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2" r:id="rId12"/>
    <p:sldId id="269" r:id="rId13"/>
    <p:sldId id="270" r:id="rId14"/>
    <p:sldId id="272" r:id="rId15"/>
    <p:sldId id="300" r:id="rId16"/>
    <p:sldId id="302" r:id="rId17"/>
    <p:sldId id="301" r:id="rId18"/>
    <p:sldId id="278" r:id="rId19"/>
  </p:sldIdLst>
  <p:sldSz cx="9144000" cy="5143500" type="screen16x9"/>
  <p:notesSz cx="6858000" cy="9144000"/>
  <p:embeddedFontLst>
    <p:embeddedFont>
      <p:font typeface="Aldrich" panose="020B0604020202020204" charset="0"/>
      <p:regular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Maven Pro" panose="020B0604020202020204" charset="0"/>
      <p:regular r:id="rId24"/>
      <p:bold r:id="rId25"/>
    </p:embeddedFont>
    <p:embeddedFont>
      <p:font typeface="PT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D"/>
    <a:srgbClr val="A0C5F7"/>
    <a:srgbClr val="4C64D8"/>
    <a:srgbClr val="CC3300"/>
    <a:srgbClr val="00FF00"/>
    <a:srgbClr val="FF0066"/>
    <a:srgbClr val="336600"/>
    <a:srgbClr val="FF6600"/>
    <a:srgbClr val="FF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57B058-C1E6-4F8F-9883-E5BFED074F83}">
  <a:tblStyle styleId="{9D57B058-C1E6-4F8F-9883-E5BFED074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a745d1862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a745d1862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25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4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427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a85cf4fd_0_4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a85cf4fd_0_4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a71291a826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a71291a826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71291a82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71291a82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94" name="Google Shape;94;p2"/>
          <p:cNvGrpSpPr/>
          <p:nvPr userDrawn="1"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18"/>
          <p:cNvSpPr txBox="1">
            <a:spLocks noGrp="1"/>
          </p:cNvSpPr>
          <p:nvPr>
            <p:ph type="subTitle" idx="1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2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3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4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5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6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9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3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14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subTitle" idx="15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128945" flipH="1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7" name="Google Shape;407;p19"/>
          <p:cNvSpPr txBox="1">
            <a:spLocks noGrp="1"/>
          </p:cNvSpPr>
          <p:nvPr>
            <p:ph type="title" hasCustomPrompt="1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2" hasCustomPrompt="1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3" hasCustomPrompt="1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4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5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dice-cube-die-game-gambling-luck-152179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racing-machine-game-computer-161326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pixabay.com/en/video-game-controller-controller-152852/" TargetMode="External"/><Relationship Id="rId4" Type="http://schemas.openxmlformats.org/officeDocument/2006/relationships/hyperlink" Target="https://pixabay.com/en/bingo-gambling-game-luck-159974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hyperlink" Target="https://pixabay.com/en/arcade-games-video-games-154575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hyperlink" Target="http://english4childrentoday.blogspot.com/2014/02/tpr-activities-singing-moving-and.html" TargetMode="External"/><Relationship Id="rId4" Type="http://schemas.openxmlformats.org/officeDocument/2006/relationships/image" Target="../media/image28.gif"/><Relationship Id="rId9" Type="http://schemas.openxmlformats.org/officeDocument/2006/relationships/hyperlink" Target="https://www.goodfreephotos.com/vector-images/diverse-group-of-students-working-on-project-vector-clipart.png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hyperlink" Target="https://www.linkedin.com/in/malavika-sharma-912169108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sv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hyperlink" Target="http://youtube.com/MALAVIKAsMagic" TargetMode="External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eesvg.org/1545356200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hyperlink" Target="http://thinkingofteaching.blogspot.com/2013/09/class-messenger-using-your-smart-phone.html" TargetMode="Externa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blogcued.blogspot.com/2018/02/existen-los-estilos-de-aprendizaje.html" TargetMode="External"/><Relationship Id="rId10" Type="http://schemas.microsoft.com/office/2007/relationships/hdphoto" Target="../media/hdphoto2.wdp"/><Relationship Id="rId4" Type="http://schemas.openxmlformats.org/officeDocument/2006/relationships/hyperlink" Target="https://pixabay.com/en/board-game-ludo-leisure-luck-48117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Impact" panose="020B0806030902050204" pitchFamily="34" charset="0"/>
                <a:ea typeface="Century Gothic"/>
                <a:cs typeface="Century Gothic"/>
                <a:sym typeface="Century Gothic"/>
              </a:rPr>
              <a:t>Dr. MALAVIKA SHARMA</a:t>
            </a:r>
            <a:endParaRPr dirty="0">
              <a:solidFill>
                <a:schemeClr val="accent5"/>
              </a:solidFill>
              <a:latin typeface="Impact" panose="020B080603090205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613647" y="1379375"/>
            <a:ext cx="5884433" cy="1066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0000"/>
                </a:solidFill>
                <a:latin typeface="Impact" panose="020B0806030902050204" pitchFamily="34" charset="0"/>
              </a:rPr>
              <a:t>ONLINE EDUCATIONAL GAMES</a:t>
            </a:r>
            <a:br>
              <a:rPr lang="en" sz="3600" dirty="0">
                <a:latin typeface="Impact" panose="020B0806030902050204" pitchFamily="34" charset="0"/>
              </a:rPr>
            </a:br>
            <a:r>
              <a:rPr lang="en" sz="2800" dirty="0">
                <a:latin typeface="Impact" panose="020B0806030902050204" pitchFamily="34" charset="0"/>
              </a:rPr>
              <a:t>AS STRESS BUSTER</a:t>
            </a:r>
            <a:endParaRPr sz="2800" dirty="0">
              <a:latin typeface="Impact" panose="020B080603090205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08677F-A55C-4CEB-8E77-92141C6E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3092992">
            <a:off x="1744640" y="2822299"/>
            <a:ext cx="1181880" cy="12644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83AB771-8E37-45D5-A643-915BB78E9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750805">
            <a:off x="6557275" y="3114386"/>
            <a:ext cx="665349" cy="8499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ED6FEC-46A8-432E-9515-1343296E6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20055635">
            <a:off x="1586748" y="598769"/>
            <a:ext cx="887468" cy="7266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070197-9006-4D41-B9F5-5A01D3388A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52205">
            <a:off x="6507667" y="477060"/>
            <a:ext cx="751279" cy="683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build="p"/>
      <p:bldP spid="4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9"/>
          <p:cNvSpPr txBox="1">
            <a:spLocks noGrp="1"/>
          </p:cNvSpPr>
          <p:nvPr>
            <p:ph type="subTitle" idx="2"/>
          </p:nvPr>
        </p:nvSpPr>
        <p:spPr>
          <a:xfrm>
            <a:off x="2942939" y="1744492"/>
            <a:ext cx="3258121" cy="1080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CC3300"/>
                </a:solidFill>
                <a:latin typeface="Impact" panose="020B0806030902050204" pitchFamily="34" charset="0"/>
              </a:rPr>
              <a:t>SHOULD INCLUDE REFLECTIVE QUESTIONS DURING AND AFTER</a:t>
            </a:r>
          </a:p>
        </p:txBody>
      </p:sp>
      <p:sp>
        <p:nvSpPr>
          <p:cNvPr id="950" name="Google Shape;950;p39"/>
          <p:cNvSpPr txBox="1">
            <a:spLocks noGrp="1"/>
          </p:cNvSpPr>
          <p:nvPr>
            <p:ph type="subTitle" idx="4"/>
          </p:nvPr>
        </p:nvSpPr>
        <p:spPr>
          <a:xfrm>
            <a:off x="1156473" y="1823148"/>
            <a:ext cx="2111182" cy="44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C3300"/>
                </a:solidFill>
                <a:latin typeface="Impact" panose="020B0806030902050204" pitchFamily="34" charset="0"/>
              </a:rPr>
              <a:t>ACTIVITIES/GAMES</a:t>
            </a:r>
          </a:p>
        </p:txBody>
      </p:sp>
      <p:sp>
        <p:nvSpPr>
          <p:cNvPr id="952" name="Google Shape;952;p39"/>
          <p:cNvSpPr txBox="1">
            <a:spLocks noGrp="1"/>
          </p:cNvSpPr>
          <p:nvPr>
            <p:ph type="subTitle" idx="6"/>
          </p:nvPr>
        </p:nvSpPr>
        <p:spPr>
          <a:xfrm>
            <a:off x="6069853" y="1657798"/>
            <a:ext cx="2531079" cy="713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C3300"/>
                </a:solidFill>
                <a:latin typeface="Impact" panose="020B0806030902050204" pitchFamily="34" charset="0"/>
              </a:rPr>
              <a:t>HAVING A SPECIFIED LEARNING OUTCOME</a:t>
            </a:r>
          </a:p>
        </p:txBody>
      </p:sp>
      <p:sp>
        <p:nvSpPr>
          <p:cNvPr id="955" name="Google Shape;955;p39"/>
          <p:cNvSpPr txBox="1">
            <a:spLocks noGrp="1"/>
          </p:cNvSpPr>
          <p:nvPr>
            <p:ph type="subTitle" idx="13"/>
          </p:nvPr>
        </p:nvSpPr>
        <p:spPr>
          <a:xfrm>
            <a:off x="3845700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C3300"/>
                </a:solidFill>
                <a:latin typeface="Impact" panose="020B0806030902050204" pitchFamily="34" charset="0"/>
              </a:rPr>
              <a:t>INVOLVING</a:t>
            </a:r>
          </a:p>
        </p:txBody>
      </p:sp>
      <p:sp>
        <p:nvSpPr>
          <p:cNvPr id="956" name="Google Shape;956;p39"/>
          <p:cNvSpPr txBox="1">
            <a:spLocks noGrp="1"/>
          </p:cNvSpPr>
          <p:nvPr>
            <p:ph type="subTitle" idx="14"/>
          </p:nvPr>
        </p:nvSpPr>
        <p:spPr>
          <a:xfrm>
            <a:off x="1116112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C3300"/>
                </a:solidFill>
                <a:latin typeface="Impact" panose="020B0806030902050204" pitchFamily="34" charset="0"/>
              </a:rPr>
              <a:t>INCLUSIVE</a:t>
            </a:r>
          </a:p>
        </p:txBody>
      </p:sp>
      <p:sp>
        <p:nvSpPr>
          <p:cNvPr id="957" name="Google Shape;957;p39"/>
          <p:cNvSpPr txBox="1">
            <a:spLocks noGrp="1"/>
          </p:cNvSpPr>
          <p:nvPr>
            <p:ph type="subTitle" idx="15"/>
          </p:nvPr>
        </p:nvSpPr>
        <p:spPr>
          <a:xfrm>
            <a:off x="5817807" y="3465794"/>
            <a:ext cx="2667896" cy="752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C3300"/>
                </a:solidFill>
                <a:latin typeface="Impact" panose="020B0806030902050204" pitchFamily="34" charset="0"/>
              </a:rPr>
              <a:t>ENABLING DISCUSSION WITH PEERS</a:t>
            </a:r>
          </a:p>
        </p:txBody>
      </p: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605642" y="530750"/>
            <a:ext cx="80865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66"/>
                </a:solidFill>
                <a:latin typeface="Impact" panose="020B0806030902050204" pitchFamily="34" charset="0"/>
              </a:rPr>
              <a:t>HOW DO WE INTRODUCE REFLECTION IN THE CLASSROOM?</a:t>
            </a:r>
            <a:endParaRPr dirty="0">
              <a:solidFill>
                <a:srgbClr val="FF0066"/>
              </a:solidFill>
              <a:latin typeface="Impact" panose="020B080603090205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7E45AA5-6C4F-4773-8EDE-F9FECDFC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1552132"/>
            <a:ext cx="1053506" cy="108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" grpId="0" build="p"/>
      <p:bldP spid="950" grpId="0" build="p"/>
      <p:bldP spid="952" grpId="0" build="p"/>
      <p:bldP spid="955" grpId="0" build="p"/>
      <p:bldP spid="956" grpId="0" build="p"/>
      <p:bldP spid="957" grpId="0" build="p"/>
      <p:bldP spid="9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1149054" y="405203"/>
            <a:ext cx="711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Impact" panose="020B0806030902050204" pitchFamily="34" charset="0"/>
              </a:rPr>
              <a:t>DIFFERENT ASPECTS OF DESIGNING GAMES</a:t>
            </a:r>
            <a:endParaRPr sz="3200" dirty="0"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35517-1913-46A9-9673-204A63C9EEA3}"/>
              </a:ext>
            </a:extLst>
          </p:cNvPr>
          <p:cNvGrpSpPr/>
          <p:nvPr/>
        </p:nvGrpSpPr>
        <p:grpSpPr>
          <a:xfrm>
            <a:off x="4102967" y="1033911"/>
            <a:ext cx="1117375" cy="1472418"/>
            <a:chOff x="4538952" y="926741"/>
            <a:chExt cx="1117375" cy="1472418"/>
          </a:xfrm>
          <a:solidFill>
            <a:schemeClr val="accent3"/>
          </a:solidFill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1E7C9A8-84FB-4A5D-847B-486CF6C3C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116" y="1032242"/>
              <a:ext cx="891410" cy="894345"/>
            </a:xfrm>
            <a:prstGeom prst="ellipse">
              <a:avLst/>
            </a:prstGeom>
            <a:grpFill/>
          </p:spPr>
        </p:pic>
        <p:sp>
          <p:nvSpPr>
            <p:cNvPr id="67" name="Google Shape;10122;p50">
              <a:extLst>
                <a:ext uri="{FF2B5EF4-FFF2-40B4-BE49-F238E27FC236}">
                  <a16:creationId xmlns:a16="http://schemas.microsoft.com/office/drawing/2014/main" id="{E2584CDD-19D6-4ED6-93C5-85F62083D210}"/>
                </a:ext>
              </a:extLst>
            </p:cNvPr>
            <p:cNvSpPr/>
            <p:nvPr/>
          </p:nvSpPr>
          <p:spPr>
            <a:xfrm>
              <a:off x="4538952" y="926741"/>
              <a:ext cx="1091700" cy="1091700"/>
            </a:xfrm>
            <a:prstGeom prst="donut">
              <a:avLst>
                <a:gd name="adj" fmla="val 973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38D7C53-854B-479A-8DD6-A05D78932702}"/>
                </a:ext>
              </a:extLst>
            </p:cNvPr>
            <p:cNvGrpSpPr/>
            <p:nvPr/>
          </p:nvGrpSpPr>
          <p:grpSpPr>
            <a:xfrm rot="2283760" flipH="1">
              <a:off x="4559769" y="1857676"/>
              <a:ext cx="155700" cy="390612"/>
              <a:chOff x="3811274" y="1735895"/>
              <a:chExt cx="155700" cy="390612"/>
            </a:xfrm>
            <a:grpFill/>
          </p:grpSpPr>
          <p:sp>
            <p:nvSpPr>
              <p:cNvPr id="69" name="Google Shape;10107;p50">
                <a:extLst>
                  <a:ext uri="{FF2B5EF4-FFF2-40B4-BE49-F238E27FC236}">
                    <a16:creationId xmlns:a16="http://schemas.microsoft.com/office/drawing/2014/main" id="{AEF8DCBE-D868-41A8-BF29-C2DFC847E694}"/>
                  </a:ext>
                </a:extLst>
              </p:cNvPr>
              <p:cNvSpPr/>
              <p:nvPr/>
            </p:nvSpPr>
            <p:spPr>
              <a:xfrm>
                <a:off x="3811274" y="1970807"/>
                <a:ext cx="155700" cy="155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cxnSp>
            <p:nvCxnSpPr>
              <p:cNvPr id="70" name="Google Shape;10108;p50">
                <a:extLst>
                  <a:ext uri="{FF2B5EF4-FFF2-40B4-BE49-F238E27FC236}">
                    <a16:creationId xmlns:a16="http://schemas.microsoft.com/office/drawing/2014/main" id="{0D74EE1C-E4F0-4175-9B50-3FC694AF0FA7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H="1">
                <a:off x="3705061" y="1919345"/>
                <a:ext cx="367500" cy="600"/>
              </a:xfrm>
              <a:prstGeom prst="bentConnector3">
                <a:avLst>
                  <a:gd name="adj1" fmla="val 50000"/>
                </a:avLst>
              </a:prstGeom>
              <a:grpFill/>
              <a:ln w="762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0123;p50">
                <a:extLst>
                  <a:ext uri="{FF2B5EF4-FFF2-40B4-BE49-F238E27FC236}">
                    <a16:creationId xmlns:a16="http://schemas.microsoft.com/office/drawing/2014/main" id="{76AF146C-31F6-459E-AD89-574A218F15CD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H="1">
                <a:off x="3705061" y="1926445"/>
                <a:ext cx="367500" cy="600"/>
              </a:xfrm>
              <a:prstGeom prst="bentConnector3">
                <a:avLst>
                  <a:gd name="adj1" fmla="val 50000"/>
                </a:avLst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D8AFCE-5D15-482C-ABB2-6C06F6DC9D7F}"/>
                </a:ext>
              </a:extLst>
            </p:cNvPr>
            <p:cNvGrpSpPr/>
            <p:nvPr/>
          </p:nvGrpSpPr>
          <p:grpSpPr>
            <a:xfrm>
              <a:off x="5034505" y="2008547"/>
              <a:ext cx="155700" cy="390612"/>
              <a:chOff x="3811274" y="1735895"/>
              <a:chExt cx="155700" cy="390612"/>
            </a:xfrm>
            <a:grpFill/>
          </p:grpSpPr>
          <p:sp>
            <p:nvSpPr>
              <p:cNvPr id="73" name="Google Shape;10107;p50">
                <a:extLst>
                  <a:ext uri="{FF2B5EF4-FFF2-40B4-BE49-F238E27FC236}">
                    <a16:creationId xmlns:a16="http://schemas.microsoft.com/office/drawing/2014/main" id="{082E55A9-A058-4B85-A1B4-501004BC129D}"/>
                  </a:ext>
                </a:extLst>
              </p:cNvPr>
              <p:cNvSpPr/>
              <p:nvPr/>
            </p:nvSpPr>
            <p:spPr>
              <a:xfrm>
                <a:off x="3811274" y="1970807"/>
                <a:ext cx="155700" cy="155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cxnSp>
            <p:nvCxnSpPr>
              <p:cNvPr id="74" name="Google Shape;10108;p50">
                <a:extLst>
                  <a:ext uri="{FF2B5EF4-FFF2-40B4-BE49-F238E27FC236}">
                    <a16:creationId xmlns:a16="http://schemas.microsoft.com/office/drawing/2014/main" id="{6DB0A397-7D84-4846-92E6-3C8BB610868F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H="1">
                <a:off x="3705061" y="1919345"/>
                <a:ext cx="367500" cy="600"/>
              </a:xfrm>
              <a:prstGeom prst="bentConnector3">
                <a:avLst>
                  <a:gd name="adj1" fmla="val 50000"/>
                </a:avLst>
              </a:prstGeom>
              <a:grpFill/>
              <a:ln w="762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10123;p50">
                <a:extLst>
                  <a:ext uri="{FF2B5EF4-FFF2-40B4-BE49-F238E27FC236}">
                    <a16:creationId xmlns:a16="http://schemas.microsoft.com/office/drawing/2014/main" id="{BCEDC9AA-3C1D-4803-8274-0B924E75B2AA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H="1">
                <a:off x="3705061" y="1926445"/>
                <a:ext cx="367500" cy="600"/>
              </a:xfrm>
              <a:prstGeom prst="bentConnector3">
                <a:avLst>
                  <a:gd name="adj1" fmla="val 50000"/>
                </a:avLst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FF7186-3EEE-463D-A847-085B13577193}"/>
                </a:ext>
              </a:extLst>
            </p:cNvPr>
            <p:cNvGrpSpPr/>
            <p:nvPr/>
          </p:nvGrpSpPr>
          <p:grpSpPr>
            <a:xfrm rot="19316240">
              <a:off x="5500627" y="1844652"/>
              <a:ext cx="155700" cy="390612"/>
              <a:chOff x="3811274" y="1735895"/>
              <a:chExt cx="155700" cy="390612"/>
            </a:xfrm>
            <a:grpFill/>
          </p:grpSpPr>
          <p:sp>
            <p:nvSpPr>
              <p:cNvPr id="77" name="Google Shape;10107;p50">
                <a:extLst>
                  <a:ext uri="{FF2B5EF4-FFF2-40B4-BE49-F238E27FC236}">
                    <a16:creationId xmlns:a16="http://schemas.microsoft.com/office/drawing/2014/main" id="{88FA8F7D-5766-474B-8372-2BBD5F7980AD}"/>
                  </a:ext>
                </a:extLst>
              </p:cNvPr>
              <p:cNvSpPr/>
              <p:nvPr/>
            </p:nvSpPr>
            <p:spPr>
              <a:xfrm>
                <a:off x="3811274" y="1970807"/>
                <a:ext cx="155700" cy="155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cxnSp>
            <p:nvCxnSpPr>
              <p:cNvPr id="78" name="Google Shape;10108;p50">
                <a:extLst>
                  <a:ext uri="{FF2B5EF4-FFF2-40B4-BE49-F238E27FC236}">
                    <a16:creationId xmlns:a16="http://schemas.microsoft.com/office/drawing/2014/main" id="{5A007675-FCBC-4CB8-8ADA-CDA664E46FB0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H="1">
                <a:off x="3705061" y="1919345"/>
                <a:ext cx="367500" cy="600"/>
              </a:xfrm>
              <a:prstGeom prst="bentConnector3">
                <a:avLst>
                  <a:gd name="adj1" fmla="val 50000"/>
                </a:avLst>
              </a:prstGeom>
              <a:grpFill/>
              <a:ln w="762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10123;p50">
                <a:extLst>
                  <a:ext uri="{FF2B5EF4-FFF2-40B4-BE49-F238E27FC236}">
                    <a16:creationId xmlns:a16="http://schemas.microsoft.com/office/drawing/2014/main" id="{11E2DE2A-D23D-458E-BBD8-620F011B826C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 flipH="1">
                <a:off x="3705061" y="1926445"/>
                <a:ext cx="367500" cy="600"/>
              </a:xfrm>
              <a:prstGeom prst="bentConnector3">
                <a:avLst>
                  <a:gd name="adj1" fmla="val 50000"/>
                </a:avLst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5E60DA1-5435-45A5-82DC-2D5456D431DA}"/>
              </a:ext>
            </a:extLst>
          </p:cNvPr>
          <p:cNvGrpSpPr/>
          <p:nvPr/>
        </p:nvGrpSpPr>
        <p:grpSpPr>
          <a:xfrm>
            <a:off x="1444235" y="2547063"/>
            <a:ext cx="1091700" cy="1368883"/>
            <a:chOff x="1465824" y="1555163"/>
            <a:chExt cx="1091700" cy="1368883"/>
          </a:xfrm>
          <a:solidFill>
            <a:srgbClr val="FFFF00"/>
          </a:solidFill>
        </p:grpSpPr>
        <p:sp>
          <p:nvSpPr>
            <p:cNvPr id="82" name="Google Shape;10122;p50">
              <a:extLst>
                <a:ext uri="{FF2B5EF4-FFF2-40B4-BE49-F238E27FC236}">
                  <a16:creationId xmlns:a16="http://schemas.microsoft.com/office/drawing/2014/main" id="{CAA80BF9-2BC7-4415-AD1F-97D3417DAB68}"/>
                </a:ext>
              </a:extLst>
            </p:cNvPr>
            <p:cNvSpPr/>
            <p:nvPr/>
          </p:nvSpPr>
          <p:spPr>
            <a:xfrm>
              <a:off x="1465824" y="1555163"/>
              <a:ext cx="1091700" cy="1091700"/>
            </a:xfrm>
            <a:prstGeom prst="donut">
              <a:avLst>
                <a:gd name="adj" fmla="val 973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83" name="Google Shape;10123;p50">
              <a:extLst>
                <a:ext uri="{FF2B5EF4-FFF2-40B4-BE49-F238E27FC236}">
                  <a16:creationId xmlns:a16="http://schemas.microsoft.com/office/drawing/2014/main" id="{42CDEEAE-0DD0-4F4A-AD66-EE0F228588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59853" y="2739996"/>
              <a:ext cx="367500" cy="600"/>
            </a:xfrm>
            <a:prstGeom prst="bentConnector3">
              <a:avLst>
                <a:gd name="adj1" fmla="val 50000"/>
              </a:avLst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1988E85-6961-40D1-BDCC-1E4B456D6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574569" y="1625557"/>
              <a:ext cx="874209" cy="855742"/>
            </a:xfrm>
            <a:prstGeom prst="ellipse">
              <a:avLst/>
            </a:prstGeom>
            <a:grpFill/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4C3883-A810-46E4-907B-CF73701C76FE}"/>
              </a:ext>
            </a:extLst>
          </p:cNvPr>
          <p:cNvGrpSpPr/>
          <p:nvPr/>
        </p:nvGrpSpPr>
        <p:grpSpPr>
          <a:xfrm>
            <a:off x="4043421" y="2671232"/>
            <a:ext cx="3065375" cy="1428464"/>
            <a:chOff x="3343423" y="2390304"/>
            <a:chExt cx="3065375" cy="1428464"/>
          </a:xfrm>
        </p:grpSpPr>
        <p:sp>
          <p:nvSpPr>
            <p:cNvPr id="95" name="Google Shape;10102;p50">
              <a:extLst>
                <a:ext uri="{FF2B5EF4-FFF2-40B4-BE49-F238E27FC236}">
                  <a16:creationId xmlns:a16="http://schemas.microsoft.com/office/drawing/2014/main" id="{46987628-3842-4C7C-8115-01603D38C6A4}"/>
                </a:ext>
              </a:extLst>
            </p:cNvPr>
            <p:cNvSpPr/>
            <p:nvPr/>
          </p:nvSpPr>
          <p:spPr>
            <a:xfrm>
              <a:off x="3343423" y="2390304"/>
              <a:ext cx="1091700" cy="1091700"/>
            </a:xfrm>
            <a:prstGeom prst="donut">
              <a:avLst>
                <a:gd name="adj" fmla="val 9739"/>
              </a:avLst>
            </a:prstGeom>
            <a:solidFill>
              <a:schemeClr val="accent3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96" name="Google Shape;10128;p50">
              <a:extLst>
                <a:ext uri="{FF2B5EF4-FFF2-40B4-BE49-F238E27FC236}">
                  <a16:creationId xmlns:a16="http://schemas.microsoft.com/office/drawing/2014/main" id="{807D5DEF-4982-4EAB-A036-9106A1155963}"/>
                </a:ext>
              </a:extLst>
            </p:cNvPr>
            <p:cNvCxnSpPr/>
            <p:nvPr/>
          </p:nvCxnSpPr>
          <p:spPr>
            <a:xfrm flipH="1">
              <a:off x="3889123" y="3451268"/>
              <a:ext cx="300" cy="367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60BFBA4A-EC4E-4F56-9997-33573DAD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432451" y="2458607"/>
              <a:ext cx="952500" cy="919134"/>
            </a:xfrm>
            <a:prstGeom prst="ellipse">
              <a:avLst/>
            </a:prstGeom>
          </p:spPr>
        </p:pic>
        <p:cxnSp>
          <p:nvCxnSpPr>
            <p:cNvPr id="119" name="Google Shape;10128;p50">
              <a:extLst>
                <a:ext uri="{FF2B5EF4-FFF2-40B4-BE49-F238E27FC236}">
                  <a16:creationId xmlns:a16="http://schemas.microsoft.com/office/drawing/2014/main" id="{58BE4E41-D6C9-4B07-B23C-5B0C4B2EC594}"/>
                </a:ext>
              </a:extLst>
            </p:cNvPr>
            <p:cNvCxnSpPr/>
            <p:nvPr/>
          </p:nvCxnSpPr>
          <p:spPr>
            <a:xfrm flipH="1">
              <a:off x="6408498" y="3334747"/>
              <a:ext cx="300" cy="367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52883F0-D185-453A-963F-8882FFF42F53}"/>
              </a:ext>
            </a:extLst>
          </p:cNvPr>
          <p:cNvGrpSpPr/>
          <p:nvPr/>
        </p:nvGrpSpPr>
        <p:grpSpPr>
          <a:xfrm>
            <a:off x="6512693" y="2512432"/>
            <a:ext cx="1091700" cy="1091700"/>
            <a:chOff x="5150972" y="2390304"/>
            <a:chExt cx="1091700" cy="1091700"/>
          </a:xfrm>
          <a:solidFill>
            <a:srgbClr val="00FF00"/>
          </a:solidFill>
        </p:grpSpPr>
        <p:sp>
          <p:nvSpPr>
            <p:cNvPr id="112" name="Google Shape;10125;p50">
              <a:extLst>
                <a:ext uri="{FF2B5EF4-FFF2-40B4-BE49-F238E27FC236}">
                  <a16:creationId xmlns:a16="http://schemas.microsoft.com/office/drawing/2014/main" id="{8B914EAD-B3A0-4B41-84F6-6D120B4BBCB2}"/>
                </a:ext>
              </a:extLst>
            </p:cNvPr>
            <p:cNvSpPr/>
            <p:nvPr/>
          </p:nvSpPr>
          <p:spPr>
            <a:xfrm>
              <a:off x="5150972" y="2390304"/>
              <a:ext cx="1091700" cy="1091700"/>
            </a:xfrm>
            <a:prstGeom prst="donut">
              <a:avLst>
                <a:gd name="adj" fmla="val 9739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F416831C-CEA8-4DA5-A953-7FDC2B16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5239254" y="2606972"/>
              <a:ext cx="914836" cy="687270"/>
            </a:xfrm>
            <a:prstGeom prst="ellipse">
              <a:avLst/>
            </a:prstGeom>
            <a:grpFill/>
          </p:spPr>
        </p:pic>
      </p:grpSp>
      <p:sp>
        <p:nvSpPr>
          <p:cNvPr id="114" name="Google Shape;10115;p50">
            <a:extLst>
              <a:ext uri="{FF2B5EF4-FFF2-40B4-BE49-F238E27FC236}">
                <a16:creationId xmlns:a16="http://schemas.microsoft.com/office/drawing/2014/main" id="{9E02CD20-CC78-403F-A3EA-E604B396AA70}"/>
              </a:ext>
            </a:extLst>
          </p:cNvPr>
          <p:cNvSpPr txBox="1"/>
          <p:nvPr/>
        </p:nvSpPr>
        <p:spPr>
          <a:xfrm>
            <a:off x="1089688" y="3944716"/>
            <a:ext cx="2060922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>
                <a:solidFill>
                  <a:srgbClr val="CC3300"/>
                </a:solidFill>
                <a:latin typeface="Impact" panose="020B0806030902050204" pitchFamily="34" charset="0"/>
              </a:rPr>
              <a:t>PLAYFULNESS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>
                <a:solidFill>
                  <a:srgbClr val="CC3300"/>
                </a:solidFill>
                <a:latin typeface="Impact" panose="020B0806030902050204" pitchFamily="34" charset="0"/>
              </a:rPr>
              <a:t>COLLECTIVE THINKING</a:t>
            </a:r>
          </a:p>
          <a:p>
            <a:pPr algn="ctr"/>
            <a:endParaRPr dirty="0">
              <a:solidFill>
                <a:schemeClr val="bg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C22D8F-D434-4440-BEEA-4CC3455ACD9E}"/>
              </a:ext>
            </a:extLst>
          </p:cNvPr>
          <p:cNvSpPr txBox="1"/>
          <p:nvPr/>
        </p:nvSpPr>
        <p:spPr>
          <a:xfrm>
            <a:off x="3795001" y="4159671"/>
            <a:ext cx="1627395" cy="51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>
                <a:solidFill>
                  <a:srgbClr val="CC3300"/>
                </a:solidFill>
                <a:latin typeface="Impact" panose="020B0806030902050204" pitchFamily="34" charset="0"/>
              </a:rPr>
              <a:t>COMPETITION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>
                <a:solidFill>
                  <a:srgbClr val="CC3300"/>
                </a:solidFill>
                <a:latin typeface="Impact" panose="020B0806030902050204" pitchFamily="34" charset="0"/>
              </a:rPr>
              <a:t>CHALLENGING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31E796A-19C7-4234-A9C8-C4536DCAC1CA}"/>
              </a:ext>
            </a:extLst>
          </p:cNvPr>
          <p:cNvSpPr txBox="1"/>
          <p:nvPr/>
        </p:nvSpPr>
        <p:spPr>
          <a:xfrm>
            <a:off x="6284638" y="4083722"/>
            <a:ext cx="1547509" cy="51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>
                <a:solidFill>
                  <a:srgbClr val="CC3300"/>
                </a:solidFill>
                <a:latin typeface="Impact" panose="020B0806030902050204" pitchFamily="34" charset="0"/>
              </a:rPr>
              <a:t>RESPONSIBLE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>
                <a:solidFill>
                  <a:srgbClr val="CC3300"/>
                </a:solidFill>
                <a:latin typeface="Impact" panose="020B0806030902050204" pitchFamily="34" charset="0"/>
              </a:rPr>
              <a:t>FOCUS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114" grpId="0"/>
      <p:bldP spid="116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74136462-3499-4F78-85CF-1FE644A0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18" y="1569709"/>
            <a:ext cx="1390959" cy="1522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1017F2A-EEFC-4733-8C16-7AD5E18B0E14}"/>
              </a:ext>
            </a:extLst>
          </p:cNvPr>
          <p:cNvSpPr txBox="1"/>
          <p:nvPr/>
        </p:nvSpPr>
        <p:spPr>
          <a:xfrm>
            <a:off x="4822245" y="2298980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Impact" panose="020B0806030902050204" pitchFamily="34" charset="0"/>
              </a:rPr>
              <a:t>DEFINED LEARNING OUTCOMES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87B374-428E-4A33-8762-6377F3115C8D}"/>
              </a:ext>
            </a:extLst>
          </p:cNvPr>
          <p:cNvSpPr txBox="1"/>
          <p:nvPr/>
        </p:nvSpPr>
        <p:spPr>
          <a:xfrm>
            <a:off x="4878085" y="3360402"/>
            <a:ext cx="21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Impact" panose="020B0806030902050204" pitchFamily="34" charset="0"/>
              </a:rPr>
              <a:t>ACHIEVES SHORT AND LONG TERM GOALS</a:t>
            </a:r>
          </a:p>
        </p:txBody>
      </p:sp>
      <p:pic>
        <p:nvPicPr>
          <p:cNvPr id="76" name="Picture 6">
            <a:extLst>
              <a:ext uri="{FF2B5EF4-FFF2-40B4-BE49-F238E27FC236}">
                <a16:creationId xmlns:a16="http://schemas.microsoft.com/office/drawing/2014/main" id="{E5FA403E-016F-4FA1-AD7D-A0B4BC4E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3" y="3365267"/>
            <a:ext cx="100012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2">
            <a:extLst>
              <a:ext uri="{FF2B5EF4-FFF2-40B4-BE49-F238E27FC236}">
                <a16:creationId xmlns:a16="http://schemas.microsoft.com/office/drawing/2014/main" id="{693FB1AE-6458-4E63-8FDF-68DA941F7744}"/>
              </a:ext>
            </a:extLst>
          </p:cNvPr>
          <p:cNvSpPr/>
          <p:nvPr/>
        </p:nvSpPr>
        <p:spPr>
          <a:xfrm flipH="1">
            <a:off x="1542963" y="-41901"/>
            <a:ext cx="5727010" cy="872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Impact" panose="020B0806030902050204" pitchFamily="34" charset="0"/>
              </a:rPr>
              <a:t>CLASSIFICATION OF GAMES</a:t>
            </a:r>
            <a:endParaRPr lang="en-IN" sz="4000" dirty="0">
              <a:solidFill>
                <a:schemeClr val="tx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94ADB8-83E5-45B9-836C-545F90E5E0D0}"/>
              </a:ext>
            </a:extLst>
          </p:cNvPr>
          <p:cNvSpPr txBox="1"/>
          <p:nvPr/>
        </p:nvSpPr>
        <p:spPr>
          <a:xfrm>
            <a:off x="5976259" y="906714"/>
            <a:ext cx="142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LEARNING</a:t>
            </a:r>
            <a:endParaRPr lang="en-IN" sz="2400" dirty="0">
              <a:latin typeface="Impact" panose="020B080603090205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E23370-2F0A-4C9E-BAF1-7CDA48893A35}"/>
              </a:ext>
            </a:extLst>
          </p:cNvPr>
          <p:cNvSpPr txBox="1"/>
          <p:nvPr/>
        </p:nvSpPr>
        <p:spPr>
          <a:xfrm>
            <a:off x="920541" y="2327684"/>
            <a:ext cx="22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Impact" panose="020B0806030902050204" pitchFamily="34" charset="0"/>
              </a:rPr>
              <a:t>DIGITAL INTERACTIONS</a:t>
            </a:r>
            <a:endParaRPr lang="en-IN" sz="1800" dirty="0">
              <a:latin typeface="Impact" panose="020B080603090205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338034-41BF-4D38-A285-BF8BE6BB02EC}"/>
              </a:ext>
            </a:extLst>
          </p:cNvPr>
          <p:cNvSpPr txBox="1"/>
          <p:nvPr/>
        </p:nvSpPr>
        <p:spPr>
          <a:xfrm>
            <a:off x="931594" y="3132111"/>
            <a:ext cx="210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Impact" panose="020B0806030902050204" pitchFamily="34" charset="0"/>
              </a:rPr>
              <a:t>FUN AND REWARDING</a:t>
            </a:r>
            <a:endParaRPr lang="en-IN" sz="1800" dirty="0">
              <a:latin typeface="Impact" panose="020B080603090205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AA4166D2-84FC-47D2-B34C-EDF316922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61" y="1513506"/>
            <a:ext cx="1030396" cy="1415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DDD1B854-579D-4390-9DF7-3BC22026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34" y="3015939"/>
            <a:ext cx="1331576" cy="1366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Down Arrow 3">
            <a:extLst>
              <a:ext uri="{FF2B5EF4-FFF2-40B4-BE49-F238E27FC236}">
                <a16:creationId xmlns:a16="http://schemas.microsoft.com/office/drawing/2014/main" id="{4BE4A2CD-E97B-4F4F-B8A6-F14EDF2F9F79}"/>
              </a:ext>
            </a:extLst>
          </p:cNvPr>
          <p:cNvSpPr/>
          <p:nvPr/>
        </p:nvSpPr>
        <p:spPr>
          <a:xfrm>
            <a:off x="1843994" y="1439934"/>
            <a:ext cx="432048" cy="69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1687C4-B532-455B-84C5-71D3783A39C9}"/>
              </a:ext>
            </a:extLst>
          </p:cNvPr>
          <p:cNvSpPr txBox="1"/>
          <p:nvPr/>
        </p:nvSpPr>
        <p:spPr>
          <a:xfrm>
            <a:off x="1049112" y="964485"/>
            <a:ext cx="213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ENTERTAINMENT </a:t>
            </a:r>
            <a:endParaRPr lang="en-IN" sz="2400" dirty="0">
              <a:latin typeface="Impact" panose="020B0806030902050204" pitchFamily="34" charset="0"/>
            </a:endParaRPr>
          </a:p>
        </p:txBody>
      </p:sp>
      <p:sp>
        <p:nvSpPr>
          <p:cNvPr id="87" name="Down Arrow 3">
            <a:extLst>
              <a:ext uri="{FF2B5EF4-FFF2-40B4-BE49-F238E27FC236}">
                <a16:creationId xmlns:a16="http://schemas.microsoft.com/office/drawing/2014/main" id="{2A5A6D5A-4397-49A4-9A69-9E4A57BDD06D}"/>
              </a:ext>
            </a:extLst>
          </p:cNvPr>
          <p:cNvSpPr/>
          <p:nvPr/>
        </p:nvSpPr>
        <p:spPr>
          <a:xfrm>
            <a:off x="6406999" y="1387384"/>
            <a:ext cx="432048" cy="74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 animBg="1"/>
      <p:bldP spid="79" grpId="0"/>
      <p:bldP spid="81" grpId="0"/>
      <p:bldP spid="82" grpId="0"/>
      <p:bldP spid="85" grpId="0" animBg="1"/>
      <p:bldP spid="86" grpId="0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B8888-251F-4AC6-9F3A-711447AB349A}"/>
              </a:ext>
            </a:extLst>
          </p:cNvPr>
          <p:cNvSpPr/>
          <p:nvPr/>
        </p:nvSpPr>
        <p:spPr>
          <a:xfrm>
            <a:off x="2771800" y="460948"/>
            <a:ext cx="3600400" cy="716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FIND THE LOST MAN</a:t>
            </a:r>
          </a:p>
        </p:txBody>
      </p:sp>
      <p:grpSp>
        <p:nvGrpSpPr>
          <p:cNvPr id="22" name="Google Shape;796;p34">
            <a:extLst>
              <a:ext uri="{FF2B5EF4-FFF2-40B4-BE49-F238E27FC236}">
                <a16:creationId xmlns:a16="http://schemas.microsoft.com/office/drawing/2014/main" id="{2117C548-F752-443C-9E46-13F5F4547138}"/>
              </a:ext>
            </a:extLst>
          </p:cNvPr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23" name="Google Shape;797;p34">
              <a:extLst>
                <a:ext uri="{FF2B5EF4-FFF2-40B4-BE49-F238E27FC236}">
                  <a16:creationId xmlns:a16="http://schemas.microsoft.com/office/drawing/2014/main" id="{25F2A89D-0BC2-431B-9F10-FBD15A75FE5B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" name="Google Shape;798;p34">
                <a:extLst>
                  <a:ext uri="{FF2B5EF4-FFF2-40B4-BE49-F238E27FC236}">
                    <a16:creationId xmlns:a16="http://schemas.microsoft.com/office/drawing/2014/main" id="{7E5CACF7-BFCB-4E7E-B771-EC0818E42EE1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99;p34">
                <a:extLst>
                  <a:ext uri="{FF2B5EF4-FFF2-40B4-BE49-F238E27FC236}">
                    <a16:creationId xmlns:a16="http://schemas.microsoft.com/office/drawing/2014/main" id="{24AF0987-6DAE-4D17-B84E-3B31D59083AB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800;p34">
              <a:extLst>
                <a:ext uri="{FF2B5EF4-FFF2-40B4-BE49-F238E27FC236}">
                  <a16:creationId xmlns:a16="http://schemas.microsoft.com/office/drawing/2014/main" id="{804D3876-1F97-4298-ABD9-FC3B5851288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81395D2-0635-48F5-A69A-F3BB1887CB4A}"/>
              </a:ext>
            </a:extLst>
          </p:cNvPr>
          <p:cNvSpPr txBox="1"/>
          <p:nvPr/>
        </p:nvSpPr>
        <p:spPr>
          <a:xfrm>
            <a:off x="1268347" y="1469615"/>
            <a:ext cx="69799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LINK GIVEN IN THE CHAT BOX.  YOU WILL BE DIRECTED TO THE GAME IN POWERPOINT.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GO TO ‘FILE’ AND DOWNLOAD THE GAME. 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SLIDE SHOW MODE TO PLAY THE GAME.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WILL FIND A HOUSE THAT IS LOCKED.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A MAN IS LOCKED INSIDE THE HOUSE.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HAVE TO FIND THE CORRECT KEY TO UNLOCK THE HOUSE.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CAN THEN EXPLORE THE HOUSE FOR CLUES THAT WILL HELP YOU TO FIND THE MAN.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3"/>
          <p:cNvSpPr txBox="1"/>
          <p:nvPr/>
        </p:nvSpPr>
        <p:spPr>
          <a:xfrm>
            <a:off x="1028700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Impact" panose="020B0806030902050204" pitchFamily="34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5874663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Impact" panose="020B0806030902050204" pitchFamily="34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58" name="Google Shape;1158;p43"/>
          <p:cNvSpPr/>
          <p:nvPr/>
        </p:nvSpPr>
        <p:spPr>
          <a:xfrm>
            <a:off x="2470361" y="1017022"/>
            <a:ext cx="4121020" cy="873401"/>
          </a:xfrm>
          <a:prstGeom prst="roundRect">
            <a:avLst>
              <a:gd name="adj" fmla="val 34302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dirty="0">
                <a:latin typeface="Impact" panose="020B0806030902050204" pitchFamily="34" charset="0"/>
              </a:rPr>
              <a:t>TYPES OF LEARNING GAMES</a:t>
            </a:r>
            <a:endParaRPr lang="en-IN" sz="2800" dirty="0">
              <a:latin typeface="Impact" panose="020B0806030902050204" pitchFamily="34" charset="0"/>
            </a:endParaRPr>
          </a:p>
        </p:txBody>
      </p:sp>
      <p:sp>
        <p:nvSpPr>
          <p:cNvPr id="1160" name="Google Shape;1160;p43"/>
          <p:cNvSpPr/>
          <p:nvPr/>
        </p:nvSpPr>
        <p:spPr>
          <a:xfrm>
            <a:off x="6107000" y="2725453"/>
            <a:ext cx="1779029" cy="363600"/>
          </a:xfrm>
          <a:prstGeom prst="roundRect">
            <a:avLst>
              <a:gd name="adj" fmla="val 34302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Impact" panose="020B0806030902050204" pitchFamily="34" charset="0"/>
              </a:rPr>
              <a:t>TESTING</a:t>
            </a:r>
            <a:endParaRPr sz="1800" b="1" dirty="0">
              <a:solidFill>
                <a:schemeClr val="accent5"/>
              </a:solidFill>
              <a:latin typeface="Impact" panose="020B0806030902050204" pitchFamily="34" charset="0"/>
              <a:ea typeface="Aldrich"/>
              <a:cs typeface="Aldrich"/>
              <a:sym typeface="Aldrich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1262173" y="2725453"/>
            <a:ext cx="1779029" cy="363600"/>
          </a:xfrm>
          <a:prstGeom prst="roundRect">
            <a:avLst>
              <a:gd name="adj" fmla="val 34302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Impact" panose="020B0806030902050204" pitchFamily="34" charset="0"/>
              </a:rPr>
              <a:t>TEACHING</a:t>
            </a:r>
            <a:endParaRPr sz="1800" b="1" dirty="0">
              <a:solidFill>
                <a:schemeClr val="accent5"/>
              </a:solidFill>
              <a:latin typeface="Impact" panose="020B0806030902050204" pitchFamily="34" charset="0"/>
              <a:ea typeface="Aldrich"/>
              <a:cs typeface="Aldrich"/>
              <a:sym typeface="Aldrich"/>
            </a:endParaRPr>
          </a:p>
        </p:txBody>
      </p:sp>
      <p:cxnSp>
        <p:nvCxnSpPr>
          <p:cNvPr id="1163" name="Google Shape;1163;p43"/>
          <p:cNvCxnSpPr>
            <a:cxnSpLocks/>
            <a:stCxn id="1161" idx="0"/>
            <a:endCxn id="1158" idx="2"/>
          </p:cNvCxnSpPr>
          <p:nvPr/>
        </p:nvCxnSpPr>
        <p:spPr>
          <a:xfrm rot="5400000" flipH="1" flipV="1">
            <a:off x="2923765" y="1118347"/>
            <a:ext cx="835030" cy="237918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43"/>
          <p:cNvCxnSpPr>
            <a:cxnSpLocks/>
            <a:stCxn id="1160" idx="0"/>
            <a:endCxn id="1158" idx="2"/>
          </p:cNvCxnSpPr>
          <p:nvPr/>
        </p:nvCxnSpPr>
        <p:spPr>
          <a:xfrm rot="16200000" flipV="1">
            <a:off x="5346178" y="1075116"/>
            <a:ext cx="835030" cy="246564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63;p43">
            <a:extLst>
              <a:ext uri="{FF2B5EF4-FFF2-40B4-BE49-F238E27FC236}">
                <a16:creationId xmlns:a16="http://schemas.microsoft.com/office/drawing/2014/main" id="{DF7C1FE9-8B94-4B82-A4C0-E225B3609E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6204" y="2391190"/>
            <a:ext cx="829103" cy="223960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63;p43">
            <a:extLst>
              <a:ext uri="{FF2B5EF4-FFF2-40B4-BE49-F238E27FC236}">
                <a16:creationId xmlns:a16="http://schemas.microsoft.com/office/drawing/2014/main" id="{D66B35FA-729B-468E-85ED-8F032E1660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8722" y="2389729"/>
            <a:ext cx="829103" cy="223960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58;p43">
            <a:extLst>
              <a:ext uri="{FF2B5EF4-FFF2-40B4-BE49-F238E27FC236}">
                <a16:creationId xmlns:a16="http://schemas.microsoft.com/office/drawing/2014/main" id="{552B8C56-BB08-4DA4-9F3C-6E88D03503C9}"/>
              </a:ext>
            </a:extLst>
          </p:cNvPr>
          <p:cNvSpPr/>
          <p:nvPr/>
        </p:nvSpPr>
        <p:spPr>
          <a:xfrm>
            <a:off x="958242" y="3924085"/>
            <a:ext cx="7227517" cy="363600"/>
          </a:xfrm>
          <a:prstGeom prst="roundRect">
            <a:avLst>
              <a:gd name="adj" fmla="val 34302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latin typeface="Impact" panose="020B0806030902050204" pitchFamily="34" charset="0"/>
              </a:rPr>
              <a:t>BOTH DESIGN KEEPING IN MIND THE ELEMENT OF ENJOYMENT AND FUN</a:t>
            </a:r>
            <a:endParaRPr lang="en-IN" sz="1600" dirty="0">
              <a:latin typeface="Impact" panose="020B0806030902050204" pitchFamily="34" charset="0"/>
            </a:endParaRPr>
          </a:p>
        </p:txBody>
      </p:sp>
      <p:sp>
        <p:nvSpPr>
          <p:cNvPr id="18" name="Right Arrow 7">
            <a:extLst>
              <a:ext uri="{FF2B5EF4-FFF2-40B4-BE49-F238E27FC236}">
                <a16:creationId xmlns:a16="http://schemas.microsoft.com/office/drawing/2014/main" id="{1774F774-337C-4035-8B3A-18104956F230}"/>
              </a:ext>
            </a:extLst>
          </p:cNvPr>
          <p:cNvSpPr/>
          <p:nvPr/>
        </p:nvSpPr>
        <p:spPr>
          <a:xfrm>
            <a:off x="3585905" y="2681892"/>
            <a:ext cx="1764196" cy="4507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" grpId="0" animBg="1"/>
      <p:bldP spid="1160" grpId="0" animBg="1"/>
      <p:bldP spid="1161" grpId="0" animBg="1"/>
      <p:bldP spid="30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B8888-251F-4AC6-9F3A-711447AB349A}"/>
              </a:ext>
            </a:extLst>
          </p:cNvPr>
          <p:cNvSpPr/>
          <p:nvPr/>
        </p:nvSpPr>
        <p:spPr>
          <a:xfrm>
            <a:off x="2771800" y="460948"/>
            <a:ext cx="360040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TREASURE HUNT GAME</a:t>
            </a:r>
          </a:p>
        </p:txBody>
      </p:sp>
      <p:grpSp>
        <p:nvGrpSpPr>
          <p:cNvPr id="22" name="Google Shape;796;p34">
            <a:extLst>
              <a:ext uri="{FF2B5EF4-FFF2-40B4-BE49-F238E27FC236}">
                <a16:creationId xmlns:a16="http://schemas.microsoft.com/office/drawing/2014/main" id="{2117C548-F752-443C-9E46-13F5F4547138}"/>
              </a:ext>
            </a:extLst>
          </p:cNvPr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23" name="Google Shape;797;p34">
              <a:extLst>
                <a:ext uri="{FF2B5EF4-FFF2-40B4-BE49-F238E27FC236}">
                  <a16:creationId xmlns:a16="http://schemas.microsoft.com/office/drawing/2014/main" id="{25F2A89D-0BC2-431B-9F10-FBD15A75FE5B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" name="Google Shape;798;p34">
                <a:extLst>
                  <a:ext uri="{FF2B5EF4-FFF2-40B4-BE49-F238E27FC236}">
                    <a16:creationId xmlns:a16="http://schemas.microsoft.com/office/drawing/2014/main" id="{7E5CACF7-BFCB-4E7E-B771-EC0818E42EE1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99;p34">
                <a:extLst>
                  <a:ext uri="{FF2B5EF4-FFF2-40B4-BE49-F238E27FC236}">
                    <a16:creationId xmlns:a16="http://schemas.microsoft.com/office/drawing/2014/main" id="{24AF0987-6DAE-4D17-B84E-3B31D59083AB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800;p34">
              <a:extLst>
                <a:ext uri="{FF2B5EF4-FFF2-40B4-BE49-F238E27FC236}">
                  <a16:creationId xmlns:a16="http://schemas.microsoft.com/office/drawing/2014/main" id="{804D3876-1F97-4298-ABD9-FC3B5851288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74BC79-B7EA-4334-93BF-2ABAE7788366}"/>
              </a:ext>
            </a:extLst>
          </p:cNvPr>
          <p:cNvSpPr txBox="1"/>
          <p:nvPr/>
        </p:nvSpPr>
        <p:spPr>
          <a:xfrm>
            <a:off x="1485603" y="1582350"/>
            <a:ext cx="6979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LINK GIVEN IN THE CHAT BOX.  YOU WILL BE DIRECTED TO THE GAME IN POWERPOINT.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GO TO ‘FILE’ AND DOWNLOAD THE GAME. 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SLIDE SHOW MODE TO PLAY THE GAME.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WILL FIND NUMBERS WRITTEN FROM 1-8. 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HAVE TO FIND THE TREASURE THAT IS HIDDEN BEHIND ONE OF THE NUMBERS.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CAN RANDOMLY SELECT ANY NUMBER.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B8888-251F-4AC6-9F3A-711447AB349A}"/>
              </a:ext>
            </a:extLst>
          </p:cNvPr>
          <p:cNvSpPr/>
          <p:nvPr/>
        </p:nvSpPr>
        <p:spPr>
          <a:xfrm>
            <a:off x="2771800" y="460948"/>
            <a:ext cx="360040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STRESS BUSTER</a:t>
            </a:r>
            <a:endParaRPr lang="en-IN" sz="28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grpSp>
        <p:nvGrpSpPr>
          <p:cNvPr id="22" name="Google Shape;796;p34">
            <a:extLst>
              <a:ext uri="{FF2B5EF4-FFF2-40B4-BE49-F238E27FC236}">
                <a16:creationId xmlns:a16="http://schemas.microsoft.com/office/drawing/2014/main" id="{2117C548-F752-443C-9E46-13F5F4547138}"/>
              </a:ext>
            </a:extLst>
          </p:cNvPr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23" name="Google Shape;797;p34">
              <a:extLst>
                <a:ext uri="{FF2B5EF4-FFF2-40B4-BE49-F238E27FC236}">
                  <a16:creationId xmlns:a16="http://schemas.microsoft.com/office/drawing/2014/main" id="{25F2A89D-0BC2-431B-9F10-FBD15A75FE5B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" name="Google Shape;798;p34">
                <a:extLst>
                  <a:ext uri="{FF2B5EF4-FFF2-40B4-BE49-F238E27FC236}">
                    <a16:creationId xmlns:a16="http://schemas.microsoft.com/office/drawing/2014/main" id="{7E5CACF7-BFCB-4E7E-B771-EC0818E42EE1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99;p34">
                <a:extLst>
                  <a:ext uri="{FF2B5EF4-FFF2-40B4-BE49-F238E27FC236}">
                    <a16:creationId xmlns:a16="http://schemas.microsoft.com/office/drawing/2014/main" id="{24AF0987-6DAE-4D17-B84E-3B31D59083AB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800;p34">
              <a:extLst>
                <a:ext uri="{FF2B5EF4-FFF2-40B4-BE49-F238E27FC236}">
                  <a16:creationId xmlns:a16="http://schemas.microsoft.com/office/drawing/2014/main" id="{804D3876-1F97-4298-ABD9-FC3B5851288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74BC79-B7EA-4334-93BF-2ABAE7788366}"/>
              </a:ext>
            </a:extLst>
          </p:cNvPr>
          <p:cNvSpPr txBox="1"/>
          <p:nvPr/>
        </p:nvSpPr>
        <p:spPr>
          <a:xfrm>
            <a:off x="1485603" y="1582350"/>
            <a:ext cx="6979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2000" dirty="0">
                <a:latin typeface="Impact" panose="020B0806030902050204" pitchFamily="34" charset="0"/>
              </a:rPr>
              <a:t>ENJOYMENT</a:t>
            </a:r>
            <a:endParaRPr lang="en-IN" sz="2000" dirty="0">
              <a:latin typeface="Impact" panose="020B0806030902050204" pitchFamily="34" charset="0"/>
            </a:endParaRPr>
          </a:p>
          <a:p>
            <a:pPr>
              <a:buSzPct val="205000"/>
            </a:pPr>
            <a:endParaRPr lang="en-US" sz="2000" dirty="0">
              <a:latin typeface="Impact" panose="020B0806030902050204" pitchFamily="34" charset="0"/>
            </a:endParaRPr>
          </a:p>
          <a:p>
            <a:pPr marL="342900" indent="-34290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2000" dirty="0">
                <a:latin typeface="Impact" panose="020B0806030902050204" pitchFamily="34" charset="0"/>
              </a:rPr>
              <a:t>FUN</a:t>
            </a:r>
            <a:endParaRPr lang="en-IN" sz="2000" dirty="0">
              <a:latin typeface="Impact" panose="020B0806030902050204" pitchFamily="34" charset="0"/>
            </a:endParaRPr>
          </a:p>
          <a:p>
            <a:pPr>
              <a:buSzPct val="205000"/>
            </a:pPr>
            <a:endParaRPr lang="en-US" sz="2000" dirty="0">
              <a:latin typeface="Impact" panose="020B0806030902050204" pitchFamily="34" charset="0"/>
            </a:endParaRPr>
          </a:p>
          <a:p>
            <a:pPr marL="342900" indent="-34290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2000" dirty="0">
                <a:latin typeface="Impact" panose="020B0806030902050204" pitchFamily="34" charset="0"/>
              </a:rPr>
              <a:t>FORGET ALL WORRIES</a:t>
            </a:r>
            <a:endParaRPr lang="en-IN" sz="2000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sz="2000" dirty="0">
              <a:latin typeface="Impact" panose="020B0806030902050204" pitchFamily="34" charset="0"/>
            </a:endParaRPr>
          </a:p>
          <a:p>
            <a:pPr marL="342900" indent="-34290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2000" dirty="0">
                <a:latin typeface="Impact" panose="020B0806030902050204" pitchFamily="34" charset="0"/>
              </a:rPr>
              <a:t>TRANSFORMED TO THE VIRTUAL WORLD</a:t>
            </a:r>
            <a:endParaRPr lang="en-IN" sz="2000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sz="2000" dirty="0">
              <a:latin typeface="Impact" panose="020B0806030902050204" pitchFamily="34" charset="0"/>
            </a:endParaRPr>
          </a:p>
          <a:p>
            <a:pPr>
              <a:buSzPct val="205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B8888-251F-4AC6-9F3A-711447AB349A}"/>
              </a:ext>
            </a:extLst>
          </p:cNvPr>
          <p:cNvSpPr/>
          <p:nvPr/>
        </p:nvSpPr>
        <p:spPr>
          <a:xfrm>
            <a:off x="2771800" y="460948"/>
            <a:ext cx="360040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grpSp>
        <p:nvGrpSpPr>
          <p:cNvPr id="22" name="Google Shape;796;p34">
            <a:extLst>
              <a:ext uri="{FF2B5EF4-FFF2-40B4-BE49-F238E27FC236}">
                <a16:creationId xmlns:a16="http://schemas.microsoft.com/office/drawing/2014/main" id="{2117C548-F752-443C-9E46-13F5F4547138}"/>
              </a:ext>
            </a:extLst>
          </p:cNvPr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23" name="Google Shape;797;p34">
              <a:extLst>
                <a:ext uri="{FF2B5EF4-FFF2-40B4-BE49-F238E27FC236}">
                  <a16:creationId xmlns:a16="http://schemas.microsoft.com/office/drawing/2014/main" id="{25F2A89D-0BC2-431B-9F10-FBD15A75FE5B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" name="Google Shape;798;p34">
                <a:extLst>
                  <a:ext uri="{FF2B5EF4-FFF2-40B4-BE49-F238E27FC236}">
                    <a16:creationId xmlns:a16="http://schemas.microsoft.com/office/drawing/2014/main" id="{7E5CACF7-BFCB-4E7E-B771-EC0818E42EE1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mpact" panose="020B0806030902050204" pitchFamily="34" charset="0"/>
                </a:endParaRPr>
              </a:p>
            </p:txBody>
          </p:sp>
          <p:sp>
            <p:nvSpPr>
              <p:cNvPr id="26" name="Google Shape;799;p34">
                <a:extLst>
                  <a:ext uri="{FF2B5EF4-FFF2-40B4-BE49-F238E27FC236}">
                    <a16:creationId xmlns:a16="http://schemas.microsoft.com/office/drawing/2014/main" id="{24AF0987-6DAE-4D17-B84E-3B31D59083AB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24" name="Google Shape;800;p34">
              <a:extLst>
                <a:ext uri="{FF2B5EF4-FFF2-40B4-BE49-F238E27FC236}">
                  <a16:creationId xmlns:a16="http://schemas.microsoft.com/office/drawing/2014/main" id="{804D3876-1F97-4298-ABD9-FC3B5851288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mpact" panose="020B080603090205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74BC79-B7EA-4334-93BF-2ABAE7788366}"/>
              </a:ext>
            </a:extLst>
          </p:cNvPr>
          <p:cNvSpPr txBox="1"/>
          <p:nvPr/>
        </p:nvSpPr>
        <p:spPr>
          <a:xfrm>
            <a:off x="1485603" y="1582350"/>
            <a:ext cx="69799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LINK GIVEN IN THE CHAT BOX.  YOU WILL BE DIRECTED TO THE GAME IN POWERPOINT.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GO TO ‘FILE’ AND DOWNLOAD THE GAME. 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SLIDE SHOW MODE TO PLAY THE GAME.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WILL FIND THREE OBJECTS MOVING FROM ONE END TO ANOTHER.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YOUR TASK IS TO CLICK ON THE BALL WHILE IT IS MOVING.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ON CLICKING THE BALL YOU ARE SUPPOSED TO SOLVE A TASK 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ON SUCCESSFUL COMPLETION OF THE TASK, YOU WIN THE GAME.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66A43-BFD7-47C0-9D82-A3FBBA138727}"/>
              </a:ext>
            </a:extLst>
          </p:cNvPr>
          <p:cNvSpPr txBox="1"/>
          <p:nvPr/>
        </p:nvSpPr>
        <p:spPr>
          <a:xfrm>
            <a:off x="2846773" y="654171"/>
            <a:ext cx="281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FUN WITH OBJECTS</a:t>
            </a:r>
          </a:p>
        </p:txBody>
      </p:sp>
    </p:spTree>
    <p:extLst>
      <p:ext uri="{BB962C8B-B14F-4D97-AF65-F5344CB8AC3E}">
        <p14:creationId xmlns:p14="http://schemas.microsoft.com/office/powerpoint/2010/main" val="38582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grpSp>
        <p:nvGrpSpPr>
          <p:cNvPr id="1266" name="Google Shape;1266;p49"/>
          <p:cNvGrpSpPr/>
          <p:nvPr/>
        </p:nvGrpSpPr>
        <p:grpSpPr>
          <a:xfrm>
            <a:off x="7430019" y="997011"/>
            <a:ext cx="862724" cy="861834"/>
            <a:chOff x="3761646" y="3817357"/>
            <a:chExt cx="356865" cy="356498"/>
          </a:xfrm>
        </p:grpSpPr>
        <p:sp>
          <p:nvSpPr>
            <p:cNvPr id="1267" name="Google Shape;1267;p49">
              <a:hlinkClick r:id="rId3"/>
            </p:cNvPr>
            <p:cNvSpPr/>
            <p:nvPr/>
          </p:nvSpPr>
          <p:spPr>
            <a:xfrm>
              <a:off x="3761646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>
              <a:hlinkClick r:id="rId3"/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>
            <a:cxnSpLocks/>
          </p:cNvCxnSpPr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>
            <a:cxnSpLocks/>
          </p:cNvCxnSpPr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>
            <a:cxnSpLocks/>
          </p:cNvCxnSpPr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49">
            <a:hlinkClick r:id="rId4"/>
          </p:cNvPr>
          <p:cNvSpPr/>
          <p:nvPr/>
        </p:nvSpPr>
        <p:spPr>
          <a:xfrm>
            <a:off x="4835729" y="1064731"/>
            <a:ext cx="802937" cy="78467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Presentation with media">
            <a:hlinkClick r:id="rId4"/>
            <a:extLst>
              <a:ext uri="{FF2B5EF4-FFF2-40B4-BE49-F238E27FC236}">
                <a16:creationId xmlns:a16="http://schemas.microsoft.com/office/drawing/2014/main" id="{11BF324C-26C4-44CF-A999-DBB283DD1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3073" y="1107574"/>
            <a:ext cx="757336" cy="740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6908E-BA94-476D-8E42-4F7154AFC0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802" r="-9951"/>
          <a:stretch/>
        </p:blipFill>
        <p:spPr>
          <a:xfrm>
            <a:off x="5096305" y="2243193"/>
            <a:ext cx="3436351" cy="1826086"/>
          </a:xfrm>
          <a:prstGeom prst="round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C3E23C5-BB36-4EE6-B7D8-2D98B65E713E}"/>
              </a:ext>
            </a:extLst>
          </p:cNvPr>
          <p:cNvGrpSpPr/>
          <p:nvPr/>
        </p:nvGrpSpPr>
        <p:grpSpPr>
          <a:xfrm>
            <a:off x="402330" y="1768546"/>
            <a:ext cx="3782596" cy="2495984"/>
            <a:chOff x="402330" y="1768546"/>
            <a:chExt cx="3782596" cy="2495984"/>
          </a:xfrm>
        </p:grpSpPr>
        <p:sp>
          <p:nvSpPr>
            <p:cNvPr id="1261" name="Google Shape;1261;p49"/>
            <p:cNvSpPr/>
            <p:nvPr/>
          </p:nvSpPr>
          <p:spPr>
            <a:xfrm>
              <a:off x="3372301" y="3652679"/>
              <a:ext cx="8933" cy="3970"/>
            </a:xfrm>
            <a:custGeom>
              <a:avLst/>
              <a:gdLst/>
              <a:ahLst/>
              <a:cxnLst/>
              <a:rect l="l" t="t" r="r" b="b"/>
              <a:pathLst>
                <a:path w="369" h="164" extrusionOk="0">
                  <a:moveTo>
                    <a:pt x="1" y="0"/>
                  </a:moveTo>
                  <a:cubicBezTo>
                    <a:pt x="164" y="0"/>
                    <a:pt x="164" y="0"/>
                    <a:pt x="369" y="164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BBD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3706787" y="3778340"/>
              <a:ext cx="3970" cy="7941"/>
            </a:xfrm>
            <a:custGeom>
              <a:avLst/>
              <a:gdLst/>
              <a:ahLst/>
              <a:cxnLst/>
              <a:rect l="l" t="t" r="r" b="b"/>
              <a:pathLst>
                <a:path w="164" h="328" extrusionOk="0">
                  <a:moveTo>
                    <a:pt x="164" y="1"/>
                  </a:moveTo>
                  <a:cubicBezTo>
                    <a:pt x="164" y="164"/>
                    <a:pt x="164" y="328"/>
                    <a:pt x="0" y="328"/>
                  </a:cubicBezTo>
                  <a:lnTo>
                    <a:pt x="0" y="328"/>
                  </a:lnTo>
                  <a:cubicBezTo>
                    <a:pt x="164" y="328"/>
                    <a:pt x="164" y="164"/>
                    <a:pt x="164" y="1"/>
                  </a:cubicBezTo>
                  <a:close/>
                </a:path>
              </a:pathLst>
            </a:custGeom>
            <a:solidFill>
              <a:srgbClr val="609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pic>
          <p:nvPicPr>
            <p:cNvPr id="152" name="Graphic 151" descr="Presentation with media">
              <a:extLst>
                <a:ext uri="{FF2B5EF4-FFF2-40B4-BE49-F238E27FC236}">
                  <a16:creationId xmlns:a16="http://schemas.microsoft.com/office/drawing/2014/main" id="{1A970B44-2E7E-44F9-978C-F7BD7D05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3100" y="3434654"/>
              <a:ext cx="829876" cy="829876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1F535009-F876-4343-B88F-4F7730136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8505" y="176854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B5EB8-EDEE-4271-A8DF-6AF063EC1E52}"/>
                </a:ext>
              </a:extLst>
            </p:cNvPr>
            <p:cNvSpPr txBox="1"/>
            <p:nvPr/>
          </p:nvSpPr>
          <p:spPr>
            <a:xfrm>
              <a:off x="1272976" y="2001487"/>
              <a:ext cx="283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msharma@mes.ac.in</a:t>
              </a:r>
            </a:p>
          </p:txBody>
        </p:sp>
        <p:pic>
          <p:nvPicPr>
            <p:cNvPr id="16" name="Graphic 15" descr="Speaker Phone">
              <a:extLst>
                <a:ext uri="{FF2B5EF4-FFF2-40B4-BE49-F238E27FC236}">
                  <a16:creationId xmlns:a16="http://schemas.microsoft.com/office/drawing/2014/main" id="{E2725553-60AC-4EF5-A8CE-0EAE2E58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2330" y="2537395"/>
              <a:ext cx="914400" cy="9144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4F0D771-45F8-4164-A5A7-429FA3FD3A66}"/>
                </a:ext>
              </a:extLst>
            </p:cNvPr>
            <p:cNvSpPr txBox="1"/>
            <p:nvPr/>
          </p:nvSpPr>
          <p:spPr>
            <a:xfrm>
              <a:off x="1335512" y="2804208"/>
              <a:ext cx="283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9821771141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314D8-9F14-4962-A66B-646F6FC8351A}"/>
                </a:ext>
              </a:extLst>
            </p:cNvPr>
            <p:cNvSpPr txBox="1"/>
            <p:nvPr/>
          </p:nvSpPr>
          <p:spPr>
            <a:xfrm>
              <a:off x="1346489" y="3616894"/>
              <a:ext cx="283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Malavika’s Magic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/>
      <p:bldP spid="1274" grpId="0" animBg="1"/>
      <p:bldP spid="1275" grpId="0" animBg="1"/>
      <p:bldP spid="1276" grpId="0" animBg="1"/>
      <p:bldP spid="1277" grpId="0" animBg="1"/>
      <p:bldP spid="1278" grpId="0" animBg="1"/>
      <p:bldP spid="1279" grpId="0" animBg="1"/>
      <p:bldP spid="1280" grpId="0" animBg="1"/>
      <p:bldP spid="1281" grpId="0" animBg="1"/>
      <p:bldP spid="1282" grpId="0" animBg="1"/>
      <p:bldP spid="1283" grpId="0" animBg="1"/>
      <p:bldP spid="1284" grpId="0" animBg="1"/>
      <p:bldP spid="1285" grpId="0" animBg="1"/>
      <p:bldP spid="1286" grpId="0" animBg="1"/>
      <p:bldP spid="1287" grpId="0" animBg="1"/>
      <p:bldP spid="1310" grpId="0" animBg="1"/>
      <p:bldP spid="1328" grpId="0" animBg="1"/>
      <p:bldP spid="1329" grpId="0" animBg="1"/>
      <p:bldP spid="1330" grpId="0" animBg="1"/>
      <p:bldP spid="1331" grpId="0" animBg="1"/>
      <p:bldP spid="1332" grpId="0" animBg="1"/>
      <p:bldP spid="1333" grpId="0" animBg="1"/>
      <p:bldP spid="1348" grpId="0" animBg="1"/>
      <p:bldP spid="1349" grpId="0" animBg="1"/>
      <p:bldP spid="1350" grpId="0" animBg="1"/>
      <p:bldP spid="12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2649942" y="449859"/>
            <a:ext cx="4460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mpact" panose="020B0806030902050204" pitchFamily="34" charset="0"/>
              </a:rPr>
              <a:t>THE CURRENT SCENARIO</a:t>
            </a:r>
            <a:endParaRPr sz="3600" dirty="0">
              <a:latin typeface="Impact" panose="020B080603090205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8F0AED-86D7-42EE-9F7F-F3BCCD19F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80300" y="1609215"/>
            <a:ext cx="1783398" cy="16685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0C460E9-C0DC-4DBD-A9D1-2F35FD0EAABB}"/>
              </a:ext>
            </a:extLst>
          </p:cNvPr>
          <p:cNvGrpSpPr/>
          <p:nvPr/>
        </p:nvGrpSpPr>
        <p:grpSpPr>
          <a:xfrm>
            <a:off x="6045798" y="941640"/>
            <a:ext cx="2344105" cy="2023728"/>
            <a:chOff x="-136360" y="2570588"/>
            <a:chExt cx="2680285" cy="251062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1E5F80-4079-4840-98B5-2BC2667AC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6190" y="2570588"/>
              <a:ext cx="1441350" cy="14413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1C77EB-FDA8-4A2F-9E5A-17231BAF91CA}"/>
                </a:ext>
              </a:extLst>
            </p:cNvPr>
            <p:cNvSpPr txBox="1"/>
            <p:nvPr/>
          </p:nvSpPr>
          <p:spPr>
            <a:xfrm>
              <a:off x="-136360" y="4088463"/>
              <a:ext cx="2680285" cy="992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Impact" panose="020B0806030902050204" pitchFamily="34" charset="0"/>
                </a:rPr>
                <a:t>LITTLE OR NO FACE-TO-FACE INTERACTION</a:t>
              </a:r>
              <a:endParaRPr lang="en-IN" sz="1600" dirty="0">
                <a:latin typeface="Impact" panose="020B0806030902050204" pitchFamily="34" charset="0"/>
              </a:endParaRPr>
            </a:p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09892C-FF73-460D-974B-78B9CE5BEE5C}"/>
              </a:ext>
            </a:extLst>
          </p:cNvPr>
          <p:cNvGrpSpPr/>
          <p:nvPr/>
        </p:nvGrpSpPr>
        <p:grpSpPr>
          <a:xfrm>
            <a:off x="6410751" y="2965368"/>
            <a:ext cx="1958774" cy="1668592"/>
            <a:chOff x="-294303" y="789163"/>
            <a:chExt cx="3056467" cy="241034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58D927E-A1A4-47AF-930A-B1C7578E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92" y="789163"/>
              <a:ext cx="1171575" cy="13144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8B2D00-5216-46EA-A387-593F27458C71}"/>
                </a:ext>
              </a:extLst>
            </p:cNvPr>
            <p:cNvSpPr txBox="1"/>
            <p:nvPr/>
          </p:nvSpPr>
          <p:spPr>
            <a:xfrm>
              <a:off x="-294303" y="2138911"/>
              <a:ext cx="3056467" cy="106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mpact" panose="020B0806030902050204" pitchFamily="34" charset="0"/>
                </a:rPr>
                <a:t>CREATES A SENSE </a:t>
              </a:r>
            </a:p>
            <a:p>
              <a:pPr algn="ctr"/>
              <a:r>
                <a:rPr lang="en-US" sz="1600" dirty="0">
                  <a:latin typeface="Impact" panose="020B0806030902050204" pitchFamily="34" charset="0"/>
                </a:rPr>
                <a:t>OF ISOLATION</a:t>
              </a:r>
              <a:endParaRPr lang="en-IN" sz="1600" dirty="0">
                <a:latin typeface="Impact" panose="020B0806030902050204" pitchFamily="34" charset="0"/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100E52-4518-438A-93F2-C563A0FB0AB8}"/>
              </a:ext>
            </a:extLst>
          </p:cNvPr>
          <p:cNvGrpSpPr/>
          <p:nvPr/>
        </p:nvGrpSpPr>
        <p:grpSpPr>
          <a:xfrm>
            <a:off x="3746724" y="3444257"/>
            <a:ext cx="2085715" cy="1327801"/>
            <a:chOff x="3091565" y="3325183"/>
            <a:chExt cx="2085715" cy="13278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12D01D-6BCC-4469-88F9-CDFC91591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565" y="3325183"/>
              <a:ext cx="1933575" cy="98107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06AC75-D261-4416-9C75-1163C46C517C}"/>
                </a:ext>
              </a:extLst>
            </p:cNvPr>
            <p:cNvSpPr txBox="1"/>
            <p:nvPr/>
          </p:nvSpPr>
          <p:spPr>
            <a:xfrm>
              <a:off x="3166654" y="4314430"/>
              <a:ext cx="2010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Impact" panose="020B0806030902050204" pitchFamily="34" charset="0"/>
                </a:rPr>
                <a:t>MORE SCREEN TIME</a:t>
              </a:r>
              <a:endParaRPr lang="en-IN" sz="16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16C75FA-3842-4881-B716-C35FD0BBC410}"/>
              </a:ext>
            </a:extLst>
          </p:cNvPr>
          <p:cNvGrpSpPr/>
          <p:nvPr/>
        </p:nvGrpSpPr>
        <p:grpSpPr>
          <a:xfrm>
            <a:off x="1086586" y="3069391"/>
            <a:ext cx="1861499" cy="1660716"/>
            <a:chOff x="6166246" y="779638"/>
            <a:chExt cx="1958774" cy="16607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507E6C3-90BF-4A71-851F-F484D249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717" y="779638"/>
              <a:ext cx="1352550" cy="1333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765E13-EF8E-4D3B-A173-694A55BDE93D}"/>
                </a:ext>
              </a:extLst>
            </p:cNvPr>
            <p:cNvSpPr txBox="1"/>
            <p:nvPr/>
          </p:nvSpPr>
          <p:spPr>
            <a:xfrm>
              <a:off x="6166246" y="2101800"/>
              <a:ext cx="1958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Impact" panose="020B0806030902050204" pitchFamily="34" charset="0"/>
                </a:rPr>
                <a:t>PASSIVE LEARNERS</a:t>
              </a:r>
              <a:endParaRPr lang="en-IN" sz="16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FAD3F43-6E5D-45E1-9514-066B219EDB56}"/>
              </a:ext>
            </a:extLst>
          </p:cNvPr>
          <p:cNvGrpSpPr/>
          <p:nvPr/>
        </p:nvGrpSpPr>
        <p:grpSpPr>
          <a:xfrm>
            <a:off x="847968" y="1119932"/>
            <a:ext cx="1828133" cy="1908354"/>
            <a:chOff x="5875363" y="2915588"/>
            <a:chExt cx="2199727" cy="229938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E502D18-8225-4ECC-995F-07AF5855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25" y="2915588"/>
              <a:ext cx="1543050" cy="154305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205010-56AA-40B3-8161-BDEB05F5D2AF}"/>
                </a:ext>
              </a:extLst>
            </p:cNvPr>
            <p:cNvSpPr txBox="1"/>
            <p:nvPr/>
          </p:nvSpPr>
          <p:spPr>
            <a:xfrm>
              <a:off x="5875363" y="4510374"/>
              <a:ext cx="2199727" cy="70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Impact" panose="020B0806030902050204" pitchFamily="34" charset="0"/>
                </a:rPr>
                <a:t>PRONE TO TECHNICAL ISSUES</a:t>
              </a:r>
              <a:endParaRPr lang="en-IN" sz="1600" dirty="0"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1981949" y="748846"/>
            <a:ext cx="5174429" cy="523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GAMES AS AN ALTERNATIVE </a:t>
            </a:r>
            <a:endParaRPr sz="3600" dirty="0">
              <a:solidFill>
                <a:schemeClr val="accent5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206EB5C-354F-4C78-A1FF-AFFC57B44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23536" y="1226336"/>
            <a:ext cx="2521990" cy="12360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6FBD1A-7D09-42AE-84C5-143E840B39D8}"/>
              </a:ext>
            </a:extLst>
          </p:cNvPr>
          <p:cNvSpPr txBox="1"/>
          <p:nvPr/>
        </p:nvSpPr>
        <p:spPr>
          <a:xfrm>
            <a:off x="933508" y="8324142"/>
            <a:ext cx="215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blogcued.blogspot.com/2018/02/existen-los-estilos-de-aprendizaj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sa/3.0/"/>
              </a:rPr>
              <a:t>CC BY-SA-NC</a:t>
            </a:r>
            <a:endParaRPr lang="en-US" sz="9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19B65-3FA3-4DF3-9920-A4304CCD36BB}"/>
              </a:ext>
            </a:extLst>
          </p:cNvPr>
          <p:cNvGrpSpPr/>
          <p:nvPr/>
        </p:nvGrpSpPr>
        <p:grpSpPr>
          <a:xfrm>
            <a:off x="917869" y="2136078"/>
            <a:ext cx="2384876" cy="2261682"/>
            <a:chOff x="917869" y="2136078"/>
            <a:chExt cx="2384876" cy="2261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E0CF5A-9BCF-45F4-B6AD-AB9B507D0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69" y="2136078"/>
              <a:ext cx="2147639" cy="123107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51E069-A504-4D4A-BC40-89E2ECE01840}"/>
                </a:ext>
              </a:extLst>
            </p:cNvPr>
            <p:cNvSpPr txBox="1"/>
            <p:nvPr/>
          </p:nvSpPr>
          <p:spPr>
            <a:xfrm>
              <a:off x="1180099" y="3528048"/>
              <a:ext cx="17481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Impact" panose="020B0806030902050204" pitchFamily="34" charset="0"/>
                </a:rPr>
                <a:t>FUN AND ENJOYMENT</a:t>
              </a:r>
              <a:endParaRPr lang="en-IN" sz="1400" dirty="0">
                <a:latin typeface="Impact" panose="020B080603090205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E8C052-29DD-4EA3-BF65-67A2B52D7AF1}"/>
                </a:ext>
              </a:extLst>
            </p:cNvPr>
            <p:cNvSpPr txBox="1"/>
            <p:nvPr/>
          </p:nvSpPr>
          <p:spPr>
            <a:xfrm>
              <a:off x="1180099" y="3874540"/>
              <a:ext cx="21226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Impact" panose="020B0806030902050204" pitchFamily="34" charset="0"/>
                </a:rPr>
                <a:t>RELAXED AND INFORMAL ATMOSPHERE</a:t>
              </a:r>
              <a:endParaRPr lang="en-IN" sz="1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FD4453-9F1F-4972-A935-878C52983FFA}"/>
              </a:ext>
            </a:extLst>
          </p:cNvPr>
          <p:cNvGrpSpPr/>
          <p:nvPr/>
        </p:nvGrpSpPr>
        <p:grpSpPr>
          <a:xfrm>
            <a:off x="3786797" y="2414077"/>
            <a:ext cx="1952514" cy="1980577"/>
            <a:chOff x="3786797" y="2414077"/>
            <a:chExt cx="1952514" cy="19805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662C10F-8153-4DD8-91CB-950CD44A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798" y="2414077"/>
              <a:ext cx="1619872" cy="13919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B0A5B6-2154-4B05-91CD-90DC1B3DFA97}"/>
                </a:ext>
              </a:extLst>
            </p:cNvPr>
            <p:cNvSpPr txBox="1"/>
            <p:nvPr/>
          </p:nvSpPr>
          <p:spPr>
            <a:xfrm>
              <a:off x="3786798" y="3828373"/>
              <a:ext cx="19525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Impact" panose="020B0806030902050204" pitchFamily="34" charset="0"/>
                </a:rPr>
                <a:t>ENHANCE INTERACTION</a:t>
              </a:r>
              <a:endParaRPr lang="en-IN" sz="1400" dirty="0">
                <a:latin typeface="Impact" panose="020B080603090205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EA6A3B-737E-4116-8421-7643C9AAC64D}"/>
                </a:ext>
              </a:extLst>
            </p:cNvPr>
            <p:cNvSpPr txBox="1"/>
            <p:nvPr/>
          </p:nvSpPr>
          <p:spPr>
            <a:xfrm>
              <a:off x="3786797" y="4086877"/>
              <a:ext cx="19525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Impact" panose="020B0806030902050204" pitchFamily="34" charset="0"/>
                </a:rPr>
                <a:t>INVOLVES ALL LEARNERS</a:t>
              </a:r>
              <a:endParaRPr lang="en-IN" sz="1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318E9E-E259-46B0-AFD4-7361086857B9}"/>
              </a:ext>
            </a:extLst>
          </p:cNvPr>
          <p:cNvGrpSpPr/>
          <p:nvPr/>
        </p:nvGrpSpPr>
        <p:grpSpPr>
          <a:xfrm>
            <a:off x="5893590" y="1880509"/>
            <a:ext cx="2436566" cy="2258694"/>
            <a:chOff x="5893590" y="1880509"/>
            <a:chExt cx="2436566" cy="225869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28722F-D98C-4017-B1CF-C1F90D069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956073" y="1880509"/>
              <a:ext cx="1783152" cy="172266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E1D8D9-209B-4476-A434-99C621CB5FC2}"/>
                </a:ext>
              </a:extLst>
            </p:cNvPr>
            <p:cNvSpPr txBox="1"/>
            <p:nvPr/>
          </p:nvSpPr>
          <p:spPr>
            <a:xfrm>
              <a:off x="5893590" y="3615983"/>
              <a:ext cx="24365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Impact" panose="020B0806030902050204" pitchFamily="34" charset="0"/>
                </a:rPr>
                <a:t>CATER TO DIFFERENT LEARNING STYLES</a:t>
              </a:r>
              <a:endParaRPr lang="en-IN" sz="1400" dirty="0"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1"/>
          <p:cNvGrpSpPr/>
          <p:nvPr/>
        </p:nvGrpSpPr>
        <p:grpSpPr>
          <a:xfrm>
            <a:off x="313290" y="325315"/>
            <a:ext cx="2141938" cy="1511538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53DA3C2-DDDC-4FFA-A178-23707B1088ED}"/>
              </a:ext>
            </a:extLst>
          </p:cNvPr>
          <p:cNvSpPr txBox="1"/>
          <p:nvPr/>
        </p:nvSpPr>
        <p:spPr>
          <a:xfrm>
            <a:off x="2541289" y="411882"/>
            <a:ext cx="5676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EDUCATIONAL ELEMENT OF GAMES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BF1ECE-3DCD-4A8C-8EAC-E4BE03E76C1C}"/>
              </a:ext>
            </a:extLst>
          </p:cNvPr>
          <p:cNvSpPr txBox="1"/>
          <p:nvPr/>
        </p:nvSpPr>
        <p:spPr>
          <a:xfrm>
            <a:off x="2284256" y="1568674"/>
            <a:ext cx="3202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800" dirty="0">
                <a:latin typeface="Impact" panose="020B0806030902050204" pitchFamily="34" charset="0"/>
              </a:rPr>
              <a:t>ENABLES THE LEARNERS TO THINK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B52C2BC-6745-49C9-B0D3-7EC112A3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22" y="903187"/>
            <a:ext cx="1371600" cy="13716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5217645-BD28-457A-8E3D-178913E25FE9}"/>
              </a:ext>
            </a:extLst>
          </p:cNvPr>
          <p:cNvSpPr txBox="1"/>
          <p:nvPr/>
        </p:nvSpPr>
        <p:spPr>
          <a:xfrm>
            <a:off x="2284256" y="2409423"/>
            <a:ext cx="3202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800" dirty="0">
                <a:latin typeface="Impact" panose="020B0806030902050204" pitchFamily="34" charset="0"/>
              </a:rPr>
              <a:t>IMPLEMENT NEW WAYS TO TACKLE THE GAME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6FEA51F-94F5-4670-975F-938D9D13467D}"/>
              </a:ext>
            </a:extLst>
          </p:cNvPr>
          <p:cNvSpPr txBox="1"/>
          <p:nvPr/>
        </p:nvSpPr>
        <p:spPr>
          <a:xfrm>
            <a:off x="2326779" y="3419862"/>
            <a:ext cx="228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800" dirty="0">
                <a:latin typeface="Impact" panose="020B0806030902050204" pitchFamily="34" charset="0"/>
              </a:rPr>
              <a:t>FOSTER DEEP LEARNING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7840AAC-DED0-4623-852A-F994F224C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43" y="1810258"/>
            <a:ext cx="1326256" cy="132625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4D7405B-532D-439F-A701-AECBBCDA7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78" y="3275562"/>
            <a:ext cx="175260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2" grpId="0"/>
      <p:bldP spid="106" grpId="0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2255888" y="423188"/>
            <a:ext cx="4719570" cy="76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3300"/>
                </a:solidFill>
                <a:latin typeface="Impact" panose="020B0806030902050204" pitchFamily="34" charset="0"/>
              </a:rPr>
              <a:t>OBJECTIVE OF MY TALK</a:t>
            </a:r>
            <a:endParaRPr sz="3600" dirty="0">
              <a:solidFill>
                <a:srgbClr val="003300"/>
              </a:solidFill>
              <a:latin typeface="Impact" panose="020B0806030902050204" pitchFamily="34" charset="0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6482261" y="1635369"/>
            <a:ext cx="1941814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CC3300"/>
                </a:solidFill>
                <a:latin typeface="Impact" panose="020B0806030902050204" pitchFamily="34" charset="0"/>
              </a:rPr>
              <a:t>INTRODUCE ONLINE GAMES</a:t>
            </a:r>
          </a:p>
        </p:txBody>
      </p:sp>
      <p:sp>
        <p:nvSpPr>
          <p:cNvPr id="700" name="Google Shape;700;p32"/>
          <p:cNvSpPr txBox="1"/>
          <p:nvPr/>
        </p:nvSpPr>
        <p:spPr>
          <a:xfrm>
            <a:off x="719925" y="1779174"/>
            <a:ext cx="1689788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Impact" panose="020B0806030902050204" pitchFamily="34" charset="0"/>
              </a:rPr>
              <a:t>REDUCE STRESS </a:t>
            </a:r>
          </a:p>
        </p:txBody>
      </p:sp>
      <p:sp>
        <p:nvSpPr>
          <p:cNvPr id="702" name="Google Shape;702;p32"/>
          <p:cNvSpPr txBox="1"/>
          <p:nvPr/>
        </p:nvSpPr>
        <p:spPr>
          <a:xfrm>
            <a:off x="6589180" y="3234397"/>
            <a:ext cx="140477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Impact" panose="020B0806030902050204" pitchFamily="34" charset="0"/>
              </a:rPr>
              <a:t>ENCOURAGE REFLECTION</a:t>
            </a:r>
          </a:p>
        </p:txBody>
      </p:sp>
      <p:sp>
        <p:nvSpPr>
          <p:cNvPr id="704" name="Google Shape;704;p32"/>
          <p:cNvSpPr txBox="1"/>
          <p:nvPr/>
        </p:nvSpPr>
        <p:spPr>
          <a:xfrm>
            <a:off x="768413" y="335647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FF0066"/>
                </a:solidFill>
                <a:latin typeface="Impact" panose="020B0806030902050204" pitchFamily="34" charset="0"/>
              </a:rPr>
              <a:t>INVOLVE ALL IN THE LEARNING PROCESS</a:t>
            </a:r>
          </a:p>
        </p:txBody>
      </p:sp>
      <p:cxnSp>
        <p:nvCxnSpPr>
          <p:cNvPr id="705" name="Google Shape;705;p32"/>
          <p:cNvCxnSpPr>
            <a:cxnSpLocks/>
            <a:stCxn id="700" idx="3"/>
          </p:cNvCxnSpPr>
          <p:nvPr/>
        </p:nvCxnSpPr>
        <p:spPr>
          <a:xfrm>
            <a:off x="2409713" y="1956474"/>
            <a:ext cx="1171612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8" name="Google Shape;708;p32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84DA67B-7FAB-41D7-A6E0-8FE8293AE308}"/>
              </a:ext>
            </a:extLst>
          </p:cNvPr>
          <p:cNvGrpSpPr/>
          <p:nvPr/>
        </p:nvGrpSpPr>
        <p:grpSpPr>
          <a:xfrm>
            <a:off x="3545345" y="1773705"/>
            <a:ext cx="2053310" cy="2053310"/>
            <a:chOff x="3545345" y="1773705"/>
            <a:chExt cx="2053310" cy="2053310"/>
          </a:xfrm>
        </p:grpSpPr>
        <p:sp>
          <p:nvSpPr>
            <p:cNvPr id="685" name="Google Shape;685;p32"/>
            <p:cNvSpPr/>
            <p:nvPr/>
          </p:nvSpPr>
          <p:spPr>
            <a:xfrm>
              <a:off x="3702060" y="1930419"/>
              <a:ext cx="1739885" cy="1739885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3545345" y="1773705"/>
              <a:ext cx="2053310" cy="2053310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rgbClr val="FFFFFF"/>
            </a:solidFill>
            <a:ln w="28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4040005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4040005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424083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549861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9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4170983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4528817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040005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577719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3838538" y="1838325"/>
              <a:ext cx="238200" cy="2382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067263" y="1838325"/>
              <a:ext cx="238200" cy="2382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3838538" y="3533775"/>
              <a:ext cx="238200" cy="2382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067263" y="3533775"/>
              <a:ext cx="238200" cy="2382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  <p:bldP spid="698" grpId="0"/>
      <p:bldP spid="700" grpId="0"/>
      <p:bldP spid="702" grpId="0"/>
      <p:bldP spid="7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"/>
          <p:cNvSpPr/>
          <p:nvPr/>
        </p:nvSpPr>
        <p:spPr>
          <a:xfrm>
            <a:off x="-583155" y="6088800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1"/>
          </p:nvPr>
        </p:nvSpPr>
        <p:spPr>
          <a:xfrm>
            <a:off x="2945064" y="438026"/>
            <a:ext cx="3253871" cy="657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Impact" panose="020B0806030902050204" pitchFamily="34" charset="0"/>
              </a:rPr>
              <a:t>HIT THE SPACESHIP</a:t>
            </a:r>
            <a:endParaRPr sz="3200" dirty="0">
              <a:latin typeface="Impact" panose="020B080603090205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89CE3-7681-49E7-8D8F-56C9EEF0C806}"/>
              </a:ext>
            </a:extLst>
          </p:cNvPr>
          <p:cNvSpPr txBox="1"/>
          <p:nvPr/>
        </p:nvSpPr>
        <p:spPr>
          <a:xfrm>
            <a:off x="1082039" y="1274058"/>
            <a:ext cx="6979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LINK GIVEN IN THE CHAT BOX.  YOU WILL BE DIRECTED TO THE GAME IN POWERPOINT.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GO TO ‘FILE’ AND DOWNLOAD THE GAME. </a:t>
            </a:r>
          </a:p>
          <a:p>
            <a:pPr>
              <a:buSzPct val="205000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CLICK ON THE SLIDE SHOW MODE TO PLAY THE GAME.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dirty="0">
                <a:latin typeface="Impact" panose="020B0806030902050204" pitchFamily="34" charset="0"/>
              </a:rPr>
              <a:t>YOU WILL FIND A “START” BUTTON.</a:t>
            </a:r>
            <a:r>
              <a:rPr lang="en-US" sz="1400" dirty="0">
                <a:latin typeface="Impact" panose="020B0806030902050204" pitchFamily="34" charset="0"/>
              </a:rPr>
              <a:t> CLICK </a:t>
            </a:r>
            <a:r>
              <a:rPr lang="en-US" dirty="0">
                <a:latin typeface="Impact" panose="020B0806030902050204" pitchFamily="34" charset="0"/>
              </a:rPr>
              <a:t>ON THE BUTTON AND THE SPACESHIPS WILL MOVE FROM ONE END TO ANOTHER.</a:t>
            </a: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r>
              <a:rPr lang="en-US" sz="1400" dirty="0">
                <a:latin typeface="Impact" panose="020B0806030902050204" pitchFamily="34" charset="0"/>
              </a:rPr>
              <a:t>HIT THE SPACESHIP  TO EARN A POINT. THE GAME IS TIMED.  YOU HAVE TO HIT ALL THE SPACESHIPS IN ONE MINUTE .</a:t>
            </a: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SzPct val="205000"/>
              <a:buFont typeface="Wingdings" panose="05000000000000000000" pitchFamily="2" charset="2"/>
              <a:buChar char="ü"/>
            </a:pPr>
            <a:endParaRPr lang="en-US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 build="p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tx1"/>
              </a:buClr>
              <a:buSzPct val="206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Impact" panose="020B0806030902050204" pitchFamily="34" charset="0"/>
              </a:rPr>
              <a:t>WHAT IS THE PURPOSE OF THE GAME?</a:t>
            </a:r>
          </a:p>
          <a:p>
            <a:pPr marL="342900" indent="-342900">
              <a:buClr>
                <a:schemeClr val="tx1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Impact" panose="020B0806030902050204" pitchFamily="34" charset="0"/>
              </a:rPr>
              <a:t>WHAT DID I LEARN?</a:t>
            </a:r>
          </a:p>
          <a:p>
            <a:pPr marL="342900" indent="-342900">
              <a:buClr>
                <a:schemeClr val="tx1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Impact" panose="020B0806030902050204" pitchFamily="34" charset="0"/>
              </a:rPr>
              <a:t>DID I LEARN SOMETHING NEW?</a:t>
            </a:r>
          </a:p>
          <a:p>
            <a:pPr marL="342900" indent="-342900">
              <a:buClr>
                <a:schemeClr val="tx1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Impact" panose="020B0806030902050204" pitchFamily="34" charset="0"/>
              </a:rPr>
              <a:t>DID I COMPLETE THE GAME IN THE TIME ALLOTTED?</a:t>
            </a:r>
          </a:p>
          <a:p>
            <a:pPr marL="342900">
              <a:buClr>
                <a:schemeClr val="tx1"/>
              </a:buClr>
              <a:buSzPct val="20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Impact" panose="020B0806030902050204" pitchFamily="34" charset="0"/>
              </a:rPr>
              <a:t>DO I NEED TO TRY OUT A DIFFERENT WAY TO WIN THE GAME?</a:t>
            </a:r>
          </a:p>
          <a:p>
            <a:pPr marL="342900" indent="-342900">
              <a:buClr>
                <a:schemeClr val="bg1"/>
              </a:buClr>
              <a:buSzPct val="205000"/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2688367" y="145152"/>
            <a:ext cx="26447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Impact" panose="020B0806030902050204" pitchFamily="34" charset="0"/>
              </a:rPr>
              <a:t>DISCUSSION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00972-84E7-492E-8EC3-6CD06C8CEC1F}"/>
              </a:ext>
            </a:extLst>
          </p:cNvPr>
          <p:cNvGrpSpPr/>
          <p:nvPr/>
        </p:nvGrpSpPr>
        <p:grpSpPr>
          <a:xfrm>
            <a:off x="954075" y="1366325"/>
            <a:ext cx="3262923" cy="2388019"/>
            <a:chOff x="954075" y="1366400"/>
            <a:chExt cx="4032068" cy="3059248"/>
          </a:xfrm>
        </p:grpSpPr>
        <p:sp>
          <p:nvSpPr>
            <p:cNvPr id="810" name="Google Shape;810;p35"/>
            <p:cNvSpPr/>
            <p:nvPr/>
          </p:nvSpPr>
          <p:spPr>
            <a:xfrm flipH="1">
              <a:off x="954075" y="1366400"/>
              <a:ext cx="4032068" cy="3059248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35"/>
            <p:cNvGrpSpPr/>
            <p:nvPr/>
          </p:nvGrpSpPr>
          <p:grpSpPr>
            <a:xfrm>
              <a:off x="1221263" y="1641980"/>
              <a:ext cx="3426788" cy="2448157"/>
              <a:chOff x="884172" y="1689117"/>
              <a:chExt cx="3727200" cy="2605808"/>
            </a:xfrm>
          </p:grpSpPr>
          <p:pic>
            <p:nvPicPr>
              <p:cNvPr id="814" name="Google Shape;814;p35"/>
              <p:cNvPicPr preferRelativeResize="0"/>
              <p:nvPr/>
            </p:nvPicPr>
            <p:blipFill rotWithShape="1">
              <a:blip r:embed="rId3">
                <a:alphaModFix/>
              </a:blip>
              <a:srcRect l="3254" r="1307"/>
              <a:stretch/>
            </p:blipFill>
            <p:spPr>
              <a:xfrm>
                <a:off x="884172" y="1689125"/>
                <a:ext cx="3727200" cy="2605800"/>
              </a:xfrm>
              <a:prstGeom prst="roundRect">
                <a:avLst>
                  <a:gd name="adj" fmla="val 3654"/>
                </a:avLst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815" name="Google Shape;815;p35"/>
              <p:cNvPicPr preferRelativeResize="0"/>
              <p:nvPr/>
            </p:nvPicPr>
            <p:blipFill rotWithShape="1">
              <a:blip r:embed="rId4">
                <a:alphaModFix amt="50000"/>
              </a:blip>
              <a:srcRect l="3254" r="1307"/>
              <a:stretch/>
            </p:blipFill>
            <p:spPr>
              <a:xfrm>
                <a:off x="884172" y="1689117"/>
                <a:ext cx="3727200" cy="2605800"/>
              </a:xfrm>
              <a:prstGeom prst="roundRect">
                <a:avLst>
                  <a:gd name="adj" fmla="val 3654"/>
                </a:avLst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</p:grpSp>
      <p:sp>
        <p:nvSpPr>
          <p:cNvPr id="816" name="Google Shape;816;p35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5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5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2310518" y="1466807"/>
            <a:ext cx="492658" cy="106303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0" uiExpand="1" build="p"/>
      <p:bldP spid="8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title" idx="2"/>
          </p:nvPr>
        </p:nvSpPr>
        <p:spPr>
          <a:xfrm>
            <a:off x="2370202" y="378976"/>
            <a:ext cx="4508418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336600"/>
                </a:solidFill>
                <a:latin typeface="Impact" panose="020B0806030902050204" pitchFamily="34" charset="0"/>
              </a:rPr>
              <a:t>WHAT IS REFLECTION?</a:t>
            </a:r>
          </a:p>
        </p:txBody>
      </p:sp>
      <p:sp>
        <p:nvSpPr>
          <p:cNvPr id="836" name="Google Shape;836;p36"/>
          <p:cNvSpPr/>
          <p:nvPr/>
        </p:nvSpPr>
        <p:spPr>
          <a:xfrm>
            <a:off x="632893" y="614394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36"/>
          <p:cNvGrpSpPr/>
          <p:nvPr/>
        </p:nvGrpSpPr>
        <p:grpSpPr>
          <a:xfrm rot="-9105843">
            <a:off x="7595279" y="1884345"/>
            <a:ext cx="1385920" cy="2705233"/>
            <a:chOff x="409722" y="228600"/>
            <a:chExt cx="1385931" cy="2705253"/>
          </a:xfrm>
        </p:grpSpPr>
        <p:grpSp>
          <p:nvGrpSpPr>
            <p:cNvPr id="838" name="Google Shape;838;p3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39" name="Google Shape;839;p3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1" name="Google Shape;841;p3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14F9D2C-F7DB-41EE-9D47-D848D0316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7" y="860100"/>
            <a:ext cx="1468359" cy="1714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751B2E-6AB3-419C-BB59-F1A51CBCC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2" y="2617650"/>
            <a:ext cx="1362075" cy="1714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085CC7-04C7-4C75-A4E9-F1D82BFA2CCC}"/>
              </a:ext>
            </a:extLst>
          </p:cNvPr>
          <p:cNvSpPr txBox="1"/>
          <p:nvPr/>
        </p:nvSpPr>
        <p:spPr>
          <a:xfrm>
            <a:off x="2657139" y="1517295"/>
            <a:ext cx="337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mpact" panose="020B0806030902050204" pitchFamily="34" charset="0"/>
              </a:rPr>
              <a:t>OBSERVES HERSELF CAREFULLY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3CDAC-EA4B-4A20-8999-F457D3273CC7}"/>
              </a:ext>
            </a:extLst>
          </p:cNvPr>
          <p:cNvSpPr txBox="1"/>
          <p:nvPr/>
        </p:nvSpPr>
        <p:spPr>
          <a:xfrm>
            <a:off x="2657139" y="2949932"/>
            <a:ext cx="5756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mpact" panose="020B0806030902050204" pitchFamily="34" charset="0"/>
              </a:rPr>
              <a:t>ADJUSTS HER CLOTHES, MAKE-UP TO SUIT THE OCCASION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7D15E-9096-422B-88D5-F6C0CDF528AE}"/>
              </a:ext>
            </a:extLst>
          </p:cNvPr>
          <p:cNvSpPr txBox="1"/>
          <p:nvPr/>
        </p:nvSpPr>
        <p:spPr>
          <a:xfrm>
            <a:off x="883294" y="4407768"/>
            <a:ext cx="7855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mpact" panose="020B0806030902050204" pitchFamily="34" charset="0"/>
              </a:rPr>
              <a:t>REFLECTION IS A SERIOUS THOUGHT THAT ALLOWS LEARNERS TO CONSIDER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" grpId="0"/>
      <p:bldP spid="27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7"/>
          <p:cNvSpPr txBox="1">
            <a:spLocks noGrp="1"/>
          </p:cNvSpPr>
          <p:nvPr>
            <p:ph type="subTitle" idx="1"/>
          </p:nvPr>
        </p:nvSpPr>
        <p:spPr>
          <a:xfrm>
            <a:off x="489197" y="3440333"/>
            <a:ext cx="2601965" cy="592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FF0000"/>
              </a:buClr>
              <a:buSzPct val="207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TRANSFER LEARNING TO OTHER SITUATIONS</a:t>
            </a:r>
          </a:p>
        </p:txBody>
      </p:sp>
      <p:sp>
        <p:nvSpPr>
          <p:cNvPr id="848" name="Google Shape;848;p37"/>
          <p:cNvSpPr txBox="1">
            <a:spLocks noGrp="1"/>
          </p:cNvSpPr>
          <p:nvPr>
            <p:ph type="subTitle" idx="2"/>
          </p:nvPr>
        </p:nvSpPr>
        <p:spPr>
          <a:xfrm>
            <a:off x="5627634" y="3228984"/>
            <a:ext cx="2601965" cy="803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FF0000"/>
              </a:buClr>
              <a:buSzPct val="207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DEVELOPS HIGHER ORDER THINKING SKILLS</a:t>
            </a:r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5"/>
          </p:nvPr>
        </p:nvSpPr>
        <p:spPr>
          <a:xfrm>
            <a:off x="746921" y="1768624"/>
            <a:ext cx="2343781" cy="875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FF0000"/>
              </a:buClr>
              <a:buSzPct val="207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GIVES TEACHER OPPORTUNITY FOR REFORMULATION</a:t>
            </a:r>
          </a:p>
        </p:txBody>
      </p:sp>
      <p:sp>
        <p:nvSpPr>
          <p:cNvPr id="851" name="Google Shape;851;p37"/>
          <p:cNvSpPr txBox="1">
            <a:spLocks noGrp="1"/>
          </p:cNvSpPr>
          <p:nvPr>
            <p:ph type="subTitle" idx="6"/>
          </p:nvPr>
        </p:nvSpPr>
        <p:spPr>
          <a:xfrm>
            <a:off x="5627634" y="1709641"/>
            <a:ext cx="2982670" cy="875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FF0000"/>
              </a:buClr>
              <a:buSzPct val="207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ALLOWS LEARNER TO EVALUATE THEIR UNDERSTANDING</a:t>
            </a:r>
          </a:p>
        </p:txBody>
      </p:sp>
      <p:sp>
        <p:nvSpPr>
          <p:cNvPr id="854" name="Google Shape;854;p37"/>
          <p:cNvSpPr txBox="1">
            <a:spLocks noGrp="1"/>
          </p:cNvSpPr>
          <p:nvPr>
            <p:ph type="title"/>
          </p:nvPr>
        </p:nvSpPr>
        <p:spPr>
          <a:xfrm>
            <a:off x="2137794" y="509382"/>
            <a:ext cx="48684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THE PURPOSE OF REFLECTION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62356B-2A86-4153-B411-2C1C0B46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92" y="1622936"/>
            <a:ext cx="1305677" cy="904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68F7D5-424B-4F8D-9D79-1020F71C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24" y="2644571"/>
            <a:ext cx="15144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ee the source image">
            <a:extLst>
              <a:ext uri="{FF2B5EF4-FFF2-40B4-BE49-F238E27FC236}">
                <a16:creationId xmlns:a16="http://schemas.microsoft.com/office/drawing/2014/main" id="{D68DD04C-7E26-42EB-A8A8-385A2D37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32" y="3120307"/>
            <a:ext cx="976052" cy="1181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2DF0BD-901C-4DC0-A0C3-B1AB90C7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63" y="1417997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" grpId="0" build="p"/>
      <p:bldP spid="848" grpId="0" build="p"/>
      <p:bldP spid="850" grpId="0" build="p"/>
      <p:bldP spid="851" grpId="0" build="p"/>
      <p:bldP spid="854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648</Words>
  <Application>Microsoft Office PowerPoint</Application>
  <PresentationFormat>On-screen Show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Wingdings</vt:lpstr>
      <vt:lpstr>Didact Gothic</vt:lpstr>
      <vt:lpstr>PT Sans</vt:lpstr>
      <vt:lpstr>Aldrich</vt:lpstr>
      <vt:lpstr>Impact</vt:lpstr>
      <vt:lpstr>Maven Pro</vt:lpstr>
      <vt:lpstr>Arial</vt:lpstr>
      <vt:lpstr>Virtual Slides for Education Day by Slidesgo</vt:lpstr>
      <vt:lpstr>ONLINE EDUCATIONAL GAMES AS STRESS BUSTER</vt:lpstr>
      <vt:lpstr>THE CURRENT SCENARIO</vt:lpstr>
      <vt:lpstr>GAMES AS AN ALTERNATIVE </vt:lpstr>
      <vt:lpstr>PowerPoint Presentation</vt:lpstr>
      <vt:lpstr>OBJECTIVE OF MY TALK</vt:lpstr>
      <vt:lpstr>PowerPoint Presentation</vt:lpstr>
      <vt:lpstr>DISCUSSION</vt:lpstr>
      <vt:lpstr>WHAT IS REFLECTION?</vt:lpstr>
      <vt:lpstr>THE PURPOSE OF REFLECTION</vt:lpstr>
      <vt:lpstr>HOW DO WE INTRODUCE REFLECTION IN THE CLASSROOM?</vt:lpstr>
      <vt:lpstr>DIFFERENT ASPECTS OF DESIGNING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EDUCATIONAL GAMES AS STRESS BUSTER</dc:title>
  <dc:creator>HP-PC</dc:creator>
  <cp:lastModifiedBy>HP-PC</cp:lastModifiedBy>
  <cp:revision>32</cp:revision>
  <dcterms:modified xsi:type="dcterms:W3CDTF">2021-07-24T04:45:18Z</dcterms:modified>
</cp:coreProperties>
</file>