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6" autoAdjust="0"/>
    <p:restoredTop sz="94660"/>
  </p:normalViewPr>
  <p:slideViewPr>
    <p:cSldViewPr snapToGrid="0">
      <p:cViewPr>
        <p:scale>
          <a:sx n="48" d="100"/>
          <a:sy n="48" d="100"/>
        </p:scale>
        <p:origin x="42" y="1686"/>
      </p:cViewPr>
      <p:guideLst>
        <p:guide orient="horz" pos="321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9CE6A-2D30-4581-8F9F-80590B6E9B67}" type="datetimeFigureOut">
              <a:rPr lang="en-US" smtClean="0"/>
              <a:t>12/24/2021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9BC05-9C43-4C81-ABEF-707805F86FBA}" type="slidenum">
              <a:rPr lang="en-US" smtClean="0"/>
              <a:t>‹#›</a:t>
            </a:fld>
            <a:endParaRPr lang="en-US"/>
          </a:p>
        </p:txBody>
      </p:sp>
    </p:spTree>
    <p:extLst>
      <p:ext uri="{BB962C8B-B14F-4D97-AF65-F5344CB8AC3E}">
        <p14:creationId xmlns:p14="http://schemas.microsoft.com/office/powerpoint/2010/main" val="2078640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39BC05-9C43-4C81-ABEF-707805F86FBA}" type="slidenum">
              <a:rPr lang="en-US" smtClean="0"/>
              <a:t>6</a:t>
            </a:fld>
            <a:endParaRPr lang="en-US"/>
          </a:p>
        </p:txBody>
      </p:sp>
    </p:spTree>
    <p:extLst>
      <p:ext uri="{BB962C8B-B14F-4D97-AF65-F5344CB8AC3E}">
        <p14:creationId xmlns:p14="http://schemas.microsoft.com/office/powerpoint/2010/main" val="232012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0310-CA42-4F5B-8B17-E06C7AD64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56123-2E2C-4C11-97CA-6C26BEA68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7BCFB4-FF36-4461-812C-02609B299269}"/>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5" name="Footer Placeholder 4">
            <a:extLst>
              <a:ext uri="{FF2B5EF4-FFF2-40B4-BE49-F238E27FC236}">
                <a16:creationId xmlns:a16="http://schemas.microsoft.com/office/drawing/2014/main" id="{FB829D89-E1DD-4249-AACD-A1E13CD02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A7F61-E264-4CB1-8581-1FACE6EEE96B}"/>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246239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0BBE-0A4D-49C0-BAD8-CF1DE606DC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2CCB55-AE8A-42FC-B150-63ED2FB18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93D12-5BFD-48C5-9B1F-F14472272312}"/>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5" name="Footer Placeholder 4">
            <a:extLst>
              <a:ext uri="{FF2B5EF4-FFF2-40B4-BE49-F238E27FC236}">
                <a16:creationId xmlns:a16="http://schemas.microsoft.com/office/drawing/2014/main" id="{9E4BDB89-FEA3-4D48-B15E-2E2E382EF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7DC59-6161-4D6B-B2AA-F76D7AD99231}"/>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263454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72EC3-C8BE-42FC-910C-006A996B7D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3A0769-C2D6-4E9D-BEEC-1B1ABE3CE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8C789-4B3A-40DF-9C77-9055F8B6003E}"/>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5" name="Footer Placeholder 4">
            <a:extLst>
              <a:ext uri="{FF2B5EF4-FFF2-40B4-BE49-F238E27FC236}">
                <a16:creationId xmlns:a16="http://schemas.microsoft.com/office/drawing/2014/main" id="{A76A7F92-1FF6-47BA-847F-374795C63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906AE-2858-43B7-8CC2-727E821A3B9D}"/>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337924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8978-BB8E-4FE6-BF01-C06543040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8EA1E-632C-437B-9527-9641C2B3C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5BD86-0313-4521-8D87-E1030C1D0561}"/>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5" name="Footer Placeholder 4">
            <a:extLst>
              <a:ext uri="{FF2B5EF4-FFF2-40B4-BE49-F238E27FC236}">
                <a16:creationId xmlns:a16="http://schemas.microsoft.com/office/drawing/2014/main" id="{678E5A55-F2F1-4FFF-9B95-69737FF7B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18AE-1E75-45F4-8E54-5A7654DEEA64}"/>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178781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36E1-AD13-4BE5-87E5-F42695B53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B6BAE0-015E-425C-9551-4F4CC8952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6A053-56B1-4329-9899-F43DDE12C896}"/>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5" name="Footer Placeholder 4">
            <a:extLst>
              <a:ext uri="{FF2B5EF4-FFF2-40B4-BE49-F238E27FC236}">
                <a16:creationId xmlns:a16="http://schemas.microsoft.com/office/drawing/2014/main" id="{808FEBB7-B6B6-4B2F-8775-4F3A6D1B3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C7824-D4EF-4948-A2E0-B5073272C328}"/>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417709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39FE-3033-4000-8975-397C580BC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19D5A-3B84-46B5-8C30-544B84B8F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1D13EC-0786-4BB9-B3A2-63D8CB4D4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F7D88E-CAE7-4837-8159-E8EEC1DC667F}"/>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6" name="Footer Placeholder 5">
            <a:extLst>
              <a:ext uri="{FF2B5EF4-FFF2-40B4-BE49-F238E27FC236}">
                <a16:creationId xmlns:a16="http://schemas.microsoft.com/office/drawing/2014/main" id="{2570F8D4-18B1-4604-95ED-F47A2F71B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C4BBF-7EE7-4F12-B250-E588EE29E788}"/>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12511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ADCE-78E5-4992-A70E-AD39B7E3DF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AFCBE8-BF84-4E46-8653-C1EFB5507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42AA6-46A3-462A-BC56-BF106DA96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EAF00A-0DE8-4B07-A772-28AD9A896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558F50-C2C6-440F-AE1E-E34CDEBDE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B23BA-924C-41CC-8575-0590751D11B7}"/>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8" name="Footer Placeholder 7">
            <a:extLst>
              <a:ext uri="{FF2B5EF4-FFF2-40B4-BE49-F238E27FC236}">
                <a16:creationId xmlns:a16="http://schemas.microsoft.com/office/drawing/2014/main" id="{BF248C9D-0EAC-479E-B749-1FFDF57023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CE59B-11BC-4994-B191-E87EBD522229}"/>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4041239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D459-25B0-468B-9AA7-D6912E40C7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E1098-5F48-45F5-AD55-261BB2DCB6AE}"/>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4" name="Footer Placeholder 3">
            <a:extLst>
              <a:ext uri="{FF2B5EF4-FFF2-40B4-BE49-F238E27FC236}">
                <a16:creationId xmlns:a16="http://schemas.microsoft.com/office/drawing/2014/main" id="{D3BB14A7-B025-4C5A-B3CA-3E13BBAA3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C800DD-8986-4087-AD16-7A9FA960C649}"/>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272465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6682A-989E-4CB3-A1FD-51F7AB7F75B6}"/>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3" name="Footer Placeholder 2">
            <a:extLst>
              <a:ext uri="{FF2B5EF4-FFF2-40B4-BE49-F238E27FC236}">
                <a16:creationId xmlns:a16="http://schemas.microsoft.com/office/drawing/2014/main" id="{909AA852-332A-4FA0-A631-8C89389FAA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DB404-638F-476C-81B6-D2E5FE6729BF}"/>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10180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F4DF-3773-4EB1-9715-B58DA0D34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52CC93-0CD6-49FD-B83C-4F61CEF95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D95C2-70C3-465D-B551-AA6E1A19D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2DEDA-5356-4577-A45A-AE7562831EAA}"/>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6" name="Footer Placeholder 5">
            <a:extLst>
              <a:ext uri="{FF2B5EF4-FFF2-40B4-BE49-F238E27FC236}">
                <a16:creationId xmlns:a16="http://schemas.microsoft.com/office/drawing/2014/main" id="{2E3663E3-8298-476E-ACA7-FEDFD9DB3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80C5-46D1-4477-B411-A0D6A7618F2F}"/>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3476041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A181-3501-4173-8644-D4A67E7FE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FC6CDD-CA54-4E9C-B2CF-F68E05D14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A5BD2-F18C-4A8E-8107-B85FD2F0C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C9950-7E01-4CE6-8CF7-A7D0725DBC49}"/>
              </a:ext>
            </a:extLst>
          </p:cNvPr>
          <p:cNvSpPr>
            <a:spLocks noGrp="1"/>
          </p:cNvSpPr>
          <p:nvPr>
            <p:ph type="dt" sz="half" idx="10"/>
          </p:nvPr>
        </p:nvSpPr>
        <p:spPr/>
        <p:txBody>
          <a:bodyPr/>
          <a:lstStyle/>
          <a:p>
            <a:fld id="{83FA248C-82A6-4297-BE80-E77EF38D788B}" type="datetimeFigureOut">
              <a:rPr lang="en-US" smtClean="0"/>
              <a:t>12/24/2021</a:t>
            </a:fld>
            <a:endParaRPr lang="en-US"/>
          </a:p>
        </p:txBody>
      </p:sp>
      <p:sp>
        <p:nvSpPr>
          <p:cNvPr id="6" name="Footer Placeholder 5">
            <a:extLst>
              <a:ext uri="{FF2B5EF4-FFF2-40B4-BE49-F238E27FC236}">
                <a16:creationId xmlns:a16="http://schemas.microsoft.com/office/drawing/2014/main" id="{7268A42A-125C-4501-8311-FD4637832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B6772-6819-4895-A93B-4CE06212ACAC}"/>
              </a:ext>
            </a:extLst>
          </p:cNvPr>
          <p:cNvSpPr>
            <a:spLocks noGrp="1"/>
          </p:cNvSpPr>
          <p:nvPr>
            <p:ph type="sldNum" sz="quarter" idx="12"/>
          </p:nvPr>
        </p:nvSpPr>
        <p:spPr/>
        <p:txBody>
          <a:bodyPr/>
          <a:lstStyle/>
          <a:p>
            <a:fld id="{B5E9F67D-A09C-4470-A626-BC6DE1336D5A}" type="slidenum">
              <a:rPr lang="en-US" smtClean="0"/>
              <a:t>‹#›</a:t>
            </a:fld>
            <a:endParaRPr lang="en-US"/>
          </a:p>
        </p:txBody>
      </p:sp>
    </p:spTree>
    <p:extLst>
      <p:ext uri="{BB962C8B-B14F-4D97-AF65-F5344CB8AC3E}">
        <p14:creationId xmlns:p14="http://schemas.microsoft.com/office/powerpoint/2010/main" val="332676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B443B-1FDC-4E46-B01B-4D9E4431D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1745D-6EB7-4A1F-ABD8-858FD8D492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09AA9-EF94-48EB-B8C6-139EB7CF15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A248C-82A6-4297-BE80-E77EF38D788B}" type="datetimeFigureOut">
              <a:rPr lang="en-US" smtClean="0"/>
              <a:t>12/24/2021</a:t>
            </a:fld>
            <a:endParaRPr lang="en-US"/>
          </a:p>
        </p:txBody>
      </p:sp>
      <p:sp>
        <p:nvSpPr>
          <p:cNvPr id="5" name="Footer Placeholder 4">
            <a:extLst>
              <a:ext uri="{FF2B5EF4-FFF2-40B4-BE49-F238E27FC236}">
                <a16:creationId xmlns:a16="http://schemas.microsoft.com/office/drawing/2014/main" id="{569B2825-ED9A-4F94-A53A-FF605ACA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1469B-0FEA-48AF-9F4F-111B45608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9F67D-A09C-4470-A626-BC6DE1336D5A}" type="slidenum">
              <a:rPr lang="en-US" smtClean="0"/>
              <a:t>‹#›</a:t>
            </a:fld>
            <a:endParaRPr lang="en-US"/>
          </a:p>
        </p:txBody>
      </p:sp>
    </p:spTree>
    <p:extLst>
      <p:ext uri="{BB962C8B-B14F-4D97-AF65-F5344CB8AC3E}">
        <p14:creationId xmlns:p14="http://schemas.microsoft.com/office/powerpoint/2010/main" val="3261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D991-F23A-42DE-8CE5-9AB5121462AC}"/>
              </a:ext>
            </a:extLst>
          </p:cNvPr>
          <p:cNvSpPr>
            <a:spLocks noGrp="1"/>
          </p:cNvSpPr>
          <p:nvPr>
            <p:ph type="ctrTitle"/>
          </p:nvPr>
        </p:nvSpPr>
        <p:spPr/>
        <p:txBody>
          <a:bodyPr/>
          <a:lstStyle/>
          <a:p>
            <a:r>
              <a:rPr lang="en-US" dirty="0"/>
              <a:t>Guided Capstone Project</a:t>
            </a:r>
          </a:p>
        </p:txBody>
      </p:sp>
      <p:sp>
        <p:nvSpPr>
          <p:cNvPr id="3" name="Subtitle 2">
            <a:extLst>
              <a:ext uri="{FF2B5EF4-FFF2-40B4-BE49-F238E27FC236}">
                <a16:creationId xmlns:a16="http://schemas.microsoft.com/office/drawing/2014/main" id="{FA5DCD11-04CF-48EF-B17C-FABADA7AA36E}"/>
              </a:ext>
            </a:extLst>
          </p:cNvPr>
          <p:cNvSpPr>
            <a:spLocks noGrp="1"/>
          </p:cNvSpPr>
          <p:nvPr>
            <p:ph type="subTitle" idx="1"/>
          </p:nvPr>
        </p:nvSpPr>
        <p:spPr/>
        <p:txBody>
          <a:bodyPr/>
          <a:lstStyle/>
          <a:p>
            <a:r>
              <a:rPr lang="en-US" dirty="0"/>
              <a:t>Big Mountain Resort</a:t>
            </a:r>
          </a:p>
          <a:p>
            <a:r>
              <a:rPr lang="en-US" dirty="0"/>
              <a:t>Luis Ruiz</a:t>
            </a:r>
          </a:p>
        </p:txBody>
      </p:sp>
    </p:spTree>
    <p:extLst>
      <p:ext uri="{BB962C8B-B14F-4D97-AF65-F5344CB8AC3E}">
        <p14:creationId xmlns:p14="http://schemas.microsoft.com/office/powerpoint/2010/main" val="157642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F062-44AF-4D74-9BA4-4A8A9A3F6B03}"/>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AE39F680-0FE8-44CA-B574-8BC45E58CFA2}"/>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sz="2000" dirty="0"/>
              <a:t>With the increase of operation cost of 1.5m, how can Big Mountain Resort set their ticket price to maximize sales without undermining the ticket price or support an even higher ticket price to offset the cost of the new lift and increase profit?</a:t>
            </a:r>
          </a:p>
          <a:p>
            <a:pPr marL="0" indent="0">
              <a:buNone/>
            </a:pPr>
            <a:r>
              <a:rPr lang="en-US" dirty="0"/>
              <a:t>Context</a:t>
            </a:r>
          </a:p>
          <a:p>
            <a:pPr marL="0" marR="0" lvl="0" indent="0" algn="l" rtl="0">
              <a:lnSpc>
                <a:spcPct val="100000"/>
              </a:lnSpc>
              <a:spcBef>
                <a:spcPts val="0"/>
              </a:spcBef>
              <a:spcAft>
                <a:spcPts val="0"/>
              </a:spcAft>
              <a:buNone/>
            </a:pPr>
            <a:r>
              <a:rPr lang="en-US" sz="2000" dirty="0"/>
              <a:t>Big Mountain Ski Resort recently installed an additional chair lift to help</a:t>
            </a:r>
          </a:p>
          <a:p>
            <a:pPr marL="0" marR="0" lvl="0" indent="0" algn="l" rtl="0">
              <a:lnSpc>
                <a:spcPct val="100000"/>
              </a:lnSpc>
              <a:spcBef>
                <a:spcPts val="0"/>
              </a:spcBef>
              <a:spcAft>
                <a:spcPts val="0"/>
              </a:spcAft>
              <a:buNone/>
            </a:pPr>
            <a:r>
              <a:rPr lang="en-US" sz="2000" dirty="0"/>
              <a:t>increase the distribution of visitors across the mountain. Using data from</a:t>
            </a:r>
          </a:p>
          <a:p>
            <a:pPr marL="0" marR="0" lvl="0" indent="0" algn="l" rtl="0">
              <a:lnSpc>
                <a:spcPct val="100000"/>
              </a:lnSpc>
              <a:spcBef>
                <a:spcPts val="0"/>
              </a:spcBef>
              <a:spcAft>
                <a:spcPts val="0"/>
              </a:spcAft>
              <a:buNone/>
            </a:pPr>
            <a:r>
              <a:rPr lang="en-US" sz="2000" dirty="0"/>
              <a:t>similar ski resort across the country we aim to create a model which will help offset the cost of the new lift and identify way in which we can increase our ticket price. </a:t>
            </a:r>
          </a:p>
          <a:p>
            <a:pPr marL="0" indent="0">
              <a:buNone/>
            </a:pPr>
            <a:r>
              <a:rPr lang="en-US" dirty="0"/>
              <a:t>Criteria for Success</a:t>
            </a:r>
          </a:p>
          <a:p>
            <a:pPr marL="0" indent="0">
              <a:buNone/>
            </a:pPr>
            <a:r>
              <a:rPr lang="en-US" sz="2000" dirty="0"/>
              <a:t>By the beginning of the ski season, we will identify the key connections between ticket value and facilities using data from ski resorts across the country which will lead to an increase of price, decrease operational cost or both. </a:t>
            </a:r>
          </a:p>
          <a:p>
            <a:pPr marL="0" indent="0">
              <a:buNone/>
            </a:pPr>
            <a:r>
              <a:rPr lang="en-US" dirty="0"/>
              <a:t>Scope of Solution</a:t>
            </a:r>
          </a:p>
          <a:p>
            <a:pPr marL="0" indent="0">
              <a:buNone/>
            </a:pPr>
            <a:r>
              <a:rPr lang="en-US" sz="2000" dirty="0"/>
              <a:t>When identifying and verifying our relationship between price and facilities we must focus on resorts that offer similar features. We will only analyze the skiing side of our business. </a:t>
            </a:r>
          </a:p>
        </p:txBody>
      </p:sp>
    </p:spTree>
    <p:extLst>
      <p:ext uri="{BB962C8B-B14F-4D97-AF65-F5344CB8AC3E}">
        <p14:creationId xmlns:p14="http://schemas.microsoft.com/office/powerpoint/2010/main" val="385006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21A1-8C54-46D4-B381-5B4E94014005}"/>
              </a:ext>
            </a:extLst>
          </p:cNvPr>
          <p:cNvSpPr>
            <a:spLocks noGrp="1"/>
          </p:cNvSpPr>
          <p:nvPr>
            <p:ph type="title"/>
          </p:nvPr>
        </p:nvSpPr>
        <p:spPr/>
        <p:txBody>
          <a:bodyPr/>
          <a:lstStyle/>
          <a:p>
            <a:r>
              <a:rPr lang="en-US" dirty="0"/>
              <a:t>Recommendations and Key Findings</a:t>
            </a:r>
          </a:p>
        </p:txBody>
      </p:sp>
      <p:sp>
        <p:nvSpPr>
          <p:cNvPr id="7" name="Content Placeholder 6">
            <a:extLst>
              <a:ext uri="{FF2B5EF4-FFF2-40B4-BE49-F238E27FC236}">
                <a16:creationId xmlns:a16="http://schemas.microsoft.com/office/drawing/2014/main" id="{D2B44263-4DCF-42C3-ACA2-2922BAE07D93}"/>
              </a:ext>
            </a:extLst>
          </p:cNvPr>
          <p:cNvSpPr>
            <a:spLocks noGrp="1"/>
          </p:cNvSpPr>
          <p:nvPr>
            <p:ph idx="1"/>
          </p:nvPr>
        </p:nvSpPr>
        <p:spPr/>
        <p:txBody>
          <a:bodyPr>
            <a:normAutofit lnSpcReduction="10000"/>
          </a:bodyPr>
          <a:lstStyle/>
          <a:p>
            <a:pPr marL="0" indent="0">
              <a:buNone/>
            </a:pPr>
            <a:r>
              <a:rPr lang="en-US" b="1" dirty="0"/>
              <a:t>Key features</a:t>
            </a:r>
            <a:endParaRPr lang="en-US" dirty="0"/>
          </a:p>
          <a:p>
            <a:pPr marL="0" indent="0">
              <a:buNone/>
            </a:pPr>
            <a:r>
              <a:rPr lang="en-US" sz="2000" dirty="0"/>
              <a:t>Below is the list of facilities that closely correlate with ticket price:</a:t>
            </a:r>
          </a:p>
          <a:p>
            <a:r>
              <a:rPr lang="en-US" sz="2000" dirty="0"/>
              <a:t>Vertical Drops</a:t>
            </a:r>
          </a:p>
          <a:p>
            <a:r>
              <a:rPr lang="en-US" sz="2000" dirty="0" err="1"/>
              <a:t>FastQuads</a:t>
            </a:r>
            <a:endParaRPr lang="en-US" sz="2000" dirty="0"/>
          </a:p>
          <a:p>
            <a:r>
              <a:rPr lang="en-US" sz="2000" dirty="0"/>
              <a:t>Runs</a:t>
            </a:r>
          </a:p>
          <a:p>
            <a:r>
              <a:rPr lang="en-US" sz="2000" dirty="0"/>
              <a:t>Snow making area</a:t>
            </a:r>
          </a:p>
          <a:p>
            <a:r>
              <a:rPr lang="en-US" sz="2000" dirty="0"/>
              <a:t>Night skiing capacity</a:t>
            </a:r>
          </a:p>
          <a:p>
            <a:pPr marL="0" indent="0">
              <a:buNone/>
            </a:pPr>
            <a:r>
              <a:rPr lang="en-US" b="1" dirty="0"/>
              <a:t>Recommendation</a:t>
            </a:r>
          </a:p>
          <a:p>
            <a:r>
              <a:rPr lang="en-US" sz="2000" dirty="0"/>
              <a:t>Acquire additional data(Big Mountain customers, visitors, operating cost) to improve the accuracy of the model</a:t>
            </a:r>
          </a:p>
          <a:p>
            <a:r>
              <a:rPr lang="en-US" sz="2000" dirty="0"/>
              <a:t>Analyzing different iterations of our model with the key features listed above. </a:t>
            </a:r>
          </a:p>
        </p:txBody>
      </p:sp>
    </p:spTree>
    <p:extLst>
      <p:ext uri="{BB962C8B-B14F-4D97-AF65-F5344CB8AC3E}">
        <p14:creationId xmlns:p14="http://schemas.microsoft.com/office/powerpoint/2010/main" val="260818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C1A72-B653-43D3-99C2-3E429D9F564D}"/>
              </a:ext>
            </a:extLst>
          </p:cNvPr>
          <p:cNvSpPr>
            <a:spLocks noGrp="1"/>
          </p:cNvSpPr>
          <p:nvPr>
            <p:ph type="title"/>
          </p:nvPr>
        </p:nvSpPr>
        <p:spPr>
          <a:xfrm>
            <a:off x="640080" y="325369"/>
            <a:ext cx="4368602" cy="1956841"/>
          </a:xfrm>
        </p:spPr>
        <p:txBody>
          <a:bodyPr anchor="b">
            <a:normAutofit fontScale="90000"/>
          </a:bodyPr>
          <a:lstStyle/>
          <a:p>
            <a:r>
              <a:rPr lang="en-US" sz="4600" dirty="0"/>
              <a:t>Modeling Results and Initial Analysis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7394707-6190-4170-9E0A-88A6400BA081}"/>
              </a:ext>
            </a:extLst>
          </p:cNvPr>
          <p:cNvSpPr>
            <a:spLocks noGrp="1"/>
          </p:cNvSpPr>
          <p:nvPr>
            <p:ph idx="1"/>
          </p:nvPr>
        </p:nvSpPr>
        <p:spPr>
          <a:xfrm>
            <a:off x="640080" y="2872899"/>
            <a:ext cx="4243589" cy="3320668"/>
          </a:xfrm>
        </p:spPr>
        <p:txBody>
          <a:bodyPr>
            <a:normAutofit fontScale="85000" lnSpcReduction="20000"/>
          </a:bodyPr>
          <a:lstStyle/>
          <a:p>
            <a:pPr marL="0" indent="0">
              <a:buNone/>
            </a:pPr>
            <a:r>
              <a:rPr lang="en-US" sz="2200" dirty="0"/>
              <a:t>I analyzed the relationship between the ticket price and each feature.</a:t>
            </a:r>
          </a:p>
          <a:p>
            <a:pPr marL="0" indent="0">
              <a:buNone/>
            </a:pPr>
            <a:r>
              <a:rPr lang="en-US" sz="2200" dirty="0"/>
              <a:t>Based on general market data from all states, below are features that seem affect ticket prices:</a:t>
            </a:r>
          </a:p>
          <a:p>
            <a:r>
              <a:rPr lang="en-US" sz="2200" dirty="0"/>
              <a:t>Vertical drops</a:t>
            </a:r>
          </a:p>
          <a:p>
            <a:r>
              <a:rPr lang="en-US" sz="2200" dirty="0" err="1"/>
              <a:t>FastQuads</a:t>
            </a:r>
            <a:endParaRPr lang="en-US" sz="2200" dirty="0"/>
          </a:p>
          <a:p>
            <a:r>
              <a:rPr lang="en-US" sz="2200" dirty="0"/>
              <a:t>Runs</a:t>
            </a:r>
          </a:p>
          <a:p>
            <a:r>
              <a:rPr lang="en-US" sz="2200" dirty="0"/>
              <a:t>Total chairs</a:t>
            </a:r>
          </a:p>
          <a:p>
            <a:r>
              <a:rPr lang="en-US" sz="2200" dirty="0"/>
              <a:t>Snow making area</a:t>
            </a:r>
          </a:p>
          <a:p>
            <a:r>
              <a:rPr lang="en-US" sz="2200" dirty="0"/>
              <a:t>Night skiing capacity</a:t>
            </a:r>
          </a:p>
          <a:p>
            <a:endParaRPr lang="en-US" sz="2200" dirty="0"/>
          </a:p>
        </p:txBody>
      </p:sp>
      <p:pic>
        <p:nvPicPr>
          <p:cNvPr id="5" name="Content Placeholder 4" descr="A picture containing text&#10;&#10;Description automatically generated">
            <a:extLst>
              <a:ext uri="{FF2B5EF4-FFF2-40B4-BE49-F238E27FC236}">
                <a16:creationId xmlns:a16="http://schemas.microsoft.com/office/drawing/2014/main" id="{B3E3B558-6488-4F04-9599-BF44AC7ECEAE}"/>
              </a:ext>
            </a:extLst>
          </p:cNvPr>
          <p:cNvPicPr>
            <a:picLocks noChangeAspect="1"/>
          </p:cNvPicPr>
          <p:nvPr/>
        </p:nvPicPr>
        <p:blipFill rotWithShape="1">
          <a:blip r:embed="rId2">
            <a:extLst>
              <a:ext uri="{28A0092B-C50C-407E-A947-70E740481C1C}">
                <a14:useLocalDpi xmlns:a14="http://schemas.microsoft.com/office/drawing/2010/main" val="0"/>
              </a:ext>
            </a:extLst>
          </a:blip>
          <a:srcRect l="7221" r="225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0938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FDA4E-A6A5-4035-A983-1DF22A38B30F}"/>
              </a:ext>
            </a:extLst>
          </p:cNvPr>
          <p:cNvSpPr>
            <a:spLocks noGrp="1"/>
          </p:cNvSpPr>
          <p:nvPr>
            <p:ph type="title"/>
          </p:nvPr>
        </p:nvSpPr>
        <p:spPr>
          <a:xfrm>
            <a:off x="630936" y="639520"/>
            <a:ext cx="3429000" cy="1719072"/>
          </a:xfrm>
        </p:spPr>
        <p:txBody>
          <a:bodyPr anchor="b">
            <a:normAutofit/>
          </a:bodyPr>
          <a:lstStyle/>
          <a:p>
            <a:r>
              <a:rPr lang="en-US" sz="3800"/>
              <a:t>Modeling Results and Analysis cont.</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D6328E-A1BC-458A-9E76-A6E13F690E18}"/>
              </a:ext>
            </a:extLst>
          </p:cNvPr>
          <p:cNvSpPr>
            <a:spLocks noGrp="1"/>
          </p:cNvSpPr>
          <p:nvPr>
            <p:ph idx="1"/>
          </p:nvPr>
        </p:nvSpPr>
        <p:spPr>
          <a:xfrm>
            <a:off x="630936" y="2807208"/>
            <a:ext cx="3429000" cy="3410712"/>
          </a:xfrm>
        </p:spPr>
        <p:txBody>
          <a:bodyPr anchor="t">
            <a:normAutofit fontScale="85000" lnSpcReduction="20000"/>
          </a:bodyPr>
          <a:lstStyle/>
          <a:p>
            <a:pPr marL="0" indent="0">
              <a:buNone/>
            </a:pPr>
            <a:r>
              <a:rPr lang="en-US" sz="2200" dirty="0"/>
              <a:t>Further analysis using our Random Forest model confirmed our initial conclusion by assigning a numerical value of importance to each feature as it relates to the price.</a:t>
            </a:r>
          </a:p>
          <a:p>
            <a:pPr marL="0" indent="0">
              <a:buNone/>
            </a:pPr>
            <a:r>
              <a:rPr lang="en-US" sz="2200" dirty="0"/>
              <a:t>The graph to the right highlight each feature. The top 4 of listed below:</a:t>
            </a:r>
          </a:p>
          <a:p>
            <a:r>
              <a:rPr lang="en-US" sz="2200" dirty="0" err="1"/>
              <a:t>FastQuads</a:t>
            </a:r>
            <a:endParaRPr lang="en-US" sz="2200" dirty="0"/>
          </a:p>
          <a:p>
            <a:r>
              <a:rPr lang="en-US" sz="2200" dirty="0"/>
              <a:t>Runs</a:t>
            </a:r>
          </a:p>
          <a:p>
            <a:r>
              <a:rPr lang="en-US" sz="2200" dirty="0"/>
              <a:t>Snow making area</a:t>
            </a:r>
          </a:p>
          <a:p>
            <a:r>
              <a:rPr lang="en-US" sz="2200" dirty="0"/>
              <a:t>Vertical drop</a:t>
            </a:r>
          </a:p>
        </p:txBody>
      </p:sp>
      <p:pic>
        <p:nvPicPr>
          <p:cNvPr id="5" name="Picture 4" descr="Rectangle&#10;&#10;Description automatically generated">
            <a:extLst>
              <a:ext uri="{FF2B5EF4-FFF2-40B4-BE49-F238E27FC236}">
                <a16:creationId xmlns:a16="http://schemas.microsoft.com/office/drawing/2014/main" id="{2933E2D0-8F9A-44F9-B432-BBFC6C342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56366"/>
            <a:ext cx="6903720" cy="3745267"/>
          </a:xfrm>
          <a:prstGeom prst="rect">
            <a:avLst/>
          </a:prstGeom>
        </p:spPr>
      </p:pic>
    </p:spTree>
    <p:extLst>
      <p:ext uri="{BB962C8B-B14F-4D97-AF65-F5344CB8AC3E}">
        <p14:creationId xmlns:p14="http://schemas.microsoft.com/office/powerpoint/2010/main" val="195476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CE36F-D7D1-417C-AA4C-8151B71D6107}"/>
              </a:ext>
            </a:extLst>
          </p:cNvPr>
          <p:cNvSpPr>
            <a:spLocks noGrp="1"/>
          </p:cNvSpPr>
          <p:nvPr>
            <p:ph type="title"/>
          </p:nvPr>
        </p:nvSpPr>
        <p:spPr>
          <a:xfrm>
            <a:off x="935303" y="48695"/>
            <a:ext cx="10515600" cy="1110537"/>
          </a:xfrm>
        </p:spPr>
        <p:txBody>
          <a:bodyPr vert="horz" lIns="91440" tIns="45720" rIns="91440" bIns="45720" rtlCol="0" anchor="ctr">
            <a:normAutofit/>
          </a:bodyPr>
          <a:lstStyle/>
          <a:p>
            <a:r>
              <a:rPr lang="en-US" sz="5200" kern="1200" dirty="0">
                <a:solidFill>
                  <a:schemeClr val="tx1"/>
                </a:solidFill>
                <a:latin typeface="+mj-lt"/>
                <a:ea typeface="+mj-ea"/>
                <a:cs typeface="+mj-cs"/>
              </a:rPr>
              <a:t>Big Mountain vs Nation Analysis</a:t>
            </a:r>
          </a:p>
        </p:txBody>
      </p:sp>
      <p:pic>
        <p:nvPicPr>
          <p:cNvPr id="13" name="Picture 12" descr="Chart, histogram&#10;&#10;Description automatically generated">
            <a:extLst>
              <a:ext uri="{FF2B5EF4-FFF2-40B4-BE49-F238E27FC236}">
                <a16:creationId xmlns:a16="http://schemas.microsoft.com/office/drawing/2014/main" id="{CAF0E234-8442-4368-91F9-3F756025B4C6}"/>
              </a:ext>
            </a:extLst>
          </p:cNvPr>
          <p:cNvPicPr>
            <a:picLocks noChangeAspect="1"/>
          </p:cNvPicPr>
          <p:nvPr/>
        </p:nvPicPr>
        <p:blipFill rotWithShape="1">
          <a:blip r:embed="rId3">
            <a:extLst>
              <a:ext uri="{28A0092B-C50C-407E-A947-70E740481C1C}">
                <a14:useLocalDpi xmlns:a14="http://schemas.microsoft.com/office/drawing/2010/main" val="0"/>
              </a:ext>
            </a:extLst>
          </a:blip>
          <a:srcRect t="2286" r="2" b="2"/>
          <a:stretch/>
        </p:blipFill>
        <p:spPr>
          <a:xfrm>
            <a:off x="8178039" y="999554"/>
            <a:ext cx="3792797" cy="2038351"/>
          </a:xfrm>
          <a:prstGeom prst="rect">
            <a:avLst/>
          </a:prstGeom>
        </p:spPr>
      </p:pic>
      <p:pic>
        <p:nvPicPr>
          <p:cNvPr id="15" name="Picture 14" descr="Chart, histogram&#10;&#10;Description automatically generated">
            <a:extLst>
              <a:ext uri="{FF2B5EF4-FFF2-40B4-BE49-F238E27FC236}">
                <a16:creationId xmlns:a16="http://schemas.microsoft.com/office/drawing/2014/main" id="{6873ED05-77AE-439C-8151-BFA0458B584C}"/>
              </a:ext>
            </a:extLst>
          </p:cNvPr>
          <p:cNvPicPr>
            <a:picLocks noChangeAspect="1"/>
          </p:cNvPicPr>
          <p:nvPr/>
        </p:nvPicPr>
        <p:blipFill rotWithShape="1">
          <a:blip r:embed="rId4">
            <a:extLst>
              <a:ext uri="{28A0092B-C50C-407E-A947-70E740481C1C}">
                <a14:useLocalDpi xmlns:a14="http://schemas.microsoft.com/office/drawing/2010/main" val="0"/>
              </a:ext>
            </a:extLst>
          </a:blip>
          <a:srcRect t="2286" r="2" b="2"/>
          <a:stretch/>
        </p:blipFill>
        <p:spPr>
          <a:xfrm>
            <a:off x="4217927" y="1123410"/>
            <a:ext cx="3792797" cy="2038351"/>
          </a:xfrm>
          <a:prstGeom prst="rect">
            <a:avLst/>
          </a:prstGeom>
        </p:spPr>
      </p:pic>
      <p:pic>
        <p:nvPicPr>
          <p:cNvPr id="7" name="Picture 6" descr="Chart, histogram&#10;&#10;Description automatically generated">
            <a:extLst>
              <a:ext uri="{FF2B5EF4-FFF2-40B4-BE49-F238E27FC236}">
                <a16:creationId xmlns:a16="http://schemas.microsoft.com/office/drawing/2014/main" id="{ACABBA9F-6C3B-41B1-9EE4-D821A06BFA80}"/>
              </a:ext>
            </a:extLst>
          </p:cNvPr>
          <p:cNvPicPr>
            <a:picLocks noChangeAspect="1"/>
          </p:cNvPicPr>
          <p:nvPr/>
        </p:nvPicPr>
        <p:blipFill rotWithShape="1">
          <a:blip r:embed="rId5">
            <a:extLst>
              <a:ext uri="{28A0092B-C50C-407E-A947-70E740481C1C}">
                <a14:useLocalDpi xmlns:a14="http://schemas.microsoft.com/office/drawing/2010/main" val="0"/>
              </a:ext>
            </a:extLst>
          </a:blip>
          <a:srcRect t="2286" r="2" b="2"/>
          <a:stretch/>
        </p:blipFill>
        <p:spPr>
          <a:xfrm>
            <a:off x="301597" y="1122890"/>
            <a:ext cx="3792797" cy="2038351"/>
          </a:xfrm>
          <a:prstGeom prst="rect">
            <a:avLst/>
          </a:prstGeom>
        </p:spPr>
      </p:pic>
      <p:pic>
        <p:nvPicPr>
          <p:cNvPr id="5" name="Content Placeholder 4" descr="Chart, histogram&#10;&#10;Description automatically generated">
            <a:extLst>
              <a:ext uri="{FF2B5EF4-FFF2-40B4-BE49-F238E27FC236}">
                <a16:creationId xmlns:a16="http://schemas.microsoft.com/office/drawing/2014/main" id="{13D20069-F6FB-4A30-AB08-1145E38BBE14}"/>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t="2286" r="2" b="2"/>
          <a:stretch/>
        </p:blipFill>
        <p:spPr>
          <a:xfrm>
            <a:off x="301598" y="3596865"/>
            <a:ext cx="3792797" cy="2038351"/>
          </a:xfrm>
          <a:prstGeom prst="rect">
            <a:avLst/>
          </a:prstGeom>
        </p:spPr>
      </p:pic>
      <p:pic>
        <p:nvPicPr>
          <p:cNvPr id="11" name="Picture 10" descr="Chart, histogram&#10;&#10;Description automatically generated">
            <a:extLst>
              <a:ext uri="{FF2B5EF4-FFF2-40B4-BE49-F238E27FC236}">
                <a16:creationId xmlns:a16="http://schemas.microsoft.com/office/drawing/2014/main" id="{4D745772-455A-4A3C-A276-9A76BE541697}"/>
              </a:ext>
            </a:extLst>
          </p:cNvPr>
          <p:cNvPicPr>
            <a:picLocks noChangeAspect="1"/>
          </p:cNvPicPr>
          <p:nvPr/>
        </p:nvPicPr>
        <p:blipFill rotWithShape="1">
          <a:blip r:embed="rId7">
            <a:extLst>
              <a:ext uri="{28A0092B-C50C-407E-A947-70E740481C1C}">
                <a14:useLocalDpi xmlns:a14="http://schemas.microsoft.com/office/drawing/2010/main" val="0"/>
              </a:ext>
            </a:extLst>
          </a:blip>
          <a:srcRect r="2" b="1392"/>
          <a:stretch/>
        </p:blipFill>
        <p:spPr>
          <a:xfrm>
            <a:off x="4217928" y="3429000"/>
            <a:ext cx="3792797" cy="2038341"/>
          </a:xfrm>
          <a:prstGeom prst="rect">
            <a:avLst/>
          </a:prstGeom>
        </p:spPr>
      </p:pic>
      <p:pic>
        <p:nvPicPr>
          <p:cNvPr id="9" name="Picture 8" descr="A picture containing histogram&#10;&#10;Description automatically generated">
            <a:extLst>
              <a:ext uri="{FF2B5EF4-FFF2-40B4-BE49-F238E27FC236}">
                <a16:creationId xmlns:a16="http://schemas.microsoft.com/office/drawing/2014/main" id="{D6DE4267-5E69-4D6C-980D-94BEBDDFBAAD}"/>
              </a:ext>
            </a:extLst>
          </p:cNvPr>
          <p:cNvPicPr>
            <a:picLocks noChangeAspect="1"/>
          </p:cNvPicPr>
          <p:nvPr/>
        </p:nvPicPr>
        <p:blipFill rotWithShape="1">
          <a:blip r:embed="rId8">
            <a:extLst>
              <a:ext uri="{28A0092B-C50C-407E-A947-70E740481C1C}">
                <a14:useLocalDpi xmlns:a14="http://schemas.microsoft.com/office/drawing/2010/main" val="0"/>
              </a:ext>
            </a:extLst>
          </a:blip>
          <a:srcRect r="2" b="1392"/>
          <a:stretch/>
        </p:blipFill>
        <p:spPr>
          <a:xfrm>
            <a:off x="8178039" y="3431256"/>
            <a:ext cx="3792797" cy="2038341"/>
          </a:xfrm>
          <a:prstGeom prst="rect">
            <a:avLst/>
          </a:prstGeom>
        </p:spPr>
      </p:pic>
      <p:sp>
        <p:nvSpPr>
          <p:cNvPr id="17" name="TextBox 16">
            <a:extLst>
              <a:ext uri="{FF2B5EF4-FFF2-40B4-BE49-F238E27FC236}">
                <a16:creationId xmlns:a16="http://schemas.microsoft.com/office/drawing/2014/main" id="{845F51DE-E563-47CF-8E21-715B6F10318D}"/>
              </a:ext>
            </a:extLst>
          </p:cNvPr>
          <p:cNvSpPr txBox="1"/>
          <p:nvPr/>
        </p:nvSpPr>
        <p:spPr>
          <a:xfrm>
            <a:off x="636446" y="5819200"/>
            <a:ext cx="10814457" cy="646331"/>
          </a:xfrm>
          <a:prstGeom prst="rect">
            <a:avLst/>
          </a:prstGeom>
          <a:noFill/>
        </p:spPr>
        <p:txBody>
          <a:bodyPr wrap="square" rtlCol="0">
            <a:spAutoFit/>
          </a:bodyPr>
          <a:lstStyle/>
          <a:p>
            <a:r>
              <a:rPr lang="en-US" dirty="0"/>
              <a:t>We can see that Big Mountain ranks high in performance of important facilities as relative to other resorts in the market. </a:t>
            </a:r>
          </a:p>
        </p:txBody>
      </p:sp>
    </p:spTree>
    <p:extLst>
      <p:ext uri="{BB962C8B-B14F-4D97-AF65-F5344CB8AC3E}">
        <p14:creationId xmlns:p14="http://schemas.microsoft.com/office/powerpoint/2010/main" val="353961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7EEE-6A29-44BA-B9FC-022492B26724}"/>
              </a:ext>
            </a:extLst>
          </p:cNvPr>
          <p:cNvSpPr>
            <a:spLocks noGrp="1"/>
          </p:cNvSpPr>
          <p:nvPr>
            <p:ph type="title"/>
          </p:nvPr>
        </p:nvSpPr>
        <p:spPr/>
        <p:txBody>
          <a:bodyPr/>
          <a:lstStyle/>
          <a:p>
            <a:r>
              <a:rPr lang="en-US" b="1" dirty="0"/>
              <a:t>Summary</a:t>
            </a:r>
          </a:p>
        </p:txBody>
      </p:sp>
      <p:sp>
        <p:nvSpPr>
          <p:cNvPr id="3" name="Content Placeholder 2">
            <a:extLst>
              <a:ext uri="{FF2B5EF4-FFF2-40B4-BE49-F238E27FC236}">
                <a16:creationId xmlns:a16="http://schemas.microsoft.com/office/drawing/2014/main" id="{4365E1E6-E05E-42A0-8178-FFCFBB43C4B3}"/>
              </a:ext>
            </a:extLst>
          </p:cNvPr>
          <p:cNvSpPr>
            <a:spLocks noGrp="1"/>
          </p:cNvSpPr>
          <p:nvPr>
            <p:ph idx="1"/>
          </p:nvPr>
        </p:nvSpPr>
        <p:spPr/>
        <p:txBody>
          <a:bodyPr/>
          <a:lstStyle/>
          <a:p>
            <a:pPr marL="0" indent="0">
              <a:buNone/>
            </a:pPr>
            <a:r>
              <a:rPr lang="en-US" dirty="0"/>
              <a:t>Using the data provided, Big Mountain Resort has the facilities to support a price increase that can offset the price of the new lift as well as increase our revenue. </a:t>
            </a:r>
          </a:p>
          <a:p>
            <a:pPr marL="0" indent="0">
              <a:buNone/>
            </a:pPr>
            <a:r>
              <a:rPr lang="en-US" dirty="0"/>
              <a:t>What I would like to continue to investigate would be:</a:t>
            </a:r>
          </a:p>
          <a:p>
            <a:r>
              <a:rPr lang="en-US" sz="2000" dirty="0"/>
              <a:t>Historical visitor data(Season pass holders, 5 days pass and daily pass)</a:t>
            </a:r>
          </a:p>
          <a:p>
            <a:r>
              <a:rPr lang="en-US" sz="2000" dirty="0"/>
              <a:t>Customer data(demographics, income and age) </a:t>
            </a:r>
          </a:p>
          <a:p>
            <a:r>
              <a:rPr lang="en-US" sz="2000" dirty="0"/>
              <a:t>Operational cost of other facilities</a:t>
            </a:r>
          </a:p>
          <a:p>
            <a:pPr marL="0" indent="0">
              <a:buNone/>
            </a:pPr>
            <a:r>
              <a:rPr lang="en-US" dirty="0"/>
              <a:t>We can see that our model supports the price increase, Big Mountain Resort would benefit from further analysis which can solidify our findings. </a:t>
            </a:r>
          </a:p>
        </p:txBody>
      </p:sp>
    </p:spTree>
    <p:extLst>
      <p:ext uri="{BB962C8B-B14F-4D97-AF65-F5344CB8AC3E}">
        <p14:creationId xmlns:p14="http://schemas.microsoft.com/office/powerpoint/2010/main" val="160172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486</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Guided Capstone Project</vt:lpstr>
      <vt:lpstr>Problem Identification</vt:lpstr>
      <vt:lpstr>Recommendations and Key Findings</vt:lpstr>
      <vt:lpstr>Modeling Results and Initial Analysis</vt:lpstr>
      <vt:lpstr>Modeling Results and Analysis cont.</vt:lpstr>
      <vt:lpstr>Big Mountain vs Nation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 Project</dc:title>
  <dc:creator>Arce, Luis Ruiz</dc:creator>
  <cp:lastModifiedBy>Arce, Luis Ruiz</cp:lastModifiedBy>
  <cp:revision>3</cp:revision>
  <dcterms:created xsi:type="dcterms:W3CDTF">2021-12-24T19:30:06Z</dcterms:created>
  <dcterms:modified xsi:type="dcterms:W3CDTF">2021-12-24T23:09:48Z</dcterms:modified>
</cp:coreProperties>
</file>