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showGuides="1">
      <p:cViewPr>
        <p:scale>
          <a:sx n="49" d="100"/>
          <a:sy n="49" d="100"/>
        </p:scale>
        <p:origin x="51" y="18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B05D-D73D-83D9-E2CB-ACFFA5D66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E935EE-87BB-8E66-007D-E8A4D2CF9F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606B8D-3783-52F8-72ED-C12C21004397}"/>
              </a:ext>
            </a:extLst>
          </p:cNvPr>
          <p:cNvSpPr>
            <a:spLocks noGrp="1"/>
          </p:cNvSpPr>
          <p:nvPr>
            <p:ph type="dt" sz="half" idx="10"/>
          </p:nvPr>
        </p:nvSpPr>
        <p:spPr/>
        <p:txBody>
          <a:bodyPr/>
          <a:lstStyle/>
          <a:p>
            <a:fld id="{7D462EF7-2BA0-4766-9CEF-574C5827E2EC}" type="datetimeFigureOut">
              <a:rPr lang="en-US" smtClean="0"/>
              <a:t>5/10/2022</a:t>
            </a:fld>
            <a:endParaRPr lang="en-US"/>
          </a:p>
        </p:txBody>
      </p:sp>
      <p:sp>
        <p:nvSpPr>
          <p:cNvPr id="5" name="Footer Placeholder 4">
            <a:extLst>
              <a:ext uri="{FF2B5EF4-FFF2-40B4-BE49-F238E27FC236}">
                <a16:creationId xmlns:a16="http://schemas.microsoft.com/office/drawing/2014/main" id="{923E47CF-A438-C940-6F70-1C8EA2289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7D7A3-621F-B512-96A3-2C9D9FD6E954}"/>
              </a:ext>
            </a:extLst>
          </p:cNvPr>
          <p:cNvSpPr>
            <a:spLocks noGrp="1"/>
          </p:cNvSpPr>
          <p:nvPr>
            <p:ph type="sldNum" sz="quarter" idx="12"/>
          </p:nvPr>
        </p:nvSpPr>
        <p:spPr/>
        <p:txBody>
          <a:bodyPr/>
          <a:lstStyle/>
          <a:p>
            <a:fld id="{C83538C4-985D-4ED5-9A3F-2BE9BB65807E}" type="slidenum">
              <a:rPr lang="en-US" smtClean="0"/>
              <a:t>‹#›</a:t>
            </a:fld>
            <a:endParaRPr lang="en-US"/>
          </a:p>
        </p:txBody>
      </p:sp>
    </p:spTree>
    <p:extLst>
      <p:ext uri="{BB962C8B-B14F-4D97-AF65-F5344CB8AC3E}">
        <p14:creationId xmlns:p14="http://schemas.microsoft.com/office/powerpoint/2010/main" val="390584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26DE-7F92-0290-1294-C41BC4763A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B0855F-71D6-4573-E6A9-18DF10D41B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75239-02C6-379B-E0D7-F9E488B092EE}"/>
              </a:ext>
            </a:extLst>
          </p:cNvPr>
          <p:cNvSpPr>
            <a:spLocks noGrp="1"/>
          </p:cNvSpPr>
          <p:nvPr>
            <p:ph type="dt" sz="half" idx="10"/>
          </p:nvPr>
        </p:nvSpPr>
        <p:spPr/>
        <p:txBody>
          <a:bodyPr/>
          <a:lstStyle/>
          <a:p>
            <a:fld id="{7D462EF7-2BA0-4766-9CEF-574C5827E2EC}" type="datetimeFigureOut">
              <a:rPr lang="en-US" smtClean="0"/>
              <a:t>5/10/2022</a:t>
            </a:fld>
            <a:endParaRPr lang="en-US"/>
          </a:p>
        </p:txBody>
      </p:sp>
      <p:sp>
        <p:nvSpPr>
          <p:cNvPr id="5" name="Footer Placeholder 4">
            <a:extLst>
              <a:ext uri="{FF2B5EF4-FFF2-40B4-BE49-F238E27FC236}">
                <a16:creationId xmlns:a16="http://schemas.microsoft.com/office/drawing/2014/main" id="{37D9F440-9F83-99D9-382A-24430E683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FB321-9CAF-3546-A508-6F816BDF068A}"/>
              </a:ext>
            </a:extLst>
          </p:cNvPr>
          <p:cNvSpPr>
            <a:spLocks noGrp="1"/>
          </p:cNvSpPr>
          <p:nvPr>
            <p:ph type="sldNum" sz="quarter" idx="12"/>
          </p:nvPr>
        </p:nvSpPr>
        <p:spPr/>
        <p:txBody>
          <a:bodyPr/>
          <a:lstStyle/>
          <a:p>
            <a:fld id="{C83538C4-985D-4ED5-9A3F-2BE9BB65807E}" type="slidenum">
              <a:rPr lang="en-US" smtClean="0"/>
              <a:t>‹#›</a:t>
            </a:fld>
            <a:endParaRPr lang="en-US"/>
          </a:p>
        </p:txBody>
      </p:sp>
    </p:spTree>
    <p:extLst>
      <p:ext uri="{BB962C8B-B14F-4D97-AF65-F5344CB8AC3E}">
        <p14:creationId xmlns:p14="http://schemas.microsoft.com/office/powerpoint/2010/main" val="224923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F8C8DF-2D4C-E3E0-E740-20A6E90F98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880B1-0525-3D99-368A-BCEB7A857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2A14E-EE14-E4C9-F2E0-3CB0C0AC7982}"/>
              </a:ext>
            </a:extLst>
          </p:cNvPr>
          <p:cNvSpPr>
            <a:spLocks noGrp="1"/>
          </p:cNvSpPr>
          <p:nvPr>
            <p:ph type="dt" sz="half" idx="10"/>
          </p:nvPr>
        </p:nvSpPr>
        <p:spPr/>
        <p:txBody>
          <a:bodyPr/>
          <a:lstStyle/>
          <a:p>
            <a:fld id="{7D462EF7-2BA0-4766-9CEF-574C5827E2EC}" type="datetimeFigureOut">
              <a:rPr lang="en-US" smtClean="0"/>
              <a:t>5/10/2022</a:t>
            </a:fld>
            <a:endParaRPr lang="en-US"/>
          </a:p>
        </p:txBody>
      </p:sp>
      <p:sp>
        <p:nvSpPr>
          <p:cNvPr id="5" name="Footer Placeholder 4">
            <a:extLst>
              <a:ext uri="{FF2B5EF4-FFF2-40B4-BE49-F238E27FC236}">
                <a16:creationId xmlns:a16="http://schemas.microsoft.com/office/drawing/2014/main" id="{47BB7B1C-B7E8-1935-B5F2-EF3FB2602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88658-31C0-F300-EF91-4F6061B6D6AB}"/>
              </a:ext>
            </a:extLst>
          </p:cNvPr>
          <p:cNvSpPr>
            <a:spLocks noGrp="1"/>
          </p:cNvSpPr>
          <p:nvPr>
            <p:ph type="sldNum" sz="quarter" idx="12"/>
          </p:nvPr>
        </p:nvSpPr>
        <p:spPr/>
        <p:txBody>
          <a:bodyPr/>
          <a:lstStyle/>
          <a:p>
            <a:fld id="{C83538C4-985D-4ED5-9A3F-2BE9BB65807E}" type="slidenum">
              <a:rPr lang="en-US" smtClean="0"/>
              <a:t>‹#›</a:t>
            </a:fld>
            <a:endParaRPr lang="en-US"/>
          </a:p>
        </p:txBody>
      </p:sp>
    </p:spTree>
    <p:extLst>
      <p:ext uri="{BB962C8B-B14F-4D97-AF65-F5344CB8AC3E}">
        <p14:creationId xmlns:p14="http://schemas.microsoft.com/office/powerpoint/2010/main" val="60867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B52D-A758-3791-B598-7F2B2B52D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A1D40-1E9F-8D98-16D3-0A441897B7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56998-AA2E-17E8-48C8-756E60D726B9}"/>
              </a:ext>
            </a:extLst>
          </p:cNvPr>
          <p:cNvSpPr>
            <a:spLocks noGrp="1"/>
          </p:cNvSpPr>
          <p:nvPr>
            <p:ph type="dt" sz="half" idx="10"/>
          </p:nvPr>
        </p:nvSpPr>
        <p:spPr/>
        <p:txBody>
          <a:bodyPr/>
          <a:lstStyle/>
          <a:p>
            <a:fld id="{7D462EF7-2BA0-4766-9CEF-574C5827E2EC}" type="datetimeFigureOut">
              <a:rPr lang="en-US" smtClean="0"/>
              <a:t>5/10/2022</a:t>
            </a:fld>
            <a:endParaRPr lang="en-US"/>
          </a:p>
        </p:txBody>
      </p:sp>
      <p:sp>
        <p:nvSpPr>
          <p:cNvPr id="5" name="Footer Placeholder 4">
            <a:extLst>
              <a:ext uri="{FF2B5EF4-FFF2-40B4-BE49-F238E27FC236}">
                <a16:creationId xmlns:a16="http://schemas.microsoft.com/office/drawing/2014/main" id="{CBFBD425-9819-CA40-7533-784A1F0F9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5737F-7599-1910-88DC-46002CF0DC35}"/>
              </a:ext>
            </a:extLst>
          </p:cNvPr>
          <p:cNvSpPr>
            <a:spLocks noGrp="1"/>
          </p:cNvSpPr>
          <p:nvPr>
            <p:ph type="sldNum" sz="quarter" idx="12"/>
          </p:nvPr>
        </p:nvSpPr>
        <p:spPr/>
        <p:txBody>
          <a:bodyPr/>
          <a:lstStyle/>
          <a:p>
            <a:fld id="{C83538C4-985D-4ED5-9A3F-2BE9BB65807E}" type="slidenum">
              <a:rPr lang="en-US" smtClean="0"/>
              <a:t>‹#›</a:t>
            </a:fld>
            <a:endParaRPr lang="en-US"/>
          </a:p>
        </p:txBody>
      </p:sp>
    </p:spTree>
    <p:extLst>
      <p:ext uri="{BB962C8B-B14F-4D97-AF65-F5344CB8AC3E}">
        <p14:creationId xmlns:p14="http://schemas.microsoft.com/office/powerpoint/2010/main" val="64989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EEBF-C43B-D668-6A3E-79D65C2061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0DFE2C-1E9C-FF3F-3EB9-88638C39D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C7B20C-3477-31BC-F755-CCA4149C8729}"/>
              </a:ext>
            </a:extLst>
          </p:cNvPr>
          <p:cNvSpPr>
            <a:spLocks noGrp="1"/>
          </p:cNvSpPr>
          <p:nvPr>
            <p:ph type="dt" sz="half" idx="10"/>
          </p:nvPr>
        </p:nvSpPr>
        <p:spPr/>
        <p:txBody>
          <a:bodyPr/>
          <a:lstStyle/>
          <a:p>
            <a:fld id="{7D462EF7-2BA0-4766-9CEF-574C5827E2EC}" type="datetimeFigureOut">
              <a:rPr lang="en-US" smtClean="0"/>
              <a:t>5/10/2022</a:t>
            </a:fld>
            <a:endParaRPr lang="en-US"/>
          </a:p>
        </p:txBody>
      </p:sp>
      <p:sp>
        <p:nvSpPr>
          <p:cNvPr id="5" name="Footer Placeholder 4">
            <a:extLst>
              <a:ext uri="{FF2B5EF4-FFF2-40B4-BE49-F238E27FC236}">
                <a16:creationId xmlns:a16="http://schemas.microsoft.com/office/drawing/2014/main" id="{F056D7F2-AA45-3F5B-5519-B3E3BAF0D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6A786-3541-1E88-639C-1508A4671E10}"/>
              </a:ext>
            </a:extLst>
          </p:cNvPr>
          <p:cNvSpPr>
            <a:spLocks noGrp="1"/>
          </p:cNvSpPr>
          <p:nvPr>
            <p:ph type="sldNum" sz="quarter" idx="12"/>
          </p:nvPr>
        </p:nvSpPr>
        <p:spPr/>
        <p:txBody>
          <a:bodyPr/>
          <a:lstStyle/>
          <a:p>
            <a:fld id="{C83538C4-985D-4ED5-9A3F-2BE9BB65807E}" type="slidenum">
              <a:rPr lang="en-US" smtClean="0"/>
              <a:t>‹#›</a:t>
            </a:fld>
            <a:endParaRPr lang="en-US"/>
          </a:p>
        </p:txBody>
      </p:sp>
    </p:spTree>
    <p:extLst>
      <p:ext uri="{BB962C8B-B14F-4D97-AF65-F5344CB8AC3E}">
        <p14:creationId xmlns:p14="http://schemas.microsoft.com/office/powerpoint/2010/main" val="211909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FC3C-4DA9-E171-6D29-ACC7120748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C9C4F6-E8BD-98B8-03B9-CB8DD1AA75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7DFE71-7F09-62FD-28DE-F4E60D48A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04D4DC-771E-5974-0E28-9C9FC2FAAF97}"/>
              </a:ext>
            </a:extLst>
          </p:cNvPr>
          <p:cNvSpPr>
            <a:spLocks noGrp="1"/>
          </p:cNvSpPr>
          <p:nvPr>
            <p:ph type="dt" sz="half" idx="10"/>
          </p:nvPr>
        </p:nvSpPr>
        <p:spPr/>
        <p:txBody>
          <a:bodyPr/>
          <a:lstStyle/>
          <a:p>
            <a:fld id="{7D462EF7-2BA0-4766-9CEF-574C5827E2EC}" type="datetimeFigureOut">
              <a:rPr lang="en-US" smtClean="0"/>
              <a:t>5/10/2022</a:t>
            </a:fld>
            <a:endParaRPr lang="en-US"/>
          </a:p>
        </p:txBody>
      </p:sp>
      <p:sp>
        <p:nvSpPr>
          <p:cNvPr id="6" name="Footer Placeholder 5">
            <a:extLst>
              <a:ext uri="{FF2B5EF4-FFF2-40B4-BE49-F238E27FC236}">
                <a16:creationId xmlns:a16="http://schemas.microsoft.com/office/drawing/2014/main" id="{D24A4C73-755C-1303-8D3E-C24FDA045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1C855-281E-9236-E0C5-4F8C7830C7E4}"/>
              </a:ext>
            </a:extLst>
          </p:cNvPr>
          <p:cNvSpPr>
            <a:spLocks noGrp="1"/>
          </p:cNvSpPr>
          <p:nvPr>
            <p:ph type="sldNum" sz="quarter" idx="12"/>
          </p:nvPr>
        </p:nvSpPr>
        <p:spPr/>
        <p:txBody>
          <a:bodyPr/>
          <a:lstStyle/>
          <a:p>
            <a:fld id="{C83538C4-985D-4ED5-9A3F-2BE9BB65807E}" type="slidenum">
              <a:rPr lang="en-US" smtClean="0"/>
              <a:t>‹#›</a:t>
            </a:fld>
            <a:endParaRPr lang="en-US"/>
          </a:p>
        </p:txBody>
      </p:sp>
    </p:spTree>
    <p:extLst>
      <p:ext uri="{BB962C8B-B14F-4D97-AF65-F5344CB8AC3E}">
        <p14:creationId xmlns:p14="http://schemas.microsoft.com/office/powerpoint/2010/main" val="251572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20C2-E58A-056C-880F-21B289C238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06D56-909C-4F29-FC1C-2C10BF2E79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4F84A4-B937-1395-9148-157ABAAAC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44330-4596-EE6F-671C-E06B102936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01AED-35DC-97AB-E3B6-58258C0D60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9E15B0-BF4B-1287-FBD6-13DB5FD863DA}"/>
              </a:ext>
            </a:extLst>
          </p:cNvPr>
          <p:cNvSpPr>
            <a:spLocks noGrp="1"/>
          </p:cNvSpPr>
          <p:nvPr>
            <p:ph type="dt" sz="half" idx="10"/>
          </p:nvPr>
        </p:nvSpPr>
        <p:spPr/>
        <p:txBody>
          <a:bodyPr/>
          <a:lstStyle/>
          <a:p>
            <a:fld id="{7D462EF7-2BA0-4766-9CEF-574C5827E2EC}" type="datetimeFigureOut">
              <a:rPr lang="en-US" smtClean="0"/>
              <a:t>5/10/2022</a:t>
            </a:fld>
            <a:endParaRPr lang="en-US"/>
          </a:p>
        </p:txBody>
      </p:sp>
      <p:sp>
        <p:nvSpPr>
          <p:cNvPr id="8" name="Footer Placeholder 7">
            <a:extLst>
              <a:ext uri="{FF2B5EF4-FFF2-40B4-BE49-F238E27FC236}">
                <a16:creationId xmlns:a16="http://schemas.microsoft.com/office/drawing/2014/main" id="{3483431B-2899-24F3-BDA7-57CB6C7661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893995-5261-E38F-64C2-1B4EDDF4599C}"/>
              </a:ext>
            </a:extLst>
          </p:cNvPr>
          <p:cNvSpPr>
            <a:spLocks noGrp="1"/>
          </p:cNvSpPr>
          <p:nvPr>
            <p:ph type="sldNum" sz="quarter" idx="12"/>
          </p:nvPr>
        </p:nvSpPr>
        <p:spPr/>
        <p:txBody>
          <a:bodyPr/>
          <a:lstStyle/>
          <a:p>
            <a:fld id="{C83538C4-985D-4ED5-9A3F-2BE9BB65807E}" type="slidenum">
              <a:rPr lang="en-US" smtClean="0"/>
              <a:t>‹#›</a:t>
            </a:fld>
            <a:endParaRPr lang="en-US"/>
          </a:p>
        </p:txBody>
      </p:sp>
    </p:spTree>
    <p:extLst>
      <p:ext uri="{BB962C8B-B14F-4D97-AF65-F5344CB8AC3E}">
        <p14:creationId xmlns:p14="http://schemas.microsoft.com/office/powerpoint/2010/main" val="495097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4B63-1781-884D-77DC-E645828A53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B8B7F1-2E69-A74C-57BE-0054AB7C6C87}"/>
              </a:ext>
            </a:extLst>
          </p:cNvPr>
          <p:cNvSpPr>
            <a:spLocks noGrp="1"/>
          </p:cNvSpPr>
          <p:nvPr>
            <p:ph type="dt" sz="half" idx="10"/>
          </p:nvPr>
        </p:nvSpPr>
        <p:spPr/>
        <p:txBody>
          <a:bodyPr/>
          <a:lstStyle/>
          <a:p>
            <a:fld id="{7D462EF7-2BA0-4766-9CEF-574C5827E2EC}" type="datetimeFigureOut">
              <a:rPr lang="en-US" smtClean="0"/>
              <a:t>5/10/2022</a:t>
            </a:fld>
            <a:endParaRPr lang="en-US"/>
          </a:p>
        </p:txBody>
      </p:sp>
      <p:sp>
        <p:nvSpPr>
          <p:cNvPr id="4" name="Footer Placeholder 3">
            <a:extLst>
              <a:ext uri="{FF2B5EF4-FFF2-40B4-BE49-F238E27FC236}">
                <a16:creationId xmlns:a16="http://schemas.microsoft.com/office/drawing/2014/main" id="{D2711827-68EA-681B-FE2F-65E6D648CA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D419E7-BE6F-EF5A-916D-12451ECB39B3}"/>
              </a:ext>
            </a:extLst>
          </p:cNvPr>
          <p:cNvSpPr>
            <a:spLocks noGrp="1"/>
          </p:cNvSpPr>
          <p:nvPr>
            <p:ph type="sldNum" sz="quarter" idx="12"/>
          </p:nvPr>
        </p:nvSpPr>
        <p:spPr/>
        <p:txBody>
          <a:bodyPr/>
          <a:lstStyle/>
          <a:p>
            <a:fld id="{C83538C4-985D-4ED5-9A3F-2BE9BB65807E}" type="slidenum">
              <a:rPr lang="en-US" smtClean="0"/>
              <a:t>‹#›</a:t>
            </a:fld>
            <a:endParaRPr lang="en-US"/>
          </a:p>
        </p:txBody>
      </p:sp>
    </p:spTree>
    <p:extLst>
      <p:ext uri="{BB962C8B-B14F-4D97-AF65-F5344CB8AC3E}">
        <p14:creationId xmlns:p14="http://schemas.microsoft.com/office/powerpoint/2010/main" val="388527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034529-F4CA-0335-AE98-D4AEDF1AE42A}"/>
              </a:ext>
            </a:extLst>
          </p:cNvPr>
          <p:cNvSpPr>
            <a:spLocks noGrp="1"/>
          </p:cNvSpPr>
          <p:nvPr>
            <p:ph type="dt" sz="half" idx="10"/>
          </p:nvPr>
        </p:nvSpPr>
        <p:spPr/>
        <p:txBody>
          <a:bodyPr/>
          <a:lstStyle/>
          <a:p>
            <a:fld id="{7D462EF7-2BA0-4766-9CEF-574C5827E2EC}" type="datetimeFigureOut">
              <a:rPr lang="en-US" smtClean="0"/>
              <a:t>5/10/2022</a:t>
            </a:fld>
            <a:endParaRPr lang="en-US"/>
          </a:p>
        </p:txBody>
      </p:sp>
      <p:sp>
        <p:nvSpPr>
          <p:cNvPr id="3" name="Footer Placeholder 2">
            <a:extLst>
              <a:ext uri="{FF2B5EF4-FFF2-40B4-BE49-F238E27FC236}">
                <a16:creationId xmlns:a16="http://schemas.microsoft.com/office/drawing/2014/main" id="{30DA6F69-FBD8-7A43-B20E-AB3C720D9F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C1802C-F112-4339-9CFC-5EAFC712CB48}"/>
              </a:ext>
            </a:extLst>
          </p:cNvPr>
          <p:cNvSpPr>
            <a:spLocks noGrp="1"/>
          </p:cNvSpPr>
          <p:nvPr>
            <p:ph type="sldNum" sz="quarter" idx="12"/>
          </p:nvPr>
        </p:nvSpPr>
        <p:spPr/>
        <p:txBody>
          <a:bodyPr/>
          <a:lstStyle/>
          <a:p>
            <a:fld id="{C83538C4-985D-4ED5-9A3F-2BE9BB65807E}" type="slidenum">
              <a:rPr lang="en-US" smtClean="0"/>
              <a:t>‹#›</a:t>
            </a:fld>
            <a:endParaRPr lang="en-US"/>
          </a:p>
        </p:txBody>
      </p:sp>
    </p:spTree>
    <p:extLst>
      <p:ext uri="{BB962C8B-B14F-4D97-AF65-F5344CB8AC3E}">
        <p14:creationId xmlns:p14="http://schemas.microsoft.com/office/powerpoint/2010/main" val="197977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9148-316D-317C-D472-3BAC9960B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40133F-9588-D5FF-0386-8C61C7173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7520D3-7A11-0736-6562-87192B1F7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AA099F-2691-0463-3C2F-805943B978ED}"/>
              </a:ext>
            </a:extLst>
          </p:cNvPr>
          <p:cNvSpPr>
            <a:spLocks noGrp="1"/>
          </p:cNvSpPr>
          <p:nvPr>
            <p:ph type="dt" sz="half" idx="10"/>
          </p:nvPr>
        </p:nvSpPr>
        <p:spPr/>
        <p:txBody>
          <a:bodyPr/>
          <a:lstStyle/>
          <a:p>
            <a:fld id="{7D462EF7-2BA0-4766-9CEF-574C5827E2EC}" type="datetimeFigureOut">
              <a:rPr lang="en-US" smtClean="0"/>
              <a:t>5/10/2022</a:t>
            </a:fld>
            <a:endParaRPr lang="en-US"/>
          </a:p>
        </p:txBody>
      </p:sp>
      <p:sp>
        <p:nvSpPr>
          <p:cNvPr id="6" name="Footer Placeholder 5">
            <a:extLst>
              <a:ext uri="{FF2B5EF4-FFF2-40B4-BE49-F238E27FC236}">
                <a16:creationId xmlns:a16="http://schemas.microsoft.com/office/drawing/2014/main" id="{39CA7183-BC51-33AC-1AD7-9F5CF0C91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813F4-6212-0387-7D3F-3B107ECB18FA}"/>
              </a:ext>
            </a:extLst>
          </p:cNvPr>
          <p:cNvSpPr>
            <a:spLocks noGrp="1"/>
          </p:cNvSpPr>
          <p:nvPr>
            <p:ph type="sldNum" sz="quarter" idx="12"/>
          </p:nvPr>
        </p:nvSpPr>
        <p:spPr/>
        <p:txBody>
          <a:bodyPr/>
          <a:lstStyle/>
          <a:p>
            <a:fld id="{C83538C4-985D-4ED5-9A3F-2BE9BB65807E}" type="slidenum">
              <a:rPr lang="en-US" smtClean="0"/>
              <a:t>‹#›</a:t>
            </a:fld>
            <a:endParaRPr lang="en-US"/>
          </a:p>
        </p:txBody>
      </p:sp>
    </p:spTree>
    <p:extLst>
      <p:ext uri="{BB962C8B-B14F-4D97-AF65-F5344CB8AC3E}">
        <p14:creationId xmlns:p14="http://schemas.microsoft.com/office/powerpoint/2010/main" val="95098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6BC3-14F0-0553-37AE-F3B9FBD5C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23C400-C0D3-0CB8-2DD9-75C4740D15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F1BDB4-57A2-0A08-29A9-849BE24F1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D4C598-D0C2-CAA3-2AED-D1E4D4DE2394}"/>
              </a:ext>
            </a:extLst>
          </p:cNvPr>
          <p:cNvSpPr>
            <a:spLocks noGrp="1"/>
          </p:cNvSpPr>
          <p:nvPr>
            <p:ph type="dt" sz="half" idx="10"/>
          </p:nvPr>
        </p:nvSpPr>
        <p:spPr/>
        <p:txBody>
          <a:bodyPr/>
          <a:lstStyle/>
          <a:p>
            <a:fld id="{7D462EF7-2BA0-4766-9CEF-574C5827E2EC}" type="datetimeFigureOut">
              <a:rPr lang="en-US" smtClean="0"/>
              <a:t>5/10/2022</a:t>
            </a:fld>
            <a:endParaRPr lang="en-US"/>
          </a:p>
        </p:txBody>
      </p:sp>
      <p:sp>
        <p:nvSpPr>
          <p:cNvPr id="6" name="Footer Placeholder 5">
            <a:extLst>
              <a:ext uri="{FF2B5EF4-FFF2-40B4-BE49-F238E27FC236}">
                <a16:creationId xmlns:a16="http://schemas.microsoft.com/office/drawing/2014/main" id="{EABF9032-6903-2577-8C24-5EB295678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77A54-B3B6-243B-8F47-EF3F74EA25A0}"/>
              </a:ext>
            </a:extLst>
          </p:cNvPr>
          <p:cNvSpPr>
            <a:spLocks noGrp="1"/>
          </p:cNvSpPr>
          <p:nvPr>
            <p:ph type="sldNum" sz="quarter" idx="12"/>
          </p:nvPr>
        </p:nvSpPr>
        <p:spPr/>
        <p:txBody>
          <a:bodyPr/>
          <a:lstStyle/>
          <a:p>
            <a:fld id="{C83538C4-985D-4ED5-9A3F-2BE9BB65807E}" type="slidenum">
              <a:rPr lang="en-US" smtClean="0"/>
              <a:t>‹#›</a:t>
            </a:fld>
            <a:endParaRPr lang="en-US"/>
          </a:p>
        </p:txBody>
      </p:sp>
    </p:spTree>
    <p:extLst>
      <p:ext uri="{BB962C8B-B14F-4D97-AF65-F5344CB8AC3E}">
        <p14:creationId xmlns:p14="http://schemas.microsoft.com/office/powerpoint/2010/main" val="162899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D05621-4462-1126-ADB2-AC16B43FD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9CAEF6-65DA-199E-7E34-2BAEA723B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3D1C2-7BFC-8F1F-7786-7AF6B7E21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62EF7-2BA0-4766-9CEF-574C5827E2EC}" type="datetimeFigureOut">
              <a:rPr lang="en-US" smtClean="0"/>
              <a:t>5/10/2022</a:t>
            </a:fld>
            <a:endParaRPr lang="en-US"/>
          </a:p>
        </p:txBody>
      </p:sp>
      <p:sp>
        <p:nvSpPr>
          <p:cNvPr id="5" name="Footer Placeholder 4">
            <a:extLst>
              <a:ext uri="{FF2B5EF4-FFF2-40B4-BE49-F238E27FC236}">
                <a16:creationId xmlns:a16="http://schemas.microsoft.com/office/drawing/2014/main" id="{444EBBF8-03FE-E1D1-2B85-BB7FA65D2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01B84B-9AA4-C2B6-5F15-0A197F948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538C4-985D-4ED5-9A3F-2BE9BB65807E}" type="slidenum">
              <a:rPr lang="en-US" smtClean="0"/>
              <a:t>‹#›</a:t>
            </a:fld>
            <a:endParaRPr lang="en-US"/>
          </a:p>
        </p:txBody>
      </p:sp>
    </p:spTree>
    <p:extLst>
      <p:ext uri="{BB962C8B-B14F-4D97-AF65-F5344CB8AC3E}">
        <p14:creationId xmlns:p14="http://schemas.microsoft.com/office/powerpoint/2010/main" val="1084545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160F-6CC3-959E-D29C-C38E1A037F01}"/>
              </a:ext>
            </a:extLst>
          </p:cNvPr>
          <p:cNvSpPr>
            <a:spLocks noGrp="1"/>
          </p:cNvSpPr>
          <p:nvPr>
            <p:ph type="ctrTitle"/>
          </p:nvPr>
        </p:nvSpPr>
        <p:spPr/>
        <p:txBody>
          <a:bodyPr/>
          <a:lstStyle/>
          <a:p>
            <a:r>
              <a:rPr lang="en-US" dirty="0"/>
              <a:t>League of Legends Predictor</a:t>
            </a:r>
          </a:p>
        </p:txBody>
      </p:sp>
      <p:sp>
        <p:nvSpPr>
          <p:cNvPr id="3" name="Subtitle 2">
            <a:extLst>
              <a:ext uri="{FF2B5EF4-FFF2-40B4-BE49-F238E27FC236}">
                <a16:creationId xmlns:a16="http://schemas.microsoft.com/office/drawing/2014/main" id="{99873F88-AE71-54FF-53B7-D57F75D4A919}"/>
              </a:ext>
            </a:extLst>
          </p:cNvPr>
          <p:cNvSpPr>
            <a:spLocks noGrp="1"/>
          </p:cNvSpPr>
          <p:nvPr>
            <p:ph type="subTitle" idx="1"/>
          </p:nvPr>
        </p:nvSpPr>
        <p:spPr/>
        <p:txBody>
          <a:bodyPr/>
          <a:lstStyle/>
          <a:p>
            <a:r>
              <a:rPr lang="en-US" dirty="0"/>
              <a:t>Luis Ruiz</a:t>
            </a:r>
          </a:p>
          <a:p>
            <a:endParaRPr lang="en-US" dirty="0"/>
          </a:p>
        </p:txBody>
      </p:sp>
    </p:spTree>
    <p:extLst>
      <p:ext uri="{BB962C8B-B14F-4D97-AF65-F5344CB8AC3E}">
        <p14:creationId xmlns:p14="http://schemas.microsoft.com/office/powerpoint/2010/main" val="242490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477CB8D1-5DCA-4F33-A14D-409891130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5D7AF-97FB-9CF4-16A9-840614AE2EC5}"/>
              </a:ext>
            </a:extLst>
          </p:cNvPr>
          <p:cNvSpPr>
            <a:spLocks noGrp="1"/>
          </p:cNvSpPr>
          <p:nvPr>
            <p:ph type="title"/>
          </p:nvPr>
        </p:nvSpPr>
        <p:spPr>
          <a:xfrm>
            <a:off x="648929" y="629266"/>
            <a:ext cx="5120073" cy="1676603"/>
          </a:xfrm>
        </p:spPr>
        <p:txBody>
          <a:bodyPr>
            <a:normAutofit/>
          </a:bodyPr>
          <a:lstStyle/>
          <a:p>
            <a:r>
              <a:rPr lang="en-US"/>
              <a:t>Best Performing Model </a:t>
            </a:r>
            <a:endParaRPr lang="en-US" dirty="0"/>
          </a:p>
        </p:txBody>
      </p:sp>
      <p:sp>
        <p:nvSpPr>
          <p:cNvPr id="18" name="Content Placeholder 8">
            <a:extLst>
              <a:ext uri="{FF2B5EF4-FFF2-40B4-BE49-F238E27FC236}">
                <a16:creationId xmlns:a16="http://schemas.microsoft.com/office/drawing/2014/main" id="{8E786B15-8CB2-46EB-B4C8-C9BD2E4F6AF3}"/>
              </a:ext>
            </a:extLst>
          </p:cNvPr>
          <p:cNvSpPr>
            <a:spLocks noGrp="1"/>
          </p:cNvSpPr>
          <p:nvPr>
            <p:ph idx="1"/>
          </p:nvPr>
        </p:nvSpPr>
        <p:spPr>
          <a:xfrm>
            <a:off x="648931" y="2438400"/>
            <a:ext cx="5113114" cy="3785419"/>
          </a:xfrm>
        </p:spPr>
        <p:txBody>
          <a:bodyPr>
            <a:normAutofit/>
          </a:bodyPr>
          <a:lstStyle/>
          <a:p>
            <a:r>
              <a:rPr lang="en-US" sz="2000" dirty="0"/>
              <a:t>Best performing model was Basic Logistic Regression</a:t>
            </a:r>
          </a:p>
          <a:p>
            <a:r>
              <a:rPr lang="en-US" sz="2000" dirty="0"/>
              <a:t>Our model accurately predicted about 73% of the game outcome</a:t>
            </a:r>
          </a:p>
          <a:p>
            <a:r>
              <a:rPr lang="en-US" sz="2000" dirty="0"/>
              <a:t>Our AUC is about 81% at separating TP vs FP</a:t>
            </a:r>
          </a:p>
          <a:p>
            <a:r>
              <a:rPr lang="en-US" sz="2000" dirty="0"/>
              <a:t>No signs of Overfitting</a:t>
            </a:r>
          </a:p>
          <a:p>
            <a:r>
              <a:rPr lang="en-US" sz="2000" dirty="0"/>
              <a:t>Quick and not very resource hungry</a:t>
            </a:r>
          </a:p>
        </p:txBody>
      </p:sp>
      <p:sp>
        <p:nvSpPr>
          <p:cNvPr id="19" name="Rectangle 13">
            <a:extLst>
              <a:ext uri="{FF2B5EF4-FFF2-40B4-BE49-F238E27FC236}">
                <a16:creationId xmlns:a16="http://schemas.microsoft.com/office/drawing/2014/main" id="{2FA7A195-03A4-44AB-A3D8-2507E2C94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41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8F235346-20CC-4981-B836-23ECF1F4E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3465" y="559407"/>
            <a:ext cx="514148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535E4D6D-F45E-16A6-BA79-8D1B7ADFC65F}"/>
              </a:ext>
            </a:extLst>
          </p:cNvPr>
          <p:cNvPicPr>
            <a:picLocks noChangeAspect="1"/>
          </p:cNvPicPr>
          <p:nvPr/>
        </p:nvPicPr>
        <p:blipFill rotWithShape="1">
          <a:blip r:embed="rId2">
            <a:extLst>
              <a:ext uri="{28A0092B-C50C-407E-A947-70E740481C1C}">
                <a14:useLocalDpi xmlns:a14="http://schemas.microsoft.com/office/drawing/2010/main" val="0"/>
              </a:ext>
            </a:extLst>
          </a:blip>
          <a:srcRect t="3490" r="3" b="3"/>
          <a:stretch/>
        </p:blipFill>
        <p:spPr>
          <a:xfrm>
            <a:off x="6739337" y="722376"/>
            <a:ext cx="4809744" cy="5413248"/>
          </a:xfrm>
          <a:prstGeom prst="rect">
            <a:avLst/>
          </a:prstGeom>
          <a:effectLst/>
        </p:spPr>
      </p:pic>
    </p:spTree>
    <p:extLst>
      <p:ext uri="{BB962C8B-B14F-4D97-AF65-F5344CB8AC3E}">
        <p14:creationId xmlns:p14="http://schemas.microsoft.com/office/powerpoint/2010/main" val="215584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92EC-2885-BDEA-7E40-D1D8B2057112}"/>
              </a:ext>
            </a:extLst>
          </p:cNvPr>
          <p:cNvSpPr>
            <a:spLocks noGrp="1"/>
          </p:cNvSpPr>
          <p:nvPr>
            <p:ph type="title"/>
          </p:nvPr>
        </p:nvSpPr>
        <p:spPr>
          <a:xfrm>
            <a:off x="648929" y="629266"/>
            <a:ext cx="3505495" cy="1622321"/>
          </a:xfrm>
        </p:spPr>
        <p:txBody>
          <a:bodyPr>
            <a:normAutofit/>
          </a:bodyPr>
          <a:lstStyle/>
          <a:p>
            <a:r>
              <a:rPr lang="en-US" dirty="0"/>
              <a:t>Feature Importance</a:t>
            </a:r>
          </a:p>
        </p:txBody>
      </p:sp>
      <p:sp>
        <p:nvSpPr>
          <p:cNvPr id="9" name="Content Placeholder 8">
            <a:extLst>
              <a:ext uri="{FF2B5EF4-FFF2-40B4-BE49-F238E27FC236}">
                <a16:creationId xmlns:a16="http://schemas.microsoft.com/office/drawing/2014/main" id="{0016F600-8777-AB13-01D8-9F42174B9679}"/>
              </a:ext>
            </a:extLst>
          </p:cNvPr>
          <p:cNvSpPr>
            <a:spLocks noGrp="1"/>
          </p:cNvSpPr>
          <p:nvPr>
            <p:ph idx="1"/>
          </p:nvPr>
        </p:nvSpPr>
        <p:spPr>
          <a:xfrm>
            <a:off x="639203" y="2438400"/>
            <a:ext cx="3505494" cy="3785419"/>
          </a:xfrm>
        </p:spPr>
        <p:txBody>
          <a:bodyPr>
            <a:normAutofit/>
          </a:bodyPr>
          <a:lstStyle/>
          <a:p>
            <a:r>
              <a:rPr lang="en-US" sz="2000" dirty="0"/>
              <a:t>Top 5 highest coefficient vs Win Odds</a:t>
            </a:r>
          </a:p>
          <a:p>
            <a:pPr lvl="1"/>
            <a:r>
              <a:rPr lang="en-US" sz="1600" dirty="0" err="1"/>
              <a:t>blueKills</a:t>
            </a:r>
            <a:endParaRPr lang="en-US" sz="1600" dirty="0"/>
          </a:p>
          <a:p>
            <a:pPr lvl="1"/>
            <a:r>
              <a:rPr lang="en-US" sz="1600" dirty="0" err="1"/>
              <a:t>blueTotalMinionsKilled</a:t>
            </a:r>
            <a:endParaRPr lang="en-US" sz="1600" dirty="0"/>
          </a:p>
          <a:p>
            <a:pPr lvl="1"/>
            <a:r>
              <a:rPr lang="en-US" sz="1600" dirty="0" err="1"/>
              <a:t>blueTotaljungleMinionsKilled</a:t>
            </a:r>
            <a:endParaRPr lang="en-US" sz="1600" dirty="0"/>
          </a:p>
          <a:p>
            <a:pPr lvl="1"/>
            <a:r>
              <a:rPr lang="en-US" sz="1600" dirty="0" err="1"/>
              <a:t>blueDragons</a:t>
            </a:r>
            <a:endParaRPr lang="en-US" sz="1600" dirty="0"/>
          </a:p>
          <a:p>
            <a:pPr lvl="1"/>
            <a:r>
              <a:rPr lang="en-US" sz="1600" dirty="0" err="1"/>
              <a:t>bluetowersdestroyed</a:t>
            </a:r>
            <a:endParaRPr lang="en-US" sz="1600" dirty="0"/>
          </a:p>
          <a:p>
            <a:pPr marL="457200" lvl="1" indent="0">
              <a:buNone/>
            </a:pPr>
            <a:endParaRPr lang="en-US" sz="16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A6EA1E3E-FA2A-739A-1995-F93025764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982024"/>
            <a:ext cx="6019331" cy="4890706"/>
          </a:xfrm>
          <a:prstGeom prst="rect">
            <a:avLst/>
          </a:prstGeom>
          <a:effectLst/>
        </p:spPr>
      </p:pic>
    </p:spTree>
    <p:extLst>
      <p:ext uri="{BB962C8B-B14F-4D97-AF65-F5344CB8AC3E}">
        <p14:creationId xmlns:p14="http://schemas.microsoft.com/office/powerpoint/2010/main" val="1688258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F532-E578-55A1-816E-B15C3FA935DB}"/>
              </a:ext>
            </a:extLst>
          </p:cNvPr>
          <p:cNvSpPr>
            <a:spLocks noGrp="1"/>
          </p:cNvSpPr>
          <p:nvPr>
            <p:ph type="title"/>
          </p:nvPr>
        </p:nvSpPr>
        <p:spPr>
          <a:xfrm>
            <a:off x="648929" y="629266"/>
            <a:ext cx="3651467" cy="1676603"/>
          </a:xfrm>
        </p:spPr>
        <p:txBody>
          <a:bodyPr>
            <a:normAutofit/>
          </a:bodyPr>
          <a:lstStyle/>
          <a:p>
            <a:r>
              <a:rPr lang="en-US" sz="4800"/>
              <a:t>BlueKills</a:t>
            </a:r>
          </a:p>
        </p:txBody>
      </p:sp>
      <p:sp>
        <p:nvSpPr>
          <p:cNvPr id="9" name="Content Placeholder 8">
            <a:extLst>
              <a:ext uri="{FF2B5EF4-FFF2-40B4-BE49-F238E27FC236}">
                <a16:creationId xmlns:a16="http://schemas.microsoft.com/office/drawing/2014/main" id="{4C988C0C-897E-D63A-54A7-6B3351087357}"/>
              </a:ext>
            </a:extLst>
          </p:cNvPr>
          <p:cNvSpPr>
            <a:spLocks noGrp="1"/>
          </p:cNvSpPr>
          <p:nvPr>
            <p:ph idx="1"/>
          </p:nvPr>
        </p:nvSpPr>
        <p:spPr>
          <a:xfrm>
            <a:off x="648931" y="2438400"/>
            <a:ext cx="3651466" cy="3785419"/>
          </a:xfrm>
        </p:spPr>
        <p:txBody>
          <a:bodyPr>
            <a:normAutofit/>
          </a:bodyPr>
          <a:lstStyle/>
          <a:p>
            <a:r>
              <a:rPr lang="en-US" sz="1800" dirty="0"/>
              <a:t>Recommend to shoot for at least 7 kills to increase our win percentage by at least 1%</a:t>
            </a:r>
          </a:p>
        </p:txBody>
      </p:sp>
      <p:pic>
        <p:nvPicPr>
          <p:cNvPr id="5" name="Content Placeholder 4" descr="Chart, bar chart, histogram&#10;&#10;Description automatically generated">
            <a:extLst>
              <a:ext uri="{FF2B5EF4-FFF2-40B4-BE49-F238E27FC236}">
                <a16:creationId xmlns:a16="http://schemas.microsoft.com/office/drawing/2014/main" id="{E3595558-6F9B-5EDF-8072-6882C479A612}"/>
              </a:ext>
            </a:extLst>
          </p:cNvPr>
          <p:cNvPicPr>
            <a:picLocks noChangeAspect="1"/>
          </p:cNvPicPr>
          <p:nvPr/>
        </p:nvPicPr>
        <p:blipFill rotWithShape="1">
          <a:blip r:embed="rId2">
            <a:extLst>
              <a:ext uri="{28A0092B-C50C-407E-A947-70E740481C1C}">
                <a14:useLocalDpi xmlns:a14="http://schemas.microsoft.com/office/drawing/2010/main" val="0"/>
              </a:ext>
            </a:extLst>
          </a:blip>
          <a:srcRect l="9641" r="10607"/>
          <a:stretch/>
        </p:blipFill>
        <p:spPr>
          <a:xfrm>
            <a:off x="4639056" y="10"/>
            <a:ext cx="7552944" cy="6857990"/>
          </a:xfrm>
          <a:prstGeom prst="rect">
            <a:avLst/>
          </a:prstGeom>
          <a:effectLst/>
        </p:spPr>
      </p:pic>
    </p:spTree>
    <p:extLst>
      <p:ext uri="{BB962C8B-B14F-4D97-AF65-F5344CB8AC3E}">
        <p14:creationId xmlns:p14="http://schemas.microsoft.com/office/powerpoint/2010/main" val="85743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249B-B7A4-6843-0C4C-2C3FA3D6C4BB}"/>
              </a:ext>
            </a:extLst>
          </p:cNvPr>
          <p:cNvSpPr>
            <a:spLocks noGrp="1"/>
          </p:cNvSpPr>
          <p:nvPr>
            <p:ph type="title"/>
          </p:nvPr>
        </p:nvSpPr>
        <p:spPr>
          <a:xfrm>
            <a:off x="648929" y="629266"/>
            <a:ext cx="3651467" cy="1676603"/>
          </a:xfrm>
        </p:spPr>
        <p:txBody>
          <a:bodyPr>
            <a:normAutofit/>
          </a:bodyPr>
          <a:lstStyle/>
          <a:p>
            <a:r>
              <a:rPr lang="en-US" sz="4800" dirty="0"/>
              <a:t>Minions Farmed</a:t>
            </a:r>
          </a:p>
        </p:txBody>
      </p:sp>
      <p:sp>
        <p:nvSpPr>
          <p:cNvPr id="9" name="Content Placeholder 8">
            <a:extLst>
              <a:ext uri="{FF2B5EF4-FFF2-40B4-BE49-F238E27FC236}">
                <a16:creationId xmlns:a16="http://schemas.microsoft.com/office/drawing/2014/main" id="{305C2540-0BB1-7525-0C90-6425C35B11CE}"/>
              </a:ext>
            </a:extLst>
          </p:cNvPr>
          <p:cNvSpPr>
            <a:spLocks noGrp="1"/>
          </p:cNvSpPr>
          <p:nvPr>
            <p:ph idx="1"/>
          </p:nvPr>
        </p:nvSpPr>
        <p:spPr>
          <a:xfrm>
            <a:off x="648931" y="2438400"/>
            <a:ext cx="3651466" cy="3785419"/>
          </a:xfrm>
        </p:spPr>
        <p:txBody>
          <a:bodyPr>
            <a:normAutofit/>
          </a:bodyPr>
          <a:lstStyle/>
          <a:p>
            <a:r>
              <a:rPr lang="en-US" sz="1800" dirty="0"/>
              <a:t>Recommend to aim farm at least 222 minions as a team</a:t>
            </a:r>
          </a:p>
          <a:p>
            <a:endParaRPr lang="en-US" sz="1800" dirty="0"/>
          </a:p>
        </p:txBody>
      </p:sp>
      <p:pic>
        <p:nvPicPr>
          <p:cNvPr id="5" name="Content Placeholder 4" descr="Chart, bar chart&#10;&#10;Description automatically generated">
            <a:extLst>
              <a:ext uri="{FF2B5EF4-FFF2-40B4-BE49-F238E27FC236}">
                <a16:creationId xmlns:a16="http://schemas.microsoft.com/office/drawing/2014/main" id="{EB95ABF1-4FA5-6D2B-0B2B-5D0FFBAF5D27}"/>
              </a:ext>
            </a:extLst>
          </p:cNvPr>
          <p:cNvPicPr>
            <a:picLocks noChangeAspect="1"/>
          </p:cNvPicPr>
          <p:nvPr/>
        </p:nvPicPr>
        <p:blipFill rotWithShape="1">
          <a:blip r:embed="rId2">
            <a:extLst>
              <a:ext uri="{28A0092B-C50C-407E-A947-70E740481C1C}">
                <a14:useLocalDpi xmlns:a14="http://schemas.microsoft.com/office/drawing/2010/main" val="0"/>
              </a:ext>
            </a:extLst>
          </a:blip>
          <a:srcRect l="14734" r="5969" b="-2"/>
          <a:stretch/>
        </p:blipFill>
        <p:spPr>
          <a:xfrm>
            <a:off x="4639056" y="10"/>
            <a:ext cx="7552944" cy="6857990"/>
          </a:xfrm>
          <a:prstGeom prst="rect">
            <a:avLst/>
          </a:prstGeom>
          <a:effectLst/>
        </p:spPr>
      </p:pic>
    </p:spTree>
    <p:extLst>
      <p:ext uri="{BB962C8B-B14F-4D97-AF65-F5344CB8AC3E}">
        <p14:creationId xmlns:p14="http://schemas.microsoft.com/office/powerpoint/2010/main" val="150530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3734-9F02-DB6F-83EA-242839C0BE4F}"/>
              </a:ext>
            </a:extLst>
          </p:cNvPr>
          <p:cNvSpPr>
            <a:spLocks noGrp="1"/>
          </p:cNvSpPr>
          <p:nvPr>
            <p:ph type="title"/>
          </p:nvPr>
        </p:nvSpPr>
        <p:spPr/>
        <p:txBody>
          <a:bodyPr/>
          <a:lstStyle/>
          <a:p>
            <a:r>
              <a:rPr lang="en-US" dirty="0"/>
              <a:t>Conclusions &amp; Recommendations</a:t>
            </a:r>
          </a:p>
        </p:txBody>
      </p:sp>
      <p:sp>
        <p:nvSpPr>
          <p:cNvPr id="3" name="Content Placeholder 2">
            <a:extLst>
              <a:ext uri="{FF2B5EF4-FFF2-40B4-BE49-F238E27FC236}">
                <a16:creationId xmlns:a16="http://schemas.microsoft.com/office/drawing/2014/main" id="{A4AD2A23-44A9-0C57-A14F-4F8ED46C657B}"/>
              </a:ext>
            </a:extLst>
          </p:cNvPr>
          <p:cNvSpPr>
            <a:spLocks noGrp="1"/>
          </p:cNvSpPr>
          <p:nvPr>
            <p:ph idx="1"/>
          </p:nvPr>
        </p:nvSpPr>
        <p:spPr/>
        <p:txBody>
          <a:bodyPr/>
          <a:lstStyle/>
          <a:p>
            <a:pPr marL="0" indent="0">
              <a:buNone/>
            </a:pPr>
            <a:r>
              <a:rPr lang="en-US" dirty="0"/>
              <a:t>Conclusion</a:t>
            </a:r>
          </a:p>
          <a:p>
            <a:r>
              <a:rPr lang="en-US" dirty="0"/>
              <a:t>Based on the above findings, we can see that gold, experience, and dragons kills the highest impact on the outcome of a </a:t>
            </a:r>
            <a:r>
              <a:rPr lang="en-US" dirty="0" err="1"/>
              <a:t>LoL</a:t>
            </a:r>
            <a:r>
              <a:rPr lang="en-US" dirty="0"/>
              <a:t> game</a:t>
            </a:r>
          </a:p>
          <a:p>
            <a:endParaRPr lang="en-US" dirty="0"/>
          </a:p>
          <a:p>
            <a:r>
              <a:rPr lang="en-US" dirty="0"/>
              <a:t>Recommendations</a:t>
            </a:r>
          </a:p>
          <a:p>
            <a:pPr lvl="1"/>
            <a:r>
              <a:rPr lang="en-US" dirty="0"/>
              <a:t>Focus heavily on gaining gold by having all </a:t>
            </a:r>
            <a:r>
              <a:rPr lang="en-US" dirty="0" err="1"/>
              <a:t>laners</a:t>
            </a:r>
            <a:r>
              <a:rPr lang="en-US" dirty="0"/>
              <a:t> last hit </a:t>
            </a:r>
            <a:r>
              <a:rPr lang="en-US" dirty="0" err="1"/>
              <a:t>minons</a:t>
            </a:r>
            <a:r>
              <a:rPr lang="en-US" dirty="0"/>
              <a:t> this can be done by using in game </a:t>
            </a:r>
            <a:r>
              <a:rPr lang="en-US" dirty="0" err="1"/>
              <a:t>sanbox</a:t>
            </a:r>
            <a:endParaRPr lang="en-US" dirty="0"/>
          </a:p>
          <a:p>
            <a:pPr lvl="1"/>
            <a:r>
              <a:rPr lang="en-US" dirty="0" err="1"/>
              <a:t>Absorving</a:t>
            </a:r>
            <a:r>
              <a:rPr lang="en-US" dirty="0"/>
              <a:t> as much EX as possible by staying in lane and avoiding getting </a:t>
            </a:r>
            <a:r>
              <a:rPr lang="en-US" dirty="0" err="1"/>
              <a:t>ganked</a:t>
            </a:r>
            <a:r>
              <a:rPr lang="en-US" dirty="0"/>
              <a:t> or killed</a:t>
            </a:r>
          </a:p>
          <a:p>
            <a:pPr lvl="1"/>
            <a:r>
              <a:rPr lang="en-US" dirty="0"/>
              <a:t>Warding our jungle 30 seconds before it spawns</a:t>
            </a:r>
          </a:p>
        </p:txBody>
      </p:sp>
    </p:spTree>
    <p:extLst>
      <p:ext uri="{BB962C8B-B14F-4D97-AF65-F5344CB8AC3E}">
        <p14:creationId xmlns:p14="http://schemas.microsoft.com/office/powerpoint/2010/main" val="1359877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F79B-29A0-D97C-BB67-35E10798E8C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628DDFA-072D-695B-5A3B-660FB767CB75}"/>
              </a:ext>
            </a:extLst>
          </p:cNvPr>
          <p:cNvSpPr>
            <a:spLocks noGrp="1"/>
          </p:cNvSpPr>
          <p:nvPr>
            <p:ph idx="1"/>
          </p:nvPr>
        </p:nvSpPr>
        <p:spPr/>
        <p:txBody>
          <a:bodyPr>
            <a:normAutofit/>
          </a:bodyPr>
          <a:lstStyle/>
          <a:p>
            <a:pPr marL="0" indent="0" algn="ctr">
              <a:buNone/>
            </a:pPr>
            <a:r>
              <a:rPr lang="en-US" sz="8000" dirty="0"/>
              <a:t>QUESTIONS?</a:t>
            </a:r>
          </a:p>
        </p:txBody>
      </p:sp>
    </p:spTree>
    <p:extLst>
      <p:ext uri="{BB962C8B-B14F-4D97-AF65-F5344CB8AC3E}">
        <p14:creationId xmlns:p14="http://schemas.microsoft.com/office/powerpoint/2010/main" val="269815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782B-9B6D-0A85-B6A4-A205C596C5F4}"/>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5922A262-EA04-0175-27C9-C7DBBDD9E611}"/>
              </a:ext>
            </a:extLst>
          </p:cNvPr>
          <p:cNvSpPr>
            <a:spLocks noGrp="1"/>
          </p:cNvSpPr>
          <p:nvPr>
            <p:ph idx="1"/>
          </p:nvPr>
        </p:nvSpPr>
        <p:spPr/>
        <p:txBody>
          <a:bodyPr>
            <a:normAutofit/>
          </a:bodyPr>
          <a:lstStyle/>
          <a:p>
            <a:pPr marL="0" indent="0">
              <a:buNone/>
            </a:pPr>
            <a:r>
              <a:rPr lang="en-US" sz="3200" dirty="0"/>
              <a:t>TSM League of Legends team needs to prepare for the upcoming season, we want to determine what aspects of the game and what roles to focus on in order to maximize our chances of wining. Our goal is to increase our win rate by at least 1%.</a:t>
            </a:r>
          </a:p>
        </p:txBody>
      </p:sp>
    </p:spTree>
    <p:extLst>
      <p:ext uri="{BB962C8B-B14F-4D97-AF65-F5344CB8AC3E}">
        <p14:creationId xmlns:p14="http://schemas.microsoft.com/office/powerpoint/2010/main" val="213819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E10D-735E-9987-CBE5-98D6FC8275DF}"/>
              </a:ext>
            </a:extLst>
          </p:cNvPr>
          <p:cNvSpPr>
            <a:spLocks noGrp="1"/>
          </p:cNvSpPr>
          <p:nvPr>
            <p:ph type="title"/>
          </p:nvPr>
        </p:nvSpPr>
        <p:spPr>
          <a:xfrm>
            <a:off x="648929" y="629266"/>
            <a:ext cx="3651467" cy="1676603"/>
          </a:xfrm>
        </p:spPr>
        <p:txBody>
          <a:bodyPr>
            <a:normAutofit/>
          </a:bodyPr>
          <a:lstStyle/>
          <a:p>
            <a:r>
              <a:rPr lang="en-US" sz="4800"/>
              <a:t>Context </a:t>
            </a:r>
          </a:p>
        </p:txBody>
      </p:sp>
      <p:sp>
        <p:nvSpPr>
          <p:cNvPr id="9" name="Content Placeholder 8">
            <a:extLst>
              <a:ext uri="{FF2B5EF4-FFF2-40B4-BE49-F238E27FC236}">
                <a16:creationId xmlns:a16="http://schemas.microsoft.com/office/drawing/2014/main" id="{41BEF14B-0CAA-9289-DAC0-2FFE07B3A2F3}"/>
              </a:ext>
            </a:extLst>
          </p:cNvPr>
          <p:cNvSpPr>
            <a:spLocks noGrp="1"/>
          </p:cNvSpPr>
          <p:nvPr>
            <p:ph idx="1"/>
          </p:nvPr>
        </p:nvSpPr>
        <p:spPr>
          <a:xfrm>
            <a:off x="648931" y="2438400"/>
            <a:ext cx="3651466" cy="3785419"/>
          </a:xfrm>
        </p:spPr>
        <p:txBody>
          <a:bodyPr>
            <a:normAutofit/>
          </a:bodyPr>
          <a:lstStyle/>
          <a:p>
            <a:pPr marL="0" indent="0">
              <a:buNone/>
            </a:pPr>
            <a:r>
              <a:rPr lang="en-US" sz="1800" dirty="0"/>
              <a:t>League of Legends consist of 2 teams. Blue team and Red team.</a:t>
            </a:r>
          </a:p>
          <a:p>
            <a:pPr marL="0" indent="0">
              <a:buNone/>
            </a:pPr>
            <a:endParaRPr lang="en-US" sz="1800" dirty="0"/>
          </a:p>
          <a:p>
            <a:pPr marL="0" indent="0">
              <a:buNone/>
            </a:pPr>
            <a:r>
              <a:rPr lang="en-US" sz="1800" dirty="0"/>
              <a:t>There are 5 roles in the game which are:</a:t>
            </a:r>
          </a:p>
          <a:p>
            <a:r>
              <a:rPr lang="en-US" sz="1800" dirty="0"/>
              <a:t>Top </a:t>
            </a:r>
          </a:p>
          <a:p>
            <a:r>
              <a:rPr lang="en-US" sz="1800" dirty="0"/>
              <a:t>Mid </a:t>
            </a:r>
          </a:p>
          <a:p>
            <a:r>
              <a:rPr lang="en-US" sz="1800" dirty="0"/>
              <a:t>Jungle</a:t>
            </a:r>
          </a:p>
          <a:p>
            <a:r>
              <a:rPr lang="en-US" sz="1800" dirty="0"/>
              <a:t>ADC</a:t>
            </a:r>
          </a:p>
          <a:p>
            <a:r>
              <a:rPr lang="en-US" sz="1800" dirty="0"/>
              <a:t>Support</a:t>
            </a:r>
          </a:p>
          <a:p>
            <a:endParaRPr lang="en-US" sz="1800" dirty="0"/>
          </a:p>
        </p:txBody>
      </p:sp>
      <p:pic>
        <p:nvPicPr>
          <p:cNvPr id="5" name="Content Placeholder 4" descr="Map&#10;&#10;Description automatically generated">
            <a:extLst>
              <a:ext uri="{FF2B5EF4-FFF2-40B4-BE49-F238E27FC236}">
                <a16:creationId xmlns:a16="http://schemas.microsoft.com/office/drawing/2014/main" id="{FE10B5EC-AD75-46B2-11D4-12ECCD762D96}"/>
              </a:ext>
            </a:extLst>
          </p:cNvPr>
          <p:cNvPicPr>
            <a:picLocks noChangeAspect="1"/>
          </p:cNvPicPr>
          <p:nvPr/>
        </p:nvPicPr>
        <p:blipFill rotWithShape="1">
          <a:blip r:embed="rId2">
            <a:extLst>
              <a:ext uri="{28A0092B-C50C-407E-A947-70E740481C1C}">
                <a14:useLocalDpi xmlns:a14="http://schemas.microsoft.com/office/drawing/2010/main" val="0"/>
              </a:ext>
            </a:extLst>
          </a:blip>
          <a:srcRect l="5285"/>
          <a:stretch/>
        </p:blipFill>
        <p:spPr>
          <a:xfrm>
            <a:off x="4639056" y="10"/>
            <a:ext cx="7552944" cy="6857990"/>
          </a:xfrm>
          <a:prstGeom prst="rect">
            <a:avLst/>
          </a:prstGeom>
          <a:effectLst/>
        </p:spPr>
      </p:pic>
    </p:spTree>
    <p:extLst>
      <p:ext uri="{BB962C8B-B14F-4D97-AF65-F5344CB8AC3E}">
        <p14:creationId xmlns:p14="http://schemas.microsoft.com/office/powerpoint/2010/main" val="224872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E10D-735E-9987-CBE5-98D6FC8275DF}"/>
              </a:ext>
            </a:extLst>
          </p:cNvPr>
          <p:cNvSpPr>
            <a:spLocks noGrp="1"/>
          </p:cNvSpPr>
          <p:nvPr>
            <p:ph type="title"/>
          </p:nvPr>
        </p:nvSpPr>
        <p:spPr>
          <a:xfrm>
            <a:off x="648929" y="629266"/>
            <a:ext cx="3651467" cy="1676603"/>
          </a:xfrm>
        </p:spPr>
        <p:txBody>
          <a:bodyPr>
            <a:normAutofit/>
          </a:bodyPr>
          <a:lstStyle/>
          <a:p>
            <a:r>
              <a:rPr lang="en-US" sz="4800" dirty="0"/>
              <a:t>Context cont. </a:t>
            </a:r>
          </a:p>
        </p:txBody>
      </p:sp>
      <p:sp>
        <p:nvSpPr>
          <p:cNvPr id="9" name="Content Placeholder 8">
            <a:extLst>
              <a:ext uri="{FF2B5EF4-FFF2-40B4-BE49-F238E27FC236}">
                <a16:creationId xmlns:a16="http://schemas.microsoft.com/office/drawing/2014/main" id="{41BEF14B-0CAA-9289-DAC0-2FFE07B3A2F3}"/>
              </a:ext>
            </a:extLst>
          </p:cNvPr>
          <p:cNvSpPr>
            <a:spLocks noGrp="1"/>
          </p:cNvSpPr>
          <p:nvPr>
            <p:ph idx="1"/>
          </p:nvPr>
        </p:nvSpPr>
        <p:spPr>
          <a:xfrm>
            <a:off x="648931" y="2438400"/>
            <a:ext cx="3651466" cy="3785419"/>
          </a:xfrm>
        </p:spPr>
        <p:txBody>
          <a:bodyPr>
            <a:normAutofit/>
          </a:bodyPr>
          <a:lstStyle/>
          <a:p>
            <a:pPr marL="0" indent="0">
              <a:buNone/>
            </a:pPr>
            <a:r>
              <a:rPr lang="en-US" sz="1800" dirty="0"/>
              <a:t>In game features:</a:t>
            </a:r>
          </a:p>
          <a:p>
            <a:r>
              <a:rPr lang="en-US" sz="1800" dirty="0"/>
              <a:t>Dragons</a:t>
            </a:r>
          </a:p>
          <a:p>
            <a:r>
              <a:rPr lang="en-US" sz="1800" dirty="0"/>
              <a:t>Barons</a:t>
            </a:r>
          </a:p>
          <a:p>
            <a:r>
              <a:rPr lang="en-US" sz="1800" dirty="0"/>
              <a:t>Jungle minions</a:t>
            </a:r>
          </a:p>
          <a:p>
            <a:r>
              <a:rPr lang="en-US" sz="1800" dirty="0"/>
              <a:t>Minions</a:t>
            </a:r>
          </a:p>
          <a:p>
            <a:r>
              <a:rPr lang="en-US" sz="1800" dirty="0"/>
              <a:t>Towers</a:t>
            </a:r>
          </a:p>
          <a:p>
            <a:r>
              <a:rPr lang="en-US" sz="1800" dirty="0"/>
              <a:t>Wards</a:t>
            </a:r>
          </a:p>
          <a:p>
            <a:r>
              <a:rPr lang="en-US" sz="1800" dirty="0"/>
              <a:t>Herald</a:t>
            </a:r>
          </a:p>
        </p:txBody>
      </p:sp>
      <p:pic>
        <p:nvPicPr>
          <p:cNvPr id="5" name="Content Placeholder 4" descr="Map&#10;&#10;Description automatically generated">
            <a:extLst>
              <a:ext uri="{FF2B5EF4-FFF2-40B4-BE49-F238E27FC236}">
                <a16:creationId xmlns:a16="http://schemas.microsoft.com/office/drawing/2014/main" id="{FE10B5EC-AD75-46B2-11D4-12ECCD762D96}"/>
              </a:ext>
            </a:extLst>
          </p:cNvPr>
          <p:cNvPicPr>
            <a:picLocks noChangeAspect="1"/>
          </p:cNvPicPr>
          <p:nvPr/>
        </p:nvPicPr>
        <p:blipFill rotWithShape="1">
          <a:blip r:embed="rId2">
            <a:extLst>
              <a:ext uri="{28A0092B-C50C-407E-A947-70E740481C1C}">
                <a14:useLocalDpi xmlns:a14="http://schemas.microsoft.com/office/drawing/2010/main" val="0"/>
              </a:ext>
            </a:extLst>
          </a:blip>
          <a:srcRect l="5285"/>
          <a:stretch/>
        </p:blipFill>
        <p:spPr>
          <a:xfrm>
            <a:off x="4639056" y="10"/>
            <a:ext cx="7552944" cy="6857990"/>
          </a:xfrm>
          <a:prstGeom prst="rect">
            <a:avLst/>
          </a:prstGeom>
          <a:effectLst/>
        </p:spPr>
      </p:pic>
    </p:spTree>
    <p:extLst>
      <p:ext uri="{BB962C8B-B14F-4D97-AF65-F5344CB8AC3E}">
        <p14:creationId xmlns:p14="http://schemas.microsoft.com/office/powerpoint/2010/main" val="242552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13B4-3D26-D6F4-7F68-368A60764517}"/>
              </a:ext>
            </a:extLst>
          </p:cNvPr>
          <p:cNvSpPr>
            <a:spLocks noGrp="1"/>
          </p:cNvSpPr>
          <p:nvPr>
            <p:ph type="title"/>
          </p:nvPr>
        </p:nvSpPr>
        <p:spPr/>
        <p:txBody>
          <a:bodyPr/>
          <a:lstStyle/>
          <a:p>
            <a:r>
              <a:rPr lang="en-US" dirty="0"/>
              <a:t>Data Overview </a:t>
            </a:r>
          </a:p>
        </p:txBody>
      </p:sp>
      <p:sp>
        <p:nvSpPr>
          <p:cNvPr id="3" name="Content Placeholder 2">
            <a:extLst>
              <a:ext uri="{FF2B5EF4-FFF2-40B4-BE49-F238E27FC236}">
                <a16:creationId xmlns:a16="http://schemas.microsoft.com/office/drawing/2014/main" id="{5D549541-259F-75A5-823B-E99DA12BAD83}"/>
              </a:ext>
            </a:extLst>
          </p:cNvPr>
          <p:cNvSpPr>
            <a:spLocks noGrp="1"/>
          </p:cNvSpPr>
          <p:nvPr>
            <p:ph idx="1"/>
          </p:nvPr>
        </p:nvSpPr>
        <p:spPr/>
        <p:txBody>
          <a:bodyPr/>
          <a:lstStyle/>
          <a:p>
            <a:r>
              <a:rPr lang="en-US" dirty="0"/>
              <a:t>Dataset includes data from high-ranking Diamond 1 to Masters competitive matches</a:t>
            </a:r>
          </a:p>
          <a:p>
            <a:r>
              <a:rPr lang="en-US" dirty="0"/>
              <a:t>Approximately 10,000 observations</a:t>
            </a:r>
          </a:p>
          <a:p>
            <a:r>
              <a:rPr lang="en-US" dirty="0"/>
              <a:t>40 columns</a:t>
            </a:r>
          </a:p>
          <a:p>
            <a:r>
              <a:rPr lang="en-US" dirty="0"/>
              <a:t>0 missing data</a:t>
            </a:r>
          </a:p>
          <a:p>
            <a:r>
              <a:rPr lang="en-US" dirty="0"/>
              <a:t>Data includes in games observations of the first 10minutes of a match</a:t>
            </a:r>
          </a:p>
          <a:p>
            <a:r>
              <a:rPr lang="en-US" dirty="0"/>
              <a:t>Target variable is whether the match resulted in a win or loss</a:t>
            </a:r>
          </a:p>
          <a:p>
            <a:pPr marL="0" indent="0">
              <a:buNone/>
            </a:pPr>
            <a:endParaRPr lang="en-US" dirty="0"/>
          </a:p>
        </p:txBody>
      </p:sp>
    </p:spTree>
    <p:extLst>
      <p:ext uri="{BB962C8B-B14F-4D97-AF65-F5344CB8AC3E}">
        <p14:creationId xmlns:p14="http://schemas.microsoft.com/office/powerpoint/2010/main" val="311616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3141-240B-A7F2-B423-7AAA7E659B07}"/>
              </a:ext>
            </a:extLst>
          </p:cNvPr>
          <p:cNvSpPr>
            <a:spLocks noGrp="1"/>
          </p:cNvSpPr>
          <p:nvPr>
            <p:ph type="title"/>
          </p:nvPr>
        </p:nvSpPr>
        <p:spPr>
          <a:xfrm>
            <a:off x="648929" y="629266"/>
            <a:ext cx="3505495" cy="1622321"/>
          </a:xfrm>
        </p:spPr>
        <p:txBody>
          <a:bodyPr>
            <a:normAutofit/>
          </a:bodyPr>
          <a:lstStyle/>
          <a:p>
            <a:r>
              <a:rPr lang="en-US" dirty="0"/>
              <a:t>Exploratory Data Analysis</a:t>
            </a:r>
          </a:p>
        </p:txBody>
      </p:sp>
      <p:sp>
        <p:nvSpPr>
          <p:cNvPr id="9" name="Content Placeholder 8">
            <a:extLst>
              <a:ext uri="{FF2B5EF4-FFF2-40B4-BE49-F238E27FC236}">
                <a16:creationId xmlns:a16="http://schemas.microsoft.com/office/drawing/2014/main" id="{510E1BC4-C9B6-2D7A-BF26-E4F34CDC8AD1}"/>
              </a:ext>
            </a:extLst>
          </p:cNvPr>
          <p:cNvSpPr>
            <a:spLocks noGrp="1"/>
          </p:cNvSpPr>
          <p:nvPr>
            <p:ph idx="1"/>
          </p:nvPr>
        </p:nvSpPr>
        <p:spPr>
          <a:xfrm>
            <a:off x="648931" y="2438400"/>
            <a:ext cx="3505494" cy="3785419"/>
          </a:xfrm>
        </p:spPr>
        <p:txBody>
          <a:bodyPr>
            <a:normAutofit/>
          </a:bodyPr>
          <a:lstStyle/>
          <a:p>
            <a:r>
              <a:rPr lang="en-US" sz="2000" dirty="0"/>
              <a:t>Our initial Data set contains a lot of level of positive and negative levels of multicollinearity</a:t>
            </a:r>
          </a:p>
          <a:p>
            <a:r>
              <a:rPr lang="en-US" sz="2000" dirty="0"/>
              <a:t>Using Lasso and my domain knowledge we dropped about half of our columns</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CFADD0EC-7EC1-C068-0EED-641C10402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9832" y="807593"/>
            <a:ext cx="4951391" cy="5239568"/>
          </a:xfrm>
          <a:prstGeom prst="rect">
            <a:avLst/>
          </a:prstGeom>
          <a:effectLst/>
        </p:spPr>
      </p:pic>
    </p:spTree>
    <p:extLst>
      <p:ext uri="{BB962C8B-B14F-4D97-AF65-F5344CB8AC3E}">
        <p14:creationId xmlns:p14="http://schemas.microsoft.com/office/powerpoint/2010/main" val="161990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38FD-83D0-3AEF-0455-D6F96FD5FD55}"/>
              </a:ext>
            </a:extLst>
          </p:cNvPr>
          <p:cNvSpPr>
            <a:spLocks noGrp="1"/>
          </p:cNvSpPr>
          <p:nvPr>
            <p:ph type="title"/>
          </p:nvPr>
        </p:nvSpPr>
        <p:spPr>
          <a:xfrm>
            <a:off x="648929" y="629266"/>
            <a:ext cx="3505495" cy="1622321"/>
          </a:xfrm>
        </p:spPr>
        <p:txBody>
          <a:bodyPr>
            <a:normAutofit/>
          </a:bodyPr>
          <a:lstStyle/>
          <a:p>
            <a:r>
              <a:rPr lang="en-US" dirty="0"/>
              <a:t>Exploratory Analysis </a:t>
            </a:r>
            <a:r>
              <a:rPr lang="en-US" dirty="0" err="1"/>
              <a:t>cont</a:t>
            </a:r>
            <a:endParaRPr lang="en-US" dirty="0"/>
          </a:p>
        </p:txBody>
      </p:sp>
      <p:sp>
        <p:nvSpPr>
          <p:cNvPr id="9" name="Content Placeholder 8">
            <a:extLst>
              <a:ext uri="{FF2B5EF4-FFF2-40B4-BE49-F238E27FC236}">
                <a16:creationId xmlns:a16="http://schemas.microsoft.com/office/drawing/2014/main" id="{BDDC20BA-75C1-FD46-9795-9E8EBDA295FB}"/>
              </a:ext>
            </a:extLst>
          </p:cNvPr>
          <p:cNvSpPr>
            <a:spLocks noGrp="1"/>
          </p:cNvSpPr>
          <p:nvPr>
            <p:ph idx="1"/>
          </p:nvPr>
        </p:nvSpPr>
        <p:spPr>
          <a:xfrm>
            <a:off x="648931" y="2438400"/>
            <a:ext cx="3505494" cy="3785419"/>
          </a:xfrm>
        </p:spPr>
        <p:txBody>
          <a:bodyPr>
            <a:normAutofit/>
          </a:bodyPr>
          <a:lstStyle/>
          <a:p>
            <a:r>
              <a:rPr lang="en-US" sz="2000" dirty="0"/>
              <a:t>Remaining columns are 20</a:t>
            </a:r>
          </a:p>
          <a:p>
            <a:r>
              <a:rPr lang="en-US" sz="2000" dirty="0"/>
              <a:t>Lower level of multicollinearity</a:t>
            </a:r>
          </a:p>
          <a:p>
            <a:r>
              <a:rPr lang="en-US" sz="2000" dirty="0"/>
              <a:t>Our Logistic models will not suffer from distinguishing the true weights of each feature</a:t>
            </a:r>
          </a:p>
          <a:p>
            <a:endParaRPr lang="en-US" sz="20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B14358B5-1416-2812-1707-8DA51C488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535" y="807593"/>
            <a:ext cx="5029984" cy="5239568"/>
          </a:xfrm>
          <a:prstGeom prst="rect">
            <a:avLst/>
          </a:prstGeom>
          <a:effectLst/>
        </p:spPr>
      </p:pic>
    </p:spTree>
    <p:extLst>
      <p:ext uri="{BB962C8B-B14F-4D97-AF65-F5344CB8AC3E}">
        <p14:creationId xmlns:p14="http://schemas.microsoft.com/office/powerpoint/2010/main" val="309879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BCFA-D71C-7C62-1D03-1839F7B44174}"/>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7CEA5521-A907-3E16-9A01-9FA9CD1B17D3}"/>
              </a:ext>
            </a:extLst>
          </p:cNvPr>
          <p:cNvSpPr>
            <a:spLocks noGrp="1"/>
          </p:cNvSpPr>
          <p:nvPr>
            <p:ph idx="1"/>
          </p:nvPr>
        </p:nvSpPr>
        <p:spPr/>
        <p:txBody>
          <a:bodyPr/>
          <a:lstStyle/>
          <a:p>
            <a:r>
              <a:rPr lang="en-US" dirty="0"/>
              <a:t>Train Test Split our model to 80% and 20%</a:t>
            </a:r>
          </a:p>
          <a:p>
            <a:pPr lvl="1"/>
            <a:r>
              <a:rPr lang="en-US" dirty="0"/>
              <a:t>Train our model using 80% of our data and used the 20% to test how accurate it was.</a:t>
            </a:r>
          </a:p>
          <a:p>
            <a:r>
              <a:rPr lang="en-US" dirty="0"/>
              <a:t>Standardized our dataset to keep our data consistent</a:t>
            </a:r>
          </a:p>
          <a:p>
            <a:pPr lvl="1"/>
            <a:r>
              <a:rPr lang="en-US" dirty="0"/>
              <a:t>Each column has the same content and format</a:t>
            </a:r>
          </a:p>
          <a:p>
            <a:pPr lvl="1"/>
            <a:endParaRPr lang="en-US" dirty="0"/>
          </a:p>
          <a:p>
            <a:r>
              <a:rPr lang="en-US" dirty="0"/>
              <a:t>Cross validation</a:t>
            </a:r>
          </a:p>
        </p:txBody>
      </p:sp>
    </p:spTree>
    <p:extLst>
      <p:ext uri="{BB962C8B-B14F-4D97-AF65-F5344CB8AC3E}">
        <p14:creationId xmlns:p14="http://schemas.microsoft.com/office/powerpoint/2010/main" val="37066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5A24-2C61-CFC6-A478-BA8D49EC9ED4}"/>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CB63B5A0-5DDD-FAC3-9135-A5FA06A713F0}"/>
              </a:ext>
            </a:extLst>
          </p:cNvPr>
          <p:cNvSpPr>
            <a:spLocks noGrp="1"/>
          </p:cNvSpPr>
          <p:nvPr>
            <p:ph idx="1"/>
          </p:nvPr>
        </p:nvSpPr>
        <p:spPr/>
        <p:txBody>
          <a:bodyPr/>
          <a:lstStyle/>
          <a:p>
            <a:r>
              <a:rPr lang="en-US" dirty="0"/>
              <a:t>Some of the models used were</a:t>
            </a:r>
          </a:p>
          <a:p>
            <a:pPr lvl="1"/>
            <a:r>
              <a:rPr lang="en-US" dirty="0"/>
              <a:t>Basic Logistic Regression with CV</a:t>
            </a:r>
          </a:p>
          <a:p>
            <a:pPr lvl="1"/>
            <a:r>
              <a:rPr lang="en-US" dirty="0"/>
              <a:t>Logistic Regression with </a:t>
            </a:r>
            <a:r>
              <a:rPr lang="en-US" dirty="0" err="1"/>
              <a:t>GridSearchCV</a:t>
            </a:r>
            <a:endParaRPr lang="en-US" dirty="0"/>
          </a:p>
          <a:p>
            <a:pPr lvl="1"/>
            <a:r>
              <a:rPr lang="en-US" dirty="0"/>
              <a:t>Logistic Regression with </a:t>
            </a:r>
            <a:r>
              <a:rPr lang="en-US" dirty="0" err="1"/>
              <a:t>RandomSearchCV</a:t>
            </a:r>
            <a:endParaRPr lang="en-US" dirty="0"/>
          </a:p>
          <a:p>
            <a:pPr lvl="1"/>
            <a:r>
              <a:rPr lang="en-US" dirty="0"/>
              <a:t>Random Forest</a:t>
            </a:r>
          </a:p>
          <a:p>
            <a:pPr lvl="1"/>
            <a:r>
              <a:rPr lang="en-US" dirty="0"/>
              <a:t>XGBRF</a:t>
            </a:r>
          </a:p>
          <a:p>
            <a:pPr lvl="1"/>
            <a:r>
              <a:rPr lang="en-US" dirty="0"/>
              <a:t>XGBRF with </a:t>
            </a:r>
            <a:r>
              <a:rPr lang="en-US" dirty="0" err="1"/>
              <a:t>GridSearchCV</a:t>
            </a:r>
            <a:endParaRPr lang="en-US" dirty="0"/>
          </a:p>
        </p:txBody>
      </p:sp>
    </p:spTree>
    <p:extLst>
      <p:ext uri="{BB962C8B-B14F-4D97-AF65-F5344CB8AC3E}">
        <p14:creationId xmlns:p14="http://schemas.microsoft.com/office/powerpoint/2010/main" val="3963436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450</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League of Legends Predictor</vt:lpstr>
      <vt:lpstr>Problem Identification</vt:lpstr>
      <vt:lpstr>Context </vt:lpstr>
      <vt:lpstr>Context cont. </vt:lpstr>
      <vt:lpstr>Data Overview </vt:lpstr>
      <vt:lpstr>Exploratory Data Analysis</vt:lpstr>
      <vt:lpstr>Exploratory Analysis cont</vt:lpstr>
      <vt:lpstr>Feature Engineering</vt:lpstr>
      <vt:lpstr>Modeling</vt:lpstr>
      <vt:lpstr>Best Performing Model </vt:lpstr>
      <vt:lpstr>Feature Importance</vt:lpstr>
      <vt:lpstr>BlueKills</vt:lpstr>
      <vt:lpstr>Minions Farmed</vt:lpstr>
      <vt:lpstr>Conclusions &amp;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League of Legends Predictor</dc:title>
  <dc:creator>Arce, Luis Ruiz</dc:creator>
  <cp:lastModifiedBy>Arce, Luis Ruiz</cp:lastModifiedBy>
  <cp:revision>1</cp:revision>
  <dcterms:created xsi:type="dcterms:W3CDTF">2022-05-10T21:42:06Z</dcterms:created>
  <dcterms:modified xsi:type="dcterms:W3CDTF">2022-05-10T22:46:34Z</dcterms:modified>
</cp:coreProperties>
</file>