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76FAE-1B84-4C40-9403-78BF2E9E3240}" v="20" dt="2019-05-13T12:47:41.534"/>
    <p1510:client id="{D6ACBD6D-09B3-474A-BA62-C37C95C2E4A0}" v="17" dt="2019-05-13T14:16:12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n Chapman" userId="8be3ea12b1c4c0b2" providerId="LiveId" clId="{54976FAE-1B84-4C40-9403-78BF2E9E3240}"/>
    <pc:docChg chg="modSld">
      <pc:chgData name="Lynn Chapman" userId="8be3ea12b1c4c0b2" providerId="LiveId" clId="{54976FAE-1B84-4C40-9403-78BF2E9E3240}" dt="2019-05-13T12:47:41.534" v="19"/>
      <pc:docMkLst>
        <pc:docMk/>
      </pc:docMkLst>
      <pc:sldChg chg="modSp modAnim">
        <pc:chgData name="Lynn Chapman" userId="8be3ea12b1c4c0b2" providerId="LiveId" clId="{54976FAE-1B84-4C40-9403-78BF2E9E3240}" dt="2019-05-13T12:47:41.534" v="19"/>
        <pc:sldMkLst>
          <pc:docMk/>
          <pc:sldMk cId="2845109863" sldId="257"/>
        </pc:sldMkLst>
        <pc:spChg chg="mod">
          <ac:chgData name="Lynn Chapman" userId="8be3ea12b1c4c0b2" providerId="LiveId" clId="{54976FAE-1B84-4C40-9403-78BF2E9E3240}" dt="2019-05-13T12:47:27.830" v="17" actId="20577"/>
          <ac:spMkLst>
            <pc:docMk/>
            <pc:sldMk cId="2845109863" sldId="257"/>
            <ac:spMk id="21" creationId="{B3FADC5B-0662-49C4-B19B-DFEFD8348036}"/>
          </ac:spMkLst>
        </pc:spChg>
      </pc:sldChg>
    </pc:docChg>
  </pc:docChgLst>
  <pc:docChgLst>
    <pc:chgData name="Lynn Chapman" userId="8be3ea12b1c4c0b2" providerId="LiveId" clId="{D6ACBD6D-09B3-474A-BA62-C37C95C2E4A0}"/>
    <pc:docChg chg="custSel addSld modSld">
      <pc:chgData name="Lynn Chapman" userId="8be3ea12b1c4c0b2" providerId="LiveId" clId="{D6ACBD6D-09B3-474A-BA62-C37C95C2E4A0}" dt="2019-05-13T14:16:12.349" v="15" actId="207"/>
      <pc:docMkLst>
        <pc:docMk/>
      </pc:docMkLst>
      <pc:sldChg chg="modSp">
        <pc:chgData name="Lynn Chapman" userId="8be3ea12b1c4c0b2" providerId="LiveId" clId="{D6ACBD6D-09B3-474A-BA62-C37C95C2E4A0}" dt="2019-05-13T14:16:12.349" v="15" actId="207"/>
        <pc:sldMkLst>
          <pc:docMk/>
          <pc:sldMk cId="4184036611" sldId="256"/>
        </pc:sldMkLst>
        <pc:spChg chg="mod">
          <ac:chgData name="Lynn Chapman" userId="8be3ea12b1c4c0b2" providerId="LiveId" clId="{D6ACBD6D-09B3-474A-BA62-C37C95C2E4A0}" dt="2019-05-13T14:16:12.349" v="15" actId="207"/>
          <ac:spMkLst>
            <pc:docMk/>
            <pc:sldMk cId="4184036611" sldId="256"/>
            <ac:spMk id="5" creationId="{36D1F82E-85F4-4CAB-B4E4-33639D3B43B8}"/>
          </ac:spMkLst>
        </pc:spChg>
        <pc:spChg chg="mod">
          <ac:chgData name="Lynn Chapman" userId="8be3ea12b1c4c0b2" providerId="LiveId" clId="{D6ACBD6D-09B3-474A-BA62-C37C95C2E4A0}" dt="2019-05-13T14:16:05.881" v="14" actId="207"/>
          <ac:spMkLst>
            <pc:docMk/>
            <pc:sldMk cId="4184036611" sldId="256"/>
            <ac:spMk id="6" creationId="{9F3CAE71-67B3-4BAF-8F59-58805C3E954A}"/>
          </ac:spMkLst>
        </pc:spChg>
      </pc:sldChg>
      <pc:sldChg chg="modAnim">
        <pc:chgData name="Lynn Chapman" userId="8be3ea12b1c4c0b2" providerId="LiveId" clId="{D6ACBD6D-09B3-474A-BA62-C37C95C2E4A0}" dt="2019-05-13T13:34:59.116" v="10"/>
        <pc:sldMkLst>
          <pc:docMk/>
          <pc:sldMk cId="2845109863" sldId="257"/>
        </pc:sldMkLst>
      </pc:sldChg>
      <pc:sldChg chg="delSp add">
        <pc:chgData name="Lynn Chapman" userId="8be3ea12b1c4c0b2" providerId="LiveId" clId="{D6ACBD6D-09B3-474A-BA62-C37C95C2E4A0}" dt="2019-05-13T13:35:47.132" v="13" actId="478"/>
        <pc:sldMkLst>
          <pc:docMk/>
          <pc:sldMk cId="2051193761" sldId="264"/>
        </pc:sldMkLst>
        <pc:spChg chg="del">
          <ac:chgData name="Lynn Chapman" userId="8be3ea12b1c4c0b2" providerId="LiveId" clId="{D6ACBD6D-09B3-474A-BA62-C37C95C2E4A0}" dt="2019-05-13T13:35:45.181" v="12" actId="478"/>
          <ac:spMkLst>
            <pc:docMk/>
            <pc:sldMk cId="2051193761" sldId="264"/>
            <ac:spMk id="2" creationId="{F6AE9594-3F78-48AC-87C8-F8284F36CFE3}"/>
          </ac:spMkLst>
        </pc:spChg>
        <pc:spChg chg="del">
          <ac:chgData name="Lynn Chapman" userId="8be3ea12b1c4c0b2" providerId="LiveId" clId="{D6ACBD6D-09B3-474A-BA62-C37C95C2E4A0}" dt="2019-05-13T13:35:47.132" v="13" actId="478"/>
          <ac:spMkLst>
            <pc:docMk/>
            <pc:sldMk cId="2051193761" sldId="264"/>
            <ac:spMk id="3" creationId="{B219272C-B901-4CAB-84FC-9C820F6D1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0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2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6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7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72FBEE-2B4C-4952-815F-68D0D596DF04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FE7C360-E93B-4AD7-A418-D44385059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8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courses/importing-cleaning-data-in-r-case-studies" TargetMode="External"/><Relationship Id="rId13" Type="http://schemas.openxmlformats.org/officeDocument/2006/relationships/hyperlink" Target="https://www.datacamp.com/courses/exploratory-data-analysis-in-r-case-study" TargetMode="External"/><Relationship Id="rId3" Type="http://schemas.openxmlformats.org/officeDocument/2006/relationships/hyperlink" Target="https://www.datacamp.com/courses/intermediate-r" TargetMode="External"/><Relationship Id="rId7" Type="http://schemas.openxmlformats.org/officeDocument/2006/relationships/hyperlink" Target="https://www.datacamp.com/courses/cleaning-data-in-r" TargetMode="External"/><Relationship Id="rId12" Type="http://schemas.openxmlformats.org/officeDocument/2006/relationships/hyperlink" Target="https://www.datacamp.com/courses/exploratory-data-analysis" TargetMode="External"/><Relationship Id="rId17" Type="http://schemas.openxmlformats.org/officeDocument/2006/relationships/hyperlink" Target="https://www.datacamp.com/courses/reporting-with-r-markdown" TargetMode="External"/><Relationship Id="rId2" Type="http://schemas.openxmlformats.org/officeDocument/2006/relationships/hyperlink" Target="https://www.datacamp.com/courses/free-introduction-to-r" TargetMode="External"/><Relationship Id="rId16" Type="http://schemas.openxmlformats.org/officeDocument/2006/relationships/hyperlink" Target="https://www.datacamp.com/courses/correlation-and-reg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urses/importing-data-in-r-part-2" TargetMode="External"/><Relationship Id="rId11" Type="http://schemas.openxmlformats.org/officeDocument/2006/relationships/hyperlink" Target="https://www.datacamp.com/courses/data-visualization-with-ggplot2-1" TargetMode="External"/><Relationship Id="rId5" Type="http://schemas.openxmlformats.org/officeDocument/2006/relationships/hyperlink" Target="https://www.datacamp.com/courses/importing-data-in-r-part-1" TargetMode="External"/><Relationship Id="rId15" Type="http://schemas.openxmlformats.org/officeDocument/2006/relationships/hyperlink" Target="https://www.datacamp.com/courses/introduction-to-data" TargetMode="External"/><Relationship Id="rId10" Type="http://schemas.openxmlformats.org/officeDocument/2006/relationships/hyperlink" Target="https://www.datacamp.com/courses/joining-data-in-r-with-dplyr" TargetMode="External"/><Relationship Id="rId4" Type="http://schemas.openxmlformats.org/officeDocument/2006/relationships/hyperlink" Target="https://www.datacamp.com/courses/introduction-to-the-tidyverse" TargetMode="External"/><Relationship Id="rId9" Type="http://schemas.openxmlformats.org/officeDocument/2006/relationships/hyperlink" Target="https://www.datacamp.com/courses/dplyr-data-manipulation-r-tutorial" TargetMode="External"/><Relationship Id="rId14" Type="http://schemas.openxmlformats.org/officeDocument/2006/relationships/hyperlink" Target="https://www.datacamp.com/courses/sentiment-analysis-in-r-the-tidy-wa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4F38D-9672-434D-B618-01DE336DA8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4" y="1349829"/>
            <a:ext cx="3222171" cy="31882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D1F82E-85F4-4CAB-B4E4-33639D3B43B8}"/>
              </a:ext>
            </a:extLst>
          </p:cNvPr>
          <p:cNvSpPr txBox="1">
            <a:spLocks/>
          </p:cNvSpPr>
          <p:nvPr/>
        </p:nvSpPr>
        <p:spPr>
          <a:xfrm>
            <a:off x="914400" y="2623902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Oswald Regular" panose="02000503000000000000" pitchFamily="2" charset="0"/>
              </a:rPr>
              <a:t>NVS, LLC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F3CAE71-67B3-4BAF-8F59-58805C3E954A}"/>
              </a:ext>
            </a:extLst>
          </p:cNvPr>
          <p:cNvSpPr txBox="1">
            <a:spLocks/>
          </p:cNvSpPr>
          <p:nvPr/>
        </p:nvSpPr>
        <p:spPr>
          <a:xfrm>
            <a:off x="1828800" y="4191000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Oswald Regular" panose="02000503000000000000" pitchFamily="2" charset="0"/>
              </a:rPr>
              <a:t>Education Career Planning</a:t>
            </a:r>
          </a:p>
          <a:p>
            <a:r>
              <a:rPr lang="en-US" sz="3000" dirty="0">
                <a:solidFill>
                  <a:schemeClr val="bg1"/>
                </a:solidFill>
                <a:latin typeface="Oswald Regular" panose="02000503000000000000" pitchFamily="2" charset="0"/>
              </a:rPr>
              <a:t>Training and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1840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B80A-6DE8-45CB-9BB8-D5D2CAE6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Training Overview - Background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3FADC5B-0662-49C4-B19B-DFEFD8348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Expect to hear award status by June 20</a:t>
            </a:r>
            <a:r>
              <a:rPr lang="en-US" baseline="30000" dirty="0"/>
              <a:t>th</a:t>
            </a:r>
            <a:r>
              <a:rPr lang="en-US" dirty="0"/>
              <a:t> – for both RFP’s</a:t>
            </a:r>
          </a:p>
          <a:p>
            <a:r>
              <a:rPr lang="en-US" dirty="0"/>
              <a:t>Regardless of award – plan to pursue development of the App(s)</a:t>
            </a:r>
          </a:p>
          <a:p>
            <a:r>
              <a:rPr lang="en-US" dirty="0"/>
              <a:t>If awarded:</a:t>
            </a:r>
          </a:p>
          <a:p>
            <a:pPr lvl="1"/>
            <a:r>
              <a:rPr lang="en-US" dirty="0"/>
              <a:t>Want to do as much work ourselves as possible</a:t>
            </a:r>
          </a:p>
          <a:p>
            <a:pPr lvl="1"/>
            <a:r>
              <a:rPr lang="en-US" dirty="0"/>
              <a:t>Want the project to be a learning opportunity for all involved</a:t>
            </a:r>
          </a:p>
          <a:p>
            <a:r>
              <a:rPr lang="en-US" dirty="0"/>
              <a:t>Initial effort – focus on web-based prototype</a:t>
            </a:r>
          </a:p>
          <a:p>
            <a:pPr lvl="1"/>
            <a:r>
              <a:rPr lang="en-US" dirty="0"/>
              <a:t>Requires new technology platform (beyond Access)</a:t>
            </a:r>
          </a:p>
          <a:p>
            <a:pPr lvl="1"/>
            <a:r>
              <a:rPr lang="en-US" dirty="0"/>
              <a:t>Can explore alternative platforms</a:t>
            </a:r>
          </a:p>
        </p:txBody>
      </p:sp>
    </p:spTree>
    <p:extLst>
      <p:ext uri="{BB962C8B-B14F-4D97-AF65-F5344CB8AC3E}">
        <p14:creationId xmlns:p14="http://schemas.microsoft.com/office/powerpoint/2010/main" val="2845109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BEB7-B6E3-4A10-B5FD-9F1FD72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Training Overview – Interim Action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C700-6641-4C9A-A5A6-09C23F9E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Selection</a:t>
            </a:r>
          </a:p>
          <a:p>
            <a:pPr lvl="1"/>
            <a:r>
              <a:rPr lang="en-US" dirty="0"/>
              <a:t>We have decided to invest time and resources into “R” technology platform</a:t>
            </a:r>
          </a:p>
          <a:p>
            <a:pPr lvl="1"/>
            <a:r>
              <a:rPr lang="en-US" dirty="0"/>
              <a:t>This platform is </a:t>
            </a:r>
          </a:p>
          <a:p>
            <a:pPr lvl="2"/>
            <a:r>
              <a:rPr lang="en-US" dirty="0"/>
              <a:t>Cost- effective</a:t>
            </a:r>
          </a:p>
          <a:p>
            <a:pPr lvl="2"/>
            <a:r>
              <a:rPr lang="en-US" dirty="0"/>
              <a:t>Industrial grade</a:t>
            </a:r>
          </a:p>
          <a:p>
            <a:pPr lvl="2"/>
            <a:r>
              <a:rPr lang="en-US" dirty="0"/>
              <a:t>Has high quality on-line training </a:t>
            </a:r>
          </a:p>
          <a:p>
            <a:pPr lvl="2"/>
            <a:r>
              <a:rPr lang="en-US" dirty="0"/>
              <a:t>Is a viable “prototype” as well as “production” platform</a:t>
            </a:r>
          </a:p>
          <a:p>
            <a:pPr lvl="1"/>
            <a:r>
              <a:rPr lang="en-US" dirty="0"/>
              <a:t>We already have some expertise with this platform (Sara)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5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BEB7-B6E3-4A10-B5FD-9F1FD72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Training Overview – Interim Action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C700-6641-4C9A-A5A6-09C23F9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75886" cy="3416300"/>
          </a:xfrm>
        </p:spPr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Available to anyone who is interested</a:t>
            </a:r>
          </a:p>
          <a:p>
            <a:pPr lvl="1"/>
            <a:r>
              <a:rPr lang="en-US" dirty="0"/>
              <a:t>Will use existing “</a:t>
            </a:r>
            <a:r>
              <a:rPr lang="en-US" dirty="0" err="1"/>
              <a:t>DataCamp</a:t>
            </a:r>
            <a:r>
              <a:rPr lang="en-US" dirty="0"/>
              <a:t>” structured training</a:t>
            </a:r>
          </a:p>
          <a:p>
            <a:pPr lvl="1"/>
            <a:r>
              <a:rPr lang="en-US" dirty="0"/>
              <a:t>Training modules will be combined with real life “Application Exercises”</a:t>
            </a:r>
          </a:p>
          <a:p>
            <a:pPr lvl="1"/>
            <a:r>
              <a:rPr lang="en-US" dirty="0"/>
              <a:t>Will use Industry standard “GitHub” tools for Doc Control and Project Collaboration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4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BEB7-B6E3-4A10-B5FD-9F1FD72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Training Overview – Competencies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C700-6641-4C9A-A5A6-09C23F9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75886" cy="3416300"/>
          </a:xfrm>
        </p:spPr>
        <p:txBody>
          <a:bodyPr/>
          <a:lstStyle/>
          <a:p>
            <a:r>
              <a:rPr lang="en-US" dirty="0"/>
              <a:t>Key Competencies (Pick one, some or all)</a:t>
            </a:r>
          </a:p>
          <a:p>
            <a:pPr lvl="1"/>
            <a:r>
              <a:rPr lang="en-US" dirty="0"/>
              <a:t>Importing Data</a:t>
            </a:r>
          </a:p>
          <a:p>
            <a:pPr lvl="1"/>
            <a:r>
              <a:rPr lang="en-US" dirty="0"/>
              <a:t>“Cleaning” Data</a:t>
            </a:r>
          </a:p>
          <a:p>
            <a:pPr lvl="1"/>
            <a:r>
              <a:rPr lang="en-US" dirty="0"/>
              <a:t>Data Manipulation</a:t>
            </a:r>
          </a:p>
          <a:p>
            <a:pPr lvl="1"/>
            <a:r>
              <a:rPr lang="en-US" dirty="0"/>
              <a:t>Joining Data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7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BEB7-B6E3-4A10-B5FD-9F1FD72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Proposed Timeline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8BA02F-42F3-453A-82E6-48D165F67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00207"/>
              </p:ext>
            </p:extLst>
          </p:nvPr>
        </p:nvGraphicFramePr>
        <p:xfrm>
          <a:off x="1882140" y="2329203"/>
          <a:ext cx="8427720" cy="440267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64287646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256827506"/>
                    </a:ext>
                  </a:extLst>
                </a:gridCol>
                <a:gridCol w="2217420">
                  <a:extLst>
                    <a:ext uri="{9D8B030D-6E8A-4147-A177-3AD203B41FA5}">
                      <a16:colId xmlns:a16="http://schemas.microsoft.com/office/drawing/2014/main" val="1821049274"/>
                    </a:ext>
                  </a:extLst>
                </a:gridCol>
              </a:tblGrid>
              <a:tr h="21325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DataCamp “Courses”</a:t>
                      </a:r>
                      <a:endParaRPr lang="en-US" sz="1400" baseline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 Hours</a:t>
                      </a:r>
                      <a:endParaRPr lang="en-US" sz="1400" baseline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29748"/>
                  </a:ext>
                </a:extLst>
              </a:tr>
              <a:tr h="9584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Introduction to R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Intermediate R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Introduction to </a:t>
                      </a:r>
                      <a:r>
                        <a:rPr lang="en-US" sz="1400" baseline="0" dirty="0" err="1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Tidyverse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Importing Data in R (</a:t>
                      </a:r>
                      <a:r>
                        <a:rPr lang="en-US" sz="1400" baseline="0" dirty="0" err="1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pt</a:t>
                      </a: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 1)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324359"/>
                  </a:ext>
                </a:extLst>
              </a:tr>
              <a:tr h="9584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aseline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Importing Data in R (</a:t>
                      </a:r>
                      <a:r>
                        <a:rPr lang="en-US" sz="1400" baseline="0" dirty="0" err="1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pt</a:t>
                      </a: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 2)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Cleaning Data in R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Importing and Cleaning: Case Studies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Data Manipulation in R with </a:t>
                      </a:r>
                      <a:r>
                        <a:rPr lang="en-US" sz="1400" baseline="0" dirty="0" err="1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9"/>
                        </a:rPr>
                        <a:t>dplyr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660034"/>
                  </a:ext>
                </a:extLst>
              </a:tr>
              <a:tr h="9584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9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Joining Data in R with </a:t>
                      </a:r>
                      <a:r>
                        <a:rPr lang="en-US" sz="1400" baseline="0" dirty="0" err="1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dplyr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9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Data Visualization with ggplot2 (Part 1)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9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Exploratory Data Analysis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9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Exploratory Data Analysis Case Studies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24818"/>
                  </a:ext>
                </a:extLst>
              </a:tr>
              <a:tr h="73353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(Optional) 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Sentiment Analysis in R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baseline="0" dirty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Introduction to Data</a:t>
                      </a:r>
                      <a:endParaRPr lang="en-US" sz="1400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400" baseline="0" dirty="0"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2713"/>
                  </a:ext>
                </a:extLst>
              </a:tr>
              <a:tr h="508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aseline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400" baseline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Correlation and Regression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400" baseline="0">
                          <a:solidFill>
                            <a:srgbClr val="1155CC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Reporting with R Markdown</a:t>
                      </a:r>
                      <a:endParaRPr lang="en-US" sz="1400" baseline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400" baseline="0" dirty="0"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5946" marR="35946" marT="35946" marB="359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2603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6C0652D-5209-4B21-A645-3738C7DD6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938" y="2603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BEB7-B6E3-4A10-B5FD-9F1FD72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C700-6641-4C9A-A5A6-09C23F9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75886" cy="3416300"/>
          </a:xfrm>
        </p:spPr>
        <p:txBody>
          <a:bodyPr/>
          <a:lstStyle/>
          <a:p>
            <a:r>
              <a:rPr lang="en-US" dirty="0"/>
              <a:t>Opt-in (Notify John)</a:t>
            </a:r>
          </a:p>
          <a:p>
            <a:r>
              <a:rPr lang="en-US" dirty="0"/>
              <a:t>Get Login for </a:t>
            </a:r>
            <a:r>
              <a:rPr lang="en-US" dirty="0" err="1"/>
              <a:t>DataCamp</a:t>
            </a:r>
            <a:endParaRPr lang="en-US" dirty="0"/>
          </a:p>
          <a:p>
            <a:r>
              <a:rPr lang="en-US" dirty="0"/>
              <a:t>Get Login for GitHub</a:t>
            </a:r>
          </a:p>
          <a:p>
            <a:r>
              <a:rPr lang="en-US" dirty="0"/>
              <a:t>Basic Orientation (To be scheduled)</a:t>
            </a:r>
          </a:p>
          <a:p>
            <a:r>
              <a:rPr lang="en-US" dirty="0"/>
              <a:t>Set up regular team support &amp; collaboration sessions</a:t>
            </a:r>
          </a:p>
        </p:txBody>
      </p:sp>
    </p:spTree>
    <p:extLst>
      <p:ext uri="{BB962C8B-B14F-4D97-AF65-F5344CB8AC3E}">
        <p14:creationId xmlns:p14="http://schemas.microsoft.com/office/powerpoint/2010/main" val="406335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BEB7-B6E3-4A10-B5FD-9F1FD72F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C700-6641-4C9A-A5A6-09C23F9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75886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4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193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2557</TotalTime>
  <Words>350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Oswald Regular</vt:lpstr>
      <vt:lpstr>Roboto</vt:lpstr>
      <vt:lpstr>Wingdings 3</vt:lpstr>
      <vt:lpstr>Ion Boardroom</vt:lpstr>
      <vt:lpstr>PowerPoint Presentation</vt:lpstr>
      <vt:lpstr>Training Overview - Background</vt:lpstr>
      <vt:lpstr>Training Overview – Interim Action Plan</vt:lpstr>
      <vt:lpstr>Training Overview – Interim Action Plan</vt:lpstr>
      <vt:lpstr>Training Overview – Competencies</vt:lpstr>
      <vt:lpstr>Proposed Timeline</vt:lpstr>
      <vt:lpstr>Next Steps</vt:lpstr>
      <vt:lpstr>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Chapman</dc:creator>
  <cp:lastModifiedBy>Lynn Chapman</cp:lastModifiedBy>
  <cp:revision>7</cp:revision>
  <dcterms:created xsi:type="dcterms:W3CDTF">2019-05-11T18:53:23Z</dcterms:created>
  <dcterms:modified xsi:type="dcterms:W3CDTF">2019-05-13T14:16:14Z</dcterms:modified>
</cp:coreProperties>
</file>