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450" r:id="rId4"/>
    <p:sldId id="441" r:id="rId5"/>
    <p:sldId id="446" r:id="rId6"/>
    <p:sldId id="442" r:id="rId7"/>
    <p:sldId id="452" r:id="rId8"/>
    <p:sldId id="447" r:id="rId9"/>
    <p:sldId id="453" r:id="rId10"/>
    <p:sldId id="448" r:id="rId11"/>
    <p:sldId id="449" r:id="rId12"/>
    <p:sldId id="287" r:id="rId13"/>
    <p:sldId id="4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768F-B7B4-488B-9DE1-B7EA98E0F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6C83-7D2A-477E-93FD-8FFF75F3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7E97-4070-48A1-BDB2-191F90F3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5846-D006-4421-8A4D-3ABB7966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393E-3CE3-490C-992B-054857B7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5DF-BFD6-4507-8DFA-3793DA79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18887-3F55-4F2E-93E8-7C4E6493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4D03-3685-4417-B48D-7574C6DE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11A7-3F8F-404F-B56F-9972B12A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241A-699D-40BC-A1F9-8890FC4E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8DD8A-1A32-44DA-A096-BA836BE33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4CD0C-FFD6-4BDD-AB4F-AB4603AC1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898B-C769-47FF-BE1C-5326130A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D774-7094-4C8B-BDE0-1585A821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EEC3-2102-494E-9D2D-6731D501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9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4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65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657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77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661159"/>
            <a:ext cx="9753600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00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26941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98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75A4-54F0-44F0-976E-67F381F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821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E46C-DCBB-43A8-8984-0A8A5AE2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21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3DFA-CB1F-420F-9313-CFCA206F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2221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0BA66AE1-95ED-4A66-8A1A-0352131D9D0C}" type="datetimeFigureOut">
              <a:rPr lang="en-GB" smtClean="0"/>
              <a:pPr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C9D4-5EFE-4490-A493-E75DE6E3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451" y="6356350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Номер слайда 21">
            <a:extLst>
              <a:ext uri="{FF2B5EF4-FFF2-40B4-BE49-F238E27FC236}">
                <a16:creationId xmlns:a16="http://schemas.microsoft.com/office/drawing/2014/main" id="{1A345788-E9DE-4DF7-9325-E22A69E5D4AD}"/>
              </a:ext>
            </a:extLst>
          </p:cNvPr>
          <p:cNvSpPr txBox="1">
            <a:spLocks/>
          </p:cNvSpPr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52CC0-39CD-49DF-BB87-692536A957A8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rgbClr val="5D96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DFA73-4F40-4088-893A-3F4AC3900CDC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rgbClr val="5D96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THE FACULTY OF SCIENCE</a:t>
            </a:r>
          </a:p>
        </p:txBody>
      </p:sp>
    </p:spTree>
    <p:extLst>
      <p:ext uri="{BB962C8B-B14F-4D97-AF65-F5344CB8AC3E}">
        <p14:creationId xmlns:p14="http://schemas.microsoft.com/office/powerpoint/2010/main" val="4043323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03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595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942229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433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8631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5584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Clr>
                <a:srgbClr val="1778C7"/>
              </a:buClr>
              <a:buFont typeface="System Font Regular"/>
              <a:buChar char="■"/>
              <a:defRPr/>
            </a:lvl1pPr>
            <a:lvl2pPr marL="285750" indent="-285750">
              <a:buClr>
                <a:srgbClr val="1778C7"/>
              </a:buClr>
              <a:buFont typeface="System Font Regular"/>
              <a:buChar char="■"/>
              <a:defRPr/>
            </a:lvl2pPr>
            <a:lvl3pPr marL="171450" indent="-171450">
              <a:buClr>
                <a:srgbClr val="1778C7"/>
              </a:buClr>
              <a:buFont typeface="System Font Regular"/>
              <a:buChar char="■"/>
              <a:defRPr/>
            </a:lvl3pPr>
            <a:lvl4pPr marL="171450" indent="-171450">
              <a:buClr>
                <a:srgbClr val="1778C7"/>
              </a:buClr>
              <a:buFont typeface="System Font Regular"/>
              <a:buChar char="■"/>
              <a:defRPr/>
            </a:lvl4pPr>
            <a:lvl5pPr marL="171450" indent="-171450">
              <a:buClr>
                <a:srgbClr val="1778C7"/>
              </a:buClr>
              <a:buFont typeface="System Font Regular"/>
              <a:buChar char="■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12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Clr>
                <a:schemeClr val="accent6"/>
              </a:buClr>
              <a:buFont typeface="System Font Regular"/>
              <a:buChar char="■"/>
              <a:defRPr/>
            </a:lvl1pPr>
            <a:lvl2pPr marL="285750" indent="-285750">
              <a:buClr>
                <a:schemeClr val="accent6"/>
              </a:buClr>
              <a:buFont typeface="System Font Regular"/>
              <a:buChar char="■"/>
              <a:defRPr/>
            </a:lvl2pPr>
            <a:lvl3pPr marL="171450" indent="-171450">
              <a:buClr>
                <a:schemeClr val="accent6"/>
              </a:buClr>
              <a:buFont typeface="System Font Regular"/>
              <a:buChar char="■"/>
              <a:defRPr/>
            </a:lvl3pPr>
            <a:lvl4pPr marL="171450" indent="-171450">
              <a:buClr>
                <a:schemeClr val="accent6"/>
              </a:buClr>
              <a:buFont typeface="System Font Regular"/>
              <a:buChar char="■"/>
              <a:defRPr/>
            </a:lvl4pPr>
            <a:lvl5pPr marL="171450" indent="-171450">
              <a:buClr>
                <a:schemeClr val="accent6"/>
              </a:buClr>
              <a:buFont typeface="System Font Regular"/>
              <a:buChar char="■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696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905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87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5CA2-9A2B-410E-B766-C36F327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A0267-B424-444C-847F-3D447E9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6437-BAC5-4A19-B69B-D35081D9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EA84-2AC5-4575-B721-3237E6E0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D209-A5A8-40C3-8B4D-44A62886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54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93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46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6999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45178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42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41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0"/>
            <a:ext cx="1406070" cy="140607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448707" y="762906"/>
            <a:ext cx="2242457" cy="2242457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5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16149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940089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8207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3AB-766D-4416-8006-5B08DD61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F1C3-084C-4A4B-88E7-BC58F264D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322A-42E4-4CB4-A259-F13A0E4A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0A67A-4ED8-49AC-AFAB-7231827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4F16-87DE-41E0-B45C-39E7F338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FD0F-5C9F-4EAF-A28F-8EDFE94D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2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8F3-A841-4318-81ED-06902B86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B063-451A-4B6F-915F-F6D21E9C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A7AAA-157F-46D2-B780-1F10369C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2BDB8-C8B2-41E7-AB46-6ED3354D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A4CCE-0098-4DF8-8EF5-CC9487722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15976-C1BB-4931-8881-4CB1EE78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0B88E-68BA-482E-8F1F-1009DF5A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0DAC1-7DAA-4F7F-A6DF-46768FAF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2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F1B3-F9D0-43A0-B3DE-55C9A819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DE0D6-5EB9-4A7A-84BD-6206C9A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8EA0-F8C2-479F-A742-3C589F6C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57854-65DD-4859-ADE6-402FB889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C8F1D-EFCB-41C9-97C7-C16035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33907-0C53-4EF1-8CB4-B587B381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3E2D-D004-42DA-84D8-7B971F59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1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81FA-0BB4-434C-9BBF-F9BAF10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B36-1928-4A54-A9A2-1C5FD4AE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F9A5-2ACB-4F68-B499-3C902DE5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4DBA-DB5B-4B84-AACD-F746F2AB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5C69-AB1F-45E6-9336-A020D428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7495F-EBBA-48E5-B792-40ED0B3E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8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37E7-9A20-49CC-A3BA-005604A1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2CA22-3445-41E1-95D5-E55F81CBB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ED3D-2B54-4931-9AAC-3222F5B5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8DBD-06DA-4A83-BB10-39994164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F5E-FF14-4048-BCC5-13E788A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2D73A-F7BC-4C7D-8C28-63471D8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1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B9096-8F81-4F4D-BCD0-C8048150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84EE-6657-4880-9D8D-CE73E8DB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A5AD-8D14-43D4-ADEF-3B4037B0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6AE1-95ED-4A66-8A1A-0352131D9D0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E802-B845-466A-9591-A24D11973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CE5E-03BD-4862-ADC2-6EE06EE5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8685-08AB-44E1-A2E8-2198A0653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rgbClr val="5D96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rgbClr val="5D96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THE FACULTY OF SCIENCE</a:t>
            </a:r>
          </a:p>
        </p:txBody>
      </p:sp>
    </p:spTree>
    <p:extLst>
      <p:ext uri="{BB962C8B-B14F-4D97-AF65-F5344CB8AC3E}">
        <p14:creationId xmlns:p14="http://schemas.microsoft.com/office/powerpoint/2010/main" val="17197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5D9631"/>
        </a:buClr>
        <a:buFont typeface=".Lucida Grande UI Regular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5D9631"/>
        </a:buClr>
        <a:buFont typeface=".Lucida Grande UI Regular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lrussell676/lammps/tree/intpos/sr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na.physics.ox.ac.uk/index.php/Main_Page" TargetMode="External"/><Relationship Id="rId7" Type="http://schemas.microsoft.com/office/2007/relationships/hdphoto" Target="../media/hdphoto1.wdp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lrussell676/Public_Yr_4_Files/blob/main/PH450%20Talk.pptx" TargetMode="External"/><Relationship Id="rId4" Type="http://schemas.openxmlformats.org/officeDocument/2006/relationships/hyperlink" Target="https://docs.lammps.org/Packages_details.html#pkg-cg-dn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ammp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2F1AF-682E-428E-9338-552544EE7DE4}"/>
              </a:ext>
            </a:extLst>
          </p:cNvPr>
          <p:cNvGrpSpPr/>
          <p:nvPr/>
        </p:nvGrpSpPr>
        <p:grpSpPr>
          <a:xfrm>
            <a:off x="3776372" y="484684"/>
            <a:ext cx="8896438" cy="7147911"/>
            <a:chOff x="3481649" y="484684"/>
            <a:chExt cx="8896438" cy="71479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2A8479-DB32-4DDD-AFB3-A65E2D0AC6A3}"/>
                </a:ext>
              </a:extLst>
            </p:cNvPr>
            <p:cNvGrpSpPr/>
            <p:nvPr/>
          </p:nvGrpSpPr>
          <p:grpSpPr>
            <a:xfrm>
              <a:off x="6231419" y="484684"/>
              <a:ext cx="6146668" cy="4483550"/>
              <a:chOff x="-430590" y="-367362"/>
              <a:chExt cx="6146668" cy="448355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A80E58E-29B4-4412-927C-CA8768788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1666724" y="1481110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1FF43A1-1415-4171-96D4-3D374B3DA3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318082" y="2756525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9D50E04-017A-4A31-9A58-633599BCDD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3006840" y="169766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E26EA2D-2595-492A-AABC-6F5E9BF2EB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4356415" y="-1116034"/>
                <a:ext cx="610991" cy="2108335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A2DBBDF-4000-4ADA-85EE-89A536187CEE}"/>
                </a:ext>
              </a:extLst>
            </p:cNvPr>
            <p:cNvGrpSpPr/>
            <p:nvPr/>
          </p:nvGrpSpPr>
          <p:grpSpPr>
            <a:xfrm>
              <a:off x="3481649" y="5690103"/>
              <a:ext cx="3531269" cy="1942492"/>
              <a:chOff x="4947712" y="3697161"/>
              <a:chExt cx="3457910" cy="189679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BC62AB2-D569-4F68-9C71-E7EBC5987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5696384" y="4234289"/>
                <a:ext cx="610991" cy="210833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3DAABDB-FFD2-4BA8-99B0-76B8492B54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773" b="95745" l="1695" r="96949"/>
                        </a14:imgEffect>
                      </a14:imgLayer>
                    </a14:imgProps>
                  </a:ext>
                </a:extLst>
              </a:blip>
              <a:srcRect t="2491" b="4312"/>
              <a:stretch/>
            </p:blipFill>
            <p:spPr>
              <a:xfrm rot="13601591" flipH="1">
                <a:off x="7045959" y="2948489"/>
                <a:ext cx="610991" cy="2108335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50577-F4E9-465E-B4C0-AA4CE7296D44}"/>
              </a:ext>
            </a:extLst>
          </p:cNvPr>
          <p:cNvGrpSpPr/>
          <p:nvPr/>
        </p:nvGrpSpPr>
        <p:grpSpPr>
          <a:xfrm>
            <a:off x="-430590" y="-367362"/>
            <a:ext cx="6146668" cy="4483550"/>
            <a:chOff x="-430590" y="-367362"/>
            <a:chExt cx="6146668" cy="44835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BEE572C-0833-47E9-9723-71CE5708C1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1666724" y="1481110"/>
              <a:ext cx="610991" cy="210833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BF1577-E925-434F-BBA1-0543328BD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18082" y="2756525"/>
              <a:ext cx="610991" cy="210833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877C182-6034-4197-9545-F71B2466A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006840" y="169766"/>
              <a:ext cx="610991" cy="21083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0535A-CE29-4271-92B9-CD24598A7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4356415" y="-1116034"/>
              <a:ext cx="610991" cy="210833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CAD45-AA33-C745-9964-06DF21E09A84}"/>
              </a:ext>
            </a:extLst>
          </p:cNvPr>
          <p:cNvSpPr/>
          <p:nvPr/>
        </p:nvSpPr>
        <p:spPr>
          <a:xfrm>
            <a:off x="0" y="0"/>
            <a:ext cx="12217869" cy="6858000"/>
          </a:xfrm>
          <a:prstGeom prst="rect">
            <a:avLst/>
          </a:prstGeom>
          <a:solidFill>
            <a:srgbClr val="5D9631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C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77B3-D348-4611-9BDB-C5374591D95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CFFFF">
                    <a:alpha val="7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CFFFF">
                  <a:alpha val="7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011864" y="2225440"/>
            <a:ext cx="7735715" cy="2919765"/>
          </a:xfrm>
          <a:prstGeom prst="rect">
            <a:avLst/>
          </a:prstGeom>
          <a:ln>
            <a:noFill/>
          </a:ln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 w="22225">
                  <a:solidFill>
                    <a:srgbClr val="FFFFFF"/>
                  </a:solidFill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</a:rPr>
              <a:t>Performance Enhancement </a:t>
            </a:r>
            <a:r>
              <a:rPr kumimoji="0" lang="en-GB" sz="4000" b="0" i="0" u="none" strike="noStrike" kern="1200" cap="none" spc="0" normalizeH="0" baseline="0" noProof="0" dirty="0">
                <a:ln w="2222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legreya Sans" panose="00000500000000000000" pitchFamily="2" charset="0"/>
              </a:rPr>
              <a:t>of the </a:t>
            </a:r>
          </a:p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 w="22225">
                  <a:solidFill>
                    <a:srgbClr val="FFFFFF"/>
                  </a:solidFill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</a:rPr>
              <a:t>LAMMPS CG‐DNA </a:t>
            </a:r>
          </a:p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 w="2222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legreya Sans" panose="00000500000000000000" pitchFamily="2" charset="0"/>
              </a:rPr>
              <a:t>Package</a:t>
            </a:r>
            <a:endParaRPr kumimoji="0" lang="en-US" sz="4000" b="0" i="0" u="none" strike="noStrike" kern="1200" cap="none" spc="0" normalizeH="0" baseline="0" noProof="0" dirty="0"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Alegreya Sa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7621" y="5378399"/>
            <a:ext cx="5693627" cy="11664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  <a:ea typeface="Open Sans" panose="020B0606030504020204" pitchFamily="34" charset="0"/>
                <a:cs typeface="Arial" panose="020B0604020202020204" pitchFamily="34" charset="0"/>
              </a:rPr>
              <a:t>Lewis M Russell (SN: 201817988)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  <a:ea typeface="Open Sans" panose="020B0606030504020204" pitchFamily="34" charset="0"/>
                <a:cs typeface="Arial" panose="020B0604020202020204" pitchFamily="34" charset="0"/>
              </a:rPr>
              <a:t>Supervisor: Dr Oliver Henrich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  <a:ea typeface="Open Sans" panose="020B0606030504020204" pitchFamily="34" charset="0"/>
                <a:cs typeface="Arial" panose="020B0604020202020204" pitchFamily="34" charset="0"/>
              </a:rPr>
              <a:t>Date | 31/01/2022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X</a:t>
            </a: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CFFFF"/>
                </a:solidFill>
                <a:effectLst/>
                <a:uLnTx/>
                <a:uFillTx/>
                <a:latin typeface="Alegreya Sans" panose="00000500000000000000" pitchFamily="2" charset="0"/>
              </a:rPr>
              <a:t>THE PLACE OF USEFUL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D6BCB-A5D5-804A-A7EA-84EA82794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53" y="538003"/>
            <a:ext cx="2351609" cy="156511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26B0946-8449-4739-9005-D37D78C5D956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587F48-83C4-4D0C-B8CC-75F179AAD2E9}"/>
              </a:ext>
            </a:extLst>
          </p:cNvPr>
          <p:cNvSpPr txBox="1"/>
          <p:nvPr/>
        </p:nvSpPr>
        <p:spPr>
          <a:xfrm>
            <a:off x="8384905" y="3903719"/>
            <a:ext cx="3743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legreya Sans" panose="00000500000000000000" pitchFamily="2" charset="0"/>
                <a:hlinkClick r:id="rId4"/>
              </a:rPr>
              <a:t>https://github.com/lrussell676/lammps/tree/intpos/src</a:t>
            </a:r>
            <a:endParaRPr lang="en-GB" dirty="0">
              <a:latin typeface="Alegreya Sans" panose="00000500000000000000" pitchFamily="2" charset="0"/>
            </a:endParaRPr>
          </a:p>
          <a:p>
            <a:endParaRPr lang="en-GB" dirty="0">
              <a:latin typeface="Alegreya Sa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8D68C-8A24-410E-BBC2-9980AC1A43DE}"/>
              </a:ext>
            </a:extLst>
          </p:cNvPr>
          <p:cNvSpPr txBox="1"/>
          <p:nvPr/>
        </p:nvSpPr>
        <p:spPr>
          <a:xfrm>
            <a:off x="8642838" y="2490695"/>
            <a:ext cx="3485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legreya Sans" panose="00000500000000000000" pitchFamily="2" charset="0"/>
              </a:rPr>
              <a:t>New: </a:t>
            </a:r>
          </a:p>
          <a:p>
            <a:r>
              <a:rPr lang="en-GB" sz="2800" dirty="0">
                <a:latin typeface="Alegreya Sans" panose="00000500000000000000" pitchFamily="2" charset="0"/>
              </a:rPr>
              <a:t>28/34 = 0.824</a:t>
            </a:r>
          </a:p>
          <a:p>
            <a:r>
              <a:rPr lang="en-GB" sz="2800" dirty="0">
                <a:latin typeface="Alegreya Sans" panose="00000500000000000000" pitchFamily="2" charset="0"/>
              </a:rPr>
              <a:t>So ~18% improvement!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5E0D0-B761-4E0C-9B81-213DEADB2C3B}"/>
              </a:ext>
            </a:extLst>
          </p:cNvPr>
          <p:cNvCxnSpPr>
            <a:cxnSpLocks/>
          </p:cNvCxnSpPr>
          <p:nvPr/>
        </p:nvCxnSpPr>
        <p:spPr>
          <a:xfrm flipH="1">
            <a:off x="8027376" y="2765257"/>
            <a:ext cx="5363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3DB95-4763-4D6E-BD5A-8343DF535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4839" y="2119449"/>
            <a:ext cx="6039262" cy="46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A Few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563C1"/>
                </a:solidFill>
                <a:latin typeface="Alegreya Sans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https://www.lammps.org/</a:t>
            </a: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Alegreya Sans" panose="00000500000000000000" pitchFamily="2" charset="0"/>
                <a:hlinkClick r:id="rId3"/>
              </a:rPr>
              <a:t>https://dna.physics.ox.ac.uk/index.php/Main_Page</a:t>
            </a: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563C1"/>
                </a:solidFill>
                <a:latin typeface="Alegreya Sa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https://docs.lammps.org/Packages_details.html#pkg-cg-dna</a:t>
            </a:r>
            <a:endParaRPr lang="en-GB" sz="2400" dirty="0">
              <a:solidFill>
                <a:srgbClr val="0563C1"/>
              </a:solidFill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563C1"/>
              </a:solidFill>
              <a:latin typeface="Alegreya Sans" panose="00000500000000000000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Alegreya Sans" panose="00000500000000000000" pitchFamily="2" charset="0"/>
              </a:rPr>
              <a:t>.ppt here on my GitHub </a:t>
            </a:r>
            <a:r>
              <a:rPr lang="en-GB" sz="2400" b="1" dirty="0">
                <a:solidFill>
                  <a:srgbClr val="568A31"/>
                </a:solidFill>
                <a:latin typeface="Alegreya Sans" panose="00000500000000000000" pitchFamily="2" charset="0"/>
              </a:rPr>
              <a:t>|</a:t>
            </a:r>
          </a:p>
          <a:p>
            <a:pPr marL="0" indent="0">
              <a:buNone/>
            </a:pPr>
            <a:r>
              <a:rPr lang="en-GB" sz="1600" dirty="0">
                <a:latin typeface="Alegreya Sans" panose="00000500000000000000" pitchFamily="2" charset="0"/>
                <a:hlinkClick r:id="rId5"/>
              </a:rPr>
              <a:t>https://github.com/lrussell676/Public_Yr_4_Files/blob/main/PH450%20Talk.pptx</a:t>
            </a:r>
            <a:endParaRPr lang="en-GB" sz="16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sz="2400" dirty="0">
              <a:latin typeface="Alegreya Sans" panose="00000500000000000000" pitchFamily="2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ACFD4-9313-4A59-9FBD-47ED420FB7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2805510" y="986551"/>
            <a:ext cx="317440" cy="109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553B3-031C-4219-8675-479AA76DBF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1842059" y="986556"/>
            <a:ext cx="317440" cy="10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F683F-81FE-4265-8A47-490AB3D6F2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3778588" y="969954"/>
            <a:ext cx="317440" cy="1093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EB8B-ECC1-4131-9034-7A7B36E9DB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4746101" y="966365"/>
            <a:ext cx="317440" cy="10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ECAD45-AA33-C745-9964-06DF21E09A84}"/>
              </a:ext>
            </a:extLst>
          </p:cNvPr>
          <p:cNvSpPr/>
          <p:nvPr/>
        </p:nvSpPr>
        <p:spPr>
          <a:xfrm>
            <a:off x="-25870" y="0"/>
            <a:ext cx="12217869" cy="6858000"/>
          </a:xfrm>
          <a:prstGeom prst="rect">
            <a:avLst/>
          </a:prstGeom>
          <a:solidFill>
            <a:srgbClr val="5D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D6BCB-A5D5-804A-A7EA-84EA8279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9" y="1423748"/>
            <a:ext cx="6025829" cy="4010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0CB6BA-12F8-430C-90E2-65C466277654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Molecular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ACFD4-9313-4A59-9FBD-47ED420F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2805510" y="986551"/>
            <a:ext cx="317440" cy="109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553B3-031C-4219-8675-479AA76DB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1842059" y="986556"/>
            <a:ext cx="317440" cy="10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F683F-81FE-4265-8A47-490AB3D6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3890998" y="857833"/>
            <a:ext cx="317440" cy="131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EB8B-ECC1-4131-9034-7A7B36E9D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5059411" y="853936"/>
            <a:ext cx="317440" cy="131763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B707F6-4CD9-4947-86DD-DA696C7718D1}"/>
              </a:ext>
            </a:extLst>
          </p:cNvPr>
          <p:cNvSpPr txBox="1">
            <a:spLocks/>
          </p:cNvSpPr>
          <p:nvPr/>
        </p:nvSpPr>
        <p:spPr>
          <a:xfrm>
            <a:off x="1482221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Analysis of Atom/Molecule Physical Movement</a:t>
            </a: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Based of Newtons Laws</a:t>
            </a:r>
          </a:p>
          <a:p>
            <a:pPr marL="0" indent="0">
              <a:buClr>
                <a:srgbClr val="568A31"/>
              </a:buClr>
              <a:buNone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 marL="0" indent="0">
              <a:buClr>
                <a:srgbClr val="568A31"/>
              </a:buClr>
              <a:buNone/>
            </a:pPr>
            <a:endParaRPr lang="en-GB" dirty="0">
              <a:latin typeface="Alegreya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Coarse-Grain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49F5B-61BB-4013-BC4C-9E63A864B7C3}"/>
              </a:ext>
            </a:extLst>
          </p:cNvPr>
          <p:cNvGrpSpPr/>
          <p:nvPr/>
        </p:nvGrpSpPr>
        <p:grpSpPr>
          <a:xfrm rot="2607255">
            <a:off x="1859010" y="358426"/>
            <a:ext cx="3187580" cy="2329424"/>
            <a:chOff x="-430588" y="-367363"/>
            <a:chExt cx="6146666" cy="44835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1666725" y="1481110"/>
              <a:ext cx="610991" cy="21083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18083" y="2756528"/>
              <a:ext cx="610991" cy="21083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006840" y="169767"/>
              <a:ext cx="610991" cy="2108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64EB8B-ECC1-4131-9034-7A7B36E9D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4356415" y="-1116035"/>
              <a:ext cx="610991" cy="210833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7D694E7-D1F2-4BB1-B541-9BBABD80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5812562" y="848752"/>
            <a:ext cx="317440" cy="129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BBC7D-042E-4F5E-8BE8-95C9DF6B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95" y="2291490"/>
            <a:ext cx="5662035" cy="3419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CE02D8-0929-49CA-AC9F-BE4C956488AB}"/>
              </a:ext>
            </a:extLst>
          </p:cNvPr>
          <p:cNvSpPr txBox="1"/>
          <p:nvPr/>
        </p:nvSpPr>
        <p:spPr>
          <a:xfrm>
            <a:off x="4109040" y="61769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Alegreya Sans" panose="00000500000000000000" pitchFamily="2" charset="0"/>
              </a:rPr>
              <a:t>oxDNA</a:t>
            </a:r>
            <a:r>
              <a:rPr lang="en-GB" sz="2400" dirty="0">
                <a:latin typeface="Alegreya Sans" panose="00000500000000000000" pitchFamily="2" charset="0"/>
              </a:rPr>
              <a:t> / CG-DNA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70FB8-993C-4E8B-A2B7-8F0637B55F00}"/>
              </a:ext>
            </a:extLst>
          </p:cNvPr>
          <p:cNvCxnSpPr>
            <a:cxnSpLocks/>
          </p:cNvCxnSpPr>
          <p:nvPr/>
        </p:nvCxnSpPr>
        <p:spPr>
          <a:xfrm flipV="1">
            <a:off x="5204460" y="5672997"/>
            <a:ext cx="0" cy="5525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F57581-8E40-486B-838B-E25666C2A092}"/>
              </a:ext>
            </a:extLst>
          </p:cNvPr>
          <p:cNvSpPr txBox="1"/>
          <p:nvPr/>
        </p:nvSpPr>
        <p:spPr>
          <a:xfrm>
            <a:off x="8680688" y="1658087"/>
            <a:ext cx="2648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*Figure From:</a:t>
            </a:r>
          </a:p>
          <a:p>
            <a:r>
              <a:rPr lang="en-GB" dirty="0">
                <a:latin typeface="Alegreya Sans" panose="00000500000000000000" pitchFamily="2" charset="0"/>
              </a:rPr>
              <a:t>Pablo D Dans, </a:t>
            </a:r>
            <a:r>
              <a:rPr lang="en-GB" dirty="0" err="1">
                <a:latin typeface="Alegreya Sans" panose="00000500000000000000" pitchFamily="2" charset="0"/>
              </a:rPr>
              <a:t>J¨urgen</a:t>
            </a:r>
            <a:r>
              <a:rPr lang="en-GB" dirty="0">
                <a:latin typeface="Alegreya Sans" panose="00000500000000000000" pitchFamily="2" charset="0"/>
              </a:rPr>
              <a:t> Walther, Hansel </a:t>
            </a:r>
            <a:r>
              <a:rPr lang="en-GB" dirty="0" err="1">
                <a:latin typeface="Alegreya Sans" panose="00000500000000000000" pitchFamily="2" charset="0"/>
              </a:rPr>
              <a:t>G´omez</a:t>
            </a:r>
            <a:r>
              <a:rPr lang="en-GB" dirty="0">
                <a:latin typeface="Alegreya Sans" panose="00000500000000000000" pitchFamily="2" charset="0"/>
              </a:rPr>
              <a:t>, and Modesto Orozco. Multiscale simulation of </a:t>
            </a:r>
            <a:r>
              <a:rPr lang="en-GB" dirty="0" err="1">
                <a:latin typeface="Alegreya Sans" panose="00000500000000000000" pitchFamily="2" charset="0"/>
              </a:rPr>
              <a:t>dna</a:t>
            </a:r>
            <a:r>
              <a:rPr lang="en-GB" dirty="0">
                <a:latin typeface="Alegreya Sans" panose="00000500000000000000" pitchFamily="2" charset="0"/>
              </a:rPr>
              <a:t>. Current opinion in structural biology, 37:29–45, 2016.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B0F5F-4213-4F5B-8489-EF0A20FAAE7D}"/>
              </a:ext>
            </a:extLst>
          </p:cNvPr>
          <p:cNvSpPr txBox="1"/>
          <p:nvPr/>
        </p:nvSpPr>
        <p:spPr>
          <a:xfrm>
            <a:off x="6844502" y="2257703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622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Coarse-Grain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49F5B-61BB-4013-BC4C-9E63A864B7C3}"/>
              </a:ext>
            </a:extLst>
          </p:cNvPr>
          <p:cNvGrpSpPr/>
          <p:nvPr/>
        </p:nvGrpSpPr>
        <p:grpSpPr>
          <a:xfrm rot="2607255">
            <a:off x="1859010" y="358426"/>
            <a:ext cx="3187580" cy="2329424"/>
            <a:chOff x="-430588" y="-367363"/>
            <a:chExt cx="6146666" cy="44835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1666725" y="1481110"/>
              <a:ext cx="610991" cy="21083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18083" y="2756528"/>
              <a:ext cx="610991" cy="21083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3006840" y="169767"/>
              <a:ext cx="610991" cy="2108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64EB8B-ECC1-4131-9034-7A7B36E9D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3601591" flipH="1">
              <a:off x="4356415" y="-1116035"/>
              <a:ext cx="610991" cy="210833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7D694E7-D1F2-4BB1-B541-9BBABD80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5812562" y="848752"/>
            <a:ext cx="317440" cy="12978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F57581-8E40-486B-838B-E25666C2A092}"/>
              </a:ext>
            </a:extLst>
          </p:cNvPr>
          <p:cNvSpPr txBox="1"/>
          <p:nvPr/>
        </p:nvSpPr>
        <p:spPr>
          <a:xfrm>
            <a:off x="8680688" y="1658087"/>
            <a:ext cx="2779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*Figure From:</a:t>
            </a:r>
          </a:p>
          <a:p>
            <a:r>
              <a:rPr lang="en-GB" dirty="0">
                <a:latin typeface="Alegreya Sans" panose="00000500000000000000" pitchFamily="2" charset="0"/>
              </a:rPr>
              <a:t>Petr </a:t>
            </a:r>
            <a:r>
              <a:rPr lang="en-GB" dirty="0" err="1">
                <a:latin typeface="Alegreya Sans" panose="00000500000000000000" pitchFamily="2" charset="0"/>
              </a:rPr>
              <a:t>Sulc</a:t>
            </a:r>
            <a:r>
              <a:rPr lang="en-GB" dirty="0">
                <a:latin typeface="Alegreya Sans" panose="00000500000000000000" pitchFamily="2" charset="0"/>
              </a:rPr>
              <a:t>, Flavio Romano, Thomas E </a:t>
            </a:r>
            <a:r>
              <a:rPr lang="en-GB" dirty="0" err="1">
                <a:latin typeface="Alegreya Sans" panose="00000500000000000000" pitchFamily="2" charset="0"/>
              </a:rPr>
              <a:t>Ouldridge</a:t>
            </a:r>
            <a:r>
              <a:rPr lang="en-GB" dirty="0">
                <a:latin typeface="Alegreya Sans" panose="00000500000000000000" pitchFamily="2" charset="0"/>
              </a:rPr>
              <a:t>, ˇ Lorenzo </a:t>
            </a:r>
            <a:r>
              <a:rPr lang="en-GB" dirty="0" err="1">
                <a:latin typeface="Alegreya Sans" panose="00000500000000000000" pitchFamily="2" charset="0"/>
              </a:rPr>
              <a:t>Rovigatti</a:t>
            </a:r>
            <a:r>
              <a:rPr lang="en-GB" dirty="0">
                <a:latin typeface="Alegreya Sans" panose="00000500000000000000" pitchFamily="2" charset="0"/>
              </a:rPr>
              <a:t>, Jonathan PK </a:t>
            </a:r>
            <a:r>
              <a:rPr lang="en-GB" dirty="0" err="1">
                <a:latin typeface="Alegreya Sans" panose="00000500000000000000" pitchFamily="2" charset="0"/>
              </a:rPr>
              <a:t>Doye</a:t>
            </a:r>
            <a:r>
              <a:rPr lang="en-GB" dirty="0">
                <a:latin typeface="Alegreya Sans" panose="00000500000000000000" pitchFamily="2" charset="0"/>
              </a:rPr>
              <a:t>, and </a:t>
            </a:r>
            <a:r>
              <a:rPr lang="en-GB" dirty="0" err="1">
                <a:latin typeface="Alegreya Sans" panose="00000500000000000000" pitchFamily="2" charset="0"/>
              </a:rPr>
              <a:t>Ard</a:t>
            </a:r>
            <a:r>
              <a:rPr lang="en-GB" dirty="0">
                <a:latin typeface="Alegreya Sans" panose="00000500000000000000" pitchFamily="2" charset="0"/>
              </a:rPr>
              <a:t> A Louis. Sequence-dependent thermodynamics of a </a:t>
            </a:r>
            <a:r>
              <a:rPr lang="en-GB" dirty="0" err="1">
                <a:latin typeface="Alegreya Sans" panose="00000500000000000000" pitchFamily="2" charset="0"/>
              </a:rPr>
              <a:t>coarsegrained</a:t>
            </a:r>
            <a:r>
              <a:rPr lang="en-GB" dirty="0">
                <a:latin typeface="Alegreya Sans" panose="00000500000000000000" pitchFamily="2" charset="0"/>
              </a:rPr>
              <a:t> </a:t>
            </a:r>
            <a:r>
              <a:rPr lang="en-GB" dirty="0" err="1">
                <a:latin typeface="Alegreya Sans" panose="00000500000000000000" pitchFamily="2" charset="0"/>
              </a:rPr>
              <a:t>dna</a:t>
            </a:r>
            <a:r>
              <a:rPr lang="en-GB" dirty="0">
                <a:latin typeface="Alegreya Sans" panose="00000500000000000000" pitchFamily="2" charset="0"/>
              </a:rPr>
              <a:t> model. The Journal of chemical physics, 137(13):135101, 2012.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B0F5F-4213-4F5B-8489-EF0A20FAAE7D}"/>
              </a:ext>
            </a:extLst>
          </p:cNvPr>
          <p:cNvSpPr txBox="1"/>
          <p:nvPr/>
        </p:nvSpPr>
        <p:spPr>
          <a:xfrm>
            <a:off x="6844502" y="2257703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1A7AA-1E28-4240-89CF-67D101057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21" y="2149473"/>
            <a:ext cx="6401355" cy="3703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EB1255-3A4B-4C8A-BF46-D59264F6E8F5}"/>
              </a:ext>
            </a:extLst>
          </p:cNvPr>
          <p:cNvSpPr txBox="1"/>
          <p:nvPr/>
        </p:nvSpPr>
        <p:spPr>
          <a:xfrm>
            <a:off x="3390223" y="2157490"/>
            <a:ext cx="27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2899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The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255B-30E3-400C-88B5-69490DE0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FACFD4-9313-4A59-9FBD-47ED420F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2805510" y="986551"/>
            <a:ext cx="317440" cy="109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553B3-031C-4219-8675-479AA76DB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1842059" y="986556"/>
            <a:ext cx="317440" cy="10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F683F-81FE-4265-8A47-490AB3D6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3778588" y="969954"/>
            <a:ext cx="317440" cy="1093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4EB8B-ECC1-4131-9034-7A7B36E9D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4809255" y="903373"/>
            <a:ext cx="317440" cy="121966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07B287-E871-49C0-85B6-88D6ABA21C5D}"/>
              </a:ext>
            </a:extLst>
          </p:cNvPr>
          <p:cNvSpPr txBox="1">
            <a:spLocks/>
          </p:cNvSpPr>
          <p:nvPr/>
        </p:nvSpPr>
        <p:spPr>
          <a:xfrm>
            <a:off x="1482221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Quaternion to Cartesian Co-ordination Conversions</a:t>
            </a: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</a:rPr>
              <a:t>  Extension of Complex Numbers     -&gt;	</a:t>
            </a:r>
          </a:p>
          <a:p>
            <a:pPr>
              <a:buClr>
                <a:srgbClr val="568A31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</a:endParaRPr>
          </a:p>
          <a:p>
            <a:pPr marL="0" indent="0">
              <a:buClr>
                <a:srgbClr val="568A31"/>
              </a:buClr>
              <a:buNone/>
            </a:pPr>
            <a:endParaRPr lang="en-GB" dirty="0">
              <a:latin typeface="Alegreya Sa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1DA08-2F1F-4E63-BB3C-F60FD2004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762" y="3456073"/>
            <a:ext cx="2605088" cy="5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39F607-3EDA-4F8B-BB91-6A3FBC92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95" y="2743201"/>
            <a:ext cx="6482078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124947-EADA-434F-AEB9-8101F543D77D}"/>
              </a:ext>
            </a:extLst>
          </p:cNvPr>
          <p:cNvSpPr txBox="1"/>
          <p:nvPr/>
        </p:nvSpPr>
        <p:spPr>
          <a:xfrm>
            <a:off x="8680688" y="2260067"/>
            <a:ext cx="2779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*Figure From:</a:t>
            </a:r>
          </a:p>
          <a:p>
            <a:r>
              <a:rPr lang="en-GB" dirty="0"/>
              <a:t>Coarse-grained simulation of DNA using LAMMPS: An implementation of the </a:t>
            </a:r>
            <a:r>
              <a:rPr lang="en-GB" dirty="0" err="1"/>
              <a:t>oxDNA</a:t>
            </a:r>
            <a:r>
              <a:rPr lang="en-GB" dirty="0"/>
              <a:t> model and its applications. Eur. Phys. J. E, 41(5), 2018.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85165-3F5C-41A3-A960-274FBF656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75" y="2049475"/>
            <a:ext cx="6646457" cy="46584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30D35F-0824-487B-8617-E5D0290A7089}"/>
              </a:ext>
            </a:extLst>
          </p:cNvPr>
          <p:cNvSpPr txBox="1"/>
          <p:nvPr/>
        </p:nvSpPr>
        <p:spPr>
          <a:xfrm>
            <a:off x="7914369" y="2044921"/>
            <a:ext cx="26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legreya Sans" panose="00000500000000000000" pitchFamily="2" charset="0"/>
              </a:rPr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8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D392C-09C9-4826-8FC2-09FE7133E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97"/>
          <a:stretch/>
        </p:blipFill>
        <p:spPr>
          <a:xfrm>
            <a:off x="1444067" y="2311468"/>
            <a:ext cx="2467666" cy="4108382"/>
          </a:xfrm>
          <a:prstGeom prst="rect">
            <a:avLst/>
          </a:prstGeom>
          <a:ln>
            <a:solidFill>
              <a:srgbClr val="568A3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52088C-AEBB-481B-B1B4-2E0893FFF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04"/>
          <a:stretch/>
        </p:blipFill>
        <p:spPr>
          <a:xfrm>
            <a:off x="5321798" y="2311468"/>
            <a:ext cx="2333553" cy="4108382"/>
          </a:xfrm>
          <a:prstGeom prst="rect">
            <a:avLst/>
          </a:prstGeom>
          <a:ln>
            <a:solidFill>
              <a:srgbClr val="568A3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4C9E22-DD73-4F0D-ABEC-5929F985CF6D}"/>
              </a:ext>
            </a:extLst>
          </p:cNvPr>
          <p:cNvSpPr/>
          <p:nvPr/>
        </p:nvSpPr>
        <p:spPr>
          <a:xfrm>
            <a:off x="1443934" y="6356327"/>
            <a:ext cx="2467666" cy="230507"/>
          </a:xfrm>
          <a:custGeom>
            <a:avLst/>
            <a:gdLst>
              <a:gd name="connsiteX0" fmla="*/ 0 w 2489200"/>
              <a:gd name="connsiteY0" fmla="*/ 50823 h 230507"/>
              <a:gd name="connsiteX1" fmla="*/ 342900 w 2489200"/>
              <a:gd name="connsiteY1" fmla="*/ 165123 h 230507"/>
              <a:gd name="connsiteX2" fmla="*/ 565150 w 2489200"/>
              <a:gd name="connsiteY2" fmla="*/ 6373 h 230507"/>
              <a:gd name="connsiteX3" fmla="*/ 933450 w 2489200"/>
              <a:gd name="connsiteY3" fmla="*/ 139723 h 230507"/>
              <a:gd name="connsiteX4" fmla="*/ 1498600 w 2489200"/>
              <a:gd name="connsiteY4" fmla="*/ 12723 h 230507"/>
              <a:gd name="connsiteX5" fmla="*/ 1835150 w 2489200"/>
              <a:gd name="connsiteY5" fmla="*/ 165123 h 230507"/>
              <a:gd name="connsiteX6" fmla="*/ 2101850 w 2489200"/>
              <a:gd name="connsiteY6" fmla="*/ 23 h 230507"/>
              <a:gd name="connsiteX7" fmla="*/ 2305050 w 2489200"/>
              <a:gd name="connsiteY7" fmla="*/ 152423 h 230507"/>
              <a:gd name="connsiteX8" fmla="*/ 2489200 w 2489200"/>
              <a:gd name="connsiteY8" fmla="*/ 69873 h 23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200" h="230507">
                <a:moveTo>
                  <a:pt x="0" y="50823"/>
                </a:moveTo>
                <a:cubicBezTo>
                  <a:pt x="124354" y="111677"/>
                  <a:pt x="248708" y="172531"/>
                  <a:pt x="342900" y="165123"/>
                </a:cubicBezTo>
                <a:cubicBezTo>
                  <a:pt x="437092" y="157715"/>
                  <a:pt x="466725" y="10606"/>
                  <a:pt x="565150" y="6373"/>
                </a:cubicBezTo>
                <a:cubicBezTo>
                  <a:pt x="663575" y="2140"/>
                  <a:pt x="777875" y="138665"/>
                  <a:pt x="933450" y="139723"/>
                </a:cubicBezTo>
                <a:cubicBezTo>
                  <a:pt x="1089025" y="140781"/>
                  <a:pt x="1348317" y="8490"/>
                  <a:pt x="1498600" y="12723"/>
                </a:cubicBezTo>
                <a:cubicBezTo>
                  <a:pt x="1648883" y="16956"/>
                  <a:pt x="1734608" y="167240"/>
                  <a:pt x="1835150" y="165123"/>
                </a:cubicBezTo>
                <a:cubicBezTo>
                  <a:pt x="1935692" y="163006"/>
                  <a:pt x="2023533" y="2140"/>
                  <a:pt x="2101850" y="23"/>
                </a:cubicBezTo>
                <a:cubicBezTo>
                  <a:pt x="2180167" y="-2094"/>
                  <a:pt x="2240492" y="140781"/>
                  <a:pt x="2305050" y="152423"/>
                </a:cubicBezTo>
                <a:cubicBezTo>
                  <a:pt x="2369608" y="164065"/>
                  <a:pt x="2426758" y="366206"/>
                  <a:pt x="2489200" y="69873"/>
                </a:cubicBezTo>
              </a:path>
            </a:pathLst>
          </a:custGeom>
          <a:solidFill>
            <a:srgbClr val="FF0000"/>
          </a:solidFill>
          <a:ln>
            <a:solidFill>
              <a:srgbClr val="568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00B9D6-62D4-42E4-95B4-E82DD1565CD3}"/>
              </a:ext>
            </a:extLst>
          </p:cNvPr>
          <p:cNvSpPr/>
          <p:nvPr/>
        </p:nvSpPr>
        <p:spPr>
          <a:xfrm>
            <a:off x="5321797" y="2244561"/>
            <a:ext cx="2333554" cy="231939"/>
          </a:xfrm>
          <a:custGeom>
            <a:avLst/>
            <a:gdLst>
              <a:gd name="connsiteX0" fmla="*/ 0 w 2489200"/>
              <a:gd name="connsiteY0" fmla="*/ 50823 h 230507"/>
              <a:gd name="connsiteX1" fmla="*/ 342900 w 2489200"/>
              <a:gd name="connsiteY1" fmla="*/ 165123 h 230507"/>
              <a:gd name="connsiteX2" fmla="*/ 565150 w 2489200"/>
              <a:gd name="connsiteY2" fmla="*/ 6373 h 230507"/>
              <a:gd name="connsiteX3" fmla="*/ 933450 w 2489200"/>
              <a:gd name="connsiteY3" fmla="*/ 139723 h 230507"/>
              <a:gd name="connsiteX4" fmla="*/ 1498600 w 2489200"/>
              <a:gd name="connsiteY4" fmla="*/ 12723 h 230507"/>
              <a:gd name="connsiteX5" fmla="*/ 1835150 w 2489200"/>
              <a:gd name="connsiteY5" fmla="*/ 165123 h 230507"/>
              <a:gd name="connsiteX6" fmla="*/ 2101850 w 2489200"/>
              <a:gd name="connsiteY6" fmla="*/ 23 h 230507"/>
              <a:gd name="connsiteX7" fmla="*/ 2305050 w 2489200"/>
              <a:gd name="connsiteY7" fmla="*/ 152423 h 230507"/>
              <a:gd name="connsiteX8" fmla="*/ 2489200 w 2489200"/>
              <a:gd name="connsiteY8" fmla="*/ 69873 h 23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200" h="230507">
                <a:moveTo>
                  <a:pt x="0" y="50823"/>
                </a:moveTo>
                <a:cubicBezTo>
                  <a:pt x="124354" y="111677"/>
                  <a:pt x="248708" y="172531"/>
                  <a:pt x="342900" y="165123"/>
                </a:cubicBezTo>
                <a:cubicBezTo>
                  <a:pt x="437092" y="157715"/>
                  <a:pt x="466725" y="10606"/>
                  <a:pt x="565150" y="6373"/>
                </a:cubicBezTo>
                <a:cubicBezTo>
                  <a:pt x="663575" y="2140"/>
                  <a:pt x="777875" y="138665"/>
                  <a:pt x="933450" y="139723"/>
                </a:cubicBezTo>
                <a:cubicBezTo>
                  <a:pt x="1089025" y="140781"/>
                  <a:pt x="1348317" y="8490"/>
                  <a:pt x="1498600" y="12723"/>
                </a:cubicBezTo>
                <a:cubicBezTo>
                  <a:pt x="1648883" y="16956"/>
                  <a:pt x="1734608" y="167240"/>
                  <a:pt x="1835150" y="165123"/>
                </a:cubicBezTo>
                <a:cubicBezTo>
                  <a:pt x="1935692" y="163006"/>
                  <a:pt x="2023533" y="2140"/>
                  <a:pt x="2101850" y="23"/>
                </a:cubicBezTo>
                <a:cubicBezTo>
                  <a:pt x="2180167" y="-2094"/>
                  <a:pt x="2240492" y="140781"/>
                  <a:pt x="2305050" y="152423"/>
                </a:cubicBezTo>
                <a:cubicBezTo>
                  <a:pt x="2369608" y="164065"/>
                  <a:pt x="2426758" y="366206"/>
                  <a:pt x="2489200" y="69873"/>
                </a:cubicBezTo>
              </a:path>
            </a:pathLst>
          </a:custGeom>
          <a:solidFill>
            <a:srgbClr val="FF0000"/>
          </a:solidFill>
          <a:ln>
            <a:solidFill>
              <a:srgbClr val="568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68776C-85DB-428F-BBF6-A13C74228126}"/>
              </a:ext>
            </a:extLst>
          </p:cNvPr>
          <p:cNvCxnSpPr>
            <a:cxnSpLocks/>
          </p:cNvCxnSpPr>
          <p:nvPr/>
        </p:nvCxnSpPr>
        <p:spPr>
          <a:xfrm flipV="1">
            <a:off x="3987800" y="2355918"/>
            <a:ext cx="1257300" cy="4108382"/>
          </a:xfrm>
          <a:prstGeom prst="straightConnector1">
            <a:avLst/>
          </a:prstGeom>
          <a:ln w="28575">
            <a:solidFill>
              <a:srgbClr val="568A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A31818-83EA-460A-A055-99CE51DE089D}"/>
              </a:ext>
            </a:extLst>
          </p:cNvPr>
          <p:cNvSpPr txBox="1"/>
          <p:nvPr/>
        </p:nvSpPr>
        <p:spPr>
          <a:xfrm>
            <a:off x="8680688" y="2260067"/>
            <a:ext cx="27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legreya Sans" panose="00000500000000000000" pitchFamily="2" charset="0"/>
              </a:rPr>
              <a:t>Breakdown of a timestep in</a:t>
            </a:r>
          </a:p>
          <a:p>
            <a:r>
              <a:rPr lang="en-GB" sz="2400" dirty="0">
                <a:latin typeface="Alegreya Sans" panose="00000500000000000000" pitchFamily="2" charset="0"/>
              </a:rPr>
              <a:t>LAMMPS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59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85D5-6B97-4D38-960E-7CA0AFB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greya Sans" panose="00000500000000000000" pitchFamily="2" charset="0"/>
              </a:rPr>
              <a:t>Quaternion to Cartesian Co-ordination Conversions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D737D-24ED-4E75-B7C5-6426DAF968A0}"/>
              </a:ext>
            </a:extLst>
          </p:cNvPr>
          <p:cNvSpPr>
            <a:spLocks noChangeAspect="1"/>
          </p:cNvSpPr>
          <p:nvPr/>
        </p:nvSpPr>
        <p:spPr>
          <a:xfrm>
            <a:off x="8385426" y="4723519"/>
            <a:ext cx="3840000" cy="21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7BE24-D1E8-4727-B678-765AEC51F4ED}"/>
              </a:ext>
            </a:extLst>
          </p:cNvPr>
          <p:cNvGrpSpPr/>
          <p:nvPr/>
        </p:nvGrpSpPr>
        <p:grpSpPr>
          <a:xfrm>
            <a:off x="1454102" y="1677952"/>
            <a:ext cx="3029883" cy="334041"/>
            <a:chOff x="1454102" y="1677952"/>
            <a:chExt cx="3029883" cy="334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FACFD4-9313-4A59-9FBD-47ED420FB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553B3-031C-4219-8675-479AA76DB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BF683F-81FE-4265-8A47-490AB3D6F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10043-F2CB-46C6-8E15-A94DF44073E4}"/>
              </a:ext>
            </a:extLst>
          </p:cNvPr>
          <p:cNvGrpSpPr/>
          <p:nvPr/>
        </p:nvGrpSpPr>
        <p:grpSpPr>
          <a:xfrm>
            <a:off x="4358754" y="1667837"/>
            <a:ext cx="3029883" cy="334041"/>
            <a:chOff x="1454102" y="1677952"/>
            <a:chExt cx="3029883" cy="3340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CBA090-40AF-4228-B9EF-B15FECA3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2805510" y="1306591"/>
              <a:ext cx="317440" cy="10933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D561817-44D7-4A9D-85D7-BC09B8585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1842059" y="1306596"/>
              <a:ext cx="317440" cy="10933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23C-B6E6-474E-938A-77D624452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73" b="95745" l="1695" r="96949"/>
                      </a14:imgEffect>
                    </a14:imgLayer>
                  </a14:imgProps>
                </a:ext>
              </a:extLst>
            </a:blip>
            <a:srcRect t="2491" b="4312"/>
            <a:stretch/>
          </p:blipFill>
          <p:spPr>
            <a:xfrm rot="16208846" flipH="1">
              <a:off x="3778588" y="1289994"/>
              <a:ext cx="317440" cy="109335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EC7770-1920-473A-AE60-12706168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8914994" y="1134065"/>
            <a:ext cx="317440" cy="1376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4FD7A-6E5E-438C-9EA3-71B4CBB6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3" b="95745" l="1695" r="96949"/>
                    </a14:imgEffect>
                  </a14:imgLayer>
                </a14:imgProps>
              </a:ext>
            </a:extLst>
          </a:blip>
          <a:srcRect t="2491" b="4312"/>
          <a:stretch/>
        </p:blipFill>
        <p:spPr>
          <a:xfrm rot="16208846" flipH="1">
            <a:off x="7741704" y="1182955"/>
            <a:ext cx="317440" cy="1280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8D68C-8A24-410E-BBC2-9980AC1A43DE}"/>
              </a:ext>
            </a:extLst>
          </p:cNvPr>
          <p:cNvSpPr txBox="1"/>
          <p:nvPr/>
        </p:nvSpPr>
        <p:spPr>
          <a:xfrm>
            <a:off x="9157194" y="2490695"/>
            <a:ext cx="1340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legreya Sans" panose="00000500000000000000" pitchFamily="2" charset="0"/>
              </a:rPr>
              <a:t>Original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5E0D0-B761-4E0C-9B81-213DEADB2C3B}"/>
              </a:ext>
            </a:extLst>
          </p:cNvPr>
          <p:cNvCxnSpPr>
            <a:cxnSpLocks/>
          </p:cNvCxnSpPr>
          <p:nvPr/>
        </p:nvCxnSpPr>
        <p:spPr>
          <a:xfrm flipH="1">
            <a:off x="8229600" y="2765257"/>
            <a:ext cx="8523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3DB95-4763-4D6E-BD5A-8343DF535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8" y="2119449"/>
            <a:ext cx="6078267" cy="46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&amp;D-Powerpoint Template_16x9">
  <a:themeElements>
    <a:clrScheme name="SCIENCE">
      <a:dk1>
        <a:srgbClr val="2B2B2B"/>
      </a:dk1>
      <a:lt1>
        <a:srgbClr val="FCFFFF"/>
      </a:lt1>
      <a:dk2>
        <a:srgbClr val="2B2B2B"/>
      </a:dk2>
      <a:lt2>
        <a:srgbClr val="FFFFFF"/>
      </a:lt2>
      <a:accent1>
        <a:srgbClr val="5C9631"/>
      </a:accent1>
      <a:accent2>
        <a:srgbClr val="5C9631"/>
      </a:accent2>
      <a:accent3>
        <a:srgbClr val="5C9631"/>
      </a:accent3>
      <a:accent4>
        <a:srgbClr val="5C9631"/>
      </a:accent4>
      <a:accent5>
        <a:srgbClr val="5C9631"/>
      </a:accent5>
      <a:accent6>
        <a:srgbClr val="5C9631"/>
      </a:accent6>
      <a:hlink>
        <a:srgbClr val="5C9631"/>
      </a:hlink>
      <a:folHlink>
        <a:srgbClr val="00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331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.Lucida Grande UI Regular</vt:lpstr>
      <vt:lpstr>Alegreya Sans</vt:lpstr>
      <vt:lpstr>Arial</vt:lpstr>
      <vt:lpstr>Arial Black</vt:lpstr>
      <vt:lpstr>Calibri</vt:lpstr>
      <vt:lpstr>Calibri Light</vt:lpstr>
      <vt:lpstr>Montserrat</vt:lpstr>
      <vt:lpstr>Montserrat Medium</vt:lpstr>
      <vt:lpstr>System Font Regular</vt:lpstr>
      <vt:lpstr>Wingdings</vt:lpstr>
      <vt:lpstr>Office Theme</vt:lpstr>
      <vt:lpstr>B&amp;D-Powerpoint Template_16x9</vt:lpstr>
      <vt:lpstr>PowerPoint Presentation</vt:lpstr>
      <vt:lpstr>Molecular Dynamics</vt:lpstr>
      <vt:lpstr>Coarse-Grain Modelling</vt:lpstr>
      <vt:lpstr>Coarse-Grain Modelling</vt:lpstr>
      <vt:lpstr>The Improvements</vt:lpstr>
      <vt:lpstr>Quaternion to Cartesian Co-ordination Conversions</vt:lpstr>
      <vt:lpstr>Quaternion to Cartesian Co-ordination Conversions</vt:lpstr>
      <vt:lpstr>Quaternion to Cartesian Co-ordination Conversions</vt:lpstr>
      <vt:lpstr>Quaternion to Cartesian Co-ordination Conversions</vt:lpstr>
      <vt:lpstr>Quaternion to Cartesian Co-ordination Conversions</vt:lpstr>
      <vt:lpstr>A Few Useful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Oi</dc:creator>
  <cp:lastModifiedBy>Lewis</cp:lastModifiedBy>
  <cp:revision>39</cp:revision>
  <dcterms:created xsi:type="dcterms:W3CDTF">2021-01-11T19:50:01Z</dcterms:created>
  <dcterms:modified xsi:type="dcterms:W3CDTF">2022-02-15T21:42:33Z</dcterms:modified>
</cp:coreProperties>
</file>