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4" r:id="rId2"/>
    <p:sldId id="281" r:id="rId3"/>
    <p:sldId id="286" r:id="rId4"/>
    <p:sldId id="285" r:id="rId5"/>
    <p:sldId id="288" r:id="rId6"/>
    <p:sldId id="291" r:id="rId7"/>
    <p:sldId id="289" r:id="rId8"/>
    <p:sldId id="290" r:id="rId9"/>
    <p:sldId id="292" r:id="rId10"/>
    <p:sldId id="293" r:id="rId11"/>
    <p:sldId id="282" r:id="rId12"/>
    <p:sldId id="294" r:id="rId13"/>
    <p:sldId id="276" r:id="rId14"/>
    <p:sldId id="287" r:id="rId15"/>
    <p:sldId id="275" r:id="rId16"/>
    <p:sldId id="277" r:id="rId17"/>
    <p:sldId id="278" r:id="rId18"/>
    <p:sldId id="279"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26B957-7D94-4C1F-9810-447F1C532776}">
          <p14:sldIdLst>
            <p14:sldId id="274"/>
            <p14:sldId id="281"/>
            <p14:sldId id="286"/>
            <p14:sldId id="285"/>
            <p14:sldId id="288"/>
            <p14:sldId id="291"/>
            <p14:sldId id="289"/>
            <p14:sldId id="290"/>
            <p14:sldId id="292"/>
            <p14:sldId id="293"/>
            <p14:sldId id="282"/>
            <p14:sldId id="294"/>
            <p14:sldId id="276"/>
            <p14:sldId id="287"/>
            <p14:sldId id="275"/>
            <p14:sldId id="277"/>
            <p14:sldId id="278"/>
            <p14:sldId id="279"/>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8FF"/>
    <a:srgbClr val="5D9732"/>
    <a:srgbClr val="2D4818"/>
    <a:srgbClr val="AEC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94830"/>
  </p:normalViewPr>
  <p:slideViewPr>
    <p:cSldViewPr>
      <p:cViewPr varScale="1">
        <p:scale>
          <a:sx n="89" d="100"/>
          <a:sy n="89" d="100"/>
        </p:scale>
        <p:origin x="82" y="682"/>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23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416D5-B90A-E243-99EC-73AB80EA8DE5}" type="doc">
      <dgm:prSet loTypeId="urn:microsoft.com/office/officeart/2005/8/layout/radial3" loCatId="" qsTypeId="urn:microsoft.com/office/officeart/2005/8/quickstyle/simple1" qsCatId="simple" csTypeId="urn:microsoft.com/office/officeart/2005/8/colors/accent3_2" csCatId="accent3" phldr="1"/>
      <dgm:spPr/>
      <dgm:t>
        <a:bodyPr/>
        <a:lstStyle/>
        <a:p>
          <a:endParaRPr lang="en-GB"/>
        </a:p>
      </dgm:t>
    </dgm:pt>
    <dgm:pt modelId="{B72A5CE7-5E47-414C-BFD6-B8CC16E6BA74}">
      <dgm:prSet phldrT="[Text]" custT="1"/>
      <dgm:spPr/>
      <dgm:t>
        <a:bodyPr/>
        <a:lstStyle/>
        <a:p>
          <a:r>
            <a:rPr lang="en-GB" sz="2000" dirty="0">
              <a:latin typeface="Alegreya Sans" panose="00000500000000000000" pitchFamily="2" charset="0"/>
            </a:rPr>
            <a:t>Innovation</a:t>
          </a:r>
        </a:p>
      </dgm:t>
    </dgm:pt>
    <dgm:pt modelId="{DEF6EEF1-8009-D447-A621-EBDDB10575F3}" type="parTrans" cxnId="{4EAFD6CA-FA78-5241-AC53-A8FE6B1F5316}">
      <dgm:prSet/>
      <dgm:spPr/>
      <dgm:t>
        <a:bodyPr/>
        <a:lstStyle/>
        <a:p>
          <a:endParaRPr lang="en-GB" sz="1000"/>
        </a:p>
      </dgm:t>
    </dgm:pt>
    <dgm:pt modelId="{45757166-A65E-DD40-93EC-D647C4D2248E}" type="sibTrans" cxnId="{4EAFD6CA-FA78-5241-AC53-A8FE6B1F5316}">
      <dgm:prSet/>
      <dgm:spPr/>
      <dgm:t>
        <a:bodyPr/>
        <a:lstStyle/>
        <a:p>
          <a:endParaRPr lang="en-GB" sz="1000"/>
        </a:p>
      </dgm:t>
    </dgm:pt>
    <dgm:pt modelId="{D5DD2FFE-4CD6-9C46-B86D-A123CB03726C}">
      <dgm:prSet phldrT="[Text]" custT="1"/>
      <dgm:spPr/>
      <dgm:t>
        <a:bodyPr/>
        <a:lstStyle/>
        <a:p>
          <a:endParaRPr lang="en-GB"/>
        </a:p>
      </dgm:t>
    </dgm:pt>
    <dgm:pt modelId="{60F43011-A7F7-DC47-A832-985EB37246DD}" type="parTrans" cxnId="{62A601EB-04C7-834D-97BB-68D33D931268}">
      <dgm:prSet/>
      <dgm:spPr/>
      <dgm:t>
        <a:bodyPr/>
        <a:lstStyle/>
        <a:p>
          <a:endParaRPr lang="en-GB" sz="1000"/>
        </a:p>
      </dgm:t>
    </dgm:pt>
    <dgm:pt modelId="{CD984495-3020-8545-80D4-C01EBE7C7D74}" type="sibTrans" cxnId="{62A601EB-04C7-834D-97BB-68D33D931268}">
      <dgm:prSet/>
      <dgm:spPr/>
      <dgm:t>
        <a:bodyPr/>
        <a:lstStyle/>
        <a:p>
          <a:endParaRPr lang="en-GB" sz="1000"/>
        </a:p>
      </dgm:t>
    </dgm:pt>
    <dgm:pt modelId="{0C3C002F-67F7-964C-80FE-A7A1D02595DA}">
      <dgm:prSet/>
      <dgm:spPr/>
      <dgm:t>
        <a:bodyPr/>
        <a:lstStyle/>
        <a:p>
          <a:endParaRPr lang="en-GB" dirty="0"/>
        </a:p>
      </dgm:t>
    </dgm:pt>
    <dgm:pt modelId="{7BF11A76-3D42-CA47-A029-D2B3F09796E9}" type="parTrans" cxnId="{370DE058-D5CD-9C4C-85D2-D960E1F63B12}">
      <dgm:prSet/>
      <dgm:spPr/>
      <dgm:t>
        <a:bodyPr/>
        <a:lstStyle/>
        <a:p>
          <a:endParaRPr lang="en-GB" sz="1000"/>
        </a:p>
      </dgm:t>
    </dgm:pt>
    <dgm:pt modelId="{96430974-976D-5540-8D64-88A1F9257B40}" type="sibTrans" cxnId="{370DE058-D5CD-9C4C-85D2-D960E1F63B12}">
      <dgm:prSet/>
      <dgm:spPr/>
      <dgm:t>
        <a:bodyPr/>
        <a:lstStyle/>
        <a:p>
          <a:endParaRPr lang="en-GB" sz="1000"/>
        </a:p>
      </dgm:t>
    </dgm:pt>
    <dgm:pt modelId="{B2EB7CA6-8A21-4A4E-97B1-925D8A5D7332}">
      <dgm:prSet custT="1"/>
      <dgm:spPr/>
      <dgm:t>
        <a:bodyPr/>
        <a:lstStyle/>
        <a:p>
          <a:r>
            <a:rPr lang="en-GB" sz="1000" dirty="0">
              <a:latin typeface="Alegreya Sans" panose="00000500000000000000" pitchFamily="2" charset="0"/>
            </a:rPr>
            <a:t>Experiment </a:t>
          </a:r>
        </a:p>
      </dgm:t>
    </dgm:pt>
    <dgm:pt modelId="{176F9D73-3C7C-1744-8081-05F2CC735DC8}" type="parTrans" cxnId="{26523367-3DD0-8241-8BEB-03D0414466A2}">
      <dgm:prSet/>
      <dgm:spPr/>
      <dgm:t>
        <a:bodyPr/>
        <a:lstStyle/>
        <a:p>
          <a:endParaRPr lang="en-GB" sz="1000"/>
        </a:p>
      </dgm:t>
    </dgm:pt>
    <dgm:pt modelId="{043E5AD2-CC59-D444-97E8-52CBF1A5FB96}" type="sibTrans" cxnId="{26523367-3DD0-8241-8BEB-03D0414466A2}">
      <dgm:prSet/>
      <dgm:spPr/>
      <dgm:t>
        <a:bodyPr/>
        <a:lstStyle/>
        <a:p>
          <a:endParaRPr lang="en-GB" sz="1000"/>
        </a:p>
      </dgm:t>
    </dgm:pt>
    <dgm:pt modelId="{1F29164C-1989-224E-A34C-DF0C5476CA47}">
      <dgm:prSet custT="1"/>
      <dgm:spPr/>
      <dgm:t>
        <a:bodyPr/>
        <a:lstStyle/>
        <a:p>
          <a:r>
            <a:rPr lang="en-GB" sz="1000" dirty="0">
              <a:latin typeface="Alegreya Sans" panose="00000500000000000000" pitchFamily="2" charset="0"/>
            </a:rPr>
            <a:t>Industry</a:t>
          </a:r>
        </a:p>
      </dgm:t>
    </dgm:pt>
    <dgm:pt modelId="{8E9D200D-9C7F-D144-8068-47F2833D9C85}" type="parTrans" cxnId="{0E62FF0C-B0BE-4748-A4F0-98BF8CA534C4}">
      <dgm:prSet/>
      <dgm:spPr/>
      <dgm:t>
        <a:bodyPr/>
        <a:lstStyle/>
        <a:p>
          <a:endParaRPr lang="en-GB" sz="1000"/>
        </a:p>
      </dgm:t>
    </dgm:pt>
    <dgm:pt modelId="{6AC5FF75-AEC8-9244-855E-E301CCD36DD4}" type="sibTrans" cxnId="{0E62FF0C-B0BE-4748-A4F0-98BF8CA534C4}">
      <dgm:prSet/>
      <dgm:spPr/>
      <dgm:t>
        <a:bodyPr/>
        <a:lstStyle/>
        <a:p>
          <a:endParaRPr lang="en-GB" sz="1000"/>
        </a:p>
      </dgm:t>
    </dgm:pt>
    <dgm:pt modelId="{4E91740D-B570-2A44-B0C1-5C528B15711E}">
      <dgm:prSet custT="1"/>
      <dgm:spPr/>
      <dgm:t>
        <a:bodyPr/>
        <a:lstStyle/>
        <a:p>
          <a:pPr algn="ctr"/>
          <a:r>
            <a:rPr lang="en-GB" sz="1000" dirty="0">
              <a:latin typeface="Alegreya Sans" panose="00000500000000000000" pitchFamily="2" charset="0"/>
            </a:rPr>
            <a:t>Theory</a:t>
          </a:r>
        </a:p>
      </dgm:t>
    </dgm:pt>
    <dgm:pt modelId="{778B2102-006F-FD4D-8915-1F2BBF4ABDEF}" type="parTrans" cxnId="{1427707D-2047-324F-A9E7-2D35C12C25DD}">
      <dgm:prSet/>
      <dgm:spPr/>
      <dgm:t>
        <a:bodyPr/>
        <a:lstStyle/>
        <a:p>
          <a:endParaRPr lang="en-GB" sz="1000"/>
        </a:p>
      </dgm:t>
    </dgm:pt>
    <dgm:pt modelId="{276245A8-D661-8E43-90F9-DAF5A454C1F6}" type="sibTrans" cxnId="{1427707D-2047-324F-A9E7-2D35C12C25DD}">
      <dgm:prSet/>
      <dgm:spPr/>
      <dgm:t>
        <a:bodyPr/>
        <a:lstStyle/>
        <a:p>
          <a:endParaRPr lang="en-GB" sz="1000"/>
        </a:p>
      </dgm:t>
    </dgm:pt>
    <dgm:pt modelId="{0EE257F4-BD99-0D4B-A942-BA1A96EBFD97}">
      <dgm:prSet custT="1"/>
      <dgm:spPr/>
      <dgm:t>
        <a:bodyPr/>
        <a:lstStyle/>
        <a:p>
          <a:r>
            <a:rPr lang="en-GB" sz="1000" dirty="0">
              <a:latin typeface="Alegreya Sans" panose="00000500000000000000" pitchFamily="2" charset="0"/>
            </a:rPr>
            <a:t>Engineering</a:t>
          </a:r>
        </a:p>
      </dgm:t>
    </dgm:pt>
    <dgm:pt modelId="{D0E41AAB-48FB-5546-B335-8A7C2748A0F3}" type="parTrans" cxnId="{F22F95CC-0A89-DF40-9D10-E545745644CA}">
      <dgm:prSet/>
      <dgm:spPr/>
      <dgm:t>
        <a:bodyPr/>
        <a:lstStyle/>
        <a:p>
          <a:endParaRPr lang="en-GB" sz="1000"/>
        </a:p>
      </dgm:t>
    </dgm:pt>
    <dgm:pt modelId="{BA0C1E6A-11EF-5641-B0BD-AD9F463043C6}" type="sibTrans" cxnId="{F22F95CC-0A89-DF40-9D10-E545745644CA}">
      <dgm:prSet/>
      <dgm:spPr/>
      <dgm:t>
        <a:bodyPr/>
        <a:lstStyle/>
        <a:p>
          <a:endParaRPr lang="en-GB" sz="1000"/>
        </a:p>
      </dgm:t>
    </dgm:pt>
    <dgm:pt modelId="{B46F9D6C-7BD8-4449-93E6-05E5E55CD6D8}" type="pres">
      <dgm:prSet presAssocID="{92F416D5-B90A-E243-99EC-73AB80EA8DE5}" presName="composite" presStyleCnt="0">
        <dgm:presLayoutVars>
          <dgm:chMax val="1"/>
          <dgm:dir/>
          <dgm:resizeHandles val="exact"/>
        </dgm:presLayoutVars>
      </dgm:prSet>
      <dgm:spPr/>
    </dgm:pt>
    <dgm:pt modelId="{B8A7A029-06ED-B449-8F99-764F57947818}" type="pres">
      <dgm:prSet presAssocID="{92F416D5-B90A-E243-99EC-73AB80EA8DE5}" presName="radial" presStyleCnt="0">
        <dgm:presLayoutVars>
          <dgm:animLvl val="ctr"/>
        </dgm:presLayoutVars>
      </dgm:prSet>
      <dgm:spPr/>
    </dgm:pt>
    <dgm:pt modelId="{B036DA55-DD15-824A-9D1C-F915F31B4B8F}" type="pres">
      <dgm:prSet presAssocID="{B72A5CE7-5E47-414C-BFD6-B8CC16E6BA74}" presName="centerShape" presStyleLbl="vennNode1" presStyleIdx="0" presStyleCnt="5"/>
      <dgm:spPr/>
    </dgm:pt>
    <dgm:pt modelId="{3453EDD7-9DB7-9F48-89F6-5E63EFD8EB5A}" type="pres">
      <dgm:prSet presAssocID="{B2EB7CA6-8A21-4A4E-97B1-925D8A5D7332}" presName="node" presStyleLbl="vennNode1" presStyleIdx="1" presStyleCnt="5">
        <dgm:presLayoutVars>
          <dgm:bulletEnabled val="1"/>
        </dgm:presLayoutVars>
      </dgm:prSet>
      <dgm:spPr/>
    </dgm:pt>
    <dgm:pt modelId="{56A8315E-1685-3D4B-B87A-B252FFD9A6D6}" type="pres">
      <dgm:prSet presAssocID="{1F29164C-1989-224E-A34C-DF0C5476CA47}" presName="node" presStyleLbl="vennNode1" presStyleIdx="2" presStyleCnt="5">
        <dgm:presLayoutVars>
          <dgm:bulletEnabled val="1"/>
        </dgm:presLayoutVars>
      </dgm:prSet>
      <dgm:spPr/>
    </dgm:pt>
    <dgm:pt modelId="{474F8C82-6048-1F41-A8E3-3C9963428B1A}" type="pres">
      <dgm:prSet presAssocID="{0EE257F4-BD99-0D4B-A942-BA1A96EBFD97}" presName="node" presStyleLbl="vennNode1" presStyleIdx="3" presStyleCnt="5" custScaleX="116786" custScaleY="99911">
        <dgm:presLayoutVars>
          <dgm:bulletEnabled val="1"/>
        </dgm:presLayoutVars>
      </dgm:prSet>
      <dgm:spPr/>
    </dgm:pt>
    <dgm:pt modelId="{20DFBC33-0A39-3846-8CBF-CD6B59D965F2}" type="pres">
      <dgm:prSet presAssocID="{4E91740D-B570-2A44-B0C1-5C528B15711E}" presName="node" presStyleLbl="vennNode1" presStyleIdx="4" presStyleCnt="5">
        <dgm:presLayoutVars>
          <dgm:bulletEnabled val="1"/>
        </dgm:presLayoutVars>
      </dgm:prSet>
      <dgm:spPr/>
    </dgm:pt>
  </dgm:ptLst>
  <dgm:cxnLst>
    <dgm:cxn modelId="{0E62FF0C-B0BE-4748-A4F0-98BF8CA534C4}" srcId="{B72A5CE7-5E47-414C-BFD6-B8CC16E6BA74}" destId="{1F29164C-1989-224E-A34C-DF0C5476CA47}" srcOrd="1" destOrd="0" parTransId="{8E9D200D-9C7F-D144-8068-47F2833D9C85}" sibTransId="{6AC5FF75-AEC8-9244-855E-E301CCD36DD4}"/>
    <dgm:cxn modelId="{26523367-3DD0-8241-8BEB-03D0414466A2}" srcId="{B72A5CE7-5E47-414C-BFD6-B8CC16E6BA74}" destId="{B2EB7CA6-8A21-4A4E-97B1-925D8A5D7332}" srcOrd="0" destOrd="0" parTransId="{176F9D73-3C7C-1744-8081-05F2CC735DC8}" sibTransId="{043E5AD2-CC59-D444-97E8-52CBF1A5FB96}"/>
    <dgm:cxn modelId="{CDB7BE4B-AC3A-1C4B-863E-64D35C4D0948}" type="presOf" srcId="{4E91740D-B570-2A44-B0C1-5C528B15711E}" destId="{20DFBC33-0A39-3846-8CBF-CD6B59D965F2}" srcOrd="0" destOrd="0" presId="urn:microsoft.com/office/officeart/2005/8/layout/radial3"/>
    <dgm:cxn modelId="{8C63CD57-433C-4846-9328-370359DD9F76}" type="presOf" srcId="{0EE257F4-BD99-0D4B-A942-BA1A96EBFD97}" destId="{474F8C82-6048-1F41-A8E3-3C9963428B1A}" srcOrd="0" destOrd="0" presId="urn:microsoft.com/office/officeart/2005/8/layout/radial3"/>
    <dgm:cxn modelId="{370DE058-D5CD-9C4C-85D2-D960E1F63B12}" srcId="{92F416D5-B90A-E243-99EC-73AB80EA8DE5}" destId="{0C3C002F-67F7-964C-80FE-A7A1D02595DA}" srcOrd="2" destOrd="0" parTransId="{7BF11A76-3D42-CA47-A029-D2B3F09796E9}" sibTransId="{96430974-976D-5540-8D64-88A1F9257B40}"/>
    <dgm:cxn modelId="{1427707D-2047-324F-A9E7-2D35C12C25DD}" srcId="{B72A5CE7-5E47-414C-BFD6-B8CC16E6BA74}" destId="{4E91740D-B570-2A44-B0C1-5C528B15711E}" srcOrd="3" destOrd="0" parTransId="{778B2102-006F-FD4D-8915-1F2BBF4ABDEF}" sibTransId="{276245A8-D661-8E43-90F9-DAF5A454C1F6}"/>
    <dgm:cxn modelId="{15854499-5723-7D41-A665-32144E1AA525}" type="presOf" srcId="{B2EB7CA6-8A21-4A4E-97B1-925D8A5D7332}" destId="{3453EDD7-9DB7-9F48-89F6-5E63EFD8EB5A}" srcOrd="0" destOrd="0" presId="urn:microsoft.com/office/officeart/2005/8/layout/radial3"/>
    <dgm:cxn modelId="{C63CBCB4-1E3C-1348-B3DB-E37CAFBFEA95}" type="presOf" srcId="{B72A5CE7-5E47-414C-BFD6-B8CC16E6BA74}" destId="{B036DA55-DD15-824A-9D1C-F915F31B4B8F}" srcOrd="0" destOrd="0" presId="urn:microsoft.com/office/officeart/2005/8/layout/radial3"/>
    <dgm:cxn modelId="{4EAFD6CA-FA78-5241-AC53-A8FE6B1F5316}" srcId="{92F416D5-B90A-E243-99EC-73AB80EA8DE5}" destId="{B72A5CE7-5E47-414C-BFD6-B8CC16E6BA74}" srcOrd="0" destOrd="0" parTransId="{DEF6EEF1-8009-D447-A621-EBDDB10575F3}" sibTransId="{45757166-A65E-DD40-93EC-D647C4D2248E}"/>
    <dgm:cxn modelId="{F22F95CC-0A89-DF40-9D10-E545745644CA}" srcId="{B72A5CE7-5E47-414C-BFD6-B8CC16E6BA74}" destId="{0EE257F4-BD99-0D4B-A942-BA1A96EBFD97}" srcOrd="2" destOrd="0" parTransId="{D0E41AAB-48FB-5546-B335-8A7C2748A0F3}" sibTransId="{BA0C1E6A-11EF-5641-B0BD-AD9F463043C6}"/>
    <dgm:cxn modelId="{A5F40EDF-AB0A-E446-AB2A-755F7C771BDD}" type="presOf" srcId="{92F416D5-B90A-E243-99EC-73AB80EA8DE5}" destId="{B46F9D6C-7BD8-4449-93E6-05E5E55CD6D8}" srcOrd="0" destOrd="0" presId="urn:microsoft.com/office/officeart/2005/8/layout/radial3"/>
    <dgm:cxn modelId="{534626E8-1A32-414B-A26F-195018CBB798}" type="presOf" srcId="{1F29164C-1989-224E-A34C-DF0C5476CA47}" destId="{56A8315E-1685-3D4B-B87A-B252FFD9A6D6}" srcOrd="0" destOrd="0" presId="urn:microsoft.com/office/officeart/2005/8/layout/radial3"/>
    <dgm:cxn modelId="{62A601EB-04C7-834D-97BB-68D33D931268}" srcId="{92F416D5-B90A-E243-99EC-73AB80EA8DE5}" destId="{D5DD2FFE-4CD6-9C46-B86D-A123CB03726C}" srcOrd="1" destOrd="0" parTransId="{60F43011-A7F7-DC47-A832-985EB37246DD}" sibTransId="{CD984495-3020-8545-80D4-C01EBE7C7D74}"/>
    <dgm:cxn modelId="{3E06841B-BE7E-FA41-A424-E126DD8D8DF5}" type="presParOf" srcId="{B46F9D6C-7BD8-4449-93E6-05E5E55CD6D8}" destId="{B8A7A029-06ED-B449-8F99-764F57947818}" srcOrd="0" destOrd="0" presId="urn:microsoft.com/office/officeart/2005/8/layout/radial3"/>
    <dgm:cxn modelId="{5B581CFE-75CC-844B-9FFA-5EECF2B49F8D}" type="presParOf" srcId="{B8A7A029-06ED-B449-8F99-764F57947818}" destId="{B036DA55-DD15-824A-9D1C-F915F31B4B8F}" srcOrd="0" destOrd="0" presId="urn:microsoft.com/office/officeart/2005/8/layout/radial3"/>
    <dgm:cxn modelId="{3956210D-86A9-CF46-B47C-8D53A5601D68}" type="presParOf" srcId="{B8A7A029-06ED-B449-8F99-764F57947818}" destId="{3453EDD7-9DB7-9F48-89F6-5E63EFD8EB5A}" srcOrd="1" destOrd="0" presId="urn:microsoft.com/office/officeart/2005/8/layout/radial3"/>
    <dgm:cxn modelId="{5A6C76A1-7CC5-0440-BAA0-7659E60D6867}" type="presParOf" srcId="{B8A7A029-06ED-B449-8F99-764F57947818}" destId="{56A8315E-1685-3D4B-B87A-B252FFD9A6D6}" srcOrd="2" destOrd="0" presId="urn:microsoft.com/office/officeart/2005/8/layout/radial3"/>
    <dgm:cxn modelId="{3C15CAD8-BB43-314B-BB31-4275726C9272}" type="presParOf" srcId="{B8A7A029-06ED-B449-8F99-764F57947818}" destId="{474F8C82-6048-1F41-A8E3-3C9963428B1A}" srcOrd="3" destOrd="0" presId="urn:microsoft.com/office/officeart/2005/8/layout/radial3"/>
    <dgm:cxn modelId="{2AE4E55C-71BC-424F-8C00-0B420457E21A}" type="presParOf" srcId="{B8A7A029-06ED-B449-8F99-764F57947818}" destId="{20DFBC33-0A39-3846-8CBF-CD6B59D965F2}" srcOrd="4" destOrd="0" presId="urn:microsoft.com/office/officeart/2005/8/layout/radial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6DA55-DD15-824A-9D1C-F915F31B4B8F}">
      <dsp:nvSpPr>
        <dsp:cNvPr id="0" name=""/>
        <dsp:cNvSpPr/>
      </dsp:nvSpPr>
      <dsp:spPr>
        <a:xfrm>
          <a:off x="753544" y="721196"/>
          <a:ext cx="1796166" cy="1796166"/>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Alegreya Sans" panose="00000500000000000000" pitchFamily="2" charset="0"/>
            </a:rPr>
            <a:t>Innovation</a:t>
          </a:r>
        </a:p>
      </dsp:txBody>
      <dsp:txXfrm>
        <a:off x="1016586" y="984238"/>
        <a:ext cx="1270082" cy="1270082"/>
      </dsp:txXfrm>
    </dsp:sp>
    <dsp:sp modelId="{3453EDD7-9DB7-9F48-89F6-5E63EFD8EB5A}">
      <dsp:nvSpPr>
        <dsp:cNvPr id="0" name=""/>
        <dsp:cNvSpPr/>
      </dsp:nvSpPr>
      <dsp:spPr>
        <a:xfrm>
          <a:off x="1202585" y="520"/>
          <a:ext cx="898083" cy="898083"/>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legreya Sans" panose="00000500000000000000" pitchFamily="2" charset="0"/>
            </a:rPr>
            <a:t>Experiment </a:t>
          </a:r>
        </a:p>
      </dsp:txBody>
      <dsp:txXfrm>
        <a:off x="1334106" y="132041"/>
        <a:ext cx="635041" cy="635041"/>
      </dsp:txXfrm>
    </dsp:sp>
    <dsp:sp modelId="{56A8315E-1685-3D4B-B87A-B252FFD9A6D6}">
      <dsp:nvSpPr>
        <dsp:cNvPr id="0" name=""/>
        <dsp:cNvSpPr/>
      </dsp:nvSpPr>
      <dsp:spPr>
        <a:xfrm>
          <a:off x="2372303" y="1170238"/>
          <a:ext cx="898083" cy="898083"/>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legreya Sans" panose="00000500000000000000" pitchFamily="2" charset="0"/>
            </a:rPr>
            <a:t>Industry</a:t>
          </a:r>
        </a:p>
      </dsp:txBody>
      <dsp:txXfrm>
        <a:off x="2503824" y="1301759"/>
        <a:ext cx="635041" cy="635041"/>
      </dsp:txXfrm>
    </dsp:sp>
    <dsp:sp modelId="{474F8C82-6048-1F41-A8E3-3C9963428B1A}">
      <dsp:nvSpPr>
        <dsp:cNvPr id="0" name=""/>
        <dsp:cNvSpPr/>
      </dsp:nvSpPr>
      <dsp:spPr>
        <a:xfrm>
          <a:off x="1127209" y="2340355"/>
          <a:ext cx="1048835" cy="897284"/>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legreya Sans" panose="00000500000000000000" pitchFamily="2" charset="0"/>
            </a:rPr>
            <a:t>Engineering</a:t>
          </a:r>
        </a:p>
      </dsp:txBody>
      <dsp:txXfrm>
        <a:off x="1280807" y="2471759"/>
        <a:ext cx="741639" cy="634476"/>
      </dsp:txXfrm>
    </dsp:sp>
    <dsp:sp modelId="{20DFBC33-0A39-3846-8CBF-CD6B59D965F2}">
      <dsp:nvSpPr>
        <dsp:cNvPr id="0" name=""/>
        <dsp:cNvSpPr/>
      </dsp:nvSpPr>
      <dsp:spPr>
        <a:xfrm>
          <a:off x="32868" y="1170238"/>
          <a:ext cx="898083" cy="898083"/>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legreya Sans" panose="00000500000000000000" pitchFamily="2" charset="0"/>
            </a:rPr>
            <a:t>Theory</a:t>
          </a:r>
        </a:p>
      </dsp:txBody>
      <dsp:txXfrm>
        <a:off x="164389" y="1301759"/>
        <a:ext cx="635041" cy="63504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03D7F7-97BD-49D0-B9CE-923848E1B6BB}" type="datetimeFigureOut">
              <a:rPr lang="en-GB" smtClean="0"/>
              <a:t>09/11/2021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C8408D-2EBE-4F4F-8185-A57A1590B9A2}" type="slidenum">
              <a:rPr lang="en-GB" smtClean="0"/>
              <a:t>‹#›</a:t>
            </a:fld>
            <a:endParaRPr lang="en-GB"/>
          </a:p>
        </p:txBody>
      </p:sp>
    </p:spTree>
    <p:extLst>
      <p:ext uri="{BB962C8B-B14F-4D97-AF65-F5344CB8AC3E}">
        <p14:creationId xmlns:p14="http://schemas.microsoft.com/office/powerpoint/2010/main" val="2610280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F530-07A8-46BE-9947-7EAEE02BA5B0}" type="datetimeFigureOut">
              <a:rPr lang="en-GB" smtClean="0"/>
              <a:t>09/11/2021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4B598-E45D-4A7B-A7D5-81F06E7383AD}" type="slidenum">
              <a:rPr lang="en-GB" smtClean="0"/>
              <a:t>‹#›</a:t>
            </a:fld>
            <a:endParaRPr lang="en-GB"/>
          </a:p>
        </p:txBody>
      </p:sp>
    </p:spTree>
    <p:extLst>
      <p:ext uri="{BB962C8B-B14F-4D97-AF65-F5344CB8AC3E}">
        <p14:creationId xmlns:p14="http://schemas.microsoft.com/office/powerpoint/2010/main" val="406797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1</a:t>
            </a:fld>
            <a:endParaRPr lang="en-GB"/>
          </a:p>
        </p:txBody>
      </p:sp>
    </p:spTree>
    <p:extLst>
      <p:ext uri="{BB962C8B-B14F-4D97-AF65-F5344CB8AC3E}">
        <p14:creationId xmlns:p14="http://schemas.microsoft.com/office/powerpoint/2010/main" val="318299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10</a:t>
            </a:fld>
            <a:endParaRPr lang="en-GB"/>
          </a:p>
        </p:txBody>
      </p:sp>
    </p:spTree>
    <p:extLst>
      <p:ext uri="{BB962C8B-B14F-4D97-AF65-F5344CB8AC3E}">
        <p14:creationId xmlns:p14="http://schemas.microsoft.com/office/powerpoint/2010/main" val="159170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11</a:t>
            </a:fld>
            <a:endParaRPr lang="en-GB"/>
          </a:p>
        </p:txBody>
      </p:sp>
    </p:spTree>
    <p:extLst>
      <p:ext uri="{BB962C8B-B14F-4D97-AF65-F5344CB8AC3E}">
        <p14:creationId xmlns:p14="http://schemas.microsoft.com/office/powerpoint/2010/main" val="257218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12</a:t>
            </a:fld>
            <a:endParaRPr lang="en-GB"/>
          </a:p>
        </p:txBody>
      </p:sp>
    </p:spTree>
    <p:extLst>
      <p:ext uri="{BB962C8B-B14F-4D97-AF65-F5344CB8AC3E}">
        <p14:creationId xmlns:p14="http://schemas.microsoft.com/office/powerpoint/2010/main" val="22610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14</a:t>
            </a:fld>
            <a:endParaRPr lang="en-GB"/>
          </a:p>
        </p:txBody>
      </p:sp>
    </p:spTree>
    <p:extLst>
      <p:ext uri="{BB962C8B-B14F-4D97-AF65-F5344CB8AC3E}">
        <p14:creationId xmlns:p14="http://schemas.microsoft.com/office/powerpoint/2010/main" val="54042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15</a:t>
            </a:fld>
            <a:endParaRPr lang="en-GB"/>
          </a:p>
        </p:txBody>
      </p:sp>
    </p:spTree>
    <p:extLst>
      <p:ext uri="{BB962C8B-B14F-4D97-AF65-F5344CB8AC3E}">
        <p14:creationId xmlns:p14="http://schemas.microsoft.com/office/powerpoint/2010/main" val="71792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2</a:t>
            </a:fld>
            <a:endParaRPr lang="en-GB"/>
          </a:p>
        </p:txBody>
      </p:sp>
    </p:spTree>
    <p:extLst>
      <p:ext uri="{BB962C8B-B14F-4D97-AF65-F5344CB8AC3E}">
        <p14:creationId xmlns:p14="http://schemas.microsoft.com/office/powerpoint/2010/main" val="286351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3</a:t>
            </a:fld>
            <a:endParaRPr lang="en-GB"/>
          </a:p>
        </p:txBody>
      </p:sp>
    </p:spTree>
    <p:extLst>
      <p:ext uri="{BB962C8B-B14F-4D97-AF65-F5344CB8AC3E}">
        <p14:creationId xmlns:p14="http://schemas.microsoft.com/office/powerpoint/2010/main" val="355734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4</a:t>
            </a:fld>
            <a:endParaRPr lang="en-GB"/>
          </a:p>
        </p:txBody>
      </p:sp>
    </p:spTree>
    <p:extLst>
      <p:ext uri="{BB962C8B-B14F-4D97-AF65-F5344CB8AC3E}">
        <p14:creationId xmlns:p14="http://schemas.microsoft.com/office/powerpoint/2010/main" val="425820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5</a:t>
            </a:fld>
            <a:endParaRPr lang="en-GB"/>
          </a:p>
        </p:txBody>
      </p:sp>
    </p:spTree>
    <p:extLst>
      <p:ext uri="{BB962C8B-B14F-4D97-AF65-F5344CB8AC3E}">
        <p14:creationId xmlns:p14="http://schemas.microsoft.com/office/powerpoint/2010/main" val="252628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6</a:t>
            </a:fld>
            <a:endParaRPr lang="en-GB"/>
          </a:p>
        </p:txBody>
      </p:sp>
    </p:spTree>
    <p:extLst>
      <p:ext uri="{BB962C8B-B14F-4D97-AF65-F5344CB8AC3E}">
        <p14:creationId xmlns:p14="http://schemas.microsoft.com/office/powerpoint/2010/main" val="137051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7</a:t>
            </a:fld>
            <a:endParaRPr lang="en-GB"/>
          </a:p>
        </p:txBody>
      </p:sp>
    </p:spTree>
    <p:extLst>
      <p:ext uri="{BB962C8B-B14F-4D97-AF65-F5344CB8AC3E}">
        <p14:creationId xmlns:p14="http://schemas.microsoft.com/office/powerpoint/2010/main" val="247437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8</a:t>
            </a:fld>
            <a:endParaRPr lang="en-GB"/>
          </a:p>
        </p:txBody>
      </p:sp>
    </p:spTree>
    <p:extLst>
      <p:ext uri="{BB962C8B-B14F-4D97-AF65-F5344CB8AC3E}">
        <p14:creationId xmlns:p14="http://schemas.microsoft.com/office/powerpoint/2010/main" val="430129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4B598-E45D-4A7B-A7D5-81F06E7383AD}" type="slidenum">
              <a:rPr lang="en-GB" smtClean="0"/>
              <a:t>9</a:t>
            </a:fld>
            <a:endParaRPr lang="en-GB"/>
          </a:p>
        </p:txBody>
      </p:sp>
    </p:spTree>
    <p:extLst>
      <p:ext uri="{BB962C8B-B14F-4D97-AF65-F5344CB8AC3E}">
        <p14:creationId xmlns:p14="http://schemas.microsoft.com/office/powerpoint/2010/main" val="4193168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86967"/>
            <a:ext cx="8062664" cy="1470025"/>
          </a:xfrm>
          <a:prstGeom prst="rect">
            <a:avLst/>
          </a:prstGeom>
        </p:spPr>
        <p:txBody>
          <a:bodyPr/>
          <a:lstStyle>
            <a:lvl1pPr algn="l">
              <a:defRPr/>
            </a:lvl1pPr>
          </a:lstStyle>
          <a:p>
            <a:r>
              <a:rPr lang="en-US" dirty="0"/>
              <a:t>Click to edit Master title style</a:t>
            </a:r>
            <a:endParaRPr lang="en-GB" dirty="0"/>
          </a:p>
        </p:txBody>
      </p:sp>
      <p:sp>
        <p:nvSpPr>
          <p:cNvPr id="3" name="Subtitle 2"/>
          <p:cNvSpPr>
            <a:spLocks noGrp="1"/>
          </p:cNvSpPr>
          <p:nvPr>
            <p:ph type="subTitle" idx="1"/>
          </p:nvPr>
        </p:nvSpPr>
        <p:spPr>
          <a:xfrm>
            <a:off x="395536" y="3789040"/>
            <a:ext cx="7376864"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12119403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916832"/>
            <a:ext cx="8229600" cy="420933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7C3808-D0E5-4D15-A9FF-8BA6ECFFB88B}" type="datetimeFigureOut">
              <a:rPr lang="en-GB" smtClean="0"/>
              <a:t>09/11/2021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2E422D-0E65-4B81-9088-EA407164B4A1}" type="slidenum">
              <a:rPr lang="en-GB" smtClean="0"/>
              <a:t>‹#›</a:t>
            </a:fld>
            <a:endParaRPr lang="en-GB"/>
          </a:p>
        </p:txBody>
      </p:sp>
    </p:spTree>
    <p:extLst>
      <p:ext uri="{BB962C8B-B14F-4D97-AF65-F5344CB8AC3E}">
        <p14:creationId xmlns:p14="http://schemas.microsoft.com/office/powerpoint/2010/main" val="31547123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3472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08920"/>
            <a:ext cx="8229600" cy="34172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C47C3808-D0E5-4D15-A9FF-8BA6ECFFB88B}" type="datetimeFigureOut">
              <a:rPr lang="en-GB" smtClean="0"/>
              <a:t>09/11/2021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2E422D-0E65-4B81-9088-EA407164B4A1}" type="slidenum">
              <a:rPr lang="en-GB" smtClean="0"/>
              <a:t>‹#›</a:t>
            </a:fld>
            <a:endParaRPr lang="en-GB"/>
          </a:p>
        </p:txBody>
      </p:sp>
      <p:sp>
        <p:nvSpPr>
          <p:cNvPr id="7" name="Title 1"/>
          <p:cNvSpPr>
            <a:spLocks noGrp="1"/>
          </p:cNvSpPr>
          <p:nvPr>
            <p:ph type="ctrTitle"/>
          </p:nvPr>
        </p:nvSpPr>
        <p:spPr>
          <a:xfrm>
            <a:off x="467544" y="1700809"/>
            <a:ext cx="8208912" cy="720080"/>
          </a:xfrm>
          <a:prstGeom prst="rect">
            <a:avLst/>
          </a:prstGeom>
        </p:spPr>
        <p:txBody>
          <a:bodyPr/>
          <a:lstStyle>
            <a:lvl1pPr algn="l">
              <a:defRPr sz="3600"/>
            </a:lvl1pPr>
          </a:lstStyle>
          <a:p>
            <a:r>
              <a:rPr lang="en-US" dirty="0"/>
              <a:t>Click to edit Master title style</a:t>
            </a:r>
            <a:endParaRPr lang="en-GB" dirty="0"/>
          </a:p>
        </p:txBody>
      </p:sp>
    </p:spTree>
    <p:extLst>
      <p:ext uri="{BB962C8B-B14F-4D97-AF65-F5344CB8AC3E}">
        <p14:creationId xmlns:p14="http://schemas.microsoft.com/office/powerpoint/2010/main" val="13839569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544" y="4406900"/>
            <a:ext cx="8027169" cy="1362075"/>
          </a:xfrm>
          <a:prstGeom prst="rect">
            <a:avLst/>
          </a:prstGeom>
        </p:spPr>
        <p:txBody>
          <a:bodyPr anchor="t"/>
          <a:lstStyle>
            <a:lvl1pPr algn="l">
              <a:defRPr sz="4000" b="1" cap="all"/>
            </a:lvl1pPr>
          </a:lstStyle>
          <a:p>
            <a:r>
              <a:rPr lang="en-US" dirty="0"/>
              <a:t>Click to edit Master title style</a:t>
            </a:r>
            <a:endParaRPr lang="en-GB" dirty="0"/>
          </a:p>
        </p:txBody>
      </p:sp>
      <p:sp>
        <p:nvSpPr>
          <p:cNvPr id="3" name="Text Placeholder 2"/>
          <p:cNvSpPr>
            <a:spLocks noGrp="1"/>
          </p:cNvSpPr>
          <p:nvPr>
            <p:ph type="body" idx="1"/>
          </p:nvPr>
        </p:nvSpPr>
        <p:spPr>
          <a:xfrm>
            <a:off x="467544" y="2906713"/>
            <a:ext cx="802716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47C3808-D0E5-4D15-A9FF-8BA6ECFFB88B}" type="datetimeFigureOut">
              <a:rPr lang="en-GB" smtClean="0"/>
              <a:t>09/11/2021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2E422D-0E65-4B81-9088-EA407164B4A1}" type="slidenum">
              <a:rPr lang="en-GB" smtClean="0"/>
              <a:t>‹#›</a:t>
            </a:fld>
            <a:endParaRPr lang="en-GB"/>
          </a:p>
        </p:txBody>
      </p:sp>
    </p:spTree>
    <p:extLst>
      <p:ext uri="{BB962C8B-B14F-4D97-AF65-F5344CB8AC3E}">
        <p14:creationId xmlns:p14="http://schemas.microsoft.com/office/powerpoint/2010/main" val="24531486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772816"/>
            <a:ext cx="6707088" cy="936104"/>
          </a:xfrm>
          <a:prstGeom prst="rect">
            <a:avLst/>
          </a:prstGeom>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2924944"/>
            <a:ext cx="4038600" cy="32012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2924944"/>
            <a:ext cx="4038600" cy="32012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p:txBody>
          <a:bodyPr/>
          <a:lstStyle/>
          <a:p>
            <a:fld id="{C47C3808-D0E5-4D15-A9FF-8BA6ECFFB88B}" type="datetimeFigureOut">
              <a:rPr lang="en-GB" smtClean="0"/>
              <a:t>09/11/2021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2E422D-0E65-4B81-9088-EA407164B4A1}" type="slidenum">
              <a:rPr lang="en-GB" smtClean="0"/>
              <a:t>‹#›</a:t>
            </a:fld>
            <a:endParaRPr lang="en-GB"/>
          </a:p>
        </p:txBody>
      </p:sp>
    </p:spTree>
    <p:extLst>
      <p:ext uri="{BB962C8B-B14F-4D97-AF65-F5344CB8AC3E}">
        <p14:creationId xmlns:p14="http://schemas.microsoft.com/office/powerpoint/2010/main" val="26588706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916832"/>
            <a:ext cx="6707088" cy="936104"/>
          </a:xfrm>
          <a:prstGeom prst="rect">
            <a:avLst/>
          </a:prstGeom>
        </p:spPr>
        <p:txBody>
          <a:bodyPr/>
          <a:lstStyle>
            <a:lvl1pPr>
              <a:defRPr sz="3600"/>
            </a:lvl1p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C47C3808-D0E5-4D15-A9FF-8BA6ECFFB88B}" type="datetimeFigureOut">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2E422D-0E65-4B81-9088-EA407164B4A1}" type="slidenum">
              <a:rPr lang="en-GB" smtClean="0"/>
              <a:t>‹#›</a:t>
            </a:fld>
            <a:endParaRPr lang="en-GB"/>
          </a:p>
        </p:txBody>
      </p:sp>
    </p:spTree>
    <p:extLst>
      <p:ext uri="{BB962C8B-B14F-4D97-AF65-F5344CB8AC3E}">
        <p14:creationId xmlns:p14="http://schemas.microsoft.com/office/powerpoint/2010/main" val="36522378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458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844824"/>
            <a:ext cx="5111750" cy="4281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1844824"/>
            <a:ext cx="3008313" cy="42813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47C3808-D0E5-4D15-A9FF-8BA6ECFFB88B}" type="datetimeFigureOut">
              <a:rPr lang="en-GB" smtClean="0"/>
              <a:t>09/11/2021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2E422D-0E65-4B81-9088-EA407164B4A1}" type="slidenum">
              <a:rPr lang="en-GB" smtClean="0"/>
              <a:t>‹#›</a:t>
            </a:fld>
            <a:endParaRPr lang="en-GB"/>
          </a:p>
        </p:txBody>
      </p:sp>
    </p:spTree>
    <p:extLst>
      <p:ext uri="{BB962C8B-B14F-4D97-AF65-F5344CB8AC3E}">
        <p14:creationId xmlns:p14="http://schemas.microsoft.com/office/powerpoint/2010/main" val="34179679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1772816"/>
            <a:ext cx="5486400" cy="29547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C3808-D0E5-4D15-A9FF-8BA6ECFFB88B}" type="datetimeFigureOut">
              <a:rPr lang="en-GB" smtClean="0"/>
              <a:t>09/11/2021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2E422D-0E65-4B81-9088-EA407164B4A1}" type="slidenum">
              <a:rPr lang="en-GB" smtClean="0"/>
              <a:t>‹#›</a:t>
            </a:fld>
            <a:endParaRPr lang="en-GB"/>
          </a:p>
        </p:txBody>
      </p:sp>
    </p:spTree>
    <p:extLst>
      <p:ext uri="{BB962C8B-B14F-4D97-AF65-F5344CB8AC3E}">
        <p14:creationId xmlns:p14="http://schemas.microsoft.com/office/powerpoint/2010/main" val="10398904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988840"/>
            <a:ext cx="8229600" cy="41373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C47C3808-D0E5-4D15-A9FF-8BA6ECFFB88B}" type="datetimeFigureOut">
              <a:rPr lang="en-GB" smtClean="0"/>
              <a:pPr/>
              <a:t>09/11/2021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AD2E422D-0E65-4B81-9088-EA407164B4A1}" type="slidenum">
              <a:rPr lang="en-GB" smtClean="0"/>
              <a:pPr/>
              <a:t>‹#›</a:t>
            </a:fld>
            <a:endParaRPr lang="en-GB" dirty="0"/>
          </a:p>
        </p:txBody>
      </p:sp>
    </p:spTree>
    <p:extLst>
      <p:ext uri="{BB962C8B-B14F-4D97-AF65-F5344CB8AC3E}">
        <p14:creationId xmlns:p14="http://schemas.microsoft.com/office/powerpoint/2010/main" val="1531003426"/>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50" r:id="rId3"/>
    <p:sldLayoutId id="2147483651" r:id="rId4"/>
    <p:sldLayoutId id="2147483652" r:id="rId5"/>
    <p:sldLayoutId id="2147483654" r:id="rId6"/>
    <p:sldLayoutId id="2147483664"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xStyles>
    <p:titleStyle>
      <a:lvl1pPr algn="l"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764005" y="2084281"/>
            <a:ext cx="7615988" cy="1056687"/>
          </a:xfrm>
        </p:spPr>
        <p:txBody>
          <a:bodyPr anchor="ctr"/>
          <a:lstStyle/>
          <a:p>
            <a:pPr algn="ctr"/>
            <a:r>
              <a:rPr lang="en-GB" sz="2800" dirty="0">
                <a:latin typeface="Alegreya Sans" panose="00000500000000000000" pitchFamily="2" charset="0"/>
                <a:ea typeface="Malgun Gothic" panose="020B0503020000020004" pitchFamily="34" charset="-127"/>
              </a:rPr>
              <a:t>PH551 EPSRC Proposal Outline</a:t>
            </a:r>
          </a:p>
        </p:txBody>
      </p:sp>
      <p:sp>
        <p:nvSpPr>
          <p:cNvPr id="5" name="Rectangle 4">
            <a:extLst>
              <a:ext uri="{FF2B5EF4-FFF2-40B4-BE49-F238E27FC236}">
                <a16:creationId xmlns:a16="http://schemas.microsoft.com/office/drawing/2014/main" id="{D84E8369-9490-41D6-ADEB-ACEA707279C7}"/>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1581902" y="6326232"/>
            <a:ext cx="5980195" cy="531768"/>
          </a:xfrm>
        </p:spPr>
        <p:txBody>
          <a:bodyPr tIns="0" bIns="0" anchor="ctr" anchorCtr="0">
            <a:normAutofit/>
          </a:bodyPr>
          <a:lstStyle/>
          <a:p>
            <a:pPr algn="ctr"/>
            <a:r>
              <a:rPr lang="en-GB" sz="2000" dirty="0">
                <a:solidFill>
                  <a:schemeClr val="bg1"/>
                </a:solidFill>
                <a:latin typeface="Alegreya Sans" panose="00000500000000000000" pitchFamily="2" charset="0"/>
              </a:rPr>
              <a:t>Kata </a:t>
            </a:r>
            <a:r>
              <a:rPr lang="en-GB" sz="2000" dirty="0" err="1">
                <a:solidFill>
                  <a:schemeClr val="bg1"/>
                </a:solidFill>
                <a:latin typeface="Alegreya Sans" panose="00000500000000000000" pitchFamily="2" charset="0"/>
              </a:rPr>
              <a:t>Benedek</a:t>
            </a:r>
            <a:r>
              <a:rPr lang="en-GB" sz="2000" dirty="0">
                <a:solidFill>
                  <a:schemeClr val="bg1"/>
                </a:solidFill>
                <a:latin typeface="Alegreya Sans" panose="00000500000000000000" pitchFamily="2" charset="0"/>
              </a:rPr>
              <a:t>  </a:t>
            </a:r>
            <a:r>
              <a:rPr lang="en-GB" sz="2000" b="1" dirty="0">
                <a:solidFill>
                  <a:srgbClr val="AECB98"/>
                </a:solidFill>
                <a:latin typeface="Alegreya Sans" panose="00000500000000000000" pitchFamily="2" charset="0"/>
              </a:rPr>
              <a:t>|</a:t>
            </a:r>
            <a:r>
              <a:rPr lang="en-GB" sz="2000" b="1" dirty="0">
                <a:solidFill>
                  <a:schemeClr val="bg1"/>
                </a:solidFill>
                <a:latin typeface="Alegreya Sans" panose="00000500000000000000" pitchFamily="2" charset="0"/>
              </a:rPr>
              <a:t>  </a:t>
            </a:r>
            <a:r>
              <a:rPr lang="en-GB" sz="2000" dirty="0" err="1">
                <a:solidFill>
                  <a:schemeClr val="bg1"/>
                </a:solidFill>
                <a:latin typeface="Alegreya Sans" panose="00000500000000000000" pitchFamily="2" charset="0"/>
              </a:rPr>
              <a:t>Christoforos</a:t>
            </a:r>
            <a:r>
              <a:rPr lang="en-GB" sz="2000" dirty="0">
                <a:solidFill>
                  <a:schemeClr val="bg1"/>
                </a:solidFill>
                <a:latin typeface="Alegreya Sans" panose="00000500000000000000" pitchFamily="2" charset="0"/>
              </a:rPr>
              <a:t> Iakovou </a:t>
            </a:r>
            <a:r>
              <a:rPr lang="en-GB" sz="2000" b="1" dirty="0">
                <a:solidFill>
                  <a:srgbClr val="AECB98"/>
                </a:solidFill>
                <a:latin typeface="Alegreya Sans" panose="00000500000000000000" pitchFamily="2" charset="0"/>
              </a:rPr>
              <a:t>|</a:t>
            </a:r>
            <a:r>
              <a:rPr lang="en-GB" sz="2000" b="1" dirty="0">
                <a:solidFill>
                  <a:schemeClr val="bg1"/>
                </a:solidFill>
                <a:latin typeface="Alegreya Sans" panose="00000500000000000000" pitchFamily="2" charset="0"/>
              </a:rPr>
              <a:t> </a:t>
            </a:r>
            <a:r>
              <a:rPr lang="en-GB" sz="2000" dirty="0">
                <a:solidFill>
                  <a:schemeClr val="bg1"/>
                </a:solidFill>
                <a:latin typeface="Alegreya Sans" panose="00000500000000000000" pitchFamily="2" charset="0"/>
              </a:rPr>
              <a:t>Lewis Russell </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9" name="Title 1">
            <a:extLst>
              <a:ext uri="{FF2B5EF4-FFF2-40B4-BE49-F238E27FC236}">
                <a16:creationId xmlns:a16="http://schemas.microsoft.com/office/drawing/2014/main" id="{90A68431-AFD5-4227-A973-4D9AAC3A4AF6}"/>
              </a:ext>
            </a:extLst>
          </p:cNvPr>
          <p:cNvSpPr txBox="1">
            <a:spLocks/>
          </p:cNvSpPr>
          <p:nvPr/>
        </p:nvSpPr>
        <p:spPr>
          <a:xfrm>
            <a:off x="764005" y="3214428"/>
            <a:ext cx="7615988" cy="1056687"/>
          </a:xfrm>
          <a:prstGeom prst="rect">
            <a:avLst/>
          </a:prstGeom>
        </p:spPr>
        <p:txBody>
          <a:bodyPr anchor="ctr"/>
          <a:lstStyle>
            <a:lvl1pPr algn="l" defTabSz="914400" rtl="0" eaLnBrk="1" latinLnBrk="0" hangingPunct="1">
              <a:spcBef>
                <a:spcPct val="0"/>
              </a:spcBef>
              <a:buNone/>
              <a:defRPr sz="4000" kern="1200">
                <a:solidFill>
                  <a:schemeClr val="tx1"/>
                </a:solidFill>
                <a:latin typeface="Arial" pitchFamily="34" charset="0"/>
                <a:ea typeface="+mj-ea"/>
                <a:cs typeface="Arial" pitchFamily="34" charset="0"/>
              </a:defRPr>
            </a:lvl1pPr>
          </a:lstStyle>
          <a:p>
            <a:pPr algn="ctr"/>
            <a:r>
              <a:rPr lang="en-GB" sz="3200" b="1" dirty="0">
                <a:latin typeface="Alegreya Sans" panose="00000500000000000000" pitchFamily="2" charset="0"/>
                <a:ea typeface="Malgun Gothic" panose="020B0503020000020004" pitchFamily="34" charset="-127"/>
              </a:rPr>
              <a:t>MITIGATING JOULE EXPANSION IN MULTICELL ATOMIC QUANTUM MEMORY</a:t>
            </a:r>
          </a:p>
        </p:txBody>
      </p:sp>
    </p:spTree>
    <p:extLst>
      <p:ext uri="{BB962C8B-B14F-4D97-AF65-F5344CB8AC3E}">
        <p14:creationId xmlns:p14="http://schemas.microsoft.com/office/powerpoint/2010/main" val="56906880"/>
      </p:ext>
    </p:extLst>
  </p:cSld>
  <p:clrMapOvr>
    <a:masterClrMapping/>
  </p:clrMapOvr>
  <mc:AlternateContent xmlns:mc="http://schemas.openxmlformats.org/markup-compatibility/2006">
    <mc:Choice xmlns:p14="http://schemas.microsoft.com/office/powerpoint/2010/main" Requires="p14">
      <p:transition spd="slow" p14:dur="13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Finance</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6732240" cy="1938992"/>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a:t>
            </a:r>
            <a:r>
              <a:rPr lang="en-GB" sz="2400" dirty="0">
                <a:solidFill>
                  <a:srgbClr val="5D9732"/>
                </a:solidFill>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Tree>
    <p:extLst>
      <p:ext uri="{BB962C8B-B14F-4D97-AF65-F5344CB8AC3E}">
        <p14:creationId xmlns:p14="http://schemas.microsoft.com/office/powerpoint/2010/main" val="34421034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References</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8250128" cy="4462760"/>
          </a:xfrm>
          <a:prstGeom prst="rect">
            <a:avLst/>
          </a:prstGeom>
          <a:noFill/>
        </p:spPr>
        <p:txBody>
          <a:bodyPr wrap="square" rtlCol="0">
            <a:spAutoFit/>
          </a:bodyPr>
          <a:lstStyle/>
          <a:p>
            <a:pPr marL="514350" indent="-514350">
              <a:buClr>
                <a:srgbClr val="5D9732"/>
              </a:buClr>
              <a:buFont typeface="+mj-lt"/>
              <a:buAutoNum type="arabicPeriod"/>
            </a:pPr>
            <a:r>
              <a:rPr lang="en-GB" sz="1600" dirty="0"/>
              <a:t>C. Li, S. Zhang, Y.-K. Wu, N. Jiang, Y.-F. Pu, and L.-M. Duan. Multicell atomic quantum memory as a hardware-efficient quantum repeater node. PRX Quantum, 2:040307, Oct 2021.</a:t>
            </a:r>
          </a:p>
          <a:p>
            <a:pPr marL="514350" indent="-514350">
              <a:buClr>
                <a:srgbClr val="5D9732"/>
              </a:buClr>
              <a:buFont typeface="+mj-lt"/>
              <a:buAutoNum type="arabicPeriod"/>
            </a:pPr>
            <a:r>
              <a:rPr lang="en-GB" sz="1600" dirty="0"/>
              <a:t>Wang Y, </a:t>
            </a:r>
            <a:r>
              <a:rPr lang="en-GB" sz="1600" dirty="0" err="1"/>
              <a:t>Shevate</a:t>
            </a:r>
            <a:r>
              <a:rPr lang="en-GB" sz="1600" dirty="0"/>
              <a:t> S, </a:t>
            </a:r>
            <a:r>
              <a:rPr lang="en-GB" sz="1600" dirty="0" err="1"/>
              <a:t>Wintermantel</a:t>
            </a:r>
            <a:r>
              <a:rPr lang="en-GB" sz="1600" dirty="0"/>
              <a:t> T M, et al. Preparation of hundreds of microscopic atomic ensembles in optical tweezer arrays. </a:t>
            </a:r>
            <a:r>
              <a:rPr lang="en-GB" sz="1600" dirty="0" err="1"/>
              <a:t>npj</a:t>
            </a:r>
            <a:r>
              <a:rPr lang="en-GB" sz="1600" dirty="0"/>
              <a:t> Quantum Inf, 6, 54, June 2020.</a:t>
            </a:r>
            <a:endParaRPr lang="en-GB" sz="1600" dirty="0">
              <a:latin typeface="Alegreya Sans" panose="00000500000000000000" pitchFamily="2" charset="0"/>
              <a:ea typeface="Malgun Gothic" panose="020B0503020000020004" pitchFamily="34" charset="-127"/>
            </a:endParaRPr>
          </a:p>
          <a:p>
            <a:pPr marL="514350" indent="-514350">
              <a:buClr>
                <a:srgbClr val="5D9732"/>
              </a:buClr>
              <a:buFont typeface="+mj-lt"/>
              <a:buAutoNum type="arabicPeriod"/>
            </a:pPr>
            <a:r>
              <a:rPr lang="en-GB" sz="1600" dirty="0"/>
              <a:t>Ryo </a:t>
            </a:r>
            <a:r>
              <a:rPr lang="en-GB" sz="1600" dirty="0" err="1"/>
              <a:t>Asaka</a:t>
            </a:r>
            <a:r>
              <a:rPr lang="en-GB" sz="1600" dirty="0"/>
              <a:t> et al. Quantum random access memory via quantum walk. Quantum Sci. Technol., 6:035004, May 2021.</a:t>
            </a:r>
            <a:endParaRPr lang="en-GB" sz="1600" dirty="0">
              <a:latin typeface="Alegreya Sans" panose="00000500000000000000" pitchFamily="2" charset="0"/>
              <a:ea typeface="Malgun Gothic" panose="020B0503020000020004" pitchFamily="34" charset="-127"/>
            </a:endParaRPr>
          </a:p>
          <a:p>
            <a:pPr marL="514350" indent="-514350">
              <a:buClr>
                <a:srgbClr val="5D9732"/>
              </a:buClr>
              <a:buFont typeface="+mj-lt"/>
              <a:buAutoNum type="arabicPeriod"/>
            </a:pPr>
            <a:r>
              <a:rPr lang="en-GB" sz="1600" dirty="0"/>
              <a:t>Daniel J. Bernstein and Tanja Lange. Post-quantum cryptography. Nature, 549:188–194, September 2017.</a:t>
            </a:r>
            <a:endParaRPr lang="en-GB" sz="1600" dirty="0">
              <a:latin typeface="Alegreya Sans" panose="00000500000000000000" pitchFamily="2" charset="0"/>
              <a:ea typeface="Malgun Gothic" panose="020B0503020000020004" pitchFamily="34" charset="-127"/>
            </a:endParaRPr>
          </a:p>
          <a:p>
            <a:pPr marL="514350" indent="-514350">
              <a:buClr>
                <a:srgbClr val="5D9732"/>
              </a:buClr>
              <a:buFont typeface="+mj-lt"/>
              <a:buAutoNum type="arabicPeriod"/>
            </a:pPr>
            <a:r>
              <a:rPr lang="en-GB" sz="1600" dirty="0"/>
              <a:t>Charles H. Bennett and Gilles Brassard. Quantum cryptography: Public key distribution and coin tossing. Theoretical Computer Science, Theoretical Aspects of Quantum Cryptography – celebrating 30 years of BB84, 560:7–11, 2014.</a:t>
            </a:r>
            <a:endParaRPr lang="en-GB" sz="1600" dirty="0">
              <a:latin typeface="Alegreya Sans" panose="00000500000000000000" pitchFamily="2" charset="0"/>
              <a:ea typeface="Malgun Gothic" panose="020B0503020000020004" pitchFamily="34" charset="-127"/>
            </a:endParaRPr>
          </a:p>
          <a:p>
            <a:pPr marL="514350" indent="-514350">
              <a:buClr>
                <a:srgbClr val="5D9732"/>
              </a:buClr>
              <a:buFont typeface="+mj-lt"/>
              <a:buAutoNum type="arabicPeriod"/>
            </a:pPr>
            <a:r>
              <a:rPr lang="en-GB" sz="1600" dirty="0">
                <a:latin typeface="Alegreya Sans" panose="00000500000000000000" pitchFamily="2" charset="0"/>
                <a:ea typeface="Malgun Gothic" panose="020B0503020000020004" pitchFamily="34" charset="-127"/>
              </a:rPr>
              <a:t>Gg</a:t>
            </a:r>
          </a:p>
          <a:p>
            <a:pPr marL="514350" indent="-514350">
              <a:buClr>
                <a:srgbClr val="5D9732"/>
              </a:buClr>
              <a:buFont typeface="+mj-lt"/>
              <a:buAutoNum type="arabicPeriod"/>
            </a:pPr>
            <a:r>
              <a:rPr lang="en-GB" sz="1600" dirty="0">
                <a:latin typeface="Alegreya Sans" panose="00000500000000000000" pitchFamily="2" charset="0"/>
                <a:ea typeface="Malgun Gothic" panose="020B0503020000020004" pitchFamily="34" charset="-127"/>
              </a:rPr>
              <a:t>Gg</a:t>
            </a:r>
          </a:p>
          <a:p>
            <a:pPr marL="514350" indent="-514350">
              <a:buClr>
                <a:srgbClr val="5D9732"/>
              </a:buClr>
              <a:buFont typeface="+mj-lt"/>
              <a:buAutoNum type="arabicPeriod"/>
            </a:pPr>
            <a:r>
              <a:rPr lang="en-GB" sz="1600" dirty="0">
                <a:latin typeface="Alegreya Sans" panose="00000500000000000000" pitchFamily="2" charset="0"/>
                <a:ea typeface="Malgun Gothic" panose="020B0503020000020004" pitchFamily="34" charset="-127"/>
              </a:rPr>
              <a:t>Gg</a:t>
            </a:r>
          </a:p>
          <a:p>
            <a:pPr>
              <a:buClr>
                <a:srgbClr val="5D9732"/>
              </a:buClr>
            </a:pPr>
            <a:endParaRPr lang="en-GB" sz="1600" dirty="0">
              <a:latin typeface="Alegreya Sans" panose="00000500000000000000" pitchFamily="2" charset="0"/>
              <a:ea typeface="Malgun Gothic" panose="020B0503020000020004" pitchFamily="34" charset="-127"/>
            </a:endParaRPr>
          </a:p>
          <a:p>
            <a:pPr marL="514350" indent="-514350">
              <a:buClr>
                <a:srgbClr val="5D9732"/>
              </a:buClr>
              <a:buFont typeface="+mj-lt"/>
              <a:buAutoNum type="arabicPeriod"/>
            </a:pPr>
            <a:endParaRPr lang="en-GB" sz="2800" dirty="0">
              <a:latin typeface="Alegreya Sans" panose="00000500000000000000" pitchFamily="2" charset="0"/>
              <a:ea typeface="Malgun Gothic" panose="020B0503020000020004" pitchFamily="34" charset="-127"/>
            </a:endParaRPr>
          </a:p>
        </p:txBody>
      </p:sp>
      <p:sp>
        <p:nvSpPr>
          <p:cNvPr id="8" name="Rectangle 7">
            <a:extLst>
              <a:ext uri="{FF2B5EF4-FFF2-40B4-BE49-F238E27FC236}">
                <a16:creationId xmlns:a16="http://schemas.microsoft.com/office/drawing/2014/main" id="{48B38DFA-837C-47B1-A93D-0EC43117A48D}"/>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ubtitle 2">
            <a:extLst>
              <a:ext uri="{FF2B5EF4-FFF2-40B4-BE49-F238E27FC236}">
                <a16:creationId xmlns:a16="http://schemas.microsoft.com/office/drawing/2014/main" id="{BB40B53D-DF1F-45C3-B7E0-5A3D2A4BB956}"/>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Tree>
    <p:extLst>
      <p:ext uri="{BB962C8B-B14F-4D97-AF65-F5344CB8AC3E}">
        <p14:creationId xmlns:p14="http://schemas.microsoft.com/office/powerpoint/2010/main" val="37838110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Summary</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6732240" cy="1938992"/>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Boom</a:t>
            </a:r>
            <a:r>
              <a:rPr lang="en-GB" sz="2400" dirty="0">
                <a:solidFill>
                  <a:srgbClr val="5D9732"/>
                </a:solidFill>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Tree>
    <p:extLst>
      <p:ext uri="{BB962C8B-B14F-4D97-AF65-F5344CB8AC3E}">
        <p14:creationId xmlns:p14="http://schemas.microsoft.com/office/powerpoint/2010/main" val="40126490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CC4EB-4B89-4DED-85C6-E892E7706626}"/>
              </a:ext>
            </a:extLst>
          </p:cNvPr>
          <p:cNvSpPr txBox="1"/>
          <p:nvPr/>
        </p:nvSpPr>
        <p:spPr>
          <a:xfrm>
            <a:off x="2123728" y="2780928"/>
            <a:ext cx="4680520" cy="646331"/>
          </a:xfrm>
          <a:prstGeom prst="rect">
            <a:avLst/>
          </a:prstGeom>
          <a:noFill/>
        </p:spPr>
        <p:txBody>
          <a:bodyPr wrap="square" rtlCol="0">
            <a:spAutoFit/>
          </a:bodyPr>
          <a:lstStyle/>
          <a:p>
            <a:r>
              <a:rPr lang="en-GB" dirty="0"/>
              <a:t>End slide – anything after here just for adding notes/etc for working on.</a:t>
            </a:r>
          </a:p>
        </p:txBody>
      </p:sp>
    </p:spTree>
    <p:extLst>
      <p:ext uri="{BB962C8B-B14F-4D97-AF65-F5344CB8AC3E}">
        <p14:creationId xmlns:p14="http://schemas.microsoft.com/office/powerpoint/2010/main" val="3702768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What does this mean?</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7092280" cy="3046988"/>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What we aim to do?</a:t>
            </a:r>
          </a:p>
          <a:p>
            <a:pPr marL="285750"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a:buClr>
                <a:srgbClr val="5D9732"/>
              </a:buClr>
            </a:pPr>
            <a:r>
              <a:rPr lang="en-GB" sz="2400" dirty="0">
                <a:latin typeface="Alegreya Sans" panose="00000500000000000000" pitchFamily="2" charset="0"/>
                <a:ea typeface="Malgun Gothic" panose="020B0503020000020004" pitchFamily="34" charset="-127"/>
              </a:rPr>
              <a:t>	</a:t>
            </a:r>
            <a:r>
              <a:rPr lang="en-GB" sz="2400" b="1" dirty="0">
                <a:solidFill>
                  <a:srgbClr val="5D9732"/>
                </a:solidFill>
                <a:latin typeface="Alegreya Sans" panose="00000500000000000000" pitchFamily="2" charset="0"/>
                <a:ea typeface="Malgun Gothic" panose="020B0503020000020004" pitchFamily="34" charset="-127"/>
              </a:rPr>
              <a:t>……</a:t>
            </a:r>
            <a:r>
              <a:rPr lang="en-GB" sz="2400" dirty="0">
                <a:latin typeface="Alegreya Sans" panose="00000500000000000000" pitchFamily="2" charset="0"/>
                <a:ea typeface="Malgun Gothic" panose="020B0503020000020004" pitchFamily="34" charset="-127"/>
              </a:rPr>
              <a:t> Reduce the free expansion rate of the 2D atomic multicell array within a quantum repeater, applied within a MAQM Module</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
        <p:nvSpPr>
          <p:cNvPr id="3" name="TextBox 2">
            <a:extLst>
              <a:ext uri="{FF2B5EF4-FFF2-40B4-BE49-F238E27FC236}">
                <a16:creationId xmlns:a16="http://schemas.microsoft.com/office/drawing/2014/main" id="{21BF40DA-582D-4689-8BDB-401BFE698A8A}"/>
              </a:ext>
            </a:extLst>
          </p:cNvPr>
          <p:cNvSpPr txBox="1"/>
          <p:nvPr/>
        </p:nvSpPr>
        <p:spPr>
          <a:xfrm>
            <a:off x="4139952" y="4985227"/>
            <a:ext cx="1186543" cy="369332"/>
          </a:xfrm>
          <a:prstGeom prst="rect">
            <a:avLst/>
          </a:prstGeom>
          <a:noFill/>
        </p:spPr>
        <p:txBody>
          <a:bodyPr wrap="none" rtlCol="0">
            <a:spAutoFit/>
          </a:bodyPr>
          <a:lstStyle/>
          <a:p>
            <a:r>
              <a:rPr lang="en-GB" sz="1800" dirty="0">
                <a:solidFill>
                  <a:srgbClr val="FF0000"/>
                </a:solidFill>
                <a:latin typeface="Alegreya Sans" panose="00000500000000000000" pitchFamily="2" charset="0"/>
                <a:ea typeface="Malgun Gothic" panose="020B0503020000020004" pitchFamily="34" charset="-127"/>
              </a:rPr>
              <a:t>Spare Slide</a:t>
            </a:r>
            <a:endParaRPr lang="en-GB" dirty="0">
              <a:solidFill>
                <a:srgbClr val="FF0000"/>
              </a:solidFill>
            </a:endParaRPr>
          </a:p>
        </p:txBody>
      </p:sp>
    </p:spTree>
    <p:extLst>
      <p:ext uri="{BB962C8B-B14F-4D97-AF65-F5344CB8AC3E}">
        <p14:creationId xmlns:p14="http://schemas.microsoft.com/office/powerpoint/2010/main" val="8798148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C374E1-6D4E-4F6C-8705-D42E43DBC7CA}"/>
              </a:ext>
            </a:extLst>
          </p:cNvPr>
          <p:cNvSpPr/>
          <p:nvPr/>
        </p:nvSpPr>
        <p:spPr>
          <a:xfrm>
            <a:off x="0" y="0"/>
            <a:ext cx="766834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4" name="Rectangle 13">
            <a:extLst>
              <a:ext uri="{FF2B5EF4-FFF2-40B4-BE49-F238E27FC236}">
                <a16:creationId xmlns:a16="http://schemas.microsoft.com/office/drawing/2014/main" id="{3555594B-7BBD-4F00-8310-2C6043604CE0}"/>
              </a:ext>
            </a:extLst>
          </p:cNvPr>
          <p:cNvSpPr/>
          <p:nvPr/>
        </p:nvSpPr>
        <p:spPr>
          <a:xfrm>
            <a:off x="0" y="1196752"/>
            <a:ext cx="1118945" cy="288032"/>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egreya Sans" panose="00000500000000000000" pitchFamily="2" charset="0"/>
              </a:rPr>
              <a:t>Purpose</a:t>
            </a:r>
          </a:p>
        </p:txBody>
      </p:sp>
      <p:grpSp>
        <p:nvGrpSpPr>
          <p:cNvPr id="6" name="Group 5">
            <a:extLst>
              <a:ext uri="{FF2B5EF4-FFF2-40B4-BE49-F238E27FC236}">
                <a16:creationId xmlns:a16="http://schemas.microsoft.com/office/drawing/2014/main" id="{331D63DE-DC49-4C95-8565-FC0CDAE36F48}"/>
              </a:ext>
            </a:extLst>
          </p:cNvPr>
          <p:cNvGrpSpPr/>
          <p:nvPr/>
        </p:nvGrpSpPr>
        <p:grpSpPr>
          <a:xfrm>
            <a:off x="6444208" y="5783064"/>
            <a:ext cx="2699792" cy="526256"/>
            <a:chOff x="6444208" y="5872706"/>
            <a:chExt cx="2699792" cy="526256"/>
          </a:xfrm>
        </p:grpSpPr>
        <p:sp>
          <p:nvSpPr>
            <p:cNvPr id="10" name="Isosceles Triangle 9">
              <a:extLst>
                <a:ext uri="{FF2B5EF4-FFF2-40B4-BE49-F238E27FC236}">
                  <a16:creationId xmlns:a16="http://schemas.microsoft.com/office/drawing/2014/main" id="{640A5933-342F-4B7D-8532-76289DBEB059}"/>
                </a:ext>
              </a:extLst>
            </p:cNvPr>
            <p:cNvSpPr/>
            <p:nvPr/>
          </p:nvSpPr>
          <p:spPr>
            <a:xfrm rot="10800000">
              <a:off x="6444208" y="6100494"/>
              <a:ext cx="176149" cy="181566"/>
            </a:xfrm>
            <a:prstGeom prst="triangle">
              <a:avLst>
                <a:gd name="adj" fmla="val 0"/>
              </a:avLst>
            </a:prstGeom>
            <a:solidFill>
              <a:srgbClr val="2D4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E20BEDCC-2542-4D38-BB32-91880C3E3C09}"/>
                </a:ext>
              </a:extLst>
            </p:cNvPr>
            <p:cNvSpPr/>
            <p:nvPr/>
          </p:nvSpPr>
          <p:spPr>
            <a:xfrm>
              <a:off x="6444208" y="5872706"/>
              <a:ext cx="1457308" cy="227850"/>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References</a:t>
              </a:r>
            </a:p>
          </p:txBody>
        </p:sp>
        <p:sp>
          <p:nvSpPr>
            <p:cNvPr id="7" name="Rectangle 6">
              <a:extLst>
                <a:ext uri="{FF2B5EF4-FFF2-40B4-BE49-F238E27FC236}">
                  <a16:creationId xmlns:a16="http://schemas.microsoft.com/office/drawing/2014/main" id="{70896136-20E3-4B39-A483-29B852B41795}"/>
                </a:ext>
              </a:extLst>
            </p:cNvPr>
            <p:cNvSpPr/>
            <p:nvPr/>
          </p:nvSpPr>
          <p:spPr>
            <a:xfrm>
              <a:off x="6551712" y="6100494"/>
              <a:ext cx="2592288" cy="298468"/>
            </a:xfrm>
            <a:prstGeom prst="rect">
              <a:avLst/>
            </a:prstGeom>
            <a:solidFill>
              <a:srgbClr val="AECB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b"/>
            <a:lstStyle/>
            <a:p>
              <a:r>
                <a:rPr lang="en-GB" sz="800" dirty="0">
                  <a:solidFill>
                    <a:schemeClr val="tx1"/>
                  </a:solidFill>
                </a:rPr>
                <a:t>[1] M. J. Everitt et al. IEEE, ICTON, 10.1109</a:t>
              </a:r>
            </a:p>
            <a:p>
              <a:r>
                <a:rPr lang="en-GB" sz="800" dirty="0">
                  <a:solidFill>
                    <a:schemeClr val="tx1"/>
                  </a:solidFill>
                  <a:latin typeface="-apple-system"/>
                </a:rPr>
                <a:t>[2] Kumar et al. Arch </a:t>
              </a:r>
              <a:r>
                <a:rPr lang="en-GB" sz="800" dirty="0" err="1">
                  <a:solidFill>
                    <a:schemeClr val="tx1"/>
                  </a:solidFill>
                  <a:latin typeface="-apple-system"/>
                </a:rPr>
                <a:t>Computat</a:t>
              </a:r>
              <a:r>
                <a:rPr lang="en-GB" sz="800" dirty="0">
                  <a:solidFill>
                    <a:schemeClr val="tx1"/>
                  </a:solidFill>
                  <a:latin typeface="-apple-system"/>
                </a:rPr>
                <a:t> Methods </a:t>
              </a:r>
              <a:r>
                <a:rPr lang="en-GB" sz="800" dirty="0" err="1">
                  <a:solidFill>
                    <a:schemeClr val="tx1"/>
                  </a:solidFill>
                  <a:latin typeface="-apple-system"/>
                </a:rPr>
                <a:t>Eng</a:t>
              </a:r>
              <a:r>
                <a:rPr lang="en-GB" sz="800" dirty="0">
                  <a:solidFill>
                    <a:schemeClr val="tx1"/>
                  </a:solidFill>
                  <a:latin typeface="-apple-system"/>
                </a:rPr>
                <a:t>  </a:t>
              </a:r>
              <a:r>
                <a:rPr lang="en-GB" sz="800" b="1" dirty="0">
                  <a:solidFill>
                    <a:schemeClr val="tx1"/>
                  </a:solidFill>
                  <a:latin typeface="-apple-system"/>
                </a:rPr>
                <a:t>28, </a:t>
              </a:r>
              <a:r>
                <a:rPr lang="en-GB" sz="800" dirty="0">
                  <a:solidFill>
                    <a:schemeClr val="tx1"/>
                  </a:solidFill>
                  <a:latin typeface="-apple-system"/>
                </a:rPr>
                <a:t>10.1007</a:t>
              </a:r>
              <a:endParaRPr lang="en-GB" sz="800" dirty="0">
                <a:solidFill>
                  <a:schemeClr val="tx1"/>
                </a:solidFill>
                <a:latin typeface="Alegreya Sans" panose="00000500000000000000" pitchFamily="2" charset="0"/>
              </a:endParaRPr>
            </a:p>
          </p:txBody>
        </p:sp>
      </p:grpSp>
      <p:sp>
        <p:nvSpPr>
          <p:cNvPr id="2" name="Title 1"/>
          <p:cNvSpPr>
            <a:spLocks noGrp="1"/>
          </p:cNvSpPr>
          <p:nvPr>
            <p:ph type="ctrTitle"/>
          </p:nvPr>
        </p:nvSpPr>
        <p:spPr>
          <a:xfrm>
            <a:off x="-9275" y="-5229"/>
            <a:ext cx="7821635" cy="1056687"/>
          </a:xfrm>
        </p:spPr>
        <p:txBody>
          <a:bodyPr anchor="ctr"/>
          <a:lstStyle/>
          <a:p>
            <a:pPr algn="ctr"/>
            <a:r>
              <a:rPr lang="en-GB" sz="2800" dirty="0">
                <a:solidFill>
                  <a:srgbClr val="FF0000"/>
                </a:solidFill>
                <a:latin typeface="Alegreya Sans" panose="00000500000000000000" pitchFamily="2" charset="0"/>
                <a:ea typeface="Malgun Gothic" panose="020B0503020000020004" pitchFamily="34" charset="-127"/>
              </a:rPr>
              <a:t>Spare Slide</a:t>
            </a:r>
          </a:p>
        </p:txBody>
      </p:sp>
      <p:sp>
        <p:nvSpPr>
          <p:cNvPr id="5" name="Rectangle 4">
            <a:extLst>
              <a:ext uri="{FF2B5EF4-FFF2-40B4-BE49-F238E27FC236}">
                <a16:creationId xmlns:a16="http://schemas.microsoft.com/office/drawing/2014/main" id="{D84E8369-9490-41D6-ADEB-ACEA707279C7}"/>
              </a:ext>
            </a:extLst>
          </p:cNvPr>
          <p:cNvSpPr/>
          <p:nvPr/>
        </p:nvSpPr>
        <p:spPr>
          <a:xfrm>
            <a:off x="0" y="6443710"/>
            <a:ext cx="9144000" cy="414290"/>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1581902" y="6454046"/>
            <a:ext cx="5980195" cy="531769"/>
          </a:xfrm>
        </p:spPr>
        <p:txBody>
          <a:bodyPr>
            <a:normAutofit/>
          </a:bodyPr>
          <a:lstStyle/>
          <a:p>
            <a:pPr algn="ctr"/>
            <a:r>
              <a:rPr lang="en-GB" sz="2000" dirty="0">
                <a:solidFill>
                  <a:schemeClr val="bg1"/>
                </a:solidFill>
                <a:latin typeface="Alegreya Sans" panose="00000500000000000000" pitchFamily="2" charset="0"/>
              </a:rPr>
              <a:t>Lewis Russell  </a:t>
            </a:r>
            <a:r>
              <a:rPr lang="en-GB" sz="2000" b="1" dirty="0">
                <a:solidFill>
                  <a:srgbClr val="AECB98"/>
                </a:solidFill>
                <a:latin typeface="Alegreya Sans" panose="00000500000000000000" pitchFamily="2" charset="0"/>
              </a:rPr>
              <a:t>|</a:t>
            </a:r>
            <a:r>
              <a:rPr lang="en-GB" sz="2000" b="1" dirty="0">
                <a:solidFill>
                  <a:schemeClr val="bg1"/>
                </a:solidFill>
                <a:latin typeface="Alegreya Sans" panose="00000500000000000000" pitchFamily="2" charset="0"/>
              </a:rPr>
              <a:t> </a:t>
            </a:r>
            <a:r>
              <a:rPr lang="en-GB" sz="2000" dirty="0">
                <a:solidFill>
                  <a:schemeClr val="bg1"/>
                </a:solidFill>
                <a:latin typeface="Alegreya Sans" panose="00000500000000000000" pitchFamily="2" charset="0"/>
              </a:rPr>
              <a:t>Kata Benedek  </a:t>
            </a:r>
            <a:r>
              <a:rPr lang="en-GB" sz="2000" b="1" dirty="0">
                <a:solidFill>
                  <a:srgbClr val="AECB98"/>
                </a:solidFill>
                <a:latin typeface="Alegreya Sans" panose="00000500000000000000" pitchFamily="2" charset="0"/>
              </a:rPr>
              <a:t>|</a:t>
            </a:r>
            <a:r>
              <a:rPr lang="en-GB" sz="2000" b="1" dirty="0">
                <a:solidFill>
                  <a:schemeClr val="bg1"/>
                </a:solidFill>
                <a:latin typeface="Alegreya Sans" panose="00000500000000000000" pitchFamily="2" charset="0"/>
              </a:rPr>
              <a:t>  </a:t>
            </a:r>
            <a:r>
              <a:rPr lang="en-GB" sz="2000" dirty="0">
                <a:solidFill>
                  <a:schemeClr val="bg1"/>
                </a:solidFill>
                <a:latin typeface="Alegreya Sans" panose="00000500000000000000" pitchFamily="2" charset="0"/>
              </a:rPr>
              <a:t>Christoforos Iakovou</a:t>
            </a:r>
          </a:p>
          <a:p>
            <a:endParaRPr lang="en-GB" sz="2000" dirty="0"/>
          </a:p>
        </p:txBody>
      </p:sp>
      <p:sp>
        <p:nvSpPr>
          <p:cNvPr id="4" name="TextBox 3">
            <a:extLst>
              <a:ext uri="{FF2B5EF4-FFF2-40B4-BE49-F238E27FC236}">
                <a16:creationId xmlns:a16="http://schemas.microsoft.com/office/drawing/2014/main" id="{7357C005-A44A-4AE3-A10D-D93ED92C9C4C}"/>
              </a:ext>
            </a:extLst>
          </p:cNvPr>
          <p:cNvSpPr txBox="1"/>
          <p:nvPr/>
        </p:nvSpPr>
        <p:spPr>
          <a:xfrm>
            <a:off x="0" y="1484784"/>
            <a:ext cx="5684789" cy="1569660"/>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1600" dirty="0">
                <a:latin typeface="Alegreya Sans" panose="00000500000000000000" pitchFamily="2" charset="0"/>
                <a:ea typeface="Malgun Gothic" panose="020B0503020000020004" pitchFamily="34" charset="-127"/>
              </a:rPr>
              <a:t>Establish a QComSys research cluster for physicists, engineers, and commercial stakeholders. </a:t>
            </a:r>
          </a:p>
          <a:p>
            <a:pPr marL="285750" indent="-285750">
              <a:buClr>
                <a:srgbClr val="5D9732"/>
              </a:buClr>
              <a:buFont typeface="Wingdings" panose="05000000000000000000" pitchFamily="2" charset="2"/>
              <a:buChar char="Ø"/>
            </a:pPr>
            <a:r>
              <a:rPr lang="en-GB" sz="1600" dirty="0">
                <a:latin typeface="Alegreya Sans" panose="00000500000000000000" pitchFamily="2" charset="0"/>
                <a:ea typeface="Malgun Gothic" panose="020B0503020000020004" pitchFamily="34" charset="-127"/>
              </a:rPr>
              <a:t>Accelerate the development of communication and encryption systems for the quantum era.</a:t>
            </a:r>
          </a:p>
          <a:p>
            <a:pPr marL="285750" indent="-285750">
              <a:buClr>
                <a:srgbClr val="5D9732"/>
              </a:buClr>
              <a:buFont typeface="Wingdings" panose="05000000000000000000" pitchFamily="2" charset="2"/>
              <a:buChar char="Ø"/>
            </a:pPr>
            <a:r>
              <a:rPr lang="en-GB" sz="1600" dirty="0">
                <a:latin typeface="Alegreya Sans" panose="00000500000000000000" pitchFamily="2" charset="0"/>
                <a:ea typeface="Malgun Gothic" panose="020B0503020000020004" pitchFamily="34" charset="-127"/>
              </a:rPr>
              <a:t>Develop a highly skilled, interdisciplinary and in-demand workforce.</a:t>
            </a:r>
          </a:p>
        </p:txBody>
      </p:sp>
      <p:sp>
        <p:nvSpPr>
          <p:cNvPr id="23" name="Rectangle 22">
            <a:extLst>
              <a:ext uri="{FF2B5EF4-FFF2-40B4-BE49-F238E27FC236}">
                <a16:creationId xmlns:a16="http://schemas.microsoft.com/office/drawing/2014/main" id="{31E7E06B-AFF1-4492-937B-5E422391CEAD}"/>
              </a:ext>
            </a:extLst>
          </p:cNvPr>
          <p:cNvSpPr/>
          <p:nvPr/>
        </p:nvSpPr>
        <p:spPr>
          <a:xfrm>
            <a:off x="0" y="5085184"/>
            <a:ext cx="1841440" cy="283687"/>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egreya Sans" panose="00000500000000000000" pitchFamily="2" charset="0"/>
              </a:rPr>
              <a:t>Research Themes</a:t>
            </a:r>
          </a:p>
        </p:txBody>
      </p:sp>
      <p:sp>
        <p:nvSpPr>
          <p:cNvPr id="25" name="TextBox 24">
            <a:extLst>
              <a:ext uri="{FF2B5EF4-FFF2-40B4-BE49-F238E27FC236}">
                <a16:creationId xmlns:a16="http://schemas.microsoft.com/office/drawing/2014/main" id="{35F772FD-3660-47BF-A88C-324F6566ECE5}"/>
              </a:ext>
            </a:extLst>
          </p:cNvPr>
          <p:cNvSpPr txBox="1"/>
          <p:nvPr/>
        </p:nvSpPr>
        <p:spPr>
          <a:xfrm>
            <a:off x="-15489" y="5373216"/>
            <a:ext cx="3222204" cy="830997"/>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1600" dirty="0">
                <a:latin typeface="Alegreya Sans" panose="00000500000000000000" pitchFamily="2" charset="0"/>
                <a:ea typeface="Malgun Gothic" panose="020B0503020000020004" pitchFamily="34" charset="-127"/>
              </a:rPr>
              <a:t>Quantum Communication</a:t>
            </a:r>
          </a:p>
          <a:p>
            <a:pPr marL="285750" indent="-285750">
              <a:buClr>
                <a:srgbClr val="5D9732"/>
              </a:buClr>
              <a:buFont typeface="Wingdings" panose="05000000000000000000" pitchFamily="2" charset="2"/>
              <a:buChar char="Ø"/>
            </a:pPr>
            <a:r>
              <a:rPr lang="en-GB" sz="1600" dirty="0">
                <a:latin typeface="Alegreya Sans" panose="00000500000000000000" pitchFamily="2" charset="0"/>
                <a:ea typeface="Malgun Gothic" panose="020B0503020000020004" pitchFamily="34" charset="-127"/>
              </a:rPr>
              <a:t>Quantum-Resistant Cryptography</a:t>
            </a:r>
          </a:p>
          <a:p>
            <a:pPr marL="285750" indent="-285750">
              <a:buClr>
                <a:srgbClr val="5D9732"/>
              </a:buClr>
              <a:buFont typeface="Wingdings" panose="05000000000000000000" pitchFamily="2" charset="2"/>
              <a:buChar char="Ø"/>
            </a:pPr>
            <a:r>
              <a:rPr lang="en-GB" sz="1600" dirty="0">
                <a:latin typeface="Alegreya Sans" panose="00000500000000000000" pitchFamily="2" charset="0"/>
                <a:ea typeface="Malgun Gothic" panose="020B0503020000020004" pitchFamily="34" charset="-127"/>
              </a:rPr>
              <a:t>Quantum Internet</a:t>
            </a:r>
          </a:p>
        </p:txBody>
      </p:sp>
      <p:sp>
        <p:nvSpPr>
          <p:cNvPr id="22" name="TextBox 21">
            <a:extLst>
              <a:ext uri="{FF2B5EF4-FFF2-40B4-BE49-F238E27FC236}">
                <a16:creationId xmlns:a16="http://schemas.microsoft.com/office/drawing/2014/main" id="{D0D03A76-B17C-834B-AF46-49BCF3ADB88C}"/>
              </a:ext>
            </a:extLst>
          </p:cNvPr>
          <p:cNvSpPr txBox="1"/>
          <p:nvPr/>
        </p:nvSpPr>
        <p:spPr>
          <a:xfrm>
            <a:off x="-48126" y="3427200"/>
            <a:ext cx="5684789" cy="1631216"/>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1600" dirty="0">
                <a:latin typeface="Alegreya Sans" panose="00000500000000000000" pitchFamily="2" charset="0"/>
                <a:ea typeface="Malgun Gothic" panose="020B0503020000020004" pitchFamily="34" charset="-127"/>
              </a:rPr>
              <a:t>Aligned with the Nation’s £ 150 million investment portfolio in  </a:t>
            </a:r>
            <a:r>
              <a:rPr lang="en-GB" sz="1600" dirty="0">
                <a:latin typeface="Alegreya Sans" panose="00000500000000000000" pitchFamily="2" charset="0"/>
              </a:rPr>
              <a:t>novel quantum technologies.</a:t>
            </a:r>
          </a:p>
          <a:p>
            <a:pPr marL="285750" indent="-285750">
              <a:buClr>
                <a:srgbClr val="5D9732"/>
              </a:buClr>
              <a:buFont typeface="Wingdings" panose="05000000000000000000" pitchFamily="2" charset="2"/>
              <a:buChar char="Ø"/>
            </a:pPr>
            <a:r>
              <a:rPr lang="en-GB" sz="1600" dirty="0">
                <a:latin typeface="Alegreya Sans" panose="00000500000000000000" pitchFamily="2" charset="0"/>
                <a:ea typeface="Malgun Gothic" panose="020B0503020000020004" pitchFamily="34" charset="-127"/>
              </a:rPr>
              <a:t>Maintain UK’s leading position in academia and further expand its industrial impact.</a:t>
            </a:r>
            <a:endParaRPr lang="en-GB" sz="1600" dirty="0">
              <a:latin typeface="Alegreya Sans" panose="00000500000000000000" pitchFamily="2" charset="0"/>
            </a:endParaRPr>
          </a:p>
          <a:p>
            <a:pPr marL="285750" indent="-285750">
              <a:buClr>
                <a:srgbClr val="5D9732"/>
              </a:buClr>
              <a:buFont typeface="Wingdings" panose="05000000000000000000" pitchFamily="2" charset="2"/>
              <a:buChar char="Ø"/>
            </a:pPr>
            <a:r>
              <a:rPr lang="en-GB" sz="1600" dirty="0">
                <a:latin typeface="Alegreya Sans" panose="00000500000000000000" pitchFamily="2" charset="0"/>
                <a:ea typeface="Malgun Gothic" panose="020B0503020000020004" pitchFamily="34" charset="-127"/>
              </a:rPr>
              <a:t>Quantum cryptography and communication may radically transform business, society and government.</a:t>
            </a:r>
          </a:p>
        </p:txBody>
      </p:sp>
      <p:sp>
        <p:nvSpPr>
          <p:cNvPr id="27" name="Rectangle 26">
            <a:extLst>
              <a:ext uri="{FF2B5EF4-FFF2-40B4-BE49-F238E27FC236}">
                <a16:creationId xmlns:a16="http://schemas.microsoft.com/office/drawing/2014/main" id="{1443F1B8-A83B-8749-9A06-3E5767940F7D}"/>
              </a:ext>
            </a:extLst>
          </p:cNvPr>
          <p:cNvSpPr/>
          <p:nvPr/>
        </p:nvSpPr>
        <p:spPr>
          <a:xfrm>
            <a:off x="1716" y="3140968"/>
            <a:ext cx="1124891" cy="288032"/>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egreya Sans" panose="00000500000000000000" pitchFamily="2" charset="0"/>
              </a:rPr>
              <a:t>Why ?</a:t>
            </a:r>
          </a:p>
        </p:txBody>
      </p:sp>
      <p:graphicFrame>
        <p:nvGraphicFramePr>
          <p:cNvPr id="29" name="Diagram 28">
            <a:extLst>
              <a:ext uri="{FF2B5EF4-FFF2-40B4-BE49-F238E27FC236}">
                <a16:creationId xmlns:a16="http://schemas.microsoft.com/office/drawing/2014/main" id="{A5B8C1FA-65D0-3C41-A7B7-A14B36720181}"/>
              </a:ext>
            </a:extLst>
          </p:cNvPr>
          <p:cNvGraphicFramePr>
            <a:graphicFrameLocks noChangeAspect="1"/>
          </p:cNvGraphicFramePr>
          <p:nvPr/>
        </p:nvGraphicFramePr>
        <p:xfrm>
          <a:off x="5681460" y="1809920"/>
          <a:ext cx="3303255" cy="3238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Tree>
    <p:extLst>
      <p:ext uri="{BB962C8B-B14F-4D97-AF65-F5344CB8AC3E}">
        <p14:creationId xmlns:p14="http://schemas.microsoft.com/office/powerpoint/2010/main" val="2712820259"/>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EFBDC-1706-433C-983D-5FAD2F7D3996}"/>
              </a:ext>
            </a:extLst>
          </p:cNvPr>
          <p:cNvSpPr txBox="1"/>
          <p:nvPr/>
        </p:nvSpPr>
        <p:spPr>
          <a:xfrm>
            <a:off x="611560" y="1484784"/>
            <a:ext cx="6966520" cy="3693319"/>
          </a:xfrm>
          <a:prstGeom prst="rect">
            <a:avLst/>
          </a:prstGeom>
          <a:noFill/>
        </p:spPr>
        <p:txBody>
          <a:bodyPr wrap="square">
            <a:spAutoFit/>
          </a:bodyPr>
          <a:lstStyle/>
          <a:p>
            <a:r>
              <a:rPr lang="en-GB" dirty="0"/>
              <a:t>A thought on the talks </a:t>
            </a:r>
          </a:p>
          <a:p>
            <a:endParaRPr lang="en-GB" dirty="0"/>
          </a:p>
          <a:p>
            <a:r>
              <a:rPr lang="en-GB" dirty="0"/>
              <a:t>In your talk you need to convince us, the audience that your proposal is worth doing, is possible to be done, is soundly staffed and financed and well laid out in time and resources requested.</a:t>
            </a:r>
          </a:p>
          <a:p>
            <a:endParaRPr lang="en-GB" dirty="0"/>
          </a:p>
          <a:p>
            <a:r>
              <a:rPr lang="en-GB" dirty="0"/>
              <a:t>Remember the Common denominator: </a:t>
            </a:r>
          </a:p>
          <a:p>
            <a:r>
              <a:rPr lang="en-GB" dirty="0"/>
              <a:t>	• What? </a:t>
            </a:r>
          </a:p>
          <a:p>
            <a:r>
              <a:rPr lang="en-GB" dirty="0"/>
              <a:t>	• Why? </a:t>
            </a:r>
          </a:p>
          <a:p>
            <a:r>
              <a:rPr lang="en-GB" dirty="0"/>
              <a:t>	• How? </a:t>
            </a:r>
          </a:p>
          <a:p>
            <a:r>
              <a:rPr lang="en-GB" dirty="0"/>
              <a:t>	• Who? </a:t>
            </a:r>
          </a:p>
          <a:p>
            <a:r>
              <a:rPr lang="en-GB" dirty="0"/>
              <a:t>	• When? </a:t>
            </a:r>
          </a:p>
          <a:p>
            <a:r>
              <a:rPr lang="en-GB" dirty="0"/>
              <a:t>	• How much? </a:t>
            </a:r>
          </a:p>
        </p:txBody>
      </p:sp>
    </p:spTree>
    <p:extLst>
      <p:ext uri="{BB962C8B-B14F-4D97-AF65-F5344CB8AC3E}">
        <p14:creationId xmlns:p14="http://schemas.microsoft.com/office/powerpoint/2010/main" val="12344028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5CEBD-4009-479D-924E-9BB1A414CD92}"/>
              </a:ext>
            </a:extLst>
          </p:cNvPr>
          <p:cNvSpPr txBox="1"/>
          <p:nvPr/>
        </p:nvSpPr>
        <p:spPr>
          <a:xfrm>
            <a:off x="1349896" y="1124744"/>
            <a:ext cx="4572000" cy="4801314"/>
          </a:xfrm>
          <a:prstGeom prst="rect">
            <a:avLst/>
          </a:prstGeom>
          <a:noFill/>
        </p:spPr>
        <p:txBody>
          <a:bodyPr wrap="square">
            <a:spAutoFit/>
          </a:bodyPr>
          <a:lstStyle/>
          <a:p>
            <a:r>
              <a:rPr lang="en-GB" dirty="0"/>
              <a:t>Typical case for support </a:t>
            </a:r>
          </a:p>
          <a:p>
            <a:r>
              <a:rPr lang="en-GB" dirty="0"/>
              <a:t>	Title </a:t>
            </a:r>
          </a:p>
          <a:p>
            <a:r>
              <a:rPr lang="en-GB" dirty="0"/>
              <a:t>	Abstract </a:t>
            </a:r>
          </a:p>
          <a:p>
            <a:r>
              <a:rPr lang="en-GB" dirty="0"/>
              <a:t>	Introduction </a:t>
            </a:r>
          </a:p>
          <a:p>
            <a:r>
              <a:rPr lang="en-GB" dirty="0"/>
              <a:t>	Objectives </a:t>
            </a:r>
          </a:p>
          <a:p>
            <a:r>
              <a:rPr lang="en-GB" dirty="0"/>
              <a:t>	Theory </a:t>
            </a:r>
          </a:p>
          <a:p>
            <a:r>
              <a:rPr lang="en-GB" dirty="0"/>
              <a:t>	Experimental </a:t>
            </a:r>
          </a:p>
          <a:p>
            <a:r>
              <a:rPr lang="en-GB" dirty="0"/>
              <a:t>	Team </a:t>
            </a:r>
          </a:p>
          <a:p>
            <a:r>
              <a:rPr lang="en-GB" dirty="0"/>
              <a:t>	Timeline </a:t>
            </a:r>
          </a:p>
          <a:p>
            <a:r>
              <a:rPr lang="en-GB" dirty="0"/>
              <a:t>	Finance </a:t>
            </a:r>
          </a:p>
          <a:p>
            <a:r>
              <a:rPr lang="en-GB" dirty="0"/>
              <a:t>	Impact </a:t>
            </a:r>
          </a:p>
          <a:p>
            <a:r>
              <a:rPr lang="en-GB" dirty="0"/>
              <a:t>	References </a:t>
            </a:r>
          </a:p>
          <a:p>
            <a:endParaRPr lang="en-GB" dirty="0"/>
          </a:p>
          <a:p>
            <a:r>
              <a:rPr lang="en-GB" dirty="0"/>
              <a:t>Not all the bits you present in your case for support will feature equally strong in your talk but you probably touch on most of them to some extent.</a:t>
            </a:r>
          </a:p>
        </p:txBody>
      </p:sp>
      <p:sp>
        <p:nvSpPr>
          <p:cNvPr id="4" name="TextBox 3">
            <a:extLst>
              <a:ext uri="{FF2B5EF4-FFF2-40B4-BE49-F238E27FC236}">
                <a16:creationId xmlns:a16="http://schemas.microsoft.com/office/drawing/2014/main" id="{7998E46E-12C9-4DE5-8854-32FAC4796B09}"/>
              </a:ext>
            </a:extLst>
          </p:cNvPr>
          <p:cNvSpPr txBox="1"/>
          <p:nvPr/>
        </p:nvSpPr>
        <p:spPr>
          <a:xfrm>
            <a:off x="539552" y="476672"/>
            <a:ext cx="3096344" cy="923330"/>
          </a:xfrm>
          <a:prstGeom prst="rect">
            <a:avLst/>
          </a:prstGeom>
          <a:noFill/>
        </p:spPr>
        <p:txBody>
          <a:bodyPr wrap="square" rtlCol="0">
            <a:spAutoFit/>
          </a:bodyPr>
          <a:lstStyle/>
          <a:p>
            <a:r>
              <a:rPr lang="en-GB" dirty="0"/>
              <a:t>A thought on the talks </a:t>
            </a:r>
          </a:p>
          <a:p>
            <a:endParaRPr lang="en-GB" dirty="0"/>
          </a:p>
          <a:p>
            <a:endParaRPr lang="en-GB" dirty="0"/>
          </a:p>
        </p:txBody>
      </p:sp>
    </p:spTree>
    <p:extLst>
      <p:ext uri="{BB962C8B-B14F-4D97-AF65-F5344CB8AC3E}">
        <p14:creationId xmlns:p14="http://schemas.microsoft.com/office/powerpoint/2010/main" val="22743197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8202D4-B5C8-443A-A1F7-219D9695619C}"/>
              </a:ext>
            </a:extLst>
          </p:cNvPr>
          <p:cNvPicPr>
            <a:picLocks noChangeAspect="1"/>
          </p:cNvPicPr>
          <p:nvPr/>
        </p:nvPicPr>
        <p:blipFill>
          <a:blip r:embed="rId2"/>
          <a:stretch>
            <a:fillRect/>
          </a:stretch>
        </p:blipFill>
        <p:spPr>
          <a:xfrm>
            <a:off x="2205037" y="1088317"/>
            <a:ext cx="4733925" cy="5010150"/>
          </a:xfrm>
          <a:prstGeom prst="rect">
            <a:avLst/>
          </a:prstGeom>
        </p:spPr>
      </p:pic>
      <p:sp>
        <p:nvSpPr>
          <p:cNvPr id="4" name="TextBox 3">
            <a:extLst>
              <a:ext uri="{FF2B5EF4-FFF2-40B4-BE49-F238E27FC236}">
                <a16:creationId xmlns:a16="http://schemas.microsoft.com/office/drawing/2014/main" id="{2C4FFAF8-F46E-4CAE-BB4C-86A12428BA89}"/>
              </a:ext>
            </a:extLst>
          </p:cNvPr>
          <p:cNvSpPr txBox="1"/>
          <p:nvPr/>
        </p:nvSpPr>
        <p:spPr>
          <a:xfrm flipH="1">
            <a:off x="1259632" y="539388"/>
            <a:ext cx="1780770" cy="369332"/>
          </a:xfrm>
          <a:prstGeom prst="rect">
            <a:avLst/>
          </a:prstGeom>
          <a:noFill/>
        </p:spPr>
        <p:txBody>
          <a:bodyPr wrap="square" rtlCol="0">
            <a:spAutoFit/>
          </a:bodyPr>
          <a:lstStyle/>
          <a:p>
            <a:r>
              <a:rPr lang="en-GB" dirty="0"/>
              <a:t>Marking Sheet</a:t>
            </a:r>
          </a:p>
        </p:txBody>
      </p:sp>
    </p:spTree>
    <p:extLst>
      <p:ext uri="{BB962C8B-B14F-4D97-AF65-F5344CB8AC3E}">
        <p14:creationId xmlns:p14="http://schemas.microsoft.com/office/powerpoint/2010/main" val="11832435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18A1C0-4C55-49CC-9F7E-E777CE118B50}"/>
              </a:ext>
            </a:extLst>
          </p:cNvPr>
          <p:cNvSpPr txBox="1"/>
          <p:nvPr/>
        </p:nvSpPr>
        <p:spPr>
          <a:xfrm flipH="1">
            <a:off x="611560" y="692696"/>
            <a:ext cx="4706809" cy="369332"/>
          </a:xfrm>
          <a:prstGeom prst="rect">
            <a:avLst/>
          </a:prstGeom>
          <a:noFill/>
        </p:spPr>
        <p:txBody>
          <a:bodyPr wrap="square" rtlCol="0">
            <a:spAutoFit/>
          </a:bodyPr>
          <a:lstStyle/>
          <a:p>
            <a:r>
              <a:rPr lang="en-GB" dirty="0"/>
              <a:t>Comments from emails:</a:t>
            </a:r>
          </a:p>
        </p:txBody>
      </p:sp>
      <p:sp>
        <p:nvSpPr>
          <p:cNvPr id="3" name="TextBox 2">
            <a:extLst>
              <a:ext uri="{FF2B5EF4-FFF2-40B4-BE49-F238E27FC236}">
                <a16:creationId xmlns:a16="http://schemas.microsoft.com/office/drawing/2014/main" id="{525C20BD-D820-4A03-BAF0-14AEABE1099C}"/>
              </a:ext>
            </a:extLst>
          </p:cNvPr>
          <p:cNvSpPr txBox="1"/>
          <p:nvPr/>
        </p:nvSpPr>
        <p:spPr>
          <a:xfrm>
            <a:off x="935596" y="1340768"/>
            <a:ext cx="7272808" cy="3970318"/>
          </a:xfrm>
          <a:prstGeom prst="rect">
            <a:avLst/>
          </a:prstGeom>
          <a:noFill/>
        </p:spPr>
        <p:txBody>
          <a:bodyPr wrap="square" rtlCol="0">
            <a:spAutoFit/>
          </a:bodyPr>
          <a:lstStyle/>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Hi Group Adv. Res I,</a:t>
            </a:r>
            <a:br>
              <a:rPr lang="en-GB" sz="1800" dirty="0">
                <a:effectLst/>
                <a:latin typeface="Calibri" panose="020F0502020204030204" pitchFamily="34" charset="0"/>
                <a:ea typeface="Times New Roman" panose="02020603050405020304" pitchFamily="18" charset="0"/>
                <a:cs typeface="Times New Roman" panose="02020603050405020304" pitchFamily="18" charset="0"/>
              </a:rPr>
            </a:b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Here's a bit of feedback:</a:t>
            </a:r>
            <a:br>
              <a:rPr lang="en-GB" sz="1800" dirty="0">
                <a:effectLst/>
                <a:latin typeface="Calibri" panose="020F0502020204030204" pitchFamily="34" charset="0"/>
                <a:ea typeface="Times New Roman" panose="02020603050405020304" pitchFamily="18" charset="0"/>
                <a:cs typeface="Times New Roman" panose="02020603050405020304" pitchFamily="18" charset="0"/>
              </a:rPr>
            </a:b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GB" sz="1800" dirty="0">
                <a:effectLst/>
                <a:latin typeface="Calibri" panose="020F0502020204030204" pitchFamily="34" charset="0"/>
                <a:ea typeface="Times New Roman" panose="02020603050405020304" pitchFamily="18" charset="0"/>
                <a:cs typeface="Times New Roman" panose="02020603050405020304" pitchFamily="18" charset="0"/>
              </a:rPr>
            </a:b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&gt; Objectives are clear, but they need to be measurable</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You mention "Improve lifespan" -- you have to quantify this, see 	lecture slides. </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&gt; Team: talk not only about collaborators, but more importantly about the local CAS team.</a:t>
            </a:r>
            <a:br>
              <a:rPr lang="en-GB" sz="1800" dirty="0">
                <a:effectLst/>
                <a:latin typeface="Calibri" panose="020F0502020204030204" pitchFamily="34" charset="0"/>
                <a:ea typeface="Times New Roman" panose="02020603050405020304" pitchFamily="18" charset="0"/>
                <a:cs typeface="Times New Roman" panose="02020603050405020304" pitchFamily="18" charset="0"/>
              </a:rPr>
            </a:b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&gt; 5 years is long, has to be well justified and a detailed Gantt chart would be expected, probably more objectives. If you can adjust to three years duration, the objectives may be fine, depends on how exactly you define it.</a:t>
            </a:r>
            <a:br>
              <a:rPr lang="en-GB" sz="1800" dirty="0">
                <a:effectLst/>
                <a:latin typeface="Calibri" panose="020F0502020204030204" pitchFamily="34" charset="0"/>
                <a:ea typeface="Times New Roman" panose="02020603050405020304" pitchFamily="18" charset="0"/>
                <a:cs typeface="Times New Roman" panose="02020603050405020304" pitchFamily="18" charset="0"/>
              </a:rPr>
            </a:b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&gt; Outreach: ok, but it receives quite over-proportional emphasis on the one-pager. E.g. less on Outreach and more on Impact would be good</a:t>
            </a:r>
            <a:br>
              <a:rPr lang="en-GB"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p:spTree>
    <p:extLst>
      <p:ext uri="{BB962C8B-B14F-4D97-AF65-F5344CB8AC3E}">
        <p14:creationId xmlns:p14="http://schemas.microsoft.com/office/powerpoint/2010/main" val="27378310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457AD-ED63-4022-A0AA-E62E4A1D2114}"/>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What does this mean?</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2627784" cy="461665"/>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Joule Expansion?</a:t>
            </a:r>
            <a:endParaRPr lang="en-GB" sz="28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19270"/>
            <a:ext cx="6950537" cy="538730"/>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grpSp>
        <p:nvGrpSpPr>
          <p:cNvPr id="34" name="Group 33">
            <a:extLst>
              <a:ext uri="{FF2B5EF4-FFF2-40B4-BE49-F238E27FC236}">
                <a16:creationId xmlns:a16="http://schemas.microsoft.com/office/drawing/2014/main" id="{13854534-9F6E-4AFF-9C19-77922DC2AF95}"/>
              </a:ext>
            </a:extLst>
          </p:cNvPr>
          <p:cNvGrpSpPr/>
          <p:nvPr/>
        </p:nvGrpSpPr>
        <p:grpSpPr>
          <a:xfrm>
            <a:off x="1537045" y="2133046"/>
            <a:ext cx="7145131" cy="3828079"/>
            <a:chOff x="1537045" y="2277062"/>
            <a:chExt cx="7145131" cy="3828079"/>
          </a:xfrm>
        </p:grpSpPr>
        <p:cxnSp>
          <p:nvCxnSpPr>
            <p:cNvPr id="22" name="Straight Arrow Connector 21">
              <a:extLst>
                <a:ext uri="{FF2B5EF4-FFF2-40B4-BE49-F238E27FC236}">
                  <a16:creationId xmlns:a16="http://schemas.microsoft.com/office/drawing/2014/main" id="{53104C22-2D38-4E56-9CEB-D43F6F9AA4CE}"/>
                </a:ext>
              </a:extLst>
            </p:cNvPr>
            <p:cNvCxnSpPr>
              <a:cxnSpLocks/>
            </p:cNvCxnSpPr>
            <p:nvPr/>
          </p:nvCxnSpPr>
          <p:spPr>
            <a:xfrm>
              <a:off x="1537045" y="3747787"/>
              <a:ext cx="2574585" cy="2357354"/>
            </a:xfrm>
            <a:prstGeom prst="straightConnector1">
              <a:avLst/>
            </a:prstGeom>
            <a:ln w="57150">
              <a:solidFill>
                <a:srgbClr val="5D973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04435B-3A32-4B03-87C5-C022327415CB}"/>
                </a:ext>
              </a:extLst>
            </p:cNvPr>
            <p:cNvCxnSpPr>
              <a:cxnSpLocks/>
            </p:cNvCxnSpPr>
            <p:nvPr/>
          </p:nvCxnSpPr>
          <p:spPr>
            <a:xfrm>
              <a:off x="6186061" y="2277062"/>
              <a:ext cx="2496115" cy="2402574"/>
            </a:xfrm>
            <a:prstGeom prst="straightConnector1">
              <a:avLst/>
            </a:prstGeom>
            <a:ln w="57150">
              <a:solidFill>
                <a:srgbClr val="5D973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DB7ACDA2-9DD6-4620-AF74-551C41330485}"/>
              </a:ext>
            </a:extLst>
          </p:cNvPr>
          <p:cNvGrpSpPr/>
          <p:nvPr/>
        </p:nvGrpSpPr>
        <p:grpSpPr>
          <a:xfrm>
            <a:off x="1475656" y="2132856"/>
            <a:ext cx="4552348" cy="2180565"/>
            <a:chOff x="1475656" y="2276872"/>
            <a:chExt cx="4552348" cy="2180565"/>
          </a:xfrm>
        </p:grpSpPr>
        <p:grpSp>
          <p:nvGrpSpPr>
            <p:cNvPr id="11" name="Group 10">
              <a:extLst>
                <a:ext uri="{FF2B5EF4-FFF2-40B4-BE49-F238E27FC236}">
                  <a16:creationId xmlns:a16="http://schemas.microsoft.com/office/drawing/2014/main" id="{6C9133D2-CF8C-439A-9542-3BE8DB6EE447}"/>
                </a:ext>
              </a:extLst>
            </p:cNvPr>
            <p:cNvGrpSpPr/>
            <p:nvPr/>
          </p:nvGrpSpPr>
          <p:grpSpPr>
            <a:xfrm>
              <a:off x="1475656" y="2276872"/>
              <a:ext cx="4552348" cy="1296144"/>
              <a:chOff x="1475656" y="2276872"/>
              <a:chExt cx="4552348" cy="1296144"/>
            </a:xfrm>
          </p:grpSpPr>
          <p:sp>
            <p:nvSpPr>
              <p:cNvPr id="3" name="Rectangle 2">
                <a:extLst>
                  <a:ext uri="{FF2B5EF4-FFF2-40B4-BE49-F238E27FC236}">
                    <a16:creationId xmlns:a16="http://schemas.microsoft.com/office/drawing/2014/main" id="{C5DD9250-4D56-4039-A408-60051F36E7B7}"/>
                  </a:ext>
                </a:extLst>
              </p:cNvPr>
              <p:cNvSpPr/>
              <p:nvPr/>
            </p:nvSpPr>
            <p:spPr>
              <a:xfrm>
                <a:off x="1475656" y="2276872"/>
                <a:ext cx="2276174" cy="1296144"/>
              </a:xfrm>
              <a:prstGeom prst="rect">
                <a:avLst/>
              </a:prstGeom>
              <a:solidFill>
                <a:srgbClr val="AECB98"/>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1176B439-A95E-4BA0-A61D-80169293A53C}"/>
                  </a:ext>
                </a:extLst>
              </p:cNvPr>
              <p:cNvSpPr/>
              <p:nvPr/>
            </p:nvSpPr>
            <p:spPr>
              <a:xfrm>
                <a:off x="3751830" y="2276872"/>
                <a:ext cx="2276174" cy="1296144"/>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31B6BF6-EDDD-4DD9-B37D-911CCCC00D7C}"/>
                  </a:ext>
                </a:extLst>
              </p:cNvPr>
              <p:cNvSpPr txBox="1"/>
              <p:nvPr/>
            </p:nvSpPr>
            <p:spPr>
              <a:xfrm>
                <a:off x="2410001" y="2509445"/>
                <a:ext cx="418704" cy="830997"/>
              </a:xfrm>
              <a:prstGeom prst="rect">
                <a:avLst/>
              </a:prstGeom>
              <a:noFill/>
            </p:spPr>
            <p:txBody>
              <a:bodyPr wrap="none" rtlCol="0">
                <a:spAutoFit/>
              </a:bodyPr>
              <a:lstStyle/>
              <a:p>
                <a:r>
                  <a:rPr lang="en-GB" sz="2400" b="1" dirty="0">
                    <a:latin typeface="Alegreya Sans" panose="00000500000000000000" pitchFamily="2" charset="0"/>
                  </a:rPr>
                  <a:t>P</a:t>
                </a:r>
                <a:r>
                  <a:rPr lang="en-GB" sz="2400" b="1" baseline="-25000" dirty="0">
                    <a:latin typeface="Alegreya Sans" panose="00000500000000000000" pitchFamily="2" charset="0"/>
                  </a:rPr>
                  <a:t>i</a:t>
                </a:r>
              </a:p>
              <a:p>
                <a:r>
                  <a:rPr lang="en-GB" sz="2400" b="1" dirty="0">
                    <a:latin typeface="Alegreya Sans" panose="00000500000000000000" pitchFamily="2" charset="0"/>
                  </a:rPr>
                  <a:t>V</a:t>
                </a:r>
                <a:r>
                  <a:rPr lang="en-GB" sz="2400" b="1" baseline="-25000" dirty="0">
                    <a:latin typeface="Alegreya Sans" panose="00000500000000000000" pitchFamily="2" charset="0"/>
                  </a:rPr>
                  <a:t>i</a:t>
                </a:r>
              </a:p>
            </p:txBody>
          </p:sp>
        </p:grpSp>
        <p:sp>
          <p:nvSpPr>
            <p:cNvPr id="26" name="TextBox 25">
              <a:extLst>
                <a:ext uri="{FF2B5EF4-FFF2-40B4-BE49-F238E27FC236}">
                  <a16:creationId xmlns:a16="http://schemas.microsoft.com/office/drawing/2014/main" id="{B16BE125-CEFF-4A79-AA04-C634327DB59B}"/>
                </a:ext>
              </a:extLst>
            </p:cNvPr>
            <p:cNvSpPr txBox="1"/>
            <p:nvPr/>
          </p:nvSpPr>
          <p:spPr>
            <a:xfrm>
              <a:off x="2912570" y="4088105"/>
              <a:ext cx="1659429" cy="369332"/>
            </a:xfrm>
            <a:prstGeom prst="rect">
              <a:avLst/>
            </a:prstGeom>
            <a:noFill/>
          </p:spPr>
          <p:txBody>
            <a:bodyPr wrap="none" rtlCol="0">
              <a:spAutoFit/>
            </a:bodyPr>
            <a:lstStyle/>
            <a:p>
              <a:r>
                <a:rPr lang="en-GB" dirty="0"/>
                <a:t>Thermal Barrier</a:t>
              </a:r>
            </a:p>
          </p:txBody>
        </p:sp>
        <p:cxnSp>
          <p:nvCxnSpPr>
            <p:cNvPr id="27" name="Straight Arrow Connector 26">
              <a:extLst>
                <a:ext uri="{FF2B5EF4-FFF2-40B4-BE49-F238E27FC236}">
                  <a16:creationId xmlns:a16="http://schemas.microsoft.com/office/drawing/2014/main" id="{BB62AA6A-CF3B-4787-8478-3D3FD69C1BBE}"/>
                </a:ext>
              </a:extLst>
            </p:cNvPr>
            <p:cNvCxnSpPr>
              <a:cxnSpLocks/>
            </p:cNvCxnSpPr>
            <p:nvPr/>
          </p:nvCxnSpPr>
          <p:spPr>
            <a:xfrm flipV="1">
              <a:off x="3751829" y="3688906"/>
              <a:ext cx="0" cy="399199"/>
            </a:xfrm>
            <a:prstGeom prst="straightConnector1">
              <a:avLst/>
            </a:prstGeom>
            <a:ln w="57150">
              <a:solidFill>
                <a:srgbClr val="5D973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EA343BBF-CABE-4853-9B4A-A54E539A5A11}"/>
              </a:ext>
            </a:extLst>
          </p:cNvPr>
          <p:cNvGrpSpPr/>
          <p:nvPr/>
        </p:nvGrpSpPr>
        <p:grpSpPr>
          <a:xfrm>
            <a:off x="4211960" y="3544890"/>
            <a:ext cx="4552348" cy="2416235"/>
            <a:chOff x="4211960" y="3688906"/>
            <a:chExt cx="4552348" cy="2416235"/>
          </a:xfrm>
        </p:grpSpPr>
        <p:grpSp>
          <p:nvGrpSpPr>
            <p:cNvPr id="7" name="Group 6">
              <a:extLst>
                <a:ext uri="{FF2B5EF4-FFF2-40B4-BE49-F238E27FC236}">
                  <a16:creationId xmlns:a16="http://schemas.microsoft.com/office/drawing/2014/main" id="{9AD64ECD-A716-4469-A5F8-94682E243A01}"/>
                </a:ext>
              </a:extLst>
            </p:cNvPr>
            <p:cNvGrpSpPr/>
            <p:nvPr/>
          </p:nvGrpSpPr>
          <p:grpSpPr>
            <a:xfrm>
              <a:off x="4211960" y="4808997"/>
              <a:ext cx="4552348" cy="1296144"/>
              <a:chOff x="4211960" y="4808997"/>
              <a:chExt cx="4552348" cy="1296144"/>
            </a:xfrm>
          </p:grpSpPr>
          <p:sp>
            <p:nvSpPr>
              <p:cNvPr id="14" name="Rectangle 13">
                <a:extLst>
                  <a:ext uri="{FF2B5EF4-FFF2-40B4-BE49-F238E27FC236}">
                    <a16:creationId xmlns:a16="http://schemas.microsoft.com/office/drawing/2014/main" id="{5324CBCE-CC01-460B-B8C0-95259B623D0A}"/>
                  </a:ext>
                </a:extLst>
              </p:cNvPr>
              <p:cNvSpPr/>
              <p:nvPr/>
            </p:nvSpPr>
            <p:spPr>
              <a:xfrm>
                <a:off x="4211960" y="4808997"/>
                <a:ext cx="2276174" cy="1296144"/>
              </a:xfrm>
              <a:prstGeom prst="rect">
                <a:avLst/>
              </a:prstGeom>
              <a:solidFill>
                <a:schemeClr val="accent3">
                  <a:lumMod val="40000"/>
                  <a:lumOff val="60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AC3FAB7-569E-49EB-9E81-82805EEBF184}"/>
                  </a:ext>
                </a:extLst>
              </p:cNvPr>
              <p:cNvSpPr/>
              <p:nvPr/>
            </p:nvSpPr>
            <p:spPr>
              <a:xfrm>
                <a:off x="6488134" y="4808997"/>
                <a:ext cx="2276174" cy="1296144"/>
              </a:xfrm>
              <a:prstGeom prst="rect">
                <a:avLst/>
              </a:prstGeom>
              <a:solidFill>
                <a:schemeClr val="accent3">
                  <a:lumMod val="40000"/>
                  <a:lumOff val="60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0D8883A6-F1FB-4BC7-834A-1FBDE9287910}"/>
                  </a:ext>
                </a:extLst>
              </p:cNvPr>
              <p:cNvSpPr txBox="1"/>
              <p:nvPr/>
            </p:nvSpPr>
            <p:spPr>
              <a:xfrm>
                <a:off x="5146305" y="5041570"/>
                <a:ext cx="433132" cy="830997"/>
              </a:xfrm>
              <a:prstGeom prst="rect">
                <a:avLst/>
              </a:prstGeom>
              <a:noFill/>
            </p:spPr>
            <p:txBody>
              <a:bodyPr wrap="none" rtlCol="0">
                <a:spAutoFit/>
              </a:bodyPr>
              <a:lstStyle/>
              <a:p>
                <a:r>
                  <a:rPr lang="en-GB" sz="2400" b="1" dirty="0" err="1">
                    <a:latin typeface="Alegreya Sans" panose="00000500000000000000" pitchFamily="2" charset="0"/>
                  </a:rPr>
                  <a:t>P</a:t>
                </a:r>
                <a:r>
                  <a:rPr lang="en-GB" sz="2400" b="1" baseline="-25000" dirty="0" err="1">
                    <a:latin typeface="Alegreya Sans" panose="00000500000000000000" pitchFamily="2" charset="0"/>
                  </a:rPr>
                  <a:t>f</a:t>
                </a:r>
                <a:endParaRPr lang="en-GB" sz="2400" b="1" baseline="-25000" dirty="0">
                  <a:latin typeface="Alegreya Sans" panose="00000500000000000000" pitchFamily="2" charset="0"/>
                </a:endParaRPr>
              </a:p>
              <a:p>
                <a:r>
                  <a:rPr lang="en-GB" sz="2400" b="1" dirty="0" err="1">
                    <a:latin typeface="Alegreya Sans" panose="00000500000000000000" pitchFamily="2" charset="0"/>
                  </a:rPr>
                  <a:t>V</a:t>
                </a:r>
                <a:r>
                  <a:rPr lang="en-GB" sz="2400" b="1" baseline="-25000" dirty="0" err="1">
                    <a:latin typeface="Alegreya Sans" panose="00000500000000000000" pitchFamily="2" charset="0"/>
                  </a:rPr>
                  <a:t>f</a:t>
                </a:r>
                <a:endParaRPr lang="en-GB" sz="2400" b="1" baseline="-25000" dirty="0">
                  <a:latin typeface="Alegreya Sans" panose="00000500000000000000" pitchFamily="2" charset="0"/>
                </a:endParaRPr>
              </a:p>
            </p:txBody>
          </p:sp>
          <p:sp>
            <p:nvSpPr>
              <p:cNvPr id="19" name="TextBox 18">
                <a:extLst>
                  <a:ext uri="{FF2B5EF4-FFF2-40B4-BE49-F238E27FC236}">
                    <a16:creationId xmlns:a16="http://schemas.microsoft.com/office/drawing/2014/main" id="{B16D47B5-A9EB-4829-B2CC-B9BAA61243CF}"/>
                  </a:ext>
                </a:extLst>
              </p:cNvPr>
              <p:cNvSpPr txBox="1"/>
              <p:nvPr/>
            </p:nvSpPr>
            <p:spPr>
              <a:xfrm>
                <a:off x="7409655" y="5041570"/>
                <a:ext cx="433132" cy="830997"/>
              </a:xfrm>
              <a:prstGeom prst="rect">
                <a:avLst/>
              </a:prstGeom>
              <a:noFill/>
            </p:spPr>
            <p:txBody>
              <a:bodyPr wrap="none" rtlCol="0">
                <a:spAutoFit/>
              </a:bodyPr>
              <a:lstStyle/>
              <a:p>
                <a:r>
                  <a:rPr lang="en-GB" sz="2400" b="1" dirty="0" err="1">
                    <a:latin typeface="Alegreya Sans" panose="00000500000000000000" pitchFamily="2" charset="0"/>
                  </a:rPr>
                  <a:t>P</a:t>
                </a:r>
                <a:r>
                  <a:rPr lang="en-GB" sz="2400" b="1" baseline="-25000" dirty="0" err="1">
                    <a:latin typeface="Alegreya Sans" panose="00000500000000000000" pitchFamily="2" charset="0"/>
                  </a:rPr>
                  <a:t>f</a:t>
                </a:r>
                <a:endParaRPr lang="en-GB" sz="2400" b="1" baseline="-25000" dirty="0">
                  <a:latin typeface="Alegreya Sans" panose="00000500000000000000" pitchFamily="2" charset="0"/>
                </a:endParaRPr>
              </a:p>
              <a:p>
                <a:r>
                  <a:rPr lang="en-GB" sz="2400" b="1" dirty="0" err="1">
                    <a:latin typeface="Alegreya Sans" panose="00000500000000000000" pitchFamily="2" charset="0"/>
                  </a:rPr>
                  <a:t>V</a:t>
                </a:r>
                <a:r>
                  <a:rPr lang="en-GB" sz="2400" b="1" baseline="-25000" dirty="0" err="1">
                    <a:latin typeface="Alegreya Sans" panose="00000500000000000000" pitchFamily="2" charset="0"/>
                  </a:rPr>
                  <a:t>f</a:t>
                </a:r>
                <a:endParaRPr lang="en-GB" sz="2400" b="1" baseline="-25000" dirty="0">
                  <a:latin typeface="Alegreya Sans" panose="00000500000000000000" pitchFamily="2" charset="0"/>
                </a:endParaRPr>
              </a:p>
            </p:txBody>
          </p:sp>
          <p:sp>
            <p:nvSpPr>
              <p:cNvPr id="6" name="Rectangle 5">
                <a:extLst>
                  <a:ext uri="{FF2B5EF4-FFF2-40B4-BE49-F238E27FC236}">
                    <a16:creationId xmlns:a16="http://schemas.microsoft.com/office/drawing/2014/main" id="{EC41B29E-51D3-436B-8BAA-629C6A818DE1}"/>
                  </a:ext>
                </a:extLst>
              </p:cNvPr>
              <p:cNvSpPr/>
              <p:nvPr/>
            </p:nvSpPr>
            <p:spPr>
              <a:xfrm>
                <a:off x="6164098" y="5023126"/>
                <a:ext cx="648072" cy="36004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7167B85A-AE9A-49B7-B20B-98526A2C7D66}"/>
                  </a:ext>
                </a:extLst>
              </p:cNvPr>
              <p:cNvSpPr/>
              <p:nvPr/>
            </p:nvSpPr>
            <p:spPr>
              <a:xfrm>
                <a:off x="6132393" y="5512527"/>
                <a:ext cx="648072" cy="36004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TextBox 28">
              <a:extLst>
                <a:ext uri="{FF2B5EF4-FFF2-40B4-BE49-F238E27FC236}">
                  <a16:creationId xmlns:a16="http://schemas.microsoft.com/office/drawing/2014/main" id="{46EE2757-30C2-4BC5-8CCE-12A956A48CAF}"/>
                </a:ext>
              </a:extLst>
            </p:cNvPr>
            <p:cNvSpPr txBox="1"/>
            <p:nvPr/>
          </p:nvSpPr>
          <p:spPr>
            <a:xfrm>
              <a:off x="5648418" y="3688906"/>
              <a:ext cx="1659429" cy="646331"/>
            </a:xfrm>
            <a:prstGeom prst="rect">
              <a:avLst/>
            </a:prstGeom>
            <a:noFill/>
          </p:spPr>
          <p:txBody>
            <a:bodyPr wrap="none" rtlCol="0">
              <a:spAutoFit/>
            </a:bodyPr>
            <a:lstStyle/>
            <a:p>
              <a:pPr algn="ctr"/>
              <a:r>
                <a:rPr lang="en-GB" dirty="0"/>
                <a:t>Thermal Barrier</a:t>
              </a:r>
            </a:p>
            <a:p>
              <a:pPr algn="ctr"/>
              <a:r>
                <a:rPr lang="en-GB" dirty="0"/>
                <a:t>Removed</a:t>
              </a:r>
            </a:p>
          </p:txBody>
        </p:sp>
        <p:cxnSp>
          <p:nvCxnSpPr>
            <p:cNvPr id="30" name="Straight Arrow Connector 29">
              <a:extLst>
                <a:ext uri="{FF2B5EF4-FFF2-40B4-BE49-F238E27FC236}">
                  <a16:creationId xmlns:a16="http://schemas.microsoft.com/office/drawing/2014/main" id="{963F360A-557C-4F33-BC99-AA8D7022E7F0}"/>
                </a:ext>
              </a:extLst>
            </p:cNvPr>
            <p:cNvCxnSpPr>
              <a:cxnSpLocks/>
            </p:cNvCxnSpPr>
            <p:nvPr/>
          </p:nvCxnSpPr>
          <p:spPr>
            <a:xfrm>
              <a:off x="6478133" y="4316702"/>
              <a:ext cx="0" cy="388873"/>
            </a:xfrm>
            <a:prstGeom prst="straightConnector1">
              <a:avLst/>
            </a:prstGeom>
            <a:ln w="57150">
              <a:solidFill>
                <a:srgbClr val="5D973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96540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What does this mean?</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7092280" cy="6001643"/>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Multicell Atomic Quantum Memory (MAQM, aka </a:t>
            </a:r>
            <a:r>
              <a:rPr lang="en-GB" sz="2400" dirty="0" err="1">
                <a:latin typeface="Alegreya Sans" panose="00000500000000000000" pitchFamily="2" charset="0"/>
                <a:ea typeface="Malgun Gothic" panose="020B0503020000020004" pitchFamily="34" charset="-127"/>
              </a:rPr>
              <a:t>qRAM</a:t>
            </a:r>
            <a:r>
              <a:rPr lang="en-GB" sz="2400" dirty="0">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Analogous to standard computer memory (hence, </a:t>
            </a:r>
            <a:r>
              <a:rPr lang="en-GB" sz="2400" dirty="0" err="1">
                <a:latin typeface="Alegreya Sans" panose="00000500000000000000" pitchFamily="2" charset="0"/>
                <a:ea typeface="Malgun Gothic" panose="020B0503020000020004" pitchFamily="34" charset="-127"/>
              </a:rPr>
              <a:t>qRAM</a:t>
            </a:r>
            <a:r>
              <a:rPr lang="en-GB" sz="2400" dirty="0">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Stores quantum states for later retrieval</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One design approach -&gt; Quantum Repeaters</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Quantum Repeaters contain (2D) atomic arrays used for quantum state (qubit) storage.</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Tree>
    <p:extLst>
      <p:ext uri="{BB962C8B-B14F-4D97-AF65-F5344CB8AC3E}">
        <p14:creationId xmlns:p14="http://schemas.microsoft.com/office/powerpoint/2010/main" val="26143293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What does this mean?... Merging Tech</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6732240" cy="1938992"/>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What we aim to do</a:t>
            </a:r>
            <a:r>
              <a:rPr lang="en-GB" sz="2400" dirty="0">
                <a:solidFill>
                  <a:srgbClr val="5D9732"/>
                </a:solidFill>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grpSp>
        <p:nvGrpSpPr>
          <p:cNvPr id="6" name="Group 5">
            <a:extLst>
              <a:ext uri="{FF2B5EF4-FFF2-40B4-BE49-F238E27FC236}">
                <a16:creationId xmlns:a16="http://schemas.microsoft.com/office/drawing/2014/main" id="{CB93E173-A739-4278-96BD-855C6E8DC0DB}"/>
              </a:ext>
            </a:extLst>
          </p:cNvPr>
          <p:cNvGrpSpPr/>
          <p:nvPr/>
        </p:nvGrpSpPr>
        <p:grpSpPr>
          <a:xfrm>
            <a:off x="1015402" y="2250319"/>
            <a:ext cx="7113193" cy="2867425"/>
            <a:chOff x="821033" y="2823612"/>
            <a:chExt cx="7113193" cy="2867425"/>
          </a:xfrm>
        </p:grpSpPr>
        <p:pic>
          <p:nvPicPr>
            <p:cNvPr id="4" name="Picture 3">
              <a:extLst>
                <a:ext uri="{FF2B5EF4-FFF2-40B4-BE49-F238E27FC236}">
                  <a16:creationId xmlns:a16="http://schemas.microsoft.com/office/drawing/2014/main" id="{F0FA5D47-6D98-4F1E-A15D-8855FADECEF7}"/>
                </a:ext>
              </a:extLst>
            </p:cNvPr>
            <p:cNvPicPr>
              <a:picLocks noChangeAspect="1"/>
            </p:cNvPicPr>
            <p:nvPr/>
          </p:nvPicPr>
          <p:blipFill>
            <a:blip r:embed="rId3"/>
            <a:stretch>
              <a:fillRect/>
            </a:stretch>
          </p:blipFill>
          <p:spPr>
            <a:xfrm>
              <a:off x="827584" y="2823612"/>
              <a:ext cx="7106642" cy="2867425"/>
            </a:xfrm>
            <a:prstGeom prst="rect">
              <a:avLst/>
            </a:prstGeom>
          </p:spPr>
        </p:pic>
        <p:sp>
          <p:nvSpPr>
            <p:cNvPr id="5" name="TextBox 4">
              <a:extLst>
                <a:ext uri="{FF2B5EF4-FFF2-40B4-BE49-F238E27FC236}">
                  <a16:creationId xmlns:a16="http://schemas.microsoft.com/office/drawing/2014/main" id="{F7F5BB97-C9ED-46C1-A13C-6A7412A8F844}"/>
                </a:ext>
              </a:extLst>
            </p:cNvPr>
            <p:cNvSpPr txBox="1"/>
            <p:nvPr/>
          </p:nvSpPr>
          <p:spPr>
            <a:xfrm>
              <a:off x="821033" y="2823612"/>
              <a:ext cx="504056" cy="369332"/>
            </a:xfrm>
            <a:prstGeom prst="rect">
              <a:avLst/>
            </a:prstGeom>
            <a:solidFill>
              <a:schemeClr val="bg1"/>
            </a:solidFill>
          </p:spPr>
          <p:txBody>
            <a:bodyPr wrap="square" rtlCol="0">
              <a:spAutoFit/>
            </a:bodyPr>
            <a:lstStyle/>
            <a:p>
              <a:r>
                <a:rPr lang="en-GB" dirty="0"/>
                <a:t>[1]</a:t>
              </a:r>
            </a:p>
          </p:txBody>
        </p:sp>
      </p:grpSp>
      <p:sp>
        <p:nvSpPr>
          <p:cNvPr id="7" name="Oval 6">
            <a:extLst>
              <a:ext uri="{FF2B5EF4-FFF2-40B4-BE49-F238E27FC236}">
                <a16:creationId xmlns:a16="http://schemas.microsoft.com/office/drawing/2014/main" id="{9CAD7535-C6E2-4965-8616-A53FD80DB80A}"/>
              </a:ext>
            </a:extLst>
          </p:cNvPr>
          <p:cNvSpPr/>
          <p:nvPr/>
        </p:nvSpPr>
        <p:spPr>
          <a:xfrm rot="941849">
            <a:off x="8223951" y="5524671"/>
            <a:ext cx="228246" cy="630811"/>
          </a:xfrm>
          <a:prstGeom prst="ellipse">
            <a:avLst/>
          </a:prstGeom>
          <a:solidFill>
            <a:srgbClr val="9AD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89B87329-5D27-4C82-A731-BD599596AF10}"/>
              </a:ext>
            </a:extLst>
          </p:cNvPr>
          <p:cNvSpPr txBox="1"/>
          <p:nvPr/>
        </p:nvSpPr>
        <p:spPr>
          <a:xfrm>
            <a:off x="1907704" y="5805264"/>
            <a:ext cx="6235168" cy="369332"/>
          </a:xfrm>
          <a:prstGeom prst="rect">
            <a:avLst/>
          </a:prstGeom>
          <a:noFill/>
        </p:spPr>
        <p:txBody>
          <a:bodyPr wrap="none" rtlCol="0">
            <a:spAutoFit/>
          </a:bodyPr>
          <a:lstStyle/>
          <a:p>
            <a:r>
              <a:rPr lang="en-GB" dirty="0">
                <a:solidFill>
                  <a:srgbClr val="FF0000"/>
                </a:solidFill>
              </a:rPr>
              <a:t>I still need to think about how best to do this diagram (LEWIS) :D</a:t>
            </a:r>
          </a:p>
        </p:txBody>
      </p:sp>
    </p:spTree>
    <p:extLst>
      <p:ext uri="{BB962C8B-B14F-4D97-AF65-F5344CB8AC3E}">
        <p14:creationId xmlns:p14="http://schemas.microsoft.com/office/powerpoint/2010/main" val="20746189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Objectives</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6732240" cy="1938992"/>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Pass 551? ;P</a:t>
            </a:r>
            <a:r>
              <a:rPr lang="en-GB" sz="2400" dirty="0">
                <a:solidFill>
                  <a:srgbClr val="5D9732"/>
                </a:solidFill>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Tree>
    <p:extLst>
      <p:ext uri="{BB962C8B-B14F-4D97-AF65-F5344CB8AC3E}">
        <p14:creationId xmlns:p14="http://schemas.microsoft.com/office/powerpoint/2010/main" val="393466339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Why? What’s the Impact?</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6732240" cy="1938992"/>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Good PowerPoint, good grade</a:t>
            </a:r>
            <a:r>
              <a:rPr lang="en-GB" sz="2400" dirty="0">
                <a:solidFill>
                  <a:srgbClr val="5D9732"/>
                </a:solidFill>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Tree>
    <p:extLst>
      <p:ext uri="{BB962C8B-B14F-4D97-AF65-F5344CB8AC3E}">
        <p14:creationId xmlns:p14="http://schemas.microsoft.com/office/powerpoint/2010/main" val="24410651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Experimental Specification</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6732240" cy="1938992"/>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Hmmm</a:t>
            </a:r>
            <a:r>
              <a:rPr lang="en-GB" sz="2400" dirty="0">
                <a:solidFill>
                  <a:srgbClr val="5D9732"/>
                </a:solidFill>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Tree>
    <p:extLst>
      <p:ext uri="{BB962C8B-B14F-4D97-AF65-F5344CB8AC3E}">
        <p14:creationId xmlns:p14="http://schemas.microsoft.com/office/powerpoint/2010/main" val="13149074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Team with Expertise</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6732240" cy="1938992"/>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a:latin typeface="Alegreya Sans" panose="00000500000000000000" pitchFamily="2" charset="0"/>
                <a:ea typeface="Malgun Gothic" panose="020B0503020000020004" pitchFamily="34" charset="-127"/>
              </a:rPr>
              <a:t>Pure Wizards</a:t>
            </a:r>
            <a:r>
              <a:rPr lang="en-GB" sz="2400" dirty="0">
                <a:solidFill>
                  <a:srgbClr val="5D9732"/>
                </a:solidFill>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Tree>
    <p:extLst>
      <p:ext uri="{BB962C8B-B14F-4D97-AF65-F5344CB8AC3E}">
        <p14:creationId xmlns:p14="http://schemas.microsoft.com/office/powerpoint/2010/main" val="12082631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81B96C-2B02-476F-A472-51925FF800F5}"/>
              </a:ext>
            </a:extLst>
          </p:cNvPr>
          <p:cNvSpPr/>
          <p:nvPr/>
        </p:nvSpPr>
        <p:spPr>
          <a:xfrm>
            <a:off x="0" y="6326231"/>
            <a:ext cx="9144000" cy="531769"/>
          </a:xfrm>
          <a:prstGeom prst="rect">
            <a:avLst/>
          </a:prstGeom>
          <a:solidFill>
            <a:srgbClr val="5D9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C374E1-6D4E-4F6C-8705-D42E43DBC7CA}"/>
              </a:ext>
            </a:extLst>
          </p:cNvPr>
          <p:cNvSpPr/>
          <p:nvPr/>
        </p:nvSpPr>
        <p:spPr>
          <a:xfrm>
            <a:off x="0" y="0"/>
            <a:ext cx="7615988"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 name="Title 1"/>
          <p:cNvSpPr>
            <a:spLocks noGrp="1"/>
          </p:cNvSpPr>
          <p:nvPr>
            <p:ph type="ctrTitle"/>
          </p:nvPr>
        </p:nvSpPr>
        <p:spPr>
          <a:xfrm>
            <a:off x="0" y="27512"/>
            <a:ext cx="7615988" cy="1014321"/>
          </a:xfrm>
        </p:spPr>
        <p:txBody>
          <a:bodyPr anchor="ctr"/>
          <a:lstStyle/>
          <a:p>
            <a:pPr algn="ctr"/>
            <a:r>
              <a:rPr lang="en-GB" sz="2800" b="1" dirty="0">
                <a:latin typeface="Alegreya Sans" panose="00000500000000000000" pitchFamily="2" charset="0"/>
                <a:ea typeface="Malgun Gothic" panose="020B0503020000020004" pitchFamily="34" charset="-127"/>
              </a:rPr>
              <a:t>Timeline</a:t>
            </a:r>
          </a:p>
        </p:txBody>
      </p:sp>
      <p:sp>
        <p:nvSpPr>
          <p:cNvPr id="18" name="Rectangle 17">
            <a:extLst>
              <a:ext uri="{FF2B5EF4-FFF2-40B4-BE49-F238E27FC236}">
                <a16:creationId xmlns:a16="http://schemas.microsoft.com/office/drawing/2014/main" id="{0D832764-832B-42B4-8FEF-8544C93A11C4}"/>
              </a:ext>
            </a:extLst>
          </p:cNvPr>
          <p:cNvSpPr/>
          <p:nvPr/>
        </p:nvSpPr>
        <p:spPr>
          <a:xfrm>
            <a:off x="8682176" y="0"/>
            <a:ext cx="461824" cy="1041833"/>
          </a:xfrm>
          <a:prstGeom prst="rect">
            <a:avLst/>
          </a:prstGeom>
          <a:solidFill>
            <a:srgbClr val="5D97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TextBox 11">
            <a:extLst>
              <a:ext uri="{FF2B5EF4-FFF2-40B4-BE49-F238E27FC236}">
                <a16:creationId xmlns:a16="http://schemas.microsoft.com/office/drawing/2014/main" id="{1647925E-1FC6-42F7-A717-C4157600B088}"/>
              </a:ext>
            </a:extLst>
          </p:cNvPr>
          <p:cNvSpPr txBox="1"/>
          <p:nvPr/>
        </p:nvSpPr>
        <p:spPr>
          <a:xfrm>
            <a:off x="432048" y="1484784"/>
            <a:ext cx="6732240" cy="2308324"/>
          </a:xfrm>
          <a:prstGeom prst="rect">
            <a:avLst/>
          </a:prstGeom>
          <a:noFill/>
        </p:spPr>
        <p:txBody>
          <a:bodyPr wrap="square" rtlCol="0">
            <a:spAutoFit/>
          </a:bodyPr>
          <a:lstStyle/>
          <a:p>
            <a:pPr marL="285750" indent="-285750">
              <a:buClr>
                <a:srgbClr val="5D9732"/>
              </a:buClr>
              <a:buFont typeface="Wingdings" panose="05000000000000000000" pitchFamily="2" charset="2"/>
              <a:buChar char="Ø"/>
            </a:pPr>
            <a:r>
              <a:rPr lang="en-GB" sz="2400" dirty="0" err="1">
                <a:latin typeface="Alegreya Sans" panose="00000500000000000000" pitchFamily="2" charset="0"/>
                <a:ea typeface="Malgun Gothic" panose="020B0503020000020004" pitchFamily="34" charset="-127"/>
              </a:rPr>
              <a:t>Gnatt</a:t>
            </a:r>
            <a:r>
              <a:rPr lang="en-GB" sz="2400" dirty="0">
                <a:latin typeface="Alegreya Sans" panose="00000500000000000000" pitchFamily="2" charset="0"/>
                <a:ea typeface="Malgun Gothic" panose="020B0503020000020004" pitchFamily="34" charset="-127"/>
              </a:rPr>
              <a:t> chart seems to be what Bernhard is after (3yrs)</a:t>
            </a:r>
            <a:r>
              <a:rPr lang="en-GB" sz="2400" dirty="0">
                <a:solidFill>
                  <a:srgbClr val="5D9732"/>
                </a:solidFill>
                <a:latin typeface="Alegreya Sans" panose="00000500000000000000" pitchFamily="2" charset="0"/>
                <a:ea typeface="Malgun Gothic" panose="020B0503020000020004" pitchFamily="34" charset="-127"/>
              </a:rPr>
              <a:t>…</a:t>
            </a: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a:p>
            <a:pPr marL="1200150" lvl="2" indent="-285750">
              <a:buClr>
                <a:srgbClr val="5D9732"/>
              </a:buClr>
              <a:buFont typeface="Wingdings" panose="05000000000000000000" pitchFamily="2" charset="2"/>
              <a:buChar char="Ø"/>
            </a:pPr>
            <a:endParaRPr lang="en-GB" sz="2400" dirty="0">
              <a:latin typeface="Alegreya Sans" panose="00000500000000000000" pitchFamily="2" charset="0"/>
              <a:ea typeface="Malgun Gothic" panose="020B0503020000020004" pitchFamily="34" charset="-127"/>
            </a:endParaRPr>
          </a:p>
        </p:txBody>
      </p:sp>
      <p:sp>
        <p:nvSpPr>
          <p:cNvPr id="8" name="Subtitle 2">
            <a:extLst>
              <a:ext uri="{FF2B5EF4-FFF2-40B4-BE49-F238E27FC236}">
                <a16:creationId xmlns:a16="http://schemas.microsoft.com/office/drawing/2014/main" id="{E51E2B93-3696-471D-94EB-612CA436A13C}"/>
              </a:ext>
            </a:extLst>
          </p:cNvPr>
          <p:cNvSpPr>
            <a:spLocks noGrp="1"/>
          </p:cNvSpPr>
          <p:nvPr>
            <p:ph type="subTitle" idx="1"/>
          </p:nvPr>
        </p:nvSpPr>
        <p:spPr>
          <a:xfrm>
            <a:off x="1096731" y="6326231"/>
            <a:ext cx="6950537" cy="531769"/>
          </a:xfrm>
        </p:spPr>
        <p:txBody>
          <a:bodyPr tIns="90000" anchor="ctr" anchorCtr="0">
            <a:normAutofit fontScale="85000" lnSpcReduction="10000"/>
          </a:bodyPr>
          <a:lstStyle/>
          <a:p>
            <a:pPr algn="ctr"/>
            <a:r>
              <a:rPr lang="en-GB" sz="2000" dirty="0">
                <a:solidFill>
                  <a:schemeClr val="bg1"/>
                </a:solidFill>
                <a:latin typeface="Alegreya Sans" panose="00000500000000000000" pitchFamily="2" charset="0"/>
              </a:rPr>
              <a:t>MITIGATING JOULE EXPANSION IN MULTICELL ATOMIC QUANTUM MEMORY</a:t>
            </a:r>
          </a:p>
        </p:txBody>
      </p:sp>
    </p:spTree>
    <p:extLst>
      <p:ext uri="{BB962C8B-B14F-4D97-AF65-F5344CB8AC3E}">
        <p14:creationId xmlns:p14="http://schemas.microsoft.com/office/powerpoint/2010/main" val="39800786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1776</TotalTime>
  <Words>923</Words>
  <Application>Microsoft Office PowerPoint</Application>
  <PresentationFormat>On-screen Show (4:3)</PresentationFormat>
  <Paragraphs>155</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Alegreya Sans</vt:lpstr>
      <vt:lpstr>-apple-system</vt:lpstr>
      <vt:lpstr>Arial</vt:lpstr>
      <vt:lpstr>Calibri</vt:lpstr>
      <vt:lpstr>Wingdings</vt:lpstr>
      <vt:lpstr>Office Theme</vt:lpstr>
      <vt:lpstr>PH551 EPSRC Proposal Outline</vt:lpstr>
      <vt:lpstr>What does this mean?</vt:lpstr>
      <vt:lpstr>What does this mean?</vt:lpstr>
      <vt:lpstr>What does this mean?... Merging Tech</vt:lpstr>
      <vt:lpstr>Objectives</vt:lpstr>
      <vt:lpstr>Why? What’s the Impact?</vt:lpstr>
      <vt:lpstr>Experimental Specification</vt:lpstr>
      <vt:lpstr>Team with Expertise</vt:lpstr>
      <vt:lpstr>Timeline</vt:lpstr>
      <vt:lpstr>Finance</vt:lpstr>
      <vt:lpstr>References</vt:lpstr>
      <vt:lpstr>Summary</vt:lpstr>
      <vt:lpstr>PowerPoint Presentation</vt:lpstr>
      <vt:lpstr>What does this mean?</vt:lpstr>
      <vt:lpstr>Spare Slide</vt:lpstr>
      <vt:lpstr>PowerPoint Presentation</vt:lpstr>
      <vt:lpstr>PowerPoint Presentation</vt:lpstr>
      <vt:lpstr>PowerPoint Presentation</vt:lpstr>
      <vt:lpstr>PowerPoint Presentation</vt:lpstr>
    </vt:vector>
  </TitlesOfParts>
  <Company>University of Strathclyde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Services</dc:creator>
  <cp:lastModifiedBy>Lewis</cp:lastModifiedBy>
  <cp:revision>200</cp:revision>
  <dcterms:created xsi:type="dcterms:W3CDTF">2011-09-15T12:59:51Z</dcterms:created>
  <dcterms:modified xsi:type="dcterms:W3CDTF">2021-11-10T00:36:03Z</dcterms:modified>
</cp:coreProperties>
</file>