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4" r:id="rId2"/>
    <p:sldId id="298" r:id="rId3"/>
    <p:sldId id="286" r:id="rId4"/>
    <p:sldId id="302" r:id="rId5"/>
    <p:sldId id="285" r:id="rId6"/>
    <p:sldId id="295" r:id="rId7"/>
    <p:sldId id="300" r:id="rId8"/>
    <p:sldId id="299" r:id="rId9"/>
    <p:sldId id="303" r:id="rId10"/>
    <p:sldId id="292" r:id="rId11"/>
    <p:sldId id="305" r:id="rId12"/>
    <p:sldId id="306" r:id="rId13"/>
    <p:sldId id="290" r:id="rId14"/>
    <p:sldId id="293" r:id="rId15"/>
    <p:sldId id="281" r:id="rId16"/>
    <p:sldId id="28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526B957-7D94-4C1F-9810-447F1C532776}">
          <p14:sldIdLst>
            <p14:sldId id="274"/>
            <p14:sldId id="298"/>
            <p14:sldId id="286"/>
            <p14:sldId id="302"/>
            <p14:sldId id="285"/>
            <p14:sldId id="295"/>
            <p14:sldId id="300"/>
            <p14:sldId id="299"/>
            <p14:sldId id="303"/>
            <p14:sldId id="292"/>
            <p14:sldId id="305"/>
            <p14:sldId id="306"/>
            <p14:sldId id="290"/>
            <p14:sldId id="293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9732"/>
    <a:srgbClr val="00CC00"/>
    <a:srgbClr val="AECB98"/>
    <a:srgbClr val="9AD8FF"/>
    <a:srgbClr val="2D4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5FEA6-480D-559B-D43F-1CD2EB12CAED}" v="1223" dt="2021-11-21T11:28:29.764"/>
    <p1510:client id="{987F5AD1-8957-D1C8-BD8D-DD4E1C5DE101}" v="129" dt="2021-11-21T20:17:51.309"/>
    <p1510:client id="{D02EBD10-94C6-38F5-73C1-638F27656A1B}" v="6860" dt="2021-11-22T00:29:54.329"/>
    <p1510:client id="{F256DAEA-F2B1-45D6-867C-EEB465819091}" v="4580" dt="2021-11-22T00:26:49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67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3D7F7-97BD-49D0-B9CE-923848E1B6BB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8408D-2EBE-4F4F-8185-A57A1590B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280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F530-07A8-46BE-9947-7EAEE02BA5B0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4B598-E45D-4A7B-A7D5-81F06E738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97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4B598-E45D-4A7B-A7D5-81F06E7383A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997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4B598-E45D-4A7B-A7D5-81F06E7383A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168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4B598-E45D-4A7B-A7D5-81F06E7383A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179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4B598-E45D-4A7B-A7D5-81F06E7383A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144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GB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GB">
                    <a:ea typeface="Malgun Gothic"/>
                    <a:cs typeface="Calibri"/>
                  </a:rPr>
                  <a:t>Specialisation </a:t>
                </a:r>
                <a:r>
                  <a:rPr lang="hu-HU">
                    <a:ea typeface="Malgun Gothic"/>
                    <a:cs typeface="Calibri"/>
                  </a:rPr>
                  <a:t>:</a:t>
                </a:r>
                <a:endParaRPr lang="en-GB">
                  <a:ea typeface="Malgun Gothic"/>
                  <a:cs typeface="+mn-lt"/>
                </a:endParaRPr>
              </a:p>
              <a:p>
                <a:pPr marL="285750" indent="-285750">
                  <a:buFont typeface="Wingdings,Sans-Serif" panose="05000000000000000000" pitchFamily="2" charset="2"/>
                  <a:buChar char="Ø"/>
                </a:pPr>
                <a:r>
                  <a:rPr lang="en-GB">
                    <a:ea typeface="Malgun Gothic"/>
                    <a:cs typeface="Calibri"/>
                  </a:rPr>
                  <a:t>Supplier of Quantum Hardware and </a:t>
                </a:r>
                <a:r>
                  <a:rPr lang="en-GB" err="1">
                    <a:ea typeface="Malgun Gothic"/>
                    <a:cs typeface="Calibri"/>
                  </a:rPr>
                  <a:t>QIntSys</a:t>
                </a:r>
                <a:endParaRPr lang="en-GB">
                  <a:latin typeface="Alegreya Sans"/>
                  <a:ea typeface="+mn-lt"/>
                  <a:cs typeface="+mn-lt"/>
                </a:endParaRPr>
              </a:p>
              <a:p>
                <a:pPr marL="285750" indent="-285750">
                  <a:buFont typeface="Wingdings,Sans-Serif" panose="05000000000000000000" pitchFamily="2" charset="2"/>
                  <a:buChar char="Ø"/>
                </a:pPr>
                <a:r>
                  <a:rPr lang="en-GB">
                    <a:latin typeface="Calibri"/>
                    <a:ea typeface="Malgun Gothic"/>
                    <a:cs typeface="+mn-lt"/>
                  </a:rPr>
                  <a:t>Optical Lattice Trap:</a:t>
                </a:r>
                <a:endParaRPr lang="en-GB" cap="all">
                  <a:latin typeface="Alegreya Sans"/>
                  <a:ea typeface="Malgun Gothic"/>
                  <a:cs typeface="+mn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>
                    <a:latin typeface="Calibri"/>
                    <a:ea typeface="Malgun Gothic"/>
                    <a:cs typeface="+mn-lt"/>
                  </a:rPr>
                  <a:t>Hz </a:t>
                </a:r>
                <a:r>
                  <a:rPr lang="en-GB" err="1">
                    <a:latin typeface="Calibri"/>
                    <a:ea typeface="Malgun Gothic"/>
                    <a:cs typeface="+mn-lt"/>
                  </a:rPr>
                  <a:t>Comparisions</a:t>
                </a:r>
                <a:r>
                  <a:rPr lang="en-GB">
                    <a:latin typeface="Calibri"/>
                    <a:ea typeface="Malgun Gothic"/>
                    <a:cs typeface="+mn-lt"/>
                  </a:rPr>
                  <a:t>, </a:t>
                </a:r>
                <a:r>
                  <a:rPr lang="en-GB" err="1">
                    <a:latin typeface="Calibri"/>
                    <a:ea typeface="Malgun Gothic"/>
                    <a:cs typeface="+mn-lt"/>
                  </a:rPr>
                  <a:t>delHz</a:t>
                </a:r>
                <a:r>
                  <a:rPr lang="en-GB">
                    <a:latin typeface="Calibri"/>
                    <a:ea typeface="Malgun Gothic"/>
                    <a:cs typeface="+mn-lt"/>
                  </a:rPr>
                  <a:t> &lt;</a:t>
                </a:r>
                <a:r>
                  <a:rPr lang="hu-HU">
                    <a:latin typeface="Calibri"/>
                    <a:ea typeface="Malgun Gothic"/>
                    <a:cs typeface="+mn-lt"/>
                  </a:rPr>
                  <a:t> </a:t>
                </a:r>
                <a:r>
                  <a:rPr lang="en-GB" i="0">
                    <a:latin typeface="Cambria Math" panose="02040503050406030204" pitchFamily="18" charset="0"/>
                    <a:ea typeface="Malgun Gothic"/>
                    <a:cs typeface="+mn-lt"/>
                  </a:rPr>
                  <a:t>〖</a:t>
                </a:r>
                <a:r>
                  <a:rPr lang="hu-HU" b="0" i="0">
                    <a:latin typeface="Cambria Math" panose="02040503050406030204" pitchFamily="18" charset="0"/>
                    <a:ea typeface="Malgun Gothic"/>
                    <a:cs typeface="+mn-lt"/>
                  </a:rPr>
                  <a:t>10 </a:t>
                </a:r>
                <a:r>
                  <a:rPr lang="hu-HU" b="0" i="0">
                    <a:latin typeface="Cambria Math" panose="02040503050406030204" pitchFamily="18" charset="0"/>
                    <a:ea typeface="Cambria Math" panose="02040503050406030204" pitchFamily="18" charset="0"/>
                    <a:cs typeface="+mn-lt"/>
                  </a:rPr>
                  <a:t>×1</a:t>
                </a:r>
                <a:r>
                  <a:rPr lang="hu-HU" b="0" i="0">
                    <a:latin typeface="Cambria Math" panose="02040503050406030204" pitchFamily="18" charset="0"/>
                    <a:ea typeface="Malgun Gothic"/>
                    <a:cs typeface="+mn-lt"/>
                  </a:rPr>
                  <a:t>0</a:t>
                </a:r>
                <a:r>
                  <a:rPr lang="en-GB" b="0" i="0">
                    <a:latin typeface="Cambria Math" panose="02040503050406030204" pitchFamily="18" charset="0"/>
                    <a:ea typeface="Malgun Gothic"/>
                    <a:cs typeface="+mn-lt"/>
                  </a:rPr>
                  <a:t>〗^(</a:t>
                </a:r>
                <a:r>
                  <a:rPr lang="hu-HU" b="0" i="0">
                    <a:latin typeface="Cambria Math" panose="02040503050406030204" pitchFamily="18" charset="0"/>
                    <a:ea typeface="Malgun Gothic"/>
                    <a:cs typeface="+mn-lt"/>
                  </a:rPr>
                  <a:t>−17</a:t>
                </a:r>
                <a:r>
                  <a:rPr lang="en-GB" b="0" i="0">
                    <a:latin typeface="Cambria Math" panose="02040503050406030204" pitchFamily="18" charset="0"/>
                    <a:ea typeface="Malgun Gothic"/>
                    <a:cs typeface="+mn-lt"/>
                  </a:rPr>
                  <a:t>)</a:t>
                </a:r>
                <a:r>
                  <a:rPr lang="en-GB">
                    <a:latin typeface="Calibri"/>
                    <a:ea typeface="Malgun Gothic"/>
                    <a:cs typeface="+mn-lt"/>
                  </a:rPr>
                  <a:t>Hz</a:t>
                </a:r>
                <a:endParaRPr lang="en-GB" cap="all">
                  <a:latin typeface="Alegreya Sans"/>
                  <a:ea typeface="Malgun Gothic"/>
                  <a:cs typeface="+mn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>
                    <a:latin typeface="Calibri"/>
                    <a:ea typeface="Malgun Gothic"/>
                    <a:cs typeface="+mn-lt"/>
                  </a:rPr>
                  <a:t>MOT Atom Number &gt; 106</a:t>
                </a:r>
                <a:endParaRPr lang="hu-HU" cap="all">
                  <a:latin typeface="Calibri"/>
                  <a:cs typeface="Calibri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>
                    <a:latin typeface="Calibri"/>
                    <a:ea typeface="Malgun Gothic"/>
                    <a:cs typeface="Calibri"/>
                  </a:rPr>
                  <a:t>Full Timing Control via FPGA-device</a:t>
                </a:r>
                <a:endParaRPr lang="en-GB">
                  <a:latin typeface="Calibri"/>
                  <a:ea typeface="Malgun Gothic" panose="020B0503020000020004" pitchFamily="34" charset="-127"/>
                  <a:cs typeface="Calibri"/>
                </a:endParaRPr>
              </a:p>
              <a:p>
                <a:endParaRPr lang="en-GB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4B598-E45D-4A7B-A7D5-81F06E7383A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129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4B598-E45D-4A7B-A7D5-81F06E7383A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708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4B598-E45D-4A7B-A7D5-81F06E7383A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518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4B598-E45D-4A7B-A7D5-81F06E7383A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182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4B598-E45D-4A7B-A7D5-81F06E7383A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187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GB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4B598-E45D-4A7B-A7D5-81F06E7383A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47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GB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4B598-E45D-4A7B-A7D5-81F06E7383A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819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4B598-E45D-4A7B-A7D5-81F06E7383A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201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4B598-E45D-4A7B-A7D5-81F06E7383A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594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4B598-E45D-4A7B-A7D5-81F06E7383A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128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4B598-E45D-4A7B-A7D5-81F06E7383A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03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4B598-E45D-4A7B-A7D5-81F06E7383A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037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886967"/>
            <a:ext cx="8062664" cy="14700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3789040"/>
            <a:ext cx="7376864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94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16832"/>
            <a:ext cx="8229600" cy="42093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71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34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1700809"/>
            <a:ext cx="8208912" cy="720080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95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06900"/>
            <a:ext cx="802716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2906713"/>
            <a:ext cx="802716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14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772816"/>
            <a:ext cx="6707088" cy="9361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24944"/>
            <a:ext cx="4038600" cy="32012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924944"/>
            <a:ext cx="4038600" cy="32012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87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6832"/>
            <a:ext cx="6707088" cy="93610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23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7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44824"/>
            <a:ext cx="5111750" cy="42813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4824"/>
            <a:ext cx="3008313" cy="42813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96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772816"/>
            <a:ext cx="5486400" cy="29547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89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8840"/>
            <a:ext cx="8229600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D2E422D-0E65-4B81-9088-EA407164B4A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00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50" r:id="rId3"/>
    <p:sldLayoutId id="2147483651" r:id="rId4"/>
    <p:sldLayoutId id="2147483652" r:id="rId5"/>
    <p:sldLayoutId id="2147483654" r:id="rId6"/>
    <p:sldLayoutId id="2147483664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C374E1-6D4E-4F6C-8705-D42E43DBC7CA}"/>
              </a:ext>
            </a:extLst>
          </p:cNvPr>
          <p:cNvSpPr/>
          <p:nvPr/>
        </p:nvSpPr>
        <p:spPr>
          <a:xfrm>
            <a:off x="0" y="0"/>
            <a:ext cx="7615988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005" y="2084281"/>
            <a:ext cx="7615988" cy="1056687"/>
          </a:xfrm>
        </p:spPr>
        <p:txBody>
          <a:bodyPr anchor="ctr"/>
          <a:lstStyle/>
          <a:p>
            <a:pPr algn="ctr"/>
            <a:r>
              <a:rPr lang="en-GB" sz="2800">
                <a:ea typeface="Malgun Gothic" panose="020B0503020000020004" pitchFamily="34" charset="-127"/>
              </a:rPr>
              <a:t>PH551 EPSRC Proposal Outline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E8369-9490-41D6-ADEB-ACEA707279C7}"/>
              </a:ext>
            </a:extLst>
          </p:cNvPr>
          <p:cNvSpPr/>
          <p:nvPr/>
        </p:nvSpPr>
        <p:spPr>
          <a:xfrm>
            <a:off x="0" y="6326231"/>
            <a:ext cx="9144000" cy="531769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1902" y="6326232"/>
            <a:ext cx="5980195" cy="531768"/>
          </a:xfrm>
        </p:spPr>
        <p:txBody>
          <a:bodyPr tIns="0" bIns="0" anchor="ctr" anchorCtr="0">
            <a:normAutofit fontScale="92500"/>
          </a:bodyPr>
          <a:lstStyle/>
          <a:p>
            <a:pPr algn="ctr"/>
            <a:r>
              <a:rPr lang="en-GB" sz="2000">
                <a:solidFill>
                  <a:schemeClr val="bg1"/>
                </a:solidFill>
              </a:rPr>
              <a:t>Kata Benedek  </a:t>
            </a:r>
            <a:r>
              <a:rPr lang="en-GB" sz="2000" b="1">
                <a:solidFill>
                  <a:srgbClr val="AECB98"/>
                </a:solidFill>
              </a:rPr>
              <a:t>|</a:t>
            </a:r>
            <a:r>
              <a:rPr lang="en-GB" sz="2000" b="1">
                <a:solidFill>
                  <a:schemeClr val="bg1"/>
                </a:solidFill>
              </a:rPr>
              <a:t>  </a:t>
            </a:r>
            <a:r>
              <a:rPr lang="en-GB" sz="2000" err="1">
                <a:solidFill>
                  <a:schemeClr val="bg1"/>
                </a:solidFill>
              </a:rPr>
              <a:t>Christoforos</a:t>
            </a:r>
            <a:r>
              <a:rPr lang="en-GB" sz="2000">
                <a:solidFill>
                  <a:schemeClr val="bg1"/>
                </a:solidFill>
              </a:rPr>
              <a:t> Iakovou </a:t>
            </a:r>
            <a:r>
              <a:rPr lang="en-GB" sz="2000" b="1">
                <a:solidFill>
                  <a:srgbClr val="AECB98"/>
                </a:solidFill>
              </a:rPr>
              <a:t>|</a:t>
            </a:r>
            <a:r>
              <a:rPr lang="en-GB" sz="2000" b="1">
                <a:solidFill>
                  <a:schemeClr val="bg1"/>
                </a:solidFill>
              </a:rPr>
              <a:t> </a:t>
            </a:r>
            <a:r>
              <a:rPr lang="en-GB" sz="2000">
                <a:solidFill>
                  <a:schemeClr val="bg1"/>
                </a:solidFill>
              </a:rPr>
              <a:t>Lewis Russell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832764-832B-42B4-8FEF-8544C93A11C4}"/>
              </a:ext>
            </a:extLst>
          </p:cNvPr>
          <p:cNvSpPr/>
          <p:nvPr/>
        </p:nvSpPr>
        <p:spPr>
          <a:xfrm>
            <a:off x="8682176" y="0"/>
            <a:ext cx="461824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0A68431-AFD5-4227-A973-4D9AAC3A4AF6}"/>
              </a:ext>
            </a:extLst>
          </p:cNvPr>
          <p:cNvSpPr txBox="1">
            <a:spLocks/>
          </p:cNvSpPr>
          <p:nvPr/>
        </p:nvSpPr>
        <p:spPr>
          <a:xfrm>
            <a:off x="764005" y="3214428"/>
            <a:ext cx="7615988" cy="143870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GB" sz="3200" b="1">
                <a:ea typeface="Malgun Gothic" panose="020B0503020000020004" pitchFamily="34" charset="-127"/>
              </a:rPr>
              <a:t>MITIGATING JOULE EXPANSION IN MULTICELL ATOMIC QUANTUM MEMORY</a:t>
            </a:r>
          </a:p>
        </p:txBody>
      </p:sp>
    </p:spTree>
    <p:extLst>
      <p:ext uri="{BB962C8B-B14F-4D97-AF65-F5344CB8AC3E}">
        <p14:creationId xmlns:p14="http://schemas.microsoft.com/office/powerpoint/2010/main" val="5690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81B96C-2B02-476F-A472-51925FF800F5}"/>
              </a:ext>
            </a:extLst>
          </p:cNvPr>
          <p:cNvSpPr/>
          <p:nvPr/>
        </p:nvSpPr>
        <p:spPr>
          <a:xfrm>
            <a:off x="0" y="6326231"/>
            <a:ext cx="9144000" cy="531769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C374E1-6D4E-4F6C-8705-D42E43DBC7CA}"/>
              </a:ext>
            </a:extLst>
          </p:cNvPr>
          <p:cNvSpPr/>
          <p:nvPr/>
        </p:nvSpPr>
        <p:spPr>
          <a:xfrm>
            <a:off x="306" y="-3277"/>
            <a:ext cx="7615988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512"/>
            <a:ext cx="7615988" cy="1014321"/>
          </a:xfrm>
        </p:spPr>
        <p:txBody>
          <a:bodyPr lIns="91440" tIns="45720" rIns="91440" bIns="45720" anchor="ctr"/>
          <a:lstStyle/>
          <a:p>
            <a:pPr algn="ctr"/>
            <a:r>
              <a:rPr lang="en-GB" sz="2800" b="1">
                <a:latin typeface="Arial"/>
                <a:ea typeface="Malgun Gothic"/>
                <a:cs typeface="Arial"/>
              </a:rPr>
              <a:t>Timeline 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832764-832B-42B4-8FEF-8544C93A11C4}"/>
              </a:ext>
            </a:extLst>
          </p:cNvPr>
          <p:cNvSpPr/>
          <p:nvPr/>
        </p:nvSpPr>
        <p:spPr>
          <a:xfrm>
            <a:off x="8682176" y="0"/>
            <a:ext cx="461824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1E2B93-3696-471D-94EB-612CA436A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731" y="6326231"/>
            <a:ext cx="6950537" cy="531769"/>
          </a:xfrm>
        </p:spPr>
        <p:txBody>
          <a:bodyPr tIns="90000" anchor="ctr" anchorCtr="0">
            <a:noAutofit/>
          </a:bodyPr>
          <a:lstStyle/>
          <a:p>
            <a:pPr algn="ctr"/>
            <a:r>
              <a:rPr lang="en-GB" sz="1400">
                <a:solidFill>
                  <a:schemeClr val="bg1"/>
                </a:solidFill>
                <a:latin typeface="Arial"/>
                <a:cs typeface="Arial"/>
              </a:rPr>
              <a:t>MITIGATING JOULE EXPANSION IN MULTICELL ATOMIC QUANTUM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E3D40D-6ACD-49E2-A67E-0B5D61BD419F}"/>
              </a:ext>
            </a:extLst>
          </p:cNvPr>
          <p:cNvSpPr txBox="1"/>
          <p:nvPr/>
        </p:nvSpPr>
        <p:spPr>
          <a:xfrm>
            <a:off x="2939" y="1039357"/>
            <a:ext cx="9138119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b="1">
                <a:latin typeface="Arial"/>
                <a:cs typeface="Arial"/>
              </a:rPr>
              <a:t>Proposed Starting Point:</a:t>
            </a:r>
            <a:r>
              <a:rPr lang="en-US" sz="1700">
                <a:latin typeface="Arial"/>
                <a:cs typeface="Arial"/>
              </a:rPr>
              <a:t> Monday 10th of January 2022</a:t>
            </a:r>
          </a:p>
          <a:p>
            <a:r>
              <a:rPr lang="en-US" sz="1700" b="1">
                <a:latin typeface="Arial"/>
                <a:cs typeface="Arial"/>
              </a:rPr>
              <a:t>Total Project Duration:</a:t>
            </a:r>
            <a:r>
              <a:rPr lang="en-US" sz="1700">
                <a:latin typeface="Arial"/>
                <a:cs typeface="Arial"/>
              </a:rPr>
              <a:t> 36 months</a:t>
            </a:r>
            <a:b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7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700">
                <a:latin typeface="Arial"/>
                <a:cs typeface="Arial"/>
              </a:rPr>
              <a:t>Work is split into trimesters, 4 per year</a:t>
            </a:r>
          </a:p>
          <a:p>
            <a:pPr marL="742950" lvl="1" indent="-285750">
              <a:buFont typeface="Arial"/>
              <a:buChar char="•"/>
            </a:pPr>
            <a:r>
              <a:rPr lang="en-US" sz="1700">
                <a:latin typeface="Arial"/>
                <a:cs typeface="Arial"/>
              </a:rPr>
              <a:t>Each milestone is associated with a work package</a:t>
            </a:r>
            <a:b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7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b="1">
                <a:latin typeface="Arial"/>
                <a:cs typeface="Arial"/>
              </a:rPr>
              <a:t>Work Package 1: Operation "Kickstart"</a:t>
            </a:r>
            <a:endParaRPr lang="en-US" sz="17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AutoNum type="arabicPeriod"/>
            </a:pPr>
            <a:r>
              <a:rPr lang="en-US" sz="1700">
                <a:latin typeface="Arial"/>
                <a:cs typeface="Arial"/>
              </a:rPr>
              <a:t>Order Optical Components (Trimester I 2022)</a:t>
            </a:r>
          </a:p>
          <a:p>
            <a:pPr marL="800100" lvl="1" indent="-342900">
              <a:buAutoNum type="arabicPeriod"/>
            </a:pPr>
            <a:r>
              <a:rPr lang="en-US" sz="1700">
                <a:latin typeface="Arial"/>
                <a:cs typeface="Arial"/>
              </a:rPr>
              <a:t>Literature Review: Compile and Write (Trimester I 2022)</a:t>
            </a:r>
          </a:p>
          <a:p>
            <a:pPr marL="800100" lvl="1" indent="-342900">
              <a:buAutoNum type="arabicPeriod"/>
            </a:pPr>
            <a:r>
              <a:rPr lang="en-US" sz="1700">
                <a:latin typeface="Arial"/>
                <a:cs typeface="Arial"/>
              </a:rPr>
              <a:t>Numerical Simulations of Atomic Ensembles in Optical Tweezers (Trimester I-II 2022)</a:t>
            </a:r>
          </a:p>
          <a:p>
            <a:pPr marL="800100" lvl="1" indent="-342900">
              <a:buAutoNum type="arabicPeriod"/>
            </a:pPr>
            <a:r>
              <a:rPr lang="en-US" sz="1700">
                <a:latin typeface="Arial"/>
                <a:cs typeface="Arial"/>
              </a:rPr>
              <a:t>Start Building the Experimental Optical Set-up (Trimester II-IV 2022 – Trimester I 2023)</a:t>
            </a:r>
          </a:p>
          <a:p>
            <a:pPr marL="800100" lvl="1" indent="-342900">
              <a:buAutoNum type="arabicPeriod"/>
            </a:pPr>
            <a:r>
              <a:rPr lang="en-US" sz="1700">
                <a:latin typeface="Arial"/>
                <a:cs typeface="Arial"/>
              </a:rPr>
              <a:t>End of Year Review and Progress Report (Trimester IV 2022, December)</a:t>
            </a:r>
          </a:p>
          <a:p>
            <a:endParaRPr lang="en-US" sz="17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b="1">
                <a:latin typeface="Arial"/>
                <a:ea typeface="+mn-lt"/>
                <a:cs typeface="Arial"/>
              </a:rPr>
              <a:t>Work Package 2: Experiment and Data</a:t>
            </a:r>
            <a:endParaRPr lang="en-US" sz="1700">
              <a:latin typeface="Arial"/>
              <a:ea typeface="+mn-lt"/>
              <a:cs typeface="Arial"/>
            </a:endParaRPr>
          </a:p>
          <a:p>
            <a:pPr marL="800100" lvl="1" indent="-342900">
              <a:buAutoNum type="arabicPeriod"/>
            </a:pPr>
            <a:r>
              <a:rPr lang="en-US" sz="1700">
                <a:latin typeface="Arial"/>
                <a:cs typeface="Arial"/>
              </a:rPr>
              <a:t>Run Experiments and Analysis of Data (Trimester II-III 2023)</a:t>
            </a:r>
          </a:p>
          <a:p>
            <a:pPr marL="800100" lvl="1" indent="-342900">
              <a:buAutoNum type="arabicPeriod"/>
            </a:pPr>
            <a:r>
              <a:rPr lang="en-US" sz="1700">
                <a:latin typeface="Arial"/>
                <a:cs typeface="Arial"/>
              </a:rPr>
              <a:t>Agreement Between Numerical Simulations and Experiment (Trimester III)</a:t>
            </a:r>
          </a:p>
          <a:p>
            <a:pPr marL="800100" lvl="1" indent="-342900">
              <a:buAutoNum type="arabicPeriod"/>
            </a:pPr>
            <a:r>
              <a:rPr lang="en-US" sz="1700">
                <a:latin typeface="Arial"/>
                <a:cs typeface="Arial"/>
              </a:rPr>
              <a:t>Write a Preprint (Trimester IV 2023)</a:t>
            </a:r>
          </a:p>
          <a:p>
            <a:pPr marL="800100" lvl="1" indent="-342900">
              <a:buAutoNum type="arabicPeriod"/>
            </a:pPr>
            <a:r>
              <a:rPr lang="en-US" sz="1700">
                <a:latin typeface="Arial"/>
                <a:cs typeface="Arial"/>
              </a:rPr>
              <a:t>Publication </a:t>
            </a:r>
            <a:r>
              <a:rPr lang="en-US" sz="1700">
                <a:latin typeface="Arial"/>
                <a:ea typeface="+mn-lt"/>
                <a:cs typeface="Arial"/>
              </a:rPr>
              <a:t>(Trimester IV 2023)</a:t>
            </a:r>
            <a:endParaRPr lang="en-US" sz="1700">
              <a:latin typeface="Arial"/>
              <a:cs typeface="Arial"/>
            </a:endParaRPr>
          </a:p>
          <a:p>
            <a:pPr marL="800100" lvl="1" indent="-342900">
              <a:buAutoNum type="arabicPeriod"/>
            </a:pPr>
            <a:r>
              <a:rPr lang="en-US" sz="1700">
                <a:latin typeface="Arial"/>
                <a:cs typeface="Arial"/>
              </a:rPr>
              <a:t>End of Year Review and Progress Report </a:t>
            </a:r>
            <a:r>
              <a:rPr lang="en-US" sz="1700">
                <a:latin typeface="Arial"/>
                <a:ea typeface="+mn-lt"/>
                <a:cs typeface="Arial"/>
              </a:rPr>
              <a:t>(Trimester IV 2023, December)</a:t>
            </a:r>
            <a:endParaRPr lang="en-US" sz="170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75994-5D98-4553-B9A8-E13CDF6DCDD7}"/>
              </a:ext>
            </a:extLst>
          </p:cNvPr>
          <p:cNvSpPr txBox="1"/>
          <p:nvPr/>
        </p:nvSpPr>
        <p:spPr>
          <a:xfrm>
            <a:off x="8591912" y="6394669"/>
            <a:ext cx="64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</a:t>
            </a:r>
            <a:endParaRPr lang="en-GB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07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81B96C-2B02-476F-A472-51925FF800F5}"/>
              </a:ext>
            </a:extLst>
          </p:cNvPr>
          <p:cNvSpPr/>
          <p:nvPr/>
        </p:nvSpPr>
        <p:spPr>
          <a:xfrm>
            <a:off x="0" y="6326231"/>
            <a:ext cx="9144000" cy="531769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C374E1-6D4E-4F6C-8705-D42E43DBC7CA}"/>
              </a:ext>
            </a:extLst>
          </p:cNvPr>
          <p:cNvSpPr/>
          <p:nvPr/>
        </p:nvSpPr>
        <p:spPr>
          <a:xfrm>
            <a:off x="306" y="-3277"/>
            <a:ext cx="7615988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512"/>
            <a:ext cx="7615988" cy="1014321"/>
          </a:xfrm>
        </p:spPr>
        <p:txBody>
          <a:bodyPr lIns="91440" tIns="45720" rIns="91440" bIns="45720" anchor="ctr"/>
          <a:lstStyle/>
          <a:p>
            <a:pPr algn="ctr"/>
            <a:r>
              <a:rPr lang="en-GB" sz="2800" b="1">
                <a:latin typeface="Arial"/>
                <a:ea typeface="Malgun Gothic"/>
                <a:cs typeface="Arial"/>
              </a:rPr>
              <a:t>Timeline II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832764-832B-42B4-8FEF-8544C93A11C4}"/>
              </a:ext>
            </a:extLst>
          </p:cNvPr>
          <p:cNvSpPr/>
          <p:nvPr/>
        </p:nvSpPr>
        <p:spPr>
          <a:xfrm>
            <a:off x="8682176" y="0"/>
            <a:ext cx="461824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1E2B93-3696-471D-94EB-612CA436A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731" y="6326231"/>
            <a:ext cx="6950537" cy="531769"/>
          </a:xfrm>
        </p:spPr>
        <p:txBody>
          <a:bodyPr tIns="90000" anchor="ctr" anchorCtr="0">
            <a:noAutofit/>
          </a:bodyPr>
          <a:lstStyle/>
          <a:p>
            <a:pPr algn="ctr"/>
            <a:r>
              <a:rPr lang="en-GB" sz="1400">
                <a:solidFill>
                  <a:schemeClr val="bg1"/>
                </a:solidFill>
                <a:latin typeface="Arial"/>
                <a:cs typeface="Arial"/>
              </a:rPr>
              <a:t>MITIGATING JOULE EXPANSION IN MULTICELL ATOMIC QUANTUM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E3D40D-6ACD-49E2-A67E-0B5D61BD419F}"/>
              </a:ext>
            </a:extLst>
          </p:cNvPr>
          <p:cNvSpPr txBox="1"/>
          <p:nvPr/>
        </p:nvSpPr>
        <p:spPr>
          <a:xfrm>
            <a:off x="0" y="1183907"/>
            <a:ext cx="9138119" cy="29700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b="1">
                <a:latin typeface="Arial"/>
                <a:cs typeface="Arial"/>
              </a:rPr>
              <a:t>Work Package 3: Outreach and Industrial R&amp;D</a:t>
            </a:r>
            <a:endParaRPr lang="en-US" sz="1700">
              <a:latin typeface="Arial"/>
              <a:cs typeface="Arial"/>
            </a:endParaRPr>
          </a:p>
          <a:p>
            <a:pPr marL="800100" lvl="1" indent="-342900">
              <a:buAutoNum type="arabicPeriod"/>
            </a:pPr>
            <a:r>
              <a:rPr lang="en-US" sz="1700">
                <a:latin typeface="Arial"/>
                <a:cs typeface="Arial"/>
              </a:rPr>
              <a:t>R&amp;D of Quantum Hardware with M2Lasers (Trimester I-IV 2024)</a:t>
            </a:r>
          </a:p>
          <a:p>
            <a:pPr marL="800100" lvl="1" indent="-342900">
              <a:buAutoNum type="arabicPeriod"/>
            </a:pPr>
            <a:r>
              <a:rPr lang="en-US" sz="1700">
                <a:latin typeface="Arial"/>
                <a:cs typeface="Arial"/>
              </a:rPr>
              <a:t>International Conference in Quantum Electronics and Laser Science (Trimester III 2023)</a:t>
            </a:r>
          </a:p>
          <a:p>
            <a:pPr marL="800100" lvl="1" indent="-342900">
              <a:buAutoNum type="arabicPeriod"/>
            </a:pPr>
            <a:r>
              <a:rPr lang="en-US" sz="1700">
                <a:latin typeface="Arial"/>
                <a:cs typeface="Arial"/>
              </a:rPr>
              <a:t>IEEE International Conference on Quantum Computing and Engineering (Trimester IV 2024)</a:t>
            </a:r>
          </a:p>
          <a:p>
            <a:pPr marL="800100" lvl="1" indent="-342900">
              <a:buAutoNum type="arabicPeriod"/>
            </a:pPr>
            <a:r>
              <a:rPr lang="en-US" sz="1700" err="1">
                <a:latin typeface="Arial"/>
                <a:cs typeface="Arial"/>
              </a:rPr>
              <a:t>Organise</a:t>
            </a:r>
            <a:r>
              <a:rPr lang="en-US" sz="1700">
                <a:latin typeface="Arial"/>
                <a:cs typeface="Arial"/>
              </a:rPr>
              <a:t>: Workshop in Advances in Quantum Hardware (WACQ 2023): Glasgow, U.K (Trimester II 2024)</a:t>
            </a:r>
          </a:p>
          <a:p>
            <a:pPr marL="800100" lvl="1" indent="-342900">
              <a:buAutoNum type="arabicPeriod"/>
            </a:pPr>
            <a:r>
              <a:rPr lang="en-US" sz="1700" err="1">
                <a:latin typeface="Arial"/>
                <a:ea typeface="+mn-lt"/>
                <a:cs typeface="Arial"/>
              </a:rPr>
              <a:t>Organise</a:t>
            </a:r>
            <a:r>
              <a:rPr lang="en-US" sz="1700">
                <a:latin typeface="Arial"/>
                <a:ea typeface="+mn-lt"/>
                <a:cs typeface="Arial"/>
              </a:rPr>
              <a:t>: Workshop in Advances in Quantum Hardware (WACQ 2023): Beijing, China (Trimester III 2024)</a:t>
            </a:r>
          </a:p>
          <a:p>
            <a:pPr marL="800100" lvl="1" indent="-342900">
              <a:buAutoNum type="arabicPeriod"/>
            </a:pPr>
            <a:r>
              <a:rPr lang="en-US" sz="1700">
                <a:latin typeface="Arial"/>
                <a:ea typeface="+mn-lt"/>
                <a:cs typeface="Arial"/>
              </a:rPr>
              <a:t>Overall Project 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54D2E-4DED-4C02-B782-4A7FB5226EE8}"/>
              </a:ext>
            </a:extLst>
          </p:cNvPr>
          <p:cNvSpPr txBox="1"/>
          <p:nvPr/>
        </p:nvSpPr>
        <p:spPr>
          <a:xfrm>
            <a:off x="8549052" y="642586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</a:t>
            </a:r>
            <a:endParaRPr lang="en-GB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65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81B96C-2B02-476F-A472-51925FF800F5}"/>
              </a:ext>
            </a:extLst>
          </p:cNvPr>
          <p:cNvSpPr/>
          <p:nvPr/>
        </p:nvSpPr>
        <p:spPr>
          <a:xfrm>
            <a:off x="0" y="6326231"/>
            <a:ext cx="9144000" cy="531769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C374E1-6D4E-4F6C-8705-D42E43DBC7CA}"/>
              </a:ext>
            </a:extLst>
          </p:cNvPr>
          <p:cNvSpPr/>
          <p:nvPr/>
        </p:nvSpPr>
        <p:spPr>
          <a:xfrm>
            <a:off x="306" y="-3277"/>
            <a:ext cx="7615988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512"/>
            <a:ext cx="7615988" cy="1014321"/>
          </a:xfrm>
        </p:spPr>
        <p:txBody>
          <a:bodyPr lIns="91440" tIns="45720" rIns="91440" bIns="45720" anchor="ctr"/>
          <a:lstStyle/>
          <a:p>
            <a:pPr algn="ctr"/>
            <a:r>
              <a:rPr lang="en-GB" sz="2800" b="1">
                <a:latin typeface="Arial"/>
                <a:ea typeface="Malgun Gothic"/>
                <a:cs typeface="Arial"/>
              </a:rPr>
              <a:t>Gantt Chart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832764-832B-42B4-8FEF-8544C93A11C4}"/>
              </a:ext>
            </a:extLst>
          </p:cNvPr>
          <p:cNvSpPr/>
          <p:nvPr/>
        </p:nvSpPr>
        <p:spPr>
          <a:xfrm>
            <a:off x="8682176" y="0"/>
            <a:ext cx="461824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1E2B93-3696-471D-94EB-612CA436A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731" y="6326231"/>
            <a:ext cx="6950537" cy="531769"/>
          </a:xfrm>
        </p:spPr>
        <p:txBody>
          <a:bodyPr tIns="90000" anchor="ctr" anchorCtr="0">
            <a:noAutofit/>
          </a:bodyPr>
          <a:lstStyle/>
          <a:p>
            <a:pPr algn="ctr"/>
            <a:r>
              <a:rPr lang="en-GB" sz="1400">
                <a:solidFill>
                  <a:schemeClr val="bg1"/>
                </a:solidFill>
                <a:latin typeface="Arial"/>
                <a:cs typeface="Arial"/>
              </a:rPr>
              <a:t>MITIGATING JOULE EXPANSION IN MULTICELL ATOMIC QUANTUM MEMORY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54D2E-4DED-4C02-B782-4A7FB5226EE8}"/>
              </a:ext>
            </a:extLst>
          </p:cNvPr>
          <p:cNvSpPr txBox="1"/>
          <p:nvPr/>
        </p:nvSpPr>
        <p:spPr>
          <a:xfrm>
            <a:off x="8549052" y="6425862"/>
            <a:ext cx="93610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b="1">
                <a:solidFill>
                  <a:schemeClr val="bg1"/>
                </a:solidFill>
                <a:latin typeface="Arial"/>
                <a:cs typeface="Arial"/>
              </a:rPr>
              <a:t>12.</a:t>
            </a:r>
            <a:endParaRPr lang="en-GB" b="1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" name="Picture 6" descr="Timeline&#10;&#10;Description automatically generated">
            <a:extLst>
              <a:ext uri="{FF2B5EF4-FFF2-40B4-BE49-F238E27FC236}">
                <a16:creationId xmlns:a16="http://schemas.microsoft.com/office/drawing/2014/main" id="{CAF88BE1-6F26-47D2-9F72-B14533824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0996"/>
            <a:ext cx="9144000" cy="427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5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81B96C-2B02-476F-A472-51925FF800F5}"/>
              </a:ext>
            </a:extLst>
          </p:cNvPr>
          <p:cNvSpPr/>
          <p:nvPr/>
        </p:nvSpPr>
        <p:spPr>
          <a:xfrm>
            <a:off x="0" y="6326231"/>
            <a:ext cx="9144000" cy="531769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C374E1-6D4E-4F6C-8705-D42E43DBC7CA}"/>
              </a:ext>
            </a:extLst>
          </p:cNvPr>
          <p:cNvSpPr/>
          <p:nvPr/>
        </p:nvSpPr>
        <p:spPr>
          <a:xfrm>
            <a:off x="0" y="0"/>
            <a:ext cx="7615988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512"/>
            <a:ext cx="7615988" cy="1014321"/>
          </a:xfrm>
        </p:spPr>
        <p:txBody>
          <a:bodyPr lIns="91440" tIns="45720" rIns="91440" bIns="45720" anchor="ctr"/>
          <a:lstStyle/>
          <a:p>
            <a:pPr algn="ctr"/>
            <a:r>
              <a:rPr lang="en-GB" sz="2800" b="1">
                <a:latin typeface="Arial"/>
                <a:ea typeface="Malgun Gothic"/>
                <a:cs typeface="Arial"/>
              </a:rPr>
              <a:t>Team with Expertise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832764-832B-42B4-8FEF-8544C93A11C4}"/>
              </a:ext>
            </a:extLst>
          </p:cNvPr>
          <p:cNvSpPr/>
          <p:nvPr/>
        </p:nvSpPr>
        <p:spPr>
          <a:xfrm>
            <a:off x="8682176" y="0"/>
            <a:ext cx="461824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7925E-1FC6-42F7-A717-C4157600B088}"/>
              </a:ext>
            </a:extLst>
          </p:cNvPr>
          <p:cNvSpPr txBox="1"/>
          <p:nvPr/>
        </p:nvSpPr>
        <p:spPr>
          <a:xfrm>
            <a:off x="69955" y="1413121"/>
            <a:ext cx="2934530" cy="49859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b="1">
                <a:solidFill>
                  <a:srgbClr val="000000"/>
                </a:solidFill>
                <a:latin typeface="Arial"/>
                <a:ea typeface="Malgun Gothic"/>
                <a:cs typeface="Arial"/>
              </a:rPr>
              <a:t>University of Strathclyde</a:t>
            </a:r>
            <a:endParaRPr lang="hu-HU" b="1">
              <a:solidFill>
                <a:srgbClr val="000000"/>
              </a:solidFill>
              <a:latin typeface="Arial"/>
              <a:ea typeface="Malgun Gothic"/>
              <a:cs typeface="Arial"/>
            </a:endParaRPr>
          </a:p>
          <a:p>
            <a:pPr algn="ctr">
              <a:lnSpc>
                <a:spcPct val="150000"/>
              </a:lnSpc>
            </a:pPr>
            <a:endParaRPr lang="en-GB" sz="1600" b="1">
              <a:solidFill>
                <a:srgbClr val="5D9732"/>
              </a:solidFill>
              <a:latin typeface="Arial"/>
              <a:ea typeface="Malgun Gothic" panose="020B0503020000020004" pitchFamily="34" charset="-127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hu-HU">
                <a:latin typeface="Arial"/>
                <a:ea typeface="Malgun Gothic"/>
                <a:cs typeface="Arial"/>
              </a:rPr>
              <a:t>Prof. </a:t>
            </a:r>
            <a:r>
              <a:rPr lang="en-GB">
                <a:latin typeface="Arial"/>
                <a:ea typeface="Malgun Gothic"/>
                <a:cs typeface="Arial"/>
              </a:rPr>
              <a:t>Kata Benedek</a:t>
            </a:r>
            <a:endParaRPr lang="en-GB">
              <a:latin typeface="Arial"/>
              <a:ea typeface="Malgun Gothic" panose="020B0503020000020004" pitchFamily="34" charset="-127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hu-HU">
                <a:latin typeface="Arial"/>
                <a:ea typeface="Malgun Gothic"/>
                <a:cs typeface="Arial"/>
              </a:rPr>
              <a:t>Dr. </a:t>
            </a:r>
            <a:r>
              <a:rPr lang="en-GB" err="1">
                <a:latin typeface="Arial"/>
                <a:ea typeface="Malgun Gothic"/>
                <a:cs typeface="Arial"/>
              </a:rPr>
              <a:t>Christoforos</a:t>
            </a:r>
            <a:r>
              <a:rPr lang="en-GB">
                <a:latin typeface="Arial"/>
                <a:ea typeface="Malgun Gothic"/>
                <a:cs typeface="Arial"/>
              </a:rPr>
              <a:t> Iakovou</a:t>
            </a:r>
            <a:endParaRPr lang="hu-HU">
              <a:latin typeface="Arial"/>
              <a:ea typeface="Malgun Gothic" panose="020B0503020000020004" pitchFamily="34" charset="-127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hu-HU">
                <a:latin typeface="Arial"/>
                <a:ea typeface="Malgun Gothic"/>
                <a:cs typeface="Arial"/>
              </a:rPr>
              <a:t>Dr. Lewis Russell</a:t>
            </a:r>
          </a:p>
          <a:p>
            <a:pPr>
              <a:lnSpc>
                <a:spcPct val="150000"/>
              </a:lnSpc>
              <a:buClr>
                <a:srgbClr val="5D9732"/>
              </a:buClr>
            </a:pPr>
            <a:endParaRPr lang="hu-HU" sz="1600">
              <a:latin typeface="Arial"/>
              <a:ea typeface="Malgun Gothic"/>
              <a:cs typeface="Calibri"/>
            </a:endParaRPr>
          </a:p>
          <a:p>
            <a:endParaRPr lang="en-GB">
              <a:ea typeface="Malgun Gothic" panose="020B0503020000020004" pitchFamily="34" charset="-127"/>
              <a:cs typeface="Calibri"/>
            </a:endParaRPr>
          </a:p>
          <a:p>
            <a:pPr>
              <a:lnSpc>
                <a:spcPct val="150000"/>
              </a:lnSpc>
            </a:pPr>
            <a:endParaRPr lang="hu-HU">
              <a:latin typeface="Calibri"/>
              <a:ea typeface="Malgun Gothic" panose="020B0503020000020004" pitchFamily="34" charset="-127"/>
              <a:cs typeface="Calibri"/>
            </a:endParaRPr>
          </a:p>
          <a:p>
            <a:pPr marL="285750" indent="-285750">
              <a:lnSpc>
                <a:spcPct val="150000"/>
              </a:lnSpc>
              <a:buClr>
                <a:srgbClr val="5D9732"/>
              </a:buClr>
              <a:buFont typeface="Wingdings" panose="05000000000000000000" pitchFamily="2" charset="2"/>
              <a:buChar char="Ø"/>
            </a:pPr>
            <a:endParaRPr lang="en-GB" sz="2400">
              <a:latin typeface="Alegreya Sans" panose="00000500000000000000" pitchFamily="2" charset="0"/>
              <a:ea typeface="Malgun Gothic" panose="020B0503020000020004" pitchFamily="34" charset="-127"/>
            </a:endParaRPr>
          </a:p>
          <a:p>
            <a:pPr marL="1200150" lvl="2" indent="-285750">
              <a:lnSpc>
                <a:spcPct val="150000"/>
              </a:lnSpc>
              <a:buClr>
                <a:srgbClr val="5D9732"/>
              </a:buClr>
              <a:buFont typeface="Wingdings" panose="05000000000000000000" pitchFamily="2" charset="2"/>
              <a:buChar char="Ø"/>
            </a:pPr>
            <a:endParaRPr lang="en-GB" sz="2400">
              <a:latin typeface="Alegreya Sans" panose="00000500000000000000" pitchFamily="2" charset="0"/>
              <a:ea typeface="Malgun Gothic" panose="020B0503020000020004" pitchFamily="34" charset="-127"/>
            </a:endParaRPr>
          </a:p>
          <a:p>
            <a:pPr marL="1200150" lvl="2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endParaRPr lang="en-GB" sz="2400">
              <a:latin typeface="Alegreya Sans" panose="00000500000000000000" pitchFamily="2" charset="0"/>
              <a:ea typeface="Malgun Gothic" panose="020B0503020000020004" pitchFamily="34" charset="-127"/>
            </a:endParaRPr>
          </a:p>
          <a:p>
            <a:pPr marL="1200150" lvl="2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endParaRPr lang="en-GB" sz="2400">
              <a:latin typeface="Alegreya Sans" panose="00000500000000000000" pitchFamily="2" charset="0"/>
              <a:ea typeface="Malgun Gothic" panose="020B0503020000020004" pitchFamily="34" charset="-127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1E2B93-3696-471D-94EB-612CA436A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731" y="6326231"/>
            <a:ext cx="6950537" cy="531769"/>
          </a:xfrm>
        </p:spPr>
        <p:txBody>
          <a:bodyPr tIns="90000" anchor="ctr" anchorCtr="0">
            <a:noAutofit/>
          </a:bodyPr>
          <a:lstStyle/>
          <a:p>
            <a:pPr algn="ctr"/>
            <a:r>
              <a:rPr lang="en-GB" sz="1400">
                <a:solidFill>
                  <a:schemeClr val="bg1"/>
                </a:solidFill>
                <a:latin typeface="Arial"/>
                <a:cs typeface="Arial"/>
              </a:rPr>
              <a:t>MITIGATING JOULE EXPANSION IN MULTICELL ATOMIC QUANTUM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E8B262-56EF-4F3B-9D09-4F264C21EBBC}"/>
              </a:ext>
            </a:extLst>
          </p:cNvPr>
          <p:cNvSpPr txBox="1"/>
          <p:nvPr/>
        </p:nvSpPr>
        <p:spPr>
          <a:xfrm>
            <a:off x="4860032" y="1470257"/>
            <a:ext cx="3126764" cy="13952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b="1">
                <a:latin typeface="Arial"/>
                <a:cs typeface="Calibri"/>
              </a:rPr>
              <a:t>Beijing Normal University</a:t>
            </a:r>
            <a:endParaRPr lang="en-GB" b="1">
              <a:latin typeface="Arial"/>
              <a:ea typeface="+mn-lt"/>
              <a:cs typeface="+mn-lt"/>
            </a:endParaRPr>
          </a:p>
          <a:p>
            <a:pPr algn="ctr"/>
            <a:endParaRPr lang="en-GB" sz="1600" b="1">
              <a:latin typeface="Arial"/>
              <a:cs typeface="Calibri"/>
            </a:endParaRPr>
          </a:p>
          <a:p>
            <a:pPr marL="285750" indent="-285750">
              <a:lnSpc>
                <a:spcPct val="150000"/>
              </a:lnSpc>
              <a:buClr>
                <a:srgbClr val="5D9732"/>
              </a:buClr>
              <a:buFont typeface="Wingdings,Sans-Serif" panose="05000000000000000000" pitchFamily="2" charset="2"/>
              <a:buChar char="Ø"/>
            </a:pPr>
            <a:r>
              <a:rPr lang="hu-HU">
                <a:latin typeface="Arial"/>
                <a:ea typeface="Malgun Gothic"/>
                <a:cs typeface="Arial"/>
              </a:rPr>
              <a:t>Dr. </a:t>
            </a:r>
            <a:r>
              <a:rPr lang="hu-HU" err="1">
                <a:latin typeface="Arial"/>
                <a:ea typeface="Malgun Gothic"/>
                <a:cs typeface="Arial"/>
              </a:rPr>
              <a:t>Chang</a:t>
            </a:r>
            <a:r>
              <a:rPr lang="hu-HU">
                <a:latin typeface="Arial"/>
                <a:ea typeface="Malgun Gothic"/>
                <a:cs typeface="Arial"/>
              </a:rPr>
              <a:t> Li</a:t>
            </a:r>
          </a:p>
          <a:p>
            <a:pPr marL="285750" indent="-285750">
              <a:lnSpc>
                <a:spcPct val="150000"/>
              </a:lnSpc>
              <a:buClr>
                <a:srgbClr val="5D9732"/>
              </a:buClr>
              <a:buFont typeface="Wingdings,Sans-Serif" panose="05000000000000000000" pitchFamily="2" charset="2"/>
              <a:buChar char="Ø"/>
            </a:pPr>
            <a:r>
              <a:rPr lang="hu-HU">
                <a:latin typeface="Arial"/>
                <a:ea typeface="Malgun Gothic"/>
                <a:cs typeface="+mn-lt"/>
              </a:rPr>
              <a:t>Dr. </a:t>
            </a:r>
            <a:r>
              <a:rPr lang="hu-HU" err="1">
                <a:latin typeface="Arial"/>
                <a:ea typeface="Malgun Gothic"/>
                <a:cs typeface="+mn-lt"/>
              </a:rPr>
              <a:t>Yukai</a:t>
            </a:r>
            <a:r>
              <a:rPr lang="hu-HU">
                <a:latin typeface="Arial"/>
                <a:ea typeface="Malgun Gothic"/>
                <a:cs typeface="+mn-lt"/>
              </a:rPr>
              <a:t> </a:t>
            </a:r>
            <a:r>
              <a:rPr lang="hu-HU" err="1">
                <a:latin typeface="Arial"/>
                <a:ea typeface="Malgun Gothic"/>
                <a:cs typeface="+mn-lt"/>
              </a:rPr>
              <a:t>Wu</a:t>
            </a:r>
            <a:endParaRPr lang="hu-HU">
              <a:latin typeface="Arial"/>
              <a:ea typeface="Malgun Gothic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AA4EDD-894D-4784-8E9C-177E9D97660E}"/>
              </a:ext>
            </a:extLst>
          </p:cNvPr>
          <p:cNvSpPr txBox="1"/>
          <p:nvPr/>
        </p:nvSpPr>
        <p:spPr>
          <a:xfrm>
            <a:off x="97980" y="3268882"/>
            <a:ext cx="3042116" cy="12875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hu-HU" b="1">
              <a:latin typeface="Arial" panose="020B0604020202020204" pitchFamily="34" charset="0"/>
              <a:ea typeface="Malgun Gothic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GB" b="1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M Squared Lasers</a:t>
            </a:r>
            <a:endParaRPr lang="hu-HU" b="1">
              <a:latin typeface="Arial" panose="020B0604020202020204" pitchFamily="34" charset="0"/>
              <a:ea typeface="Malgun Gothic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5D9732"/>
              </a:buClr>
              <a:buFont typeface="Wingdings,Sans-Serif" panose="05000000000000000000" pitchFamily="2" charset="2"/>
              <a:buChar char="Ø"/>
            </a:pPr>
            <a:r>
              <a:rPr lang="hu-HU">
                <a:latin typeface="Arial"/>
                <a:ea typeface="Malgun Gothic"/>
                <a:cs typeface="Arial"/>
              </a:rPr>
              <a:t>Dr. </a:t>
            </a:r>
            <a:r>
              <a:rPr lang="hu-HU" err="1">
                <a:latin typeface="Arial"/>
                <a:ea typeface="Malgun Gothic"/>
                <a:cs typeface="Arial"/>
              </a:rPr>
              <a:t>Nils</a:t>
            </a:r>
            <a:r>
              <a:rPr lang="hu-HU">
                <a:latin typeface="Arial"/>
                <a:ea typeface="Malgun Gothic"/>
                <a:cs typeface="Arial"/>
              </a:rPr>
              <a:t> </a:t>
            </a:r>
            <a:r>
              <a:rPr lang="hu-HU" err="1">
                <a:latin typeface="Arial"/>
                <a:ea typeface="Malgun Gothic"/>
                <a:cs typeface="Arial"/>
              </a:rPr>
              <a:t>Hempler</a:t>
            </a:r>
            <a:endParaRPr lang="hu-HU">
              <a:latin typeface="Arial"/>
              <a:ea typeface="Malgun Gothic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9EDF7-8D18-4AA2-B7E8-21D3B0053BD6}"/>
              </a:ext>
            </a:extLst>
          </p:cNvPr>
          <p:cNvCxnSpPr/>
          <p:nvPr/>
        </p:nvCxnSpPr>
        <p:spPr>
          <a:xfrm>
            <a:off x="4459920" y="1263828"/>
            <a:ext cx="38222" cy="4692979"/>
          </a:xfrm>
          <a:prstGeom prst="straightConnector1">
            <a:avLst/>
          </a:prstGeom>
          <a:ln w="28575">
            <a:solidFill>
              <a:srgbClr val="AECB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B2F42CC-38DA-4571-9CE3-886EE9071607}"/>
              </a:ext>
            </a:extLst>
          </p:cNvPr>
          <p:cNvSpPr txBox="1"/>
          <p:nvPr/>
        </p:nvSpPr>
        <p:spPr>
          <a:xfrm>
            <a:off x="8517631" y="6460648"/>
            <a:ext cx="7609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b="1">
                <a:solidFill>
                  <a:schemeClr val="bg1"/>
                </a:solidFill>
                <a:latin typeface="Arial"/>
                <a:cs typeface="Arial"/>
              </a:rPr>
              <a:t>13.</a:t>
            </a:r>
            <a:endParaRPr lang="en-GB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F2D6A-B7A4-44E8-8D3F-AD80A1096C78}"/>
              </a:ext>
            </a:extLst>
          </p:cNvPr>
          <p:cNvSpPr txBox="1"/>
          <p:nvPr/>
        </p:nvSpPr>
        <p:spPr>
          <a:xfrm>
            <a:off x="100436" y="4552533"/>
            <a:ext cx="418650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hu-HU">
              <a:latin typeface="Arial"/>
              <a:cs typeface="Arial"/>
            </a:endParaRPr>
          </a:p>
          <a:p>
            <a:r>
              <a:rPr lang="en-GB">
                <a:latin typeface="Arial"/>
                <a:cs typeface="Arial"/>
              </a:rPr>
              <a:t>Specialisation </a:t>
            </a:r>
            <a:r>
              <a:rPr lang="hu-HU">
                <a:latin typeface="Arial"/>
                <a:cs typeface="Arial"/>
              </a:rPr>
              <a:t>:</a:t>
            </a:r>
            <a:endParaRPr lang="en-GB">
              <a:ea typeface="+mn-lt"/>
              <a:cs typeface="+mn-lt"/>
            </a:endParaRPr>
          </a:p>
          <a:p>
            <a:pPr marL="285750" indent="-285750">
              <a:buClr>
                <a:srgbClr val="5D9732"/>
              </a:buClr>
              <a:buFont typeface="Wingdings,Sans-Serif"/>
              <a:buChar char="Ø"/>
            </a:pPr>
            <a:r>
              <a:rPr lang="en-GB">
                <a:latin typeface="Arial"/>
                <a:cs typeface="Arial"/>
              </a:rPr>
              <a:t>Integration of Technologies</a:t>
            </a:r>
            <a:br>
              <a:rPr lang="en-GB">
                <a:latin typeface="Arial"/>
                <a:cs typeface="Arial"/>
              </a:rPr>
            </a:br>
            <a:endParaRPr lang="en-US">
              <a:ea typeface="+mn-lt"/>
              <a:cs typeface="+mn-lt"/>
            </a:endParaRPr>
          </a:p>
          <a:p>
            <a:pPr marL="285750" indent="-285750">
              <a:buClr>
                <a:srgbClr val="5D9732"/>
              </a:buClr>
              <a:buFont typeface="Wingdings,Sans-Serif"/>
              <a:buChar char="Ø"/>
            </a:pPr>
            <a:r>
              <a:rPr lang="en-GB">
                <a:latin typeface="Arial"/>
                <a:cs typeface="Arial"/>
              </a:rPr>
              <a:t>Host Location for the Proposed MAQM-w/ADT Hardware</a:t>
            </a:r>
            <a:endParaRPr lang="en-US"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endParaRPr lang="en-GB">
              <a:latin typeface="Arial"/>
              <a:cs typeface="Arial"/>
            </a:endParaRPr>
          </a:p>
          <a:p>
            <a:pPr marL="285750" indent="-285750">
              <a:buFont typeface="Wingdings,Sans-Serif"/>
              <a:buChar char="Ø"/>
            </a:pPr>
            <a:endParaRPr lang="en-GB">
              <a:latin typeface="Arial"/>
              <a:ea typeface="+mn-lt"/>
              <a:cs typeface="Arial"/>
            </a:endParaRPr>
          </a:p>
          <a:p>
            <a:endParaRPr lang="en-US">
              <a:latin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68F419-C0D9-44C5-912C-B5CB03447120}"/>
              </a:ext>
            </a:extLst>
          </p:cNvPr>
          <p:cNvSpPr txBox="1"/>
          <p:nvPr/>
        </p:nvSpPr>
        <p:spPr>
          <a:xfrm>
            <a:off x="4604836" y="3150798"/>
            <a:ext cx="43046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Arial"/>
                <a:cs typeface="Arial"/>
              </a:rPr>
              <a:t>Specialisation </a:t>
            </a:r>
            <a:r>
              <a:rPr lang="hu-HU">
                <a:latin typeface="Arial"/>
                <a:cs typeface="Arial"/>
              </a:rPr>
              <a:t>:</a:t>
            </a:r>
            <a:endParaRPr lang="en-GB">
              <a:ea typeface="+mn-lt"/>
              <a:cs typeface="+mn-lt"/>
            </a:endParaRPr>
          </a:p>
          <a:p>
            <a:pPr marL="285750" indent="-285750">
              <a:buClr>
                <a:srgbClr val="5D9732"/>
              </a:buClr>
              <a:buFont typeface="Wingdings,Sans-Serif"/>
              <a:buChar char="Ø"/>
            </a:pPr>
            <a:r>
              <a:rPr lang="en-GB">
                <a:latin typeface="Arial"/>
                <a:cs typeface="Arial"/>
              </a:rPr>
              <a:t>Mult-cell Atomic Quantum Memories</a:t>
            </a:r>
            <a:endParaRPr lang="en-US">
              <a:ea typeface="+mn-lt"/>
              <a:cs typeface="+mn-lt"/>
            </a:endParaRPr>
          </a:p>
          <a:p>
            <a:endParaRPr lang="en-US">
              <a:latin typeface="Calibri"/>
              <a:cs typeface="Calibri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BF4E35B-C39F-4DDF-A0E1-DA2F8480C0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9" y="1897981"/>
            <a:ext cx="1289385" cy="1297406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7F08E58C-D2F9-47B1-995C-A2859710A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088" y="4079709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6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81B96C-2B02-476F-A472-51925FF800F5}"/>
              </a:ext>
            </a:extLst>
          </p:cNvPr>
          <p:cNvSpPr/>
          <p:nvPr/>
        </p:nvSpPr>
        <p:spPr>
          <a:xfrm>
            <a:off x="0" y="6326231"/>
            <a:ext cx="9144000" cy="531769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C374E1-6D4E-4F6C-8705-D42E43DBC7CA}"/>
              </a:ext>
            </a:extLst>
          </p:cNvPr>
          <p:cNvSpPr/>
          <p:nvPr/>
        </p:nvSpPr>
        <p:spPr>
          <a:xfrm>
            <a:off x="0" y="0"/>
            <a:ext cx="7615988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512"/>
            <a:ext cx="7615988" cy="1014321"/>
          </a:xfrm>
        </p:spPr>
        <p:txBody>
          <a:bodyPr lIns="91440" tIns="45720" rIns="91440" bIns="45720" anchor="ctr"/>
          <a:lstStyle/>
          <a:p>
            <a:pPr algn="ctr"/>
            <a:r>
              <a:rPr lang="en-GB" sz="2800" b="1">
                <a:latin typeface="Arial"/>
                <a:ea typeface="Malgun Gothic"/>
                <a:cs typeface="Arial"/>
              </a:rPr>
              <a:t>Finance and Resources</a:t>
            </a:r>
            <a:endParaRPr lang="en-GB" sz="2800" b="1">
              <a:latin typeface="Arial"/>
              <a:ea typeface="Malgun Gothic" panose="020B0503020000020004" pitchFamily="34" charset="-12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832764-832B-42B4-8FEF-8544C93A11C4}"/>
              </a:ext>
            </a:extLst>
          </p:cNvPr>
          <p:cNvSpPr/>
          <p:nvPr/>
        </p:nvSpPr>
        <p:spPr>
          <a:xfrm>
            <a:off x="8682176" y="0"/>
            <a:ext cx="461824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1E2B93-3696-471D-94EB-612CA436A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731" y="6326231"/>
            <a:ext cx="6950537" cy="531769"/>
          </a:xfrm>
        </p:spPr>
        <p:txBody>
          <a:bodyPr tIns="90000" anchor="ctr" anchorCtr="0">
            <a:normAutofit/>
          </a:bodyPr>
          <a:lstStyle/>
          <a:p>
            <a:pPr algn="ctr"/>
            <a:r>
              <a:rPr lang="en-GB" sz="1400">
                <a:solidFill>
                  <a:schemeClr val="bg1"/>
                </a:solidFill>
                <a:latin typeface="Arial"/>
                <a:cs typeface="Arial"/>
              </a:rPr>
              <a:t>MITIGATING JOULE EXPANSION IN MULTICELL ATOMIC QUANTUM MEMORY</a:t>
            </a:r>
          </a:p>
        </p:txBody>
      </p:sp>
      <p:graphicFrame>
        <p:nvGraphicFramePr>
          <p:cNvPr id="188" name="Table 188">
            <a:extLst>
              <a:ext uri="{FF2B5EF4-FFF2-40B4-BE49-F238E27FC236}">
                <a16:creationId xmlns:a16="http://schemas.microsoft.com/office/drawing/2014/main" id="{30998429-E25E-4BE3-A0D3-922353905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29190"/>
              </p:ext>
            </p:extLst>
          </p:nvPr>
        </p:nvGraphicFramePr>
        <p:xfrm>
          <a:off x="427323" y="1424020"/>
          <a:ext cx="4031368" cy="373575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15684">
                  <a:extLst>
                    <a:ext uri="{9D8B030D-6E8A-4147-A177-3AD203B41FA5}">
                      <a16:colId xmlns:a16="http://schemas.microsoft.com/office/drawing/2014/main" val="863795814"/>
                    </a:ext>
                  </a:extLst>
                </a:gridCol>
                <a:gridCol w="2015684">
                  <a:extLst>
                    <a:ext uri="{9D8B030D-6E8A-4147-A177-3AD203B41FA5}">
                      <a16:colId xmlns:a16="http://schemas.microsoft.com/office/drawing/2014/main" val="2539132056"/>
                    </a:ext>
                  </a:extLst>
                </a:gridCol>
              </a:tblGrid>
              <a:tr h="45626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1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Projected Costs</a:t>
                      </a:r>
                      <a:endParaRPr lang="en-US" sz="2000" b="1">
                        <a:latin typeface="Arial"/>
                      </a:endParaRPr>
                    </a:p>
                  </a:txBody>
                  <a:tcPr anchor="ctr">
                    <a:solidFill>
                      <a:srgbClr val="AECB9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1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Total £ (GBP)</a:t>
                      </a:r>
                      <a:endParaRPr lang="en-US" sz="2000" b="1">
                        <a:latin typeface="Arial"/>
                      </a:endParaRPr>
                    </a:p>
                  </a:txBody>
                  <a:tcPr anchor="ctr">
                    <a:solidFill>
                      <a:srgbClr val="AECB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607550"/>
                  </a:ext>
                </a:extLst>
              </a:tr>
              <a:tr h="456269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/>
                        </a:rPr>
                        <a:t>Equipment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Arial"/>
                        </a:rPr>
                        <a:t>£</a:t>
                      </a:r>
                      <a:r>
                        <a:rPr lang="en-US" sz="2000">
                          <a:latin typeface="Arial"/>
                        </a:rPr>
                        <a:t>55820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678916"/>
                  </a:ext>
                </a:extLst>
              </a:tr>
              <a:tr h="456269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/>
                        </a:rPr>
                        <a:t>Staff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latin typeface="Arial"/>
                        </a:rPr>
                        <a:t>£399767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235697"/>
                  </a:ext>
                </a:extLst>
              </a:tr>
              <a:tr h="753374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/>
                        </a:rPr>
                        <a:t>Travel &amp; Subsistence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latin typeface="Arial"/>
                        </a:rPr>
                        <a:t>£15000</a:t>
                      </a:r>
                    </a:p>
                    <a:p>
                      <a:pPr lvl="0">
                        <a:buNone/>
                      </a:pPr>
                      <a:endParaRPr lang="en-US" sz="2000">
                        <a:latin typeface="Arial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711028"/>
                  </a:ext>
                </a:extLst>
              </a:tr>
              <a:tr h="456269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/>
                        </a:rPr>
                        <a:t>Facilities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/>
                        </a:rPr>
                        <a:t>£13000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19744"/>
                  </a:ext>
                </a:extLst>
              </a:tr>
              <a:tr h="456269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/>
                        </a:rPr>
                        <a:t>Indirect Costs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Arial"/>
                        </a:rPr>
                        <a:t>£20000</a:t>
                      </a:r>
                      <a:endParaRPr lang="en-US">
                        <a:latin typeface="Arial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184543"/>
                  </a:ext>
                </a:extLst>
              </a:tr>
              <a:tr h="45626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1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  <a:endParaRPr lang="en-US">
                        <a:latin typeface="Arial"/>
                      </a:endParaRPr>
                    </a:p>
                  </a:txBody>
                  <a:tcPr anchor="ctr">
                    <a:solidFill>
                      <a:srgbClr val="AECB9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1" i="0" u="none" strike="noStrike" noProof="0">
                          <a:latin typeface="Arial"/>
                        </a:rPr>
                        <a:t>£50</a:t>
                      </a:r>
                      <a:r>
                        <a:rPr lang="en-GB" sz="2000" b="1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3587</a:t>
                      </a:r>
                    </a:p>
                  </a:txBody>
                  <a:tcPr anchor="ctr">
                    <a:solidFill>
                      <a:srgbClr val="AECB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73979"/>
                  </a:ext>
                </a:extLst>
              </a:tr>
            </a:tbl>
          </a:graphicData>
        </a:graphic>
      </p:graphicFrame>
      <p:graphicFrame>
        <p:nvGraphicFramePr>
          <p:cNvPr id="189" name="Table 188">
            <a:extLst>
              <a:ext uri="{FF2B5EF4-FFF2-40B4-BE49-F238E27FC236}">
                <a16:creationId xmlns:a16="http://schemas.microsoft.com/office/drawing/2014/main" id="{E0248D33-B3DE-4C87-A217-94F10F829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617687"/>
              </p:ext>
            </p:extLst>
          </p:nvPr>
        </p:nvGraphicFramePr>
        <p:xfrm>
          <a:off x="4825604" y="1867559"/>
          <a:ext cx="4031368" cy="3490987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15684">
                  <a:extLst>
                    <a:ext uri="{9D8B030D-6E8A-4147-A177-3AD203B41FA5}">
                      <a16:colId xmlns:a16="http://schemas.microsoft.com/office/drawing/2014/main" val="863795814"/>
                    </a:ext>
                  </a:extLst>
                </a:gridCol>
                <a:gridCol w="2015684">
                  <a:extLst>
                    <a:ext uri="{9D8B030D-6E8A-4147-A177-3AD203B41FA5}">
                      <a16:colId xmlns:a16="http://schemas.microsoft.com/office/drawing/2014/main" val="2539132056"/>
                    </a:ext>
                  </a:extLst>
                </a:gridCol>
              </a:tblGrid>
              <a:tr h="45626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2000" b="1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Staff Effort</a:t>
                      </a:r>
                    </a:p>
                  </a:txBody>
                  <a:tcPr anchor="ctr">
                    <a:solidFill>
                      <a:srgbClr val="AECB9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2000" b="1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Time (Months)</a:t>
                      </a:r>
                      <a:endParaRPr lang="en-US" sz="2000" b="1">
                        <a:latin typeface="Arial"/>
                      </a:endParaRPr>
                    </a:p>
                  </a:txBody>
                  <a:tcPr anchor="ctr">
                    <a:solidFill>
                      <a:srgbClr val="AECB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607550"/>
                  </a:ext>
                </a:extLst>
              </a:tr>
              <a:tr h="456269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Arial"/>
                        </a:rPr>
                        <a:t>Existing Staff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Arial"/>
                        </a:rPr>
                        <a:t>36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678916"/>
                  </a:ext>
                </a:extLst>
              </a:tr>
              <a:tr h="456269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Arial"/>
                        </a:rPr>
                        <a:t>New Staff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Arial"/>
                        </a:rPr>
                        <a:t>22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235697"/>
                  </a:ext>
                </a:extLst>
              </a:tr>
              <a:tr h="75337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>
                          <a:latin typeface="Arial"/>
                        </a:rPr>
                        <a:t>Project </a:t>
                      </a:r>
                      <a:endParaRPr lang="en-US">
                        <a:latin typeface="Arial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2000" b="0" i="0" u="none" strike="noStrike" noProof="0">
                          <a:latin typeface="Arial"/>
                        </a:rPr>
                        <a:t>Students</a:t>
                      </a:r>
                      <a:endParaRPr lang="en-US">
                        <a:latin typeface="Arial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Arial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711028"/>
                  </a:ext>
                </a:extLst>
              </a:tr>
              <a:tr h="456269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Arial"/>
                        </a:rPr>
                        <a:t>Technician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>
                          <a:latin typeface="Arial"/>
                        </a:rPr>
                        <a:t>16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19744"/>
                  </a:ext>
                </a:extLst>
              </a:tr>
              <a:tr h="456269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Arial"/>
                        </a:rPr>
                        <a:t>Other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>
                        <a:latin typeface="Arial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184543"/>
                  </a:ext>
                </a:extLst>
              </a:tr>
              <a:tr h="45626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2000" b="1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anchor="ctr">
                    <a:solidFill>
                      <a:srgbClr val="AECB9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2000" b="1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74</a:t>
                      </a:r>
                    </a:p>
                  </a:txBody>
                  <a:tcPr anchor="ctr">
                    <a:solidFill>
                      <a:srgbClr val="AECB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739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543C47-E181-4E98-8FCA-B1BEF618FFC2}"/>
              </a:ext>
            </a:extLst>
          </p:cNvPr>
          <p:cNvSpPr txBox="1"/>
          <p:nvPr/>
        </p:nvSpPr>
        <p:spPr>
          <a:xfrm>
            <a:off x="8554642" y="6407449"/>
            <a:ext cx="82758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b="1">
                <a:solidFill>
                  <a:schemeClr val="bg1"/>
                </a:solidFill>
                <a:latin typeface="Arial"/>
                <a:cs typeface="Arial"/>
              </a:rPr>
              <a:t>14.</a:t>
            </a:r>
            <a:endParaRPr lang="en-GB" b="1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210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457AD-ED63-4022-A0AA-E62E4A1D2114}"/>
              </a:ext>
            </a:extLst>
          </p:cNvPr>
          <p:cNvSpPr/>
          <p:nvPr/>
        </p:nvSpPr>
        <p:spPr>
          <a:xfrm>
            <a:off x="0" y="6326231"/>
            <a:ext cx="9144000" cy="531769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C374E1-6D4E-4F6C-8705-D42E43DBC7CA}"/>
              </a:ext>
            </a:extLst>
          </p:cNvPr>
          <p:cNvSpPr/>
          <p:nvPr/>
        </p:nvSpPr>
        <p:spPr>
          <a:xfrm>
            <a:off x="0" y="0"/>
            <a:ext cx="7615988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512"/>
            <a:ext cx="7615988" cy="1014321"/>
          </a:xfrm>
        </p:spPr>
        <p:txBody>
          <a:bodyPr lIns="91440" tIns="45720" rIns="91440" bIns="45720" anchor="ctr"/>
          <a:lstStyle/>
          <a:p>
            <a:pPr algn="ctr"/>
            <a:r>
              <a:rPr lang="hu-HU" sz="2800" b="1" err="1">
                <a:latin typeface="Arial"/>
                <a:ea typeface="Malgun Gothic"/>
                <a:cs typeface="Arial"/>
              </a:rPr>
              <a:t>Impact</a:t>
            </a:r>
            <a:r>
              <a:rPr lang="hu-HU" sz="2800" b="1">
                <a:latin typeface="Arial"/>
                <a:ea typeface="Malgun Gothic"/>
                <a:cs typeface="Arial"/>
              </a:rPr>
              <a:t> </a:t>
            </a:r>
            <a:endParaRPr lang="en-GB" sz="2800" b="1">
              <a:latin typeface="Arial"/>
              <a:ea typeface="Malgun Gothic" panose="020B0503020000020004" pitchFamily="34" charset="-12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832764-832B-42B4-8FEF-8544C93A11C4}"/>
              </a:ext>
            </a:extLst>
          </p:cNvPr>
          <p:cNvSpPr/>
          <p:nvPr/>
        </p:nvSpPr>
        <p:spPr>
          <a:xfrm>
            <a:off x="8682176" y="0"/>
            <a:ext cx="461824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1E2B93-3696-471D-94EB-612CA436A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731" y="6319270"/>
            <a:ext cx="6950537" cy="538730"/>
          </a:xfrm>
        </p:spPr>
        <p:txBody>
          <a:bodyPr tIns="90000" anchor="ctr" anchorCtr="0">
            <a:noAutofit/>
          </a:bodyPr>
          <a:lstStyle/>
          <a:p>
            <a:pPr algn="ctr"/>
            <a:r>
              <a:rPr lang="en-GB" sz="1400">
                <a:solidFill>
                  <a:schemeClr val="bg1"/>
                </a:solidFill>
                <a:latin typeface="Arial"/>
                <a:cs typeface="Arial"/>
              </a:rPr>
              <a:t>MITIGATING JOULE EXPANSION IN MULTICELL ATOMIC QUANTUM MEMORY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2E6335-34A2-4A35-B49B-54C93C45136F}"/>
              </a:ext>
            </a:extLst>
          </p:cNvPr>
          <p:cNvSpPr txBox="1"/>
          <p:nvPr/>
        </p:nvSpPr>
        <p:spPr>
          <a:xfrm>
            <a:off x="845303" y="1859339"/>
            <a:ext cx="780941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lr>
                <a:srgbClr val="5D9732"/>
              </a:buClr>
              <a:buFont typeface="Wingdings"/>
              <a:buChar char="Ø"/>
            </a:pPr>
            <a:r>
              <a:rPr lang="en-US">
                <a:latin typeface="Arial"/>
                <a:ea typeface="+mn-lt"/>
                <a:cs typeface="Arial"/>
              </a:rPr>
              <a:t>Critical step for </a:t>
            </a:r>
            <a:r>
              <a:rPr lang="en-US" err="1">
                <a:latin typeface="Arial"/>
                <a:ea typeface="+mn-lt"/>
                <a:cs typeface="Arial"/>
              </a:rPr>
              <a:t>realising</a:t>
            </a:r>
            <a:r>
              <a:rPr lang="en-US">
                <a:latin typeface="Arial"/>
                <a:ea typeface="+mn-lt"/>
                <a:cs typeface="Arial"/>
              </a:rPr>
              <a:t> a functional and scalable quantum computer</a:t>
            </a:r>
            <a:br>
              <a:rPr lang="en-US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</a:br>
            <a:endParaRPr lang="en-US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285750" indent="-285750">
              <a:buClr>
                <a:srgbClr val="5D9732"/>
              </a:buClr>
              <a:buFont typeface="Wingdings"/>
              <a:buChar char="Ø"/>
            </a:pPr>
            <a:r>
              <a:rPr lang="en-US">
                <a:latin typeface="Arial"/>
                <a:ea typeface="+mn-lt"/>
                <a:cs typeface="Arial"/>
              </a:rPr>
              <a:t>Aligned with the U.K's £ 150 million investment diverse research portfolio of quantum technologies</a:t>
            </a:r>
            <a:br>
              <a:rPr lang="en-US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</a:br>
            <a:endParaRPr lang="en-US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285750" indent="-285750">
              <a:buClr>
                <a:srgbClr val="5D9732"/>
              </a:buClr>
              <a:buFont typeface="Wingdings"/>
              <a:buChar char="Ø"/>
            </a:pPr>
            <a:r>
              <a:rPr lang="en-US">
                <a:latin typeface="Arial"/>
                <a:ea typeface="+mn-lt"/>
                <a:cs typeface="Arial"/>
              </a:rPr>
              <a:t>Quantum computing research is included in China's next 5-year plan</a:t>
            </a:r>
            <a:br>
              <a:rPr lang="en-US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</a:br>
            <a:endParaRPr lang="en-US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285750" indent="-285750">
              <a:buClr>
                <a:srgbClr val="5D9732"/>
              </a:buClr>
              <a:buFont typeface="Wingdings"/>
              <a:buChar char="Ø"/>
            </a:pPr>
            <a:r>
              <a:rPr lang="en-US">
                <a:latin typeface="Arial"/>
                <a:ea typeface="+mn-lt"/>
                <a:cs typeface="Arial"/>
              </a:rPr>
              <a:t>Quantum computing promises a major impact from business to government and society overall</a:t>
            </a:r>
            <a:br>
              <a:rPr lang="en-US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</a:br>
            <a:endParaRPr lang="en-US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285750" indent="-285750">
              <a:buClr>
                <a:srgbClr val="5D9732"/>
              </a:buClr>
              <a:buFont typeface="Wingdings"/>
              <a:buChar char="Ø"/>
            </a:pPr>
            <a:r>
              <a:rPr lang="en-US">
                <a:latin typeface="Arial"/>
                <a:ea typeface="+mn-lt"/>
                <a:cs typeface="Arial"/>
              </a:rPr>
              <a:t>Promote ground-breaking international collaboration</a:t>
            </a:r>
            <a:br>
              <a:rPr lang="en-US">
                <a:latin typeface="Arial"/>
                <a:ea typeface="+mn-lt"/>
                <a:cs typeface="Arial"/>
              </a:rPr>
            </a:br>
            <a:endParaRPr lang="en-US">
              <a:latin typeface="Arial"/>
              <a:ea typeface="+mn-lt"/>
              <a:cs typeface="Arial"/>
            </a:endParaRPr>
          </a:p>
          <a:p>
            <a:pPr marL="285750" indent="-285750">
              <a:buClr>
                <a:srgbClr val="5D9732"/>
              </a:buClr>
              <a:buFont typeface="Wingdings"/>
              <a:buChar char="Ø"/>
            </a:pPr>
            <a:endParaRPr lang="en-US">
              <a:latin typeface="Arial"/>
              <a:ea typeface="+mn-lt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969E1-B471-4B0C-ABDD-92FC261245A1}"/>
              </a:ext>
            </a:extLst>
          </p:cNvPr>
          <p:cNvSpPr txBox="1"/>
          <p:nvPr/>
        </p:nvSpPr>
        <p:spPr>
          <a:xfrm>
            <a:off x="8532440" y="6381375"/>
            <a:ext cx="259228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b="1">
                <a:solidFill>
                  <a:schemeClr val="bg1"/>
                </a:solidFill>
                <a:latin typeface="Arial"/>
                <a:cs typeface="Arial"/>
              </a:rPr>
              <a:t>15.</a:t>
            </a:r>
            <a:endParaRPr lang="en-GB" b="1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965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C374E1-6D4E-4F6C-8705-D42E43DBC7CA}"/>
              </a:ext>
            </a:extLst>
          </p:cNvPr>
          <p:cNvSpPr/>
          <p:nvPr/>
        </p:nvSpPr>
        <p:spPr>
          <a:xfrm>
            <a:off x="0" y="0"/>
            <a:ext cx="7615988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512"/>
            <a:ext cx="7615988" cy="1014321"/>
          </a:xfrm>
        </p:spPr>
        <p:txBody>
          <a:bodyPr lIns="91440" tIns="45720" rIns="91440" bIns="45720" anchor="ctr"/>
          <a:lstStyle/>
          <a:p>
            <a:pPr algn="ctr"/>
            <a:r>
              <a:rPr lang="en-GB" sz="2800" b="1">
                <a:latin typeface="Arial"/>
                <a:ea typeface="Malgun Gothic"/>
                <a:cs typeface="Arial"/>
              </a:rPr>
              <a:t>References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832764-832B-42B4-8FEF-8544C93A11C4}"/>
              </a:ext>
            </a:extLst>
          </p:cNvPr>
          <p:cNvSpPr/>
          <p:nvPr/>
        </p:nvSpPr>
        <p:spPr>
          <a:xfrm>
            <a:off x="8682176" y="0"/>
            <a:ext cx="461824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7925E-1FC6-42F7-A717-C4157600B088}"/>
              </a:ext>
            </a:extLst>
          </p:cNvPr>
          <p:cNvSpPr txBox="1"/>
          <p:nvPr/>
        </p:nvSpPr>
        <p:spPr>
          <a:xfrm>
            <a:off x="432048" y="1484784"/>
            <a:ext cx="8250128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buClr>
                <a:srgbClr val="5D9732"/>
              </a:buClr>
              <a:buFont typeface="+mj-lt"/>
              <a:buAutoNum type="arabicPeriod"/>
            </a:pPr>
            <a:r>
              <a:rPr lang="en-GB" sz="1400">
                <a:latin typeface="Arial"/>
                <a:cs typeface="Arial"/>
              </a:rPr>
              <a:t>C. Li, S. Zhang, Y.-K. Wu, N. Jiang, Y.-F. Pu, and L.-M. Duan. Multicell atomic quantum memory as a hardware-efficient quantum repeater node. PRX Quantum, 2:040307, Oct 2021.</a:t>
            </a:r>
          </a:p>
          <a:p>
            <a:pPr marL="514350" indent="-514350">
              <a:buClr>
                <a:srgbClr val="5D9732"/>
              </a:buClr>
              <a:buFont typeface="+mj-lt"/>
              <a:buAutoNum type="arabicPeriod"/>
            </a:pPr>
            <a:r>
              <a:rPr lang="en-GB" sz="1400">
                <a:latin typeface="Arial"/>
                <a:cs typeface="Arial"/>
              </a:rPr>
              <a:t>Wang Y, </a:t>
            </a:r>
            <a:r>
              <a:rPr lang="en-GB" sz="1400" err="1">
                <a:latin typeface="Arial"/>
                <a:cs typeface="Arial"/>
              </a:rPr>
              <a:t>Shevate</a:t>
            </a:r>
            <a:r>
              <a:rPr lang="en-GB" sz="1400">
                <a:latin typeface="Arial"/>
                <a:cs typeface="Arial"/>
              </a:rPr>
              <a:t> S, Wintermantel T M, et al. Preparation of hundreds of microscopic atomic ensembles in optical tweezer arrays. </a:t>
            </a:r>
            <a:r>
              <a:rPr lang="en-GB" sz="1400" err="1">
                <a:latin typeface="Arial"/>
                <a:cs typeface="Arial"/>
              </a:rPr>
              <a:t>npj</a:t>
            </a:r>
            <a:r>
              <a:rPr lang="en-GB" sz="1400">
                <a:latin typeface="Arial"/>
                <a:cs typeface="Arial"/>
              </a:rPr>
              <a:t> Quantum Inf, 6, 54, June 2020.</a:t>
            </a:r>
            <a:endParaRPr lang="en-GB" sz="1400">
              <a:latin typeface="Arial"/>
              <a:ea typeface="Malgun Gothic" panose="020B0503020000020004" pitchFamily="34" charset="-127"/>
              <a:cs typeface="Arial"/>
            </a:endParaRPr>
          </a:p>
          <a:p>
            <a:pPr marL="514350" indent="-514350">
              <a:buClr>
                <a:srgbClr val="5D9732"/>
              </a:buClr>
              <a:buFont typeface="+mj-lt"/>
              <a:buAutoNum type="arabicPeriod"/>
            </a:pPr>
            <a:r>
              <a:rPr lang="en-GB" sz="1400">
                <a:latin typeface="Arial"/>
                <a:cs typeface="Arial"/>
              </a:rPr>
              <a:t>Ryo Asaka et al. Quantum random access memory via quantum walk. Quantum Sci. Technol., 6:035004, May 2021.</a:t>
            </a:r>
            <a:endParaRPr lang="en-GB" sz="1400">
              <a:latin typeface="Arial"/>
              <a:ea typeface="Malgun Gothic" panose="020B0503020000020004" pitchFamily="34" charset="-127"/>
              <a:cs typeface="Arial"/>
            </a:endParaRPr>
          </a:p>
          <a:p>
            <a:pPr marL="514350" indent="-514350">
              <a:buClr>
                <a:srgbClr val="5D9732"/>
              </a:buClr>
              <a:buFont typeface="+mj-lt"/>
              <a:buAutoNum type="arabicPeriod"/>
            </a:pPr>
            <a:r>
              <a:rPr lang="en-GB" sz="1400">
                <a:latin typeface="Arial"/>
                <a:cs typeface="Arial"/>
              </a:rPr>
              <a:t>Daniel J. Bernstein and Tanja Lange. Post-quantum cryptography. Nature, 549:188–194, September 2017.</a:t>
            </a:r>
            <a:endParaRPr lang="en-GB" sz="1400">
              <a:latin typeface="Arial"/>
              <a:ea typeface="Malgun Gothic" panose="020B0503020000020004" pitchFamily="34" charset="-127"/>
              <a:cs typeface="Arial"/>
            </a:endParaRPr>
          </a:p>
          <a:p>
            <a:pPr marL="514350" indent="-514350">
              <a:buClr>
                <a:srgbClr val="5D9732"/>
              </a:buClr>
              <a:buFont typeface="+mj-lt"/>
              <a:buAutoNum type="arabicPeriod"/>
            </a:pPr>
            <a:r>
              <a:rPr lang="en-GB" sz="1400">
                <a:latin typeface="Arial"/>
                <a:cs typeface="Arial"/>
              </a:rPr>
              <a:t>Charles H. Bennett and Gilles Brassard. Quantum cryptography: Public key distribution and coin tossing. Theoretical Computer Science, Theoretical Aspects of Quantum Cryptography – celebrating 30 years of BB84, 560:7–11, 2014.</a:t>
            </a:r>
            <a:endParaRPr lang="hu-HU" sz="1400">
              <a:latin typeface="Arial"/>
              <a:cs typeface="Arial"/>
            </a:endParaRPr>
          </a:p>
          <a:p>
            <a:pPr marL="514350" indent="-514350">
              <a:buClr>
                <a:srgbClr val="5D9732"/>
              </a:buClr>
              <a:buFont typeface="+mj-lt"/>
              <a:buAutoNum type="arabicPeriod"/>
            </a:pPr>
            <a:r>
              <a:rPr lang="hu-HU" sz="1400" err="1">
                <a:latin typeface="Arial"/>
                <a:cs typeface="Arial"/>
              </a:rPr>
              <a:t>Joshua</a:t>
            </a:r>
            <a:r>
              <a:rPr lang="hu-HU" sz="1400">
                <a:latin typeface="Arial"/>
                <a:cs typeface="Arial"/>
              </a:rPr>
              <a:t> </a:t>
            </a:r>
            <a:r>
              <a:rPr lang="hu-HU" sz="1400" err="1">
                <a:latin typeface="Arial"/>
                <a:cs typeface="Arial"/>
              </a:rPr>
              <a:t>Nunn</a:t>
            </a:r>
            <a:r>
              <a:rPr lang="hu-HU" sz="1400">
                <a:latin typeface="Arial"/>
                <a:cs typeface="Arial"/>
              </a:rPr>
              <a:t>. </a:t>
            </a:r>
            <a:r>
              <a:rPr lang="hu-HU" sz="1400" err="1">
                <a:latin typeface="Arial"/>
                <a:cs typeface="Arial"/>
              </a:rPr>
              <a:t>Quantum</a:t>
            </a:r>
            <a:r>
              <a:rPr lang="hu-HU" sz="1400">
                <a:latin typeface="Arial"/>
                <a:cs typeface="Arial"/>
              </a:rPr>
              <a:t> </a:t>
            </a:r>
            <a:r>
              <a:rPr lang="hu-HU" sz="1400" err="1">
                <a:latin typeface="Arial"/>
                <a:cs typeface="Arial"/>
              </a:rPr>
              <a:t>Memory</a:t>
            </a:r>
            <a:r>
              <a:rPr lang="hu-HU" sz="1400">
                <a:latin typeface="Arial"/>
                <a:cs typeface="Arial"/>
              </a:rPr>
              <a:t> in </a:t>
            </a:r>
            <a:r>
              <a:rPr lang="hu-HU" sz="1400" err="1">
                <a:latin typeface="Arial"/>
                <a:cs typeface="Arial"/>
              </a:rPr>
              <a:t>Atomic</a:t>
            </a:r>
            <a:r>
              <a:rPr lang="hu-HU" sz="1400">
                <a:latin typeface="Arial"/>
                <a:cs typeface="Arial"/>
              </a:rPr>
              <a:t> </a:t>
            </a:r>
            <a:r>
              <a:rPr lang="hu-HU" sz="1400" err="1">
                <a:latin typeface="Arial"/>
                <a:cs typeface="Arial"/>
              </a:rPr>
              <a:t>Ensembles</a:t>
            </a:r>
            <a:r>
              <a:rPr lang="hu-HU" sz="1400">
                <a:latin typeface="Arial"/>
                <a:cs typeface="Arial"/>
              </a:rPr>
              <a:t>. </a:t>
            </a:r>
            <a:r>
              <a:rPr lang="hu-HU" sz="1400" err="1">
                <a:latin typeface="Arial"/>
                <a:cs typeface="Arial"/>
              </a:rPr>
              <a:t>Doctoral</a:t>
            </a:r>
            <a:r>
              <a:rPr lang="hu-HU" sz="1400">
                <a:latin typeface="Arial"/>
                <a:cs typeface="Arial"/>
              </a:rPr>
              <a:t> </a:t>
            </a:r>
            <a:r>
              <a:rPr lang="hu-HU" sz="1400" err="1">
                <a:latin typeface="Arial"/>
                <a:cs typeface="Arial"/>
              </a:rPr>
              <a:t>Thesis</a:t>
            </a:r>
            <a:r>
              <a:rPr lang="hu-HU" sz="1400">
                <a:latin typeface="Arial"/>
                <a:cs typeface="Arial"/>
              </a:rPr>
              <a:t>. </a:t>
            </a:r>
            <a:r>
              <a:rPr lang="hu-HU" sz="1400" err="1">
                <a:latin typeface="Arial"/>
                <a:cs typeface="Arial"/>
              </a:rPr>
              <a:t>St</a:t>
            </a:r>
            <a:r>
              <a:rPr lang="hu-HU" sz="1400">
                <a:latin typeface="Arial"/>
                <a:cs typeface="Arial"/>
              </a:rPr>
              <a:t> John’s </a:t>
            </a:r>
            <a:r>
              <a:rPr lang="hu-HU" sz="1400" err="1">
                <a:latin typeface="Arial"/>
                <a:cs typeface="Arial"/>
              </a:rPr>
              <a:t>Colllage</a:t>
            </a:r>
            <a:r>
              <a:rPr lang="hu-HU" sz="1400">
                <a:latin typeface="Arial"/>
                <a:cs typeface="Arial"/>
              </a:rPr>
              <a:t> Oxford. 2008</a:t>
            </a:r>
          </a:p>
          <a:p>
            <a:pPr marL="514350" indent="-514350">
              <a:buClr>
                <a:srgbClr val="5D9732"/>
              </a:buClr>
              <a:buFont typeface="+mj-lt"/>
              <a:buAutoNum type="arabicPeriod"/>
            </a:pPr>
            <a:endParaRPr lang="en-GB" sz="1400">
              <a:latin typeface="Arial"/>
              <a:ea typeface="Malgun Gothic" panose="020B0503020000020004" pitchFamily="34" charset="-127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B38DFA-837C-47B1-A93D-0EC43117A48D}"/>
              </a:ext>
            </a:extLst>
          </p:cNvPr>
          <p:cNvSpPr/>
          <p:nvPr/>
        </p:nvSpPr>
        <p:spPr>
          <a:xfrm>
            <a:off x="0" y="6326231"/>
            <a:ext cx="9144000" cy="531769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BB40B53D-DF1F-45C3-B7E0-5A3D2A4BB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731" y="6326231"/>
            <a:ext cx="6950537" cy="531769"/>
          </a:xfrm>
        </p:spPr>
        <p:txBody>
          <a:bodyPr tIns="90000" anchor="ctr" anchorCtr="0">
            <a:no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Arial"/>
                <a:cs typeface="Arial"/>
              </a:rPr>
              <a:t>MITIGATING JOULE EXPANSION IN MULTICELL ATOMIC QUANTUM MEMORY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68B50D-CFA6-45A8-B940-08258168CB8E}"/>
              </a:ext>
            </a:extLst>
          </p:cNvPr>
          <p:cNvSpPr txBox="1"/>
          <p:nvPr/>
        </p:nvSpPr>
        <p:spPr>
          <a:xfrm>
            <a:off x="8532440" y="6407449"/>
            <a:ext cx="316835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b="1">
                <a:solidFill>
                  <a:schemeClr val="bg1"/>
                </a:solidFill>
                <a:latin typeface="Arial"/>
                <a:cs typeface="Arial"/>
              </a:rPr>
              <a:t>16.</a:t>
            </a:r>
            <a:endParaRPr lang="en-GB" b="1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81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81B96C-2B02-476F-A472-51925FF800F5}"/>
              </a:ext>
            </a:extLst>
          </p:cNvPr>
          <p:cNvSpPr/>
          <p:nvPr/>
        </p:nvSpPr>
        <p:spPr>
          <a:xfrm>
            <a:off x="0" y="6326231"/>
            <a:ext cx="9144000" cy="531769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C374E1-6D4E-4F6C-8705-D42E43DBC7CA}"/>
              </a:ext>
            </a:extLst>
          </p:cNvPr>
          <p:cNvSpPr/>
          <p:nvPr/>
        </p:nvSpPr>
        <p:spPr>
          <a:xfrm>
            <a:off x="0" y="-14766"/>
            <a:ext cx="7615988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512"/>
            <a:ext cx="7615988" cy="1014321"/>
          </a:xfrm>
        </p:spPr>
        <p:txBody>
          <a:bodyPr lIns="91440" tIns="45720" rIns="91440" bIns="45720" anchor="ctr"/>
          <a:lstStyle/>
          <a:p>
            <a:pPr algn="ctr"/>
            <a:r>
              <a:rPr lang="en-GB" sz="2800" b="1">
                <a:ea typeface="Malgun Gothic"/>
              </a:rPr>
              <a:t>Introduction</a:t>
            </a:r>
            <a:r>
              <a:rPr lang="hu-HU" sz="2800" b="1">
                <a:ea typeface="Malgun Gothic"/>
              </a:rPr>
              <a:t>: </a:t>
            </a:r>
            <a:r>
              <a:rPr lang="hu-HU" sz="2800" b="1" err="1">
                <a:ea typeface="Malgun Gothic"/>
              </a:rPr>
              <a:t>Quantum</a:t>
            </a:r>
            <a:r>
              <a:rPr lang="hu-HU" sz="2800" b="1">
                <a:ea typeface="Malgun Gothic"/>
              </a:rPr>
              <a:t> Systems</a:t>
            </a:r>
            <a:r>
              <a:rPr lang="en-GB" sz="2800" b="1">
                <a:ea typeface="Malgun Gothic"/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832764-832B-42B4-8FEF-8544C93A11C4}"/>
              </a:ext>
            </a:extLst>
          </p:cNvPr>
          <p:cNvSpPr/>
          <p:nvPr/>
        </p:nvSpPr>
        <p:spPr>
          <a:xfrm>
            <a:off x="8682176" y="0"/>
            <a:ext cx="461824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7925E-1FC6-42F7-A717-C4157600B088}"/>
              </a:ext>
            </a:extLst>
          </p:cNvPr>
          <p:cNvSpPr txBox="1"/>
          <p:nvPr/>
        </p:nvSpPr>
        <p:spPr>
          <a:xfrm>
            <a:off x="221861" y="1288372"/>
            <a:ext cx="7619036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Clr>
                <a:srgbClr val="5D9732"/>
              </a:buClr>
            </a:pPr>
            <a:r>
              <a:rPr lang="en-GB" sz="2000" b="1">
                <a:latin typeface="Arial"/>
                <a:ea typeface="Malgun Gothic"/>
                <a:cs typeface="Arial"/>
              </a:rPr>
              <a:t>Aim</a:t>
            </a:r>
            <a:r>
              <a:rPr lang="en-GB" sz="2000">
                <a:latin typeface="Arial"/>
                <a:ea typeface="Malgun Gothic"/>
                <a:cs typeface="Arial"/>
              </a:rPr>
              <a:t>: </a:t>
            </a:r>
            <a:r>
              <a:rPr lang="en-GB">
                <a:latin typeface="Arial"/>
                <a:ea typeface="Malgun Gothic"/>
                <a:cs typeface="Arial"/>
              </a:rPr>
              <a:t>Increase the memory lifespan of quantum memories by mitigating Joule expansion with optical tweezers</a:t>
            </a:r>
          </a:p>
          <a:p>
            <a:pPr>
              <a:buClr>
                <a:srgbClr val="5D9732"/>
              </a:buClr>
            </a:pPr>
            <a:endParaRPr lang="hu-HU">
              <a:latin typeface="Arial" panose="020B0604020202020204" pitchFamily="34" charset="0"/>
              <a:ea typeface="Malgun Gothic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1E2B93-3696-471D-94EB-612CA436A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731" y="6326231"/>
            <a:ext cx="6950537" cy="531769"/>
          </a:xfrm>
        </p:spPr>
        <p:txBody>
          <a:bodyPr tIns="90000" anchor="ctr" anchorCtr="0">
            <a:normAutofit/>
          </a:bodyPr>
          <a:lstStyle/>
          <a:p>
            <a:pPr algn="ctr"/>
            <a:r>
              <a:rPr lang="en-GB" sz="1400">
                <a:solidFill>
                  <a:schemeClr val="bg1"/>
                </a:solidFill>
              </a:rPr>
              <a:t>MITIGATING JOULE EXPANSION IN MULTICELL ATOMIC QUANTUM MEMORY</a:t>
            </a:r>
          </a:p>
        </p:txBody>
      </p:sp>
      <p:pic>
        <p:nvPicPr>
          <p:cNvPr id="11" name="Picture 10" descr="Schematic&#10;&#10;Description automatically generated">
            <a:extLst>
              <a:ext uri="{FF2B5EF4-FFF2-40B4-BE49-F238E27FC236}">
                <a16:creationId xmlns:a16="http://schemas.microsoft.com/office/drawing/2014/main" id="{5E2B610C-F224-4D19-ABBB-F4546FB97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309" y="2709428"/>
            <a:ext cx="3994807" cy="23058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51B274B-F3CC-4B94-8096-BA1C792BA83A}"/>
              </a:ext>
            </a:extLst>
          </p:cNvPr>
          <p:cNvSpPr txBox="1"/>
          <p:nvPr/>
        </p:nvSpPr>
        <p:spPr>
          <a:xfrm>
            <a:off x="221861" y="2420888"/>
            <a:ext cx="4697448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>
                <a:latin typeface="Arial"/>
                <a:ea typeface="Malgun Gothic"/>
                <a:cs typeface="Arial"/>
              </a:rPr>
              <a:t>Quantum </a:t>
            </a:r>
            <a:r>
              <a:rPr lang="hu-HU" err="1">
                <a:latin typeface="Arial"/>
                <a:ea typeface="Malgun Gothic"/>
                <a:cs typeface="Arial"/>
              </a:rPr>
              <a:t>Computation</a:t>
            </a:r>
            <a:r>
              <a:rPr lang="en-GB">
                <a:latin typeface="Arial"/>
                <a:ea typeface="Malgun Gothic"/>
                <a:cs typeface="Arial"/>
              </a:rPr>
              <a:t> high area of interest</a:t>
            </a: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endParaRPr lang="hu-HU">
              <a:latin typeface="Arial" panose="020B0604020202020204" pitchFamily="34" charset="0"/>
              <a:ea typeface="Malgun Gothic"/>
              <a:cs typeface="Arial" panose="020B0604020202020204" pitchFamily="34" charset="0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hu-HU">
                <a:latin typeface="Arial"/>
                <a:ea typeface="Malgun Gothic"/>
                <a:cs typeface="Arial"/>
              </a:rPr>
              <a:t>More </a:t>
            </a:r>
            <a:r>
              <a:rPr lang="hu-HU" err="1">
                <a:latin typeface="Arial"/>
                <a:ea typeface="Malgun Gothic"/>
                <a:cs typeface="Arial"/>
              </a:rPr>
              <a:t>possibilities</a:t>
            </a:r>
            <a:r>
              <a:rPr lang="hu-HU">
                <a:latin typeface="Arial"/>
                <a:ea typeface="Malgun Gothic"/>
                <a:cs typeface="Arial"/>
              </a:rPr>
              <a:t> </a:t>
            </a:r>
            <a:r>
              <a:rPr lang="hu-HU" err="1">
                <a:latin typeface="Arial"/>
                <a:ea typeface="Malgun Gothic"/>
                <a:cs typeface="Arial"/>
              </a:rPr>
              <a:t>with</a:t>
            </a:r>
            <a:r>
              <a:rPr lang="hu-HU">
                <a:latin typeface="Arial"/>
                <a:ea typeface="Malgun Gothic"/>
                <a:cs typeface="Arial"/>
              </a:rPr>
              <a:t> </a:t>
            </a:r>
            <a:r>
              <a:rPr lang="hu-HU" err="1">
                <a:latin typeface="Arial"/>
                <a:ea typeface="Malgun Gothic"/>
                <a:cs typeface="Arial"/>
              </a:rPr>
              <a:t>quantum</a:t>
            </a:r>
            <a:r>
              <a:rPr lang="hu-HU">
                <a:latin typeface="Arial"/>
                <a:ea typeface="Malgun Gothic"/>
                <a:cs typeface="Arial"/>
              </a:rPr>
              <a:t> </a:t>
            </a:r>
            <a:r>
              <a:rPr lang="hu-HU" err="1">
                <a:latin typeface="Arial"/>
                <a:ea typeface="Malgun Gothic"/>
                <a:cs typeface="Arial"/>
              </a:rPr>
              <a:t>states</a:t>
            </a:r>
            <a:endParaRPr lang="hu-HU">
              <a:latin typeface="Arial"/>
              <a:ea typeface="Malgun Gothic"/>
              <a:cs typeface="Arial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endParaRPr lang="hu-HU">
              <a:latin typeface="Arial" panose="020B0604020202020204" pitchFamily="34" charset="0"/>
              <a:ea typeface="Malgun Gothic"/>
              <a:cs typeface="Arial" panose="020B0604020202020204" pitchFamily="34" charset="0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>
                <a:latin typeface="Arial"/>
                <a:ea typeface="Malgun Gothic"/>
                <a:cs typeface="Arial"/>
              </a:rPr>
              <a:t>Read/Write one current limitation in </a:t>
            </a:r>
            <a:r>
              <a:rPr lang="en-GB" err="1">
                <a:latin typeface="Arial"/>
                <a:ea typeface="Malgun Gothic"/>
                <a:cs typeface="Arial"/>
              </a:rPr>
              <a:t>QCommSys</a:t>
            </a:r>
            <a:endParaRPr lang="en-GB">
              <a:latin typeface="Arial"/>
              <a:ea typeface="Malgun Gothic"/>
              <a:cs typeface="Arial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endParaRPr lang="en-GB">
              <a:latin typeface="Arial" panose="020B0604020202020204" pitchFamily="34" charset="0"/>
              <a:ea typeface="Malgun Gothic"/>
              <a:cs typeface="Arial" panose="020B0604020202020204" pitchFamily="34" charset="0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>
                <a:latin typeface="Arial"/>
                <a:ea typeface="Malgun Gothic"/>
                <a:cs typeface="Arial"/>
              </a:rPr>
              <a:t>Many hardware designs being researched, ours based o</a:t>
            </a:r>
            <a:r>
              <a:rPr lang="hu-HU">
                <a:latin typeface="Arial"/>
                <a:ea typeface="Malgun Gothic"/>
                <a:cs typeface="Arial"/>
              </a:rPr>
              <a:t>n </a:t>
            </a:r>
            <a:r>
              <a:rPr lang="en-GB">
                <a:latin typeface="Arial"/>
                <a:ea typeface="Malgun Gothic"/>
                <a:cs typeface="Arial"/>
              </a:rPr>
              <a:t>M</a:t>
            </a:r>
            <a:r>
              <a:rPr lang="hu-HU" err="1">
                <a:latin typeface="Arial"/>
                <a:ea typeface="Malgun Gothic"/>
                <a:cs typeface="Arial"/>
              </a:rPr>
              <a:t>ulticell</a:t>
            </a:r>
            <a:r>
              <a:rPr lang="hu-HU">
                <a:latin typeface="Arial"/>
                <a:ea typeface="Malgun Gothic"/>
                <a:cs typeface="Arial"/>
              </a:rPr>
              <a:t> </a:t>
            </a:r>
            <a:r>
              <a:rPr lang="hu-HU" err="1">
                <a:latin typeface="Arial"/>
                <a:ea typeface="Malgun Gothic"/>
                <a:cs typeface="Arial"/>
              </a:rPr>
              <a:t>Atomic</a:t>
            </a:r>
            <a:r>
              <a:rPr lang="hu-HU">
                <a:latin typeface="Arial"/>
                <a:ea typeface="Malgun Gothic"/>
                <a:cs typeface="Arial"/>
              </a:rPr>
              <a:t> </a:t>
            </a:r>
            <a:r>
              <a:rPr lang="hu-HU" err="1">
                <a:latin typeface="Arial"/>
                <a:ea typeface="Malgun Gothic"/>
                <a:cs typeface="Arial"/>
              </a:rPr>
              <a:t>Quantum</a:t>
            </a:r>
            <a:r>
              <a:rPr lang="hu-HU">
                <a:latin typeface="Arial"/>
                <a:ea typeface="Malgun Gothic"/>
                <a:cs typeface="Arial"/>
              </a:rPr>
              <a:t> </a:t>
            </a:r>
            <a:r>
              <a:rPr lang="hu-HU" err="1">
                <a:latin typeface="Arial"/>
                <a:ea typeface="Malgun Gothic"/>
                <a:cs typeface="Arial"/>
              </a:rPr>
              <a:t>Memory</a:t>
            </a:r>
            <a:r>
              <a:rPr lang="hu-HU">
                <a:latin typeface="Arial"/>
                <a:ea typeface="Malgun Gothic"/>
                <a:cs typeface="Arial"/>
              </a:rPr>
              <a:t> (MAQM)</a:t>
            </a:r>
            <a:endParaRPr lang="hu-HU">
              <a:latin typeface="Arial" panose="020B0604020202020204" pitchFamily="34" charset="0"/>
              <a:ea typeface="Malgun Gothic"/>
              <a:cs typeface="Arial" panose="020B0604020202020204" pitchFamily="34" charset="0"/>
            </a:endParaRPr>
          </a:p>
          <a:p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2CB404-4741-49F3-B60E-7B1144DEF82C}"/>
              </a:ext>
            </a:extLst>
          </p:cNvPr>
          <p:cNvSpPr txBox="1"/>
          <p:nvPr/>
        </p:nvSpPr>
        <p:spPr>
          <a:xfrm>
            <a:off x="7648675" y="4968654"/>
            <a:ext cx="2683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err="1"/>
              <a:t>Source</a:t>
            </a:r>
            <a:r>
              <a:rPr lang="hu-HU" sz="1050"/>
              <a:t>: ResearchGate</a:t>
            </a:r>
            <a:endParaRPr lang="en-GB" sz="10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3D8EEF-C0D4-4EB9-9EF3-B8528D52DF5A}"/>
              </a:ext>
            </a:extLst>
          </p:cNvPr>
          <p:cNvSpPr txBox="1"/>
          <p:nvPr/>
        </p:nvSpPr>
        <p:spPr>
          <a:xfrm>
            <a:off x="8664995" y="6407449"/>
            <a:ext cx="47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endParaRPr lang="en-GB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8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81B96C-2B02-476F-A472-51925FF800F5}"/>
              </a:ext>
            </a:extLst>
          </p:cNvPr>
          <p:cNvSpPr/>
          <p:nvPr/>
        </p:nvSpPr>
        <p:spPr>
          <a:xfrm>
            <a:off x="0" y="6363938"/>
            <a:ext cx="9144000" cy="531769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832764-832B-42B4-8FEF-8544C93A11C4}"/>
              </a:ext>
            </a:extLst>
          </p:cNvPr>
          <p:cNvSpPr/>
          <p:nvPr/>
        </p:nvSpPr>
        <p:spPr>
          <a:xfrm>
            <a:off x="8682176" y="0"/>
            <a:ext cx="461824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7925E-1FC6-42F7-A717-C4157600B088}"/>
              </a:ext>
            </a:extLst>
          </p:cNvPr>
          <p:cNvSpPr txBox="1"/>
          <p:nvPr/>
        </p:nvSpPr>
        <p:spPr>
          <a:xfrm>
            <a:off x="1927186" y="1597365"/>
            <a:ext cx="6120082" cy="21544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>
              <a:buClr>
                <a:srgbClr val="5D9732"/>
              </a:buClr>
            </a:pPr>
            <a:endParaRPr lang="en-GB" sz="200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>
                <a:latin typeface="Arial"/>
                <a:ea typeface="Malgun Gothic"/>
                <a:cs typeface="Arial"/>
              </a:rPr>
              <a:t>Analogous to standard computer memory </a:t>
            </a:r>
            <a:endParaRPr lang="hu-HU">
              <a:latin typeface="Arial"/>
              <a:ea typeface="Malgun Gothic"/>
              <a:cs typeface="Arial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endParaRPr lang="en-GB">
              <a:latin typeface="Arial" panose="020B0604020202020204" pitchFamily="34" charset="0"/>
              <a:ea typeface="Malgun Gothic"/>
              <a:cs typeface="Arial" panose="020B0604020202020204" pitchFamily="34" charset="0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>
                <a:latin typeface="Arial"/>
                <a:ea typeface="Malgun Gothic"/>
                <a:cs typeface="Arial"/>
              </a:rPr>
              <a:t>Stores quantum states for later retrieval</a:t>
            </a:r>
            <a:endParaRPr lang="hu-HU">
              <a:latin typeface="Arial"/>
              <a:ea typeface="Malgun Gothic"/>
              <a:cs typeface="Arial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endParaRPr lang="en-GB">
              <a:latin typeface="Arial"/>
              <a:ea typeface="Malgun Gothic"/>
              <a:cs typeface="Arial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>
                <a:latin typeface="Arial"/>
                <a:ea typeface="Malgun Gothic"/>
                <a:cs typeface="Arial"/>
              </a:rPr>
              <a:t>One design approach </a:t>
            </a:r>
            <a:r>
              <a:rPr lang="hu-HU">
                <a:latin typeface="Arial"/>
                <a:ea typeface="Malgun Gothic"/>
                <a:cs typeface="Arial"/>
              </a:rPr>
              <a:t>      </a:t>
            </a:r>
            <a:r>
              <a:rPr lang="en-GB">
                <a:latin typeface="Arial"/>
                <a:ea typeface="Malgun Gothic"/>
                <a:cs typeface="Arial"/>
              </a:rPr>
              <a:t>Quantum Repeaters</a:t>
            </a:r>
            <a:endParaRPr lang="hu-HU">
              <a:latin typeface="Arial"/>
              <a:ea typeface="Malgun Gothic"/>
              <a:cs typeface="Arial"/>
            </a:endParaRPr>
          </a:p>
          <a:p>
            <a:pPr lvl="2">
              <a:buClr>
                <a:srgbClr val="5D9732"/>
              </a:buClr>
            </a:pPr>
            <a:endParaRPr lang="en-GB" sz="2400">
              <a:latin typeface="Alegreya Sans" panose="00000500000000000000" pitchFamily="2" charset="0"/>
              <a:ea typeface="Malgun Gothic" panose="020B0503020000020004" pitchFamily="34" charset="-127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1E2B93-3696-471D-94EB-612CA436A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731" y="6326231"/>
            <a:ext cx="6950537" cy="531769"/>
          </a:xfrm>
        </p:spPr>
        <p:txBody>
          <a:bodyPr tIns="90000" anchor="ctr" anchorCtr="0">
            <a:noAutofit/>
          </a:bodyPr>
          <a:lstStyle/>
          <a:p>
            <a:pPr algn="ctr"/>
            <a:r>
              <a:rPr lang="en-GB" sz="1400">
                <a:solidFill>
                  <a:schemeClr val="bg1"/>
                </a:solidFill>
                <a:latin typeface="Arial"/>
                <a:cs typeface="Arial"/>
              </a:rPr>
              <a:t>MITIGATING JOULE EXPANSION IN MULTICELL ATOMIC QUANTUM MEMORY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14737E-EF85-4942-910C-982900C41D90}"/>
              </a:ext>
            </a:extLst>
          </p:cNvPr>
          <p:cNvCxnSpPr>
            <a:cxnSpLocks/>
          </p:cNvCxnSpPr>
          <p:nvPr/>
        </p:nvCxnSpPr>
        <p:spPr>
          <a:xfrm>
            <a:off x="4571998" y="3212976"/>
            <a:ext cx="3240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65F7785-C2B8-4A93-A65D-EE0257568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135" y="4265631"/>
            <a:ext cx="5195727" cy="15467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613148-71A0-4CB1-99E8-55BB7CD59727}"/>
              </a:ext>
            </a:extLst>
          </p:cNvPr>
          <p:cNvSpPr txBox="1"/>
          <p:nvPr/>
        </p:nvSpPr>
        <p:spPr>
          <a:xfrm>
            <a:off x="2411760" y="6088036"/>
            <a:ext cx="4987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err="1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hu-HU" sz="12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hu-HU" sz="1200" err="1">
                <a:latin typeface="Arial" panose="020B0604020202020204" pitchFamily="34" charset="0"/>
                <a:cs typeface="Arial" panose="020B0604020202020204" pitchFamily="34" charset="0"/>
              </a:rPr>
              <a:t>Quantum</a:t>
            </a:r>
            <a:r>
              <a:rPr lang="hu-HU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200" err="1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hu-HU" sz="120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hu-HU" sz="1200" err="1"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en-GB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C4C94-8F09-4AA6-930B-3BA1F5E9115F}"/>
              </a:ext>
            </a:extLst>
          </p:cNvPr>
          <p:cNvSpPr txBox="1"/>
          <p:nvPr/>
        </p:nvSpPr>
        <p:spPr>
          <a:xfrm>
            <a:off x="8682176" y="6446543"/>
            <a:ext cx="460348" cy="375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endParaRPr lang="en-GB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950A9D-5DDF-4979-A76B-322BF4D2DA87}"/>
              </a:ext>
            </a:extLst>
          </p:cNvPr>
          <p:cNvSpPr/>
          <p:nvPr/>
        </p:nvSpPr>
        <p:spPr>
          <a:xfrm>
            <a:off x="0" y="0"/>
            <a:ext cx="7615988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ABF56-DBDE-469D-B36F-8D6C3C4BAEF6}"/>
              </a:ext>
            </a:extLst>
          </p:cNvPr>
          <p:cNvSpPr txBox="1"/>
          <p:nvPr/>
        </p:nvSpPr>
        <p:spPr>
          <a:xfrm>
            <a:off x="2123728" y="301552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Introduction</a:t>
            </a:r>
            <a:r>
              <a:rPr lang="hu-HU" sz="2800" b="1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: MAQM</a:t>
            </a:r>
            <a:endParaRPr lang="en-GB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32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81B96C-2B02-476F-A472-51925FF800F5}"/>
              </a:ext>
            </a:extLst>
          </p:cNvPr>
          <p:cNvSpPr/>
          <p:nvPr/>
        </p:nvSpPr>
        <p:spPr>
          <a:xfrm>
            <a:off x="0" y="6363938"/>
            <a:ext cx="9144000" cy="531769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C374E1-6D4E-4F6C-8705-D42E43DBC7CA}"/>
              </a:ext>
            </a:extLst>
          </p:cNvPr>
          <p:cNvSpPr/>
          <p:nvPr/>
        </p:nvSpPr>
        <p:spPr>
          <a:xfrm>
            <a:off x="0" y="0"/>
            <a:ext cx="7615988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512"/>
            <a:ext cx="7615988" cy="1014321"/>
          </a:xfrm>
        </p:spPr>
        <p:txBody>
          <a:bodyPr lIns="91440" tIns="45720" rIns="91440" bIns="45720" anchor="ctr"/>
          <a:lstStyle/>
          <a:p>
            <a:pPr algn="ctr"/>
            <a:r>
              <a:rPr lang="hu-HU" sz="2400" b="1" err="1">
                <a:latin typeface="Arial"/>
                <a:ea typeface="Malgun Gothic"/>
                <a:cs typeface="Arial"/>
              </a:rPr>
              <a:t>Introduction</a:t>
            </a:r>
            <a:r>
              <a:rPr lang="hu-HU" sz="2400" b="1">
                <a:latin typeface="Arial"/>
                <a:ea typeface="Malgun Gothic"/>
                <a:cs typeface="Arial"/>
              </a:rPr>
              <a:t>: </a:t>
            </a:r>
            <a:r>
              <a:rPr lang="hu-HU" sz="2400" b="1" err="1">
                <a:latin typeface="Arial"/>
                <a:ea typeface="Malgun Gothic"/>
                <a:cs typeface="Arial"/>
              </a:rPr>
              <a:t>Quantum</a:t>
            </a:r>
            <a:r>
              <a:rPr lang="hu-HU" sz="2400" b="1">
                <a:latin typeface="Arial"/>
                <a:ea typeface="Malgun Gothic"/>
                <a:cs typeface="Arial"/>
              </a:rPr>
              <a:t> </a:t>
            </a:r>
            <a:r>
              <a:rPr lang="hu-HU" sz="2400" b="1" err="1">
                <a:latin typeface="Arial"/>
                <a:ea typeface="Malgun Gothic"/>
                <a:cs typeface="Arial"/>
              </a:rPr>
              <a:t>Repeaters</a:t>
            </a:r>
            <a:endParaRPr lang="en-US" sz="2400" err="1">
              <a:latin typeface="Arial"/>
              <a:ea typeface="Malgun Gothic"/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832764-832B-42B4-8FEF-8544C93A11C4}"/>
              </a:ext>
            </a:extLst>
          </p:cNvPr>
          <p:cNvSpPr/>
          <p:nvPr/>
        </p:nvSpPr>
        <p:spPr>
          <a:xfrm>
            <a:off x="8682176" y="0"/>
            <a:ext cx="461824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1E2B93-3696-471D-94EB-612CA436A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731" y="6326231"/>
            <a:ext cx="6950537" cy="531769"/>
          </a:xfrm>
        </p:spPr>
        <p:txBody>
          <a:bodyPr tIns="90000" anchor="ctr" anchorCtr="0">
            <a:noAutofit/>
          </a:bodyPr>
          <a:lstStyle/>
          <a:p>
            <a:pPr algn="ctr"/>
            <a:r>
              <a:rPr lang="en-GB" sz="1400">
                <a:solidFill>
                  <a:schemeClr val="bg1"/>
                </a:solidFill>
                <a:latin typeface="Arial"/>
                <a:cs typeface="Arial"/>
              </a:rPr>
              <a:t>MITIGATING JOULE EXPANSION IN MULTICELL ATOMIC QUANTUM MEMORY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58201058-50EB-43B0-A36A-559FF216F0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113481"/>
            <a:ext cx="4822864" cy="34718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480D22-60E6-4FE7-8893-F831BBD4FE31}"/>
              </a:ext>
            </a:extLst>
          </p:cNvPr>
          <p:cNvSpPr txBox="1"/>
          <p:nvPr/>
        </p:nvSpPr>
        <p:spPr>
          <a:xfrm>
            <a:off x="628420" y="1412776"/>
            <a:ext cx="7615988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>
                <a:latin typeface="Arial"/>
                <a:ea typeface="Malgun Gothic"/>
                <a:cs typeface="Arial"/>
              </a:rPr>
              <a:t>Analogous to signal boosters in telecommunication networks</a:t>
            </a:r>
            <a:endParaRPr lang="hu-HU">
              <a:latin typeface="Arial"/>
              <a:ea typeface="Malgun Gothic"/>
              <a:cs typeface="Arial"/>
            </a:endParaRPr>
          </a:p>
          <a:p>
            <a:pPr marL="285750" indent="-285750" algn="just">
              <a:buClr>
                <a:srgbClr val="5D9732"/>
              </a:buClr>
              <a:buFont typeface="Wingdings"/>
              <a:buChar char="Ø"/>
            </a:pPr>
            <a:endParaRPr lang="hu-HU">
              <a:latin typeface="Arial"/>
              <a:ea typeface="Malgun Gothic"/>
              <a:cs typeface="Arial"/>
            </a:endParaRPr>
          </a:p>
          <a:p>
            <a:pPr marL="285750" indent="-285750" algn="just">
              <a:buClr>
                <a:srgbClr val="5D9732"/>
              </a:buClr>
              <a:buFont typeface="Wingdings"/>
              <a:buChar char="Ø"/>
            </a:pPr>
            <a:r>
              <a:rPr lang="en-GB">
                <a:latin typeface="Arial"/>
                <a:ea typeface="Malgun Gothic"/>
                <a:cs typeface="Arial"/>
              </a:rPr>
              <a:t>Transmission line is broken up into segments</a:t>
            </a:r>
            <a:endParaRPr lang="hu-HU">
              <a:latin typeface="Arial"/>
              <a:ea typeface="Malgun Gothic"/>
              <a:cs typeface="Arial"/>
            </a:endParaRPr>
          </a:p>
          <a:p>
            <a:pPr marL="285750" indent="-285750" algn="just">
              <a:buClr>
                <a:srgbClr val="5D9732"/>
              </a:buClr>
              <a:buFont typeface="Wingdings"/>
              <a:buChar char="Ø"/>
            </a:pPr>
            <a:endParaRPr lang="hu-HU">
              <a:latin typeface="Arial"/>
              <a:ea typeface="Malgun Gothic"/>
              <a:cs typeface="Arial"/>
            </a:endParaRPr>
          </a:p>
          <a:p>
            <a:pPr marL="285750" indent="-285750" algn="just">
              <a:buClr>
                <a:srgbClr val="5D9732"/>
              </a:buClr>
              <a:buFont typeface="Wingdings"/>
              <a:buChar char="Ø"/>
            </a:pPr>
            <a:r>
              <a:rPr lang="en-GB">
                <a:latin typeface="Arial"/>
                <a:ea typeface="Malgun Gothic"/>
                <a:cs typeface="Arial"/>
              </a:rPr>
              <a:t>At each segment, a quantum repeater can distribute entanglement further through the network.</a:t>
            </a:r>
            <a:endParaRPr lang="en-GB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C2646-14D4-4782-93D2-8DAF98EB5965}"/>
              </a:ext>
            </a:extLst>
          </p:cNvPr>
          <p:cNvSpPr txBox="1"/>
          <p:nvPr/>
        </p:nvSpPr>
        <p:spPr>
          <a:xfrm>
            <a:off x="8679844" y="644515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endParaRPr lang="en-GB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60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81B96C-2B02-476F-A472-51925FF800F5}"/>
              </a:ext>
            </a:extLst>
          </p:cNvPr>
          <p:cNvSpPr/>
          <p:nvPr/>
        </p:nvSpPr>
        <p:spPr>
          <a:xfrm>
            <a:off x="-1" y="6326230"/>
            <a:ext cx="9144000" cy="531769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C374E1-6D4E-4F6C-8705-D42E43DBC7CA}"/>
              </a:ext>
            </a:extLst>
          </p:cNvPr>
          <p:cNvSpPr/>
          <p:nvPr/>
        </p:nvSpPr>
        <p:spPr>
          <a:xfrm>
            <a:off x="0" y="-9921"/>
            <a:ext cx="7615988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512"/>
            <a:ext cx="7615988" cy="1014321"/>
          </a:xfrm>
        </p:spPr>
        <p:txBody>
          <a:bodyPr lIns="91440" tIns="45720" rIns="91440" bIns="45720" anchor="ctr"/>
          <a:lstStyle/>
          <a:p>
            <a:pPr algn="ctr"/>
            <a:r>
              <a:rPr lang="hu-HU" sz="2400" b="1" err="1">
                <a:latin typeface="Arial"/>
                <a:ea typeface="Malgun Gothic"/>
                <a:cs typeface="Arial"/>
              </a:rPr>
              <a:t>Introduction</a:t>
            </a:r>
            <a:r>
              <a:rPr lang="hu-HU" sz="2400" b="1">
                <a:latin typeface="Arial"/>
                <a:ea typeface="Malgun Gothic"/>
                <a:cs typeface="Arial"/>
              </a:rPr>
              <a:t>: </a:t>
            </a:r>
            <a:r>
              <a:rPr lang="hu-HU" sz="2400" b="1" err="1">
                <a:latin typeface="Arial"/>
                <a:ea typeface="Malgun Gothic"/>
                <a:cs typeface="Arial"/>
              </a:rPr>
              <a:t>Quantum</a:t>
            </a:r>
            <a:r>
              <a:rPr lang="hu-HU" sz="2400" b="1">
                <a:latin typeface="Arial"/>
                <a:ea typeface="Malgun Gothic"/>
                <a:cs typeface="Arial"/>
              </a:rPr>
              <a:t> </a:t>
            </a:r>
            <a:r>
              <a:rPr lang="hu-HU" sz="2400" b="1" err="1">
                <a:latin typeface="Arial"/>
                <a:ea typeface="Malgun Gothic"/>
                <a:cs typeface="Arial"/>
              </a:rPr>
              <a:t>Repeaters</a:t>
            </a:r>
            <a:endParaRPr lang="en-GB" sz="2400">
              <a:latin typeface="Arial"/>
              <a:ea typeface="Malgun Gothic"/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832764-832B-42B4-8FEF-8544C93A11C4}"/>
              </a:ext>
            </a:extLst>
          </p:cNvPr>
          <p:cNvSpPr/>
          <p:nvPr/>
        </p:nvSpPr>
        <p:spPr>
          <a:xfrm>
            <a:off x="8682176" y="0"/>
            <a:ext cx="461824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1E2B93-3696-471D-94EB-612CA436A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731" y="6326231"/>
            <a:ext cx="6950537" cy="531769"/>
          </a:xfrm>
        </p:spPr>
        <p:txBody>
          <a:bodyPr tIns="90000" anchor="ctr" anchorCtr="0">
            <a:noAutofit/>
          </a:bodyPr>
          <a:lstStyle/>
          <a:p>
            <a:pPr algn="ctr"/>
            <a:r>
              <a:rPr lang="en-GB" sz="1400">
                <a:solidFill>
                  <a:schemeClr val="bg1"/>
                </a:solidFill>
                <a:latin typeface="Arial"/>
                <a:cs typeface="Arial"/>
              </a:rPr>
              <a:t>MITIGATING JOULE EXPANSION IN MULTICELL ATOMIC QUANTUM MEMORY</a:t>
            </a:r>
          </a:p>
        </p:txBody>
      </p:sp>
      <p:pic>
        <p:nvPicPr>
          <p:cNvPr id="19" name="Picture 1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311C9306-D7A3-4D8B-BB91-A910379BF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062" y="4092672"/>
            <a:ext cx="4967673" cy="216657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3E478A2-F4AF-418C-8DA7-070C72D89BA5}"/>
              </a:ext>
            </a:extLst>
          </p:cNvPr>
          <p:cNvSpPr txBox="1"/>
          <p:nvPr/>
        </p:nvSpPr>
        <p:spPr>
          <a:xfrm>
            <a:off x="2313472" y="4316359"/>
            <a:ext cx="1139147" cy="380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Qubit</a:t>
            </a:r>
            <a:r>
              <a:rPr lang="hu-HU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endParaRPr lang="en-GB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2782CB-870C-43FD-B9F6-CCDC1364B2C2}"/>
              </a:ext>
            </a:extLst>
          </p:cNvPr>
          <p:cNvSpPr txBox="1"/>
          <p:nvPr/>
        </p:nvSpPr>
        <p:spPr>
          <a:xfrm>
            <a:off x="5947322" y="4286720"/>
            <a:ext cx="113914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Qubit</a:t>
            </a:r>
            <a:r>
              <a:rPr lang="hu-HU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endParaRPr lang="en-GB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5BFB48-E60A-4182-A62E-7713FD288E34}"/>
              </a:ext>
            </a:extLst>
          </p:cNvPr>
          <p:cNvSpPr txBox="1"/>
          <p:nvPr/>
        </p:nvSpPr>
        <p:spPr>
          <a:xfrm>
            <a:off x="4016525" y="4076648"/>
            <a:ext cx="275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Repeater</a:t>
            </a:r>
            <a:endParaRPr lang="en-GB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A5C28-7A96-4706-B53D-8A7A8C1DCE1D}"/>
              </a:ext>
            </a:extLst>
          </p:cNvPr>
          <p:cNvSpPr txBox="1"/>
          <p:nvPr/>
        </p:nvSpPr>
        <p:spPr>
          <a:xfrm>
            <a:off x="3474313" y="5912846"/>
            <a:ext cx="279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Measuring</a:t>
            </a:r>
            <a:r>
              <a:rPr lang="hu-HU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</a:t>
            </a:r>
            <a:endParaRPr lang="en-GB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BB9BC58-559B-409F-80E7-CC6B418672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81869" y="5949916"/>
            <a:ext cx="234908" cy="202615"/>
          </a:xfrm>
          <a:prstGeom prst="bentConnector3">
            <a:avLst>
              <a:gd name="adj1" fmla="val -14208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FBD505F3-2735-4793-A2B4-378225351456}"/>
              </a:ext>
            </a:extLst>
          </p:cNvPr>
          <p:cNvCxnSpPr>
            <a:cxnSpLocks/>
          </p:cNvCxnSpPr>
          <p:nvPr/>
        </p:nvCxnSpPr>
        <p:spPr>
          <a:xfrm>
            <a:off x="3210237" y="5938459"/>
            <a:ext cx="216024" cy="184666"/>
          </a:xfrm>
          <a:prstGeom prst="bentConnector3">
            <a:avLst>
              <a:gd name="adj1" fmla="val -6729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7BDBE53-6907-4CED-B69F-F52EDC7AA69E}"/>
              </a:ext>
            </a:extLst>
          </p:cNvPr>
          <p:cNvSpPr txBox="1"/>
          <p:nvPr/>
        </p:nvSpPr>
        <p:spPr>
          <a:xfrm>
            <a:off x="1094489" y="1339812"/>
            <a:ext cx="6731469" cy="25237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 b="1">
                <a:latin typeface="Arial"/>
                <a:cs typeface="Arial"/>
              </a:rPr>
              <a:t>How it works:</a:t>
            </a:r>
            <a:r>
              <a:rPr lang="hu-HU" sz="2000" b="1">
                <a:latin typeface="Arial"/>
                <a:cs typeface="Arial"/>
              </a:rPr>
              <a:t> </a:t>
            </a:r>
            <a:endParaRPr lang="en-GB" sz="2000">
              <a:latin typeface="Arial"/>
              <a:cs typeface="Arial"/>
            </a:endParaRPr>
          </a:p>
          <a:p>
            <a:endParaRPr lang="hu-H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sz="2000">
                <a:latin typeface="Arial"/>
                <a:cs typeface="Arial"/>
              </a:rPr>
              <a:t>Qubit A is entangled to the repeater qubit via a photon </a:t>
            </a:r>
            <a:endParaRPr 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endParaRPr lang="hu-H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sz="2000">
                <a:latin typeface="Arial"/>
                <a:cs typeface="Arial"/>
              </a:rPr>
              <a:t>The repeater qubits can hold to that entanglement</a:t>
            </a: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endParaRPr lang="hu-H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sz="2000">
                <a:latin typeface="Arial"/>
                <a:cs typeface="Arial"/>
              </a:rPr>
              <a:t>Qubit B gets entangled to it , and with that to Qubit A</a:t>
            </a:r>
          </a:p>
          <a:p>
            <a:pPr>
              <a:buClr>
                <a:srgbClr val="5D9732"/>
              </a:buClr>
            </a:pPr>
            <a:endParaRPr lang="hu-H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3141B-6A99-4EDB-BFBA-713BC7A54BC9}"/>
              </a:ext>
            </a:extLst>
          </p:cNvPr>
          <p:cNvSpPr txBox="1"/>
          <p:nvPr/>
        </p:nvSpPr>
        <p:spPr>
          <a:xfrm>
            <a:off x="8633704" y="6407448"/>
            <a:ext cx="13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endParaRPr lang="en-GB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61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457AD-ED63-4022-A0AA-E62E4A1D2114}"/>
              </a:ext>
            </a:extLst>
          </p:cNvPr>
          <p:cNvSpPr/>
          <p:nvPr/>
        </p:nvSpPr>
        <p:spPr>
          <a:xfrm>
            <a:off x="0" y="6326231"/>
            <a:ext cx="9144000" cy="531769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C374E1-6D4E-4F6C-8705-D42E43DBC7CA}"/>
              </a:ext>
            </a:extLst>
          </p:cNvPr>
          <p:cNvSpPr/>
          <p:nvPr/>
        </p:nvSpPr>
        <p:spPr>
          <a:xfrm>
            <a:off x="0" y="0"/>
            <a:ext cx="7615988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512"/>
            <a:ext cx="7615988" cy="1014321"/>
          </a:xfrm>
        </p:spPr>
        <p:txBody>
          <a:bodyPr lIns="91440" tIns="45720" rIns="91440" bIns="45720" anchor="ctr"/>
          <a:lstStyle/>
          <a:p>
            <a:pPr algn="ctr"/>
            <a:r>
              <a:rPr lang="hu-HU" sz="2800" b="1" err="1">
                <a:ea typeface="Malgun Gothic"/>
              </a:rPr>
              <a:t>Introduction</a:t>
            </a:r>
            <a:r>
              <a:rPr lang="hu-HU" sz="2800" b="1">
                <a:ea typeface="Malgun Gothic"/>
              </a:rPr>
              <a:t>: Joule </a:t>
            </a:r>
            <a:r>
              <a:rPr lang="hu-HU" sz="2800" b="1" err="1">
                <a:ea typeface="Malgun Gothic"/>
              </a:rPr>
              <a:t>Expansion</a:t>
            </a:r>
            <a:endParaRPr lang="en-US" b="1">
              <a:ea typeface="Malgun Gothic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832764-832B-42B4-8FEF-8544C93A11C4}"/>
              </a:ext>
            </a:extLst>
          </p:cNvPr>
          <p:cNvSpPr/>
          <p:nvPr/>
        </p:nvSpPr>
        <p:spPr>
          <a:xfrm>
            <a:off x="8682176" y="0"/>
            <a:ext cx="461824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1E2B93-3696-471D-94EB-612CA436A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731" y="6319270"/>
            <a:ext cx="6950537" cy="538730"/>
          </a:xfrm>
        </p:spPr>
        <p:txBody>
          <a:bodyPr tIns="90000" anchor="ctr" anchorCtr="0">
            <a:noAutofit/>
          </a:bodyPr>
          <a:lstStyle/>
          <a:p>
            <a:pPr algn="ctr"/>
            <a:r>
              <a:rPr lang="en-GB" sz="1400">
                <a:solidFill>
                  <a:schemeClr val="bg1"/>
                </a:solidFill>
                <a:latin typeface="Arial"/>
                <a:cs typeface="Arial"/>
              </a:rPr>
              <a:t>MITIGATING JOULE EXPANSION IN MULTICELL ATOMIC QUANTUM MEMORY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532141-F651-4798-8423-A509AD1D44E9}"/>
              </a:ext>
            </a:extLst>
          </p:cNvPr>
          <p:cNvGrpSpPr/>
          <p:nvPr/>
        </p:nvGrpSpPr>
        <p:grpSpPr>
          <a:xfrm>
            <a:off x="4268383" y="1240464"/>
            <a:ext cx="4762065" cy="4799000"/>
            <a:chOff x="4279871" y="1412776"/>
            <a:chExt cx="4762065" cy="4799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B7ACDA2-9DD6-4620-AF74-551C41330485}"/>
                </a:ext>
              </a:extLst>
            </p:cNvPr>
            <p:cNvGrpSpPr/>
            <p:nvPr/>
          </p:nvGrpSpPr>
          <p:grpSpPr>
            <a:xfrm>
              <a:off x="4279871" y="1934185"/>
              <a:ext cx="3563693" cy="1911056"/>
              <a:chOff x="1475656" y="2276872"/>
              <a:chExt cx="4552348" cy="224512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C9133D2-CF8C-439A-9542-3BE8DB6EE447}"/>
                  </a:ext>
                </a:extLst>
              </p:cNvPr>
              <p:cNvGrpSpPr/>
              <p:nvPr/>
            </p:nvGrpSpPr>
            <p:grpSpPr>
              <a:xfrm>
                <a:off x="1475656" y="2276872"/>
                <a:ext cx="4552348" cy="1296144"/>
                <a:chOff x="1475656" y="2276872"/>
                <a:chExt cx="4552348" cy="1296144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C5DD9250-4D56-4039-A408-60051F36E7B7}"/>
                    </a:ext>
                  </a:extLst>
                </p:cNvPr>
                <p:cNvSpPr/>
                <p:nvPr/>
              </p:nvSpPr>
              <p:spPr>
                <a:xfrm>
                  <a:off x="1475656" y="2276872"/>
                  <a:ext cx="2276174" cy="1296144"/>
                </a:xfrm>
                <a:prstGeom prst="rect">
                  <a:avLst/>
                </a:prstGeom>
                <a:solidFill>
                  <a:srgbClr val="AECB98"/>
                </a:solidFill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176B439-A95E-4BA0-A61D-80169293A53C}"/>
                    </a:ext>
                  </a:extLst>
                </p:cNvPr>
                <p:cNvSpPr/>
                <p:nvPr/>
              </p:nvSpPr>
              <p:spPr>
                <a:xfrm>
                  <a:off x="3751830" y="2276872"/>
                  <a:ext cx="2276174" cy="1296144"/>
                </a:xfrm>
                <a:prstGeom prst="rect">
                  <a:avLst/>
                </a:prstGeom>
                <a:noFill/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31B6BF6-EDDD-4DD9-B37D-911CCCC00D7C}"/>
                    </a:ext>
                  </a:extLst>
                </p:cNvPr>
                <p:cNvSpPr txBox="1"/>
                <p:nvPr/>
              </p:nvSpPr>
              <p:spPr>
                <a:xfrm>
                  <a:off x="2410001" y="2509446"/>
                  <a:ext cx="532816" cy="976263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t">
                  <a:spAutoFit/>
                </a:bodyPr>
                <a:lstStyle/>
                <a:p>
                  <a:r>
                    <a:rPr lang="en-GB" sz="2400" b="1">
                      <a:latin typeface="Alegreya Sans"/>
                      <a:cs typeface="Arial"/>
                    </a:rPr>
                    <a:t>P</a:t>
                  </a:r>
                  <a:r>
                    <a:rPr lang="en-GB" sz="2400" b="1" baseline="-25000">
                      <a:latin typeface="Alegreya Sans"/>
                      <a:cs typeface="Arial"/>
                    </a:rPr>
                    <a:t>i</a:t>
                  </a:r>
                </a:p>
                <a:p>
                  <a:r>
                    <a:rPr lang="en-GB" sz="2400" b="1">
                      <a:latin typeface="Alegreya Sans"/>
                      <a:cs typeface="Arial"/>
                    </a:rPr>
                    <a:t>V</a:t>
                  </a:r>
                  <a:r>
                    <a:rPr lang="en-GB" sz="2400" b="1" baseline="-25000">
                      <a:latin typeface="Alegreya Sans"/>
                      <a:cs typeface="Arial"/>
                    </a:rPr>
                    <a:t>i</a:t>
                  </a:r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16BE125-CEFF-4A79-AA04-C634327DB59B}"/>
                  </a:ext>
                </a:extLst>
              </p:cNvPr>
              <p:cNvSpPr txBox="1"/>
              <p:nvPr/>
            </p:nvSpPr>
            <p:spPr>
              <a:xfrm>
                <a:off x="3170681" y="4088105"/>
                <a:ext cx="1120509" cy="43389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r>
                  <a:rPr lang="en-GB">
                    <a:latin typeface="Arial"/>
                    <a:cs typeface="Arial"/>
                  </a:rPr>
                  <a:t>Barrier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B62AA6A-CF3B-4787-8478-3D3FD69C1B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51829" y="3688906"/>
                <a:ext cx="0" cy="399199"/>
              </a:xfrm>
              <a:prstGeom prst="straightConnector1">
                <a:avLst/>
              </a:prstGeom>
              <a:ln w="57150">
                <a:solidFill>
                  <a:srgbClr val="5D973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A343BBF-CABE-4853-9B4A-A54E539A5A11}"/>
                </a:ext>
              </a:extLst>
            </p:cNvPr>
            <p:cNvGrpSpPr/>
            <p:nvPr/>
          </p:nvGrpSpPr>
          <p:grpSpPr>
            <a:xfrm>
              <a:off x="5292080" y="4045457"/>
              <a:ext cx="3749856" cy="2166319"/>
              <a:chOff x="4211960" y="3568689"/>
              <a:chExt cx="4552348" cy="253645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AD64ECD-A716-4469-A5F8-94682E243A01}"/>
                  </a:ext>
                </a:extLst>
              </p:cNvPr>
              <p:cNvGrpSpPr/>
              <p:nvPr/>
            </p:nvGrpSpPr>
            <p:grpSpPr>
              <a:xfrm>
                <a:off x="4211960" y="4808997"/>
                <a:ext cx="4552348" cy="1296144"/>
                <a:chOff x="4211960" y="4808997"/>
                <a:chExt cx="4552348" cy="1296144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324CBCE-CC01-460B-B8C0-95259B623D0A}"/>
                    </a:ext>
                  </a:extLst>
                </p:cNvPr>
                <p:cNvSpPr/>
                <p:nvPr/>
              </p:nvSpPr>
              <p:spPr>
                <a:xfrm>
                  <a:off x="4211960" y="4808997"/>
                  <a:ext cx="2276174" cy="1296144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4AC3FAB7-569E-49EB-9E81-82805EEBF184}"/>
                    </a:ext>
                  </a:extLst>
                </p:cNvPr>
                <p:cNvSpPr/>
                <p:nvPr/>
              </p:nvSpPr>
              <p:spPr>
                <a:xfrm>
                  <a:off x="6488134" y="4808997"/>
                  <a:ext cx="2276174" cy="1296144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D8883A6-F1FB-4BC7-834A-1FBDE9287910}"/>
                    </a:ext>
                  </a:extLst>
                </p:cNvPr>
                <p:cNvSpPr txBox="1"/>
                <p:nvPr/>
              </p:nvSpPr>
              <p:spPr>
                <a:xfrm>
                  <a:off x="5146305" y="5041570"/>
                  <a:ext cx="433132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 err="1">
                      <a:latin typeface="Alegreya Sans" panose="00000500000000000000" pitchFamily="2" charset="0"/>
                    </a:rPr>
                    <a:t>P</a:t>
                  </a:r>
                  <a:r>
                    <a:rPr lang="en-GB" sz="2400" b="1" baseline="-25000" err="1">
                      <a:latin typeface="Alegreya Sans" panose="00000500000000000000" pitchFamily="2" charset="0"/>
                    </a:rPr>
                    <a:t>f</a:t>
                  </a:r>
                  <a:endParaRPr lang="en-GB" sz="2400" b="1" baseline="-25000">
                    <a:latin typeface="Alegreya Sans" panose="00000500000000000000" pitchFamily="2" charset="0"/>
                  </a:endParaRPr>
                </a:p>
                <a:p>
                  <a:r>
                    <a:rPr lang="en-GB" sz="2400" b="1" err="1">
                      <a:latin typeface="Alegreya Sans" panose="00000500000000000000" pitchFamily="2" charset="0"/>
                    </a:rPr>
                    <a:t>V</a:t>
                  </a:r>
                  <a:r>
                    <a:rPr lang="en-GB" sz="2400" b="1" baseline="-25000" err="1">
                      <a:latin typeface="Alegreya Sans" panose="00000500000000000000" pitchFamily="2" charset="0"/>
                    </a:rPr>
                    <a:t>f</a:t>
                  </a:r>
                  <a:endParaRPr lang="en-GB" sz="2400" b="1" baseline="-25000">
                    <a:latin typeface="Alegreya Sans" panose="00000500000000000000" pitchFamily="2" charset="0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16D47B5-A9EB-4829-B2CC-B9BAA61243CF}"/>
                    </a:ext>
                  </a:extLst>
                </p:cNvPr>
                <p:cNvSpPr txBox="1"/>
                <p:nvPr/>
              </p:nvSpPr>
              <p:spPr>
                <a:xfrm>
                  <a:off x="7409655" y="5041570"/>
                  <a:ext cx="433132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 err="1">
                      <a:latin typeface="Alegreya Sans" panose="00000500000000000000" pitchFamily="2" charset="0"/>
                    </a:rPr>
                    <a:t>P</a:t>
                  </a:r>
                  <a:r>
                    <a:rPr lang="en-GB" sz="2400" b="1" baseline="-25000" err="1">
                      <a:latin typeface="Alegreya Sans" panose="00000500000000000000" pitchFamily="2" charset="0"/>
                    </a:rPr>
                    <a:t>f</a:t>
                  </a:r>
                  <a:endParaRPr lang="en-GB" sz="2400" b="1" baseline="-25000">
                    <a:latin typeface="Alegreya Sans" panose="00000500000000000000" pitchFamily="2" charset="0"/>
                  </a:endParaRPr>
                </a:p>
                <a:p>
                  <a:r>
                    <a:rPr lang="en-GB" sz="2400" b="1" err="1">
                      <a:latin typeface="Alegreya Sans" panose="00000500000000000000" pitchFamily="2" charset="0"/>
                    </a:rPr>
                    <a:t>V</a:t>
                  </a:r>
                  <a:r>
                    <a:rPr lang="en-GB" sz="2400" b="1" baseline="-25000" err="1">
                      <a:latin typeface="Alegreya Sans" panose="00000500000000000000" pitchFamily="2" charset="0"/>
                    </a:rPr>
                    <a:t>f</a:t>
                  </a:r>
                  <a:endParaRPr lang="en-GB" sz="2400" b="1" baseline="-25000">
                    <a:latin typeface="Alegreya Sans" panose="00000500000000000000" pitchFamily="2" charset="0"/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C41B29E-51D3-436B-8BAA-629C6A818DE1}"/>
                    </a:ext>
                  </a:extLst>
                </p:cNvPr>
                <p:cNvSpPr/>
                <p:nvPr/>
              </p:nvSpPr>
              <p:spPr>
                <a:xfrm>
                  <a:off x="6164098" y="5023126"/>
                  <a:ext cx="648072" cy="36004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167B85A-AE9A-49B7-B20B-98526A2C7D66}"/>
                    </a:ext>
                  </a:extLst>
                </p:cNvPr>
                <p:cNvSpPr/>
                <p:nvPr/>
              </p:nvSpPr>
              <p:spPr>
                <a:xfrm>
                  <a:off x="6039485" y="5545105"/>
                  <a:ext cx="648072" cy="36004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EE2757-30C2-4BC5-8CCE-12A956A48CAF}"/>
                  </a:ext>
                </a:extLst>
              </p:cNvPr>
              <p:cNvSpPr txBox="1"/>
              <p:nvPr/>
            </p:nvSpPr>
            <p:spPr>
              <a:xfrm>
                <a:off x="5682092" y="3568689"/>
                <a:ext cx="1422956" cy="75676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algn="ctr"/>
                <a:r>
                  <a:rPr lang="en-GB">
                    <a:latin typeface="Arial"/>
                    <a:cs typeface="Arial"/>
                  </a:rPr>
                  <a:t>Barrier</a:t>
                </a:r>
                <a:endParaRPr lang="en-US">
                  <a:latin typeface="Arial"/>
                  <a:cs typeface="Arial"/>
                </a:endParaRPr>
              </a:p>
              <a:p>
                <a:pPr algn="ctr"/>
                <a:r>
                  <a:rPr lang="en-GB">
                    <a:latin typeface="Arial"/>
                    <a:cs typeface="Arial"/>
                  </a:rPr>
                  <a:t>Removed</a:t>
                </a:r>
                <a:endParaRPr lang="en-US">
                  <a:latin typeface="Arial"/>
                  <a:cs typeface="Arial"/>
                </a:endParaRP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63F360A-557C-4F33-BC99-AA8D7022E7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8133" y="4316702"/>
                <a:ext cx="0" cy="388873"/>
              </a:xfrm>
              <a:prstGeom prst="straightConnector1">
                <a:avLst/>
              </a:prstGeom>
              <a:ln w="57150">
                <a:solidFill>
                  <a:srgbClr val="5D973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1B596DC-8CAB-482F-A82C-91BE3AA7B1C0}"/>
                </a:ext>
              </a:extLst>
            </p:cNvPr>
            <p:cNvCxnSpPr/>
            <p:nvPr/>
          </p:nvCxnSpPr>
          <p:spPr>
            <a:xfrm>
              <a:off x="4351057" y="3136110"/>
              <a:ext cx="1010961" cy="1805058"/>
            </a:xfrm>
            <a:prstGeom prst="straightConnector1">
              <a:avLst/>
            </a:prstGeom>
            <a:ln w="57150">
              <a:solidFill>
                <a:srgbClr val="5D97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5C18D3A-4F47-47D9-9074-0A1FC1E02FDB}"/>
                </a:ext>
              </a:extLst>
            </p:cNvPr>
            <p:cNvCxnSpPr/>
            <p:nvPr/>
          </p:nvCxnSpPr>
          <p:spPr>
            <a:xfrm>
              <a:off x="7839312" y="3192932"/>
              <a:ext cx="1010961" cy="1805058"/>
            </a:xfrm>
            <a:prstGeom prst="straightConnector1">
              <a:avLst/>
            </a:prstGeom>
            <a:ln w="57150">
              <a:solidFill>
                <a:srgbClr val="5D97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6D7FCC-6D5F-4C88-8C30-FB05EF1A7E82}"/>
                </a:ext>
              </a:extLst>
            </p:cNvPr>
            <p:cNvSpPr txBox="1"/>
            <p:nvPr/>
          </p:nvSpPr>
          <p:spPr>
            <a:xfrm>
              <a:off x="4351057" y="1412776"/>
              <a:ext cx="4369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000" b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</a:t>
              </a:r>
              <a:endParaRPr lang="en-GB" sz="20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4AF770-0E65-4620-8CB4-7BEDCA6FE37F}"/>
                </a:ext>
              </a:extLst>
            </p:cNvPr>
            <p:cNvSpPr txBox="1"/>
            <p:nvPr/>
          </p:nvSpPr>
          <p:spPr>
            <a:xfrm>
              <a:off x="5581648" y="4647112"/>
              <a:ext cx="581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000" b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</a:t>
              </a:r>
              <a:endParaRPr lang="en-GB" sz="20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F04DD7-4DCF-47EF-A010-6878BD964EA9}"/>
                  </a:ext>
                </a:extLst>
              </p:cNvPr>
              <p:cNvSpPr txBox="1"/>
              <p:nvPr/>
            </p:nvSpPr>
            <p:spPr>
              <a:xfrm>
                <a:off x="23392" y="1351799"/>
                <a:ext cx="4405901" cy="440120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marL="285750" indent="-285750">
                  <a:buClr>
                    <a:srgbClr val="5D9732"/>
                  </a:buClr>
                  <a:buFont typeface="Wingdings" panose="05000000000000000000" pitchFamily="2" charset="2"/>
                  <a:buChar char="Ø"/>
                </a:pPr>
                <a:r>
                  <a:rPr lang="hu-HU" sz="2000">
                    <a:latin typeface="Arial"/>
                    <a:cs typeface="Arial"/>
                  </a:rPr>
                  <a:t>Irreversible </a:t>
                </a:r>
                <a:r>
                  <a:rPr lang="hu-HU" sz="2000" err="1">
                    <a:latin typeface="Arial"/>
                    <a:cs typeface="Arial"/>
                  </a:rPr>
                  <a:t>process</a:t>
                </a:r>
                <a:endParaRPr lang="en-US" err="1">
                  <a:latin typeface="Calibri"/>
                  <a:cs typeface="Calibri"/>
                </a:endParaRPr>
              </a:p>
              <a:p>
                <a:pPr marL="285750" indent="-285750">
                  <a:buClr>
                    <a:srgbClr val="5D9732"/>
                  </a:buClr>
                  <a:buFont typeface="Wingdings" panose="05000000000000000000" pitchFamily="2" charset="2"/>
                  <a:buChar char="Ø"/>
                </a:pPr>
                <a:endParaRPr lang="hu-HU" sz="2000">
                  <a:latin typeface="Arial"/>
                  <a:cs typeface="Arial"/>
                </a:endParaRPr>
              </a:p>
              <a:p>
                <a:pPr marL="285750" indent="-285750">
                  <a:buClr>
                    <a:srgbClr val="5D9732"/>
                  </a:buClr>
                  <a:buFont typeface="Wingdings" panose="05000000000000000000" pitchFamily="2" charset="2"/>
                  <a:buChar char="Ø"/>
                </a:pPr>
                <a:r>
                  <a:rPr lang="hu-HU" sz="2000">
                    <a:latin typeface="Arial"/>
                    <a:cs typeface="Arial"/>
                  </a:rPr>
                  <a:t>A </a:t>
                </a:r>
                <a:r>
                  <a:rPr lang="hu-HU" sz="2000" err="1">
                    <a:latin typeface="Arial"/>
                    <a:cs typeface="Arial"/>
                  </a:rPr>
                  <a:t>gas</a:t>
                </a:r>
                <a:r>
                  <a:rPr lang="hu-HU" sz="2000">
                    <a:latin typeface="Arial"/>
                    <a:cs typeface="Arial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00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𝑉</m:t>
                        </m:r>
                      </m:e>
                      <m:sub>
                        <m:r>
                          <a:rPr lang="hu-HU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sz="2000">
                    <a:latin typeface="Arial"/>
                    <a:cs typeface="Arial"/>
                  </a:rPr>
                  <a:t> is </a:t>
                </a:r>
                <a:r>
                  <a:rPr lang="hu-HU" sz="2000" err="1">
                    <a:latin typeface="Arial"/>
                    <a:cs typeface="Arial"/>
                  </a:rPr>
                  <a:t>contained</a:t>
                </a:r>
                <a:r>
                  <a:rPr lang="hu-HU" sz="2000">
                    <a:latin typeface="Arial"/>
                    <a:cs typeface="Arial"/>
                  </a:rPr>
                  <a:t> in </a:t>
                </a:r>
                <a:r>
                  <a:rPr lang="hu-HU" sz="2000" err="1">
                    <a:latin typeface="Arial"/>
                    <a:cs typeface="Arial"/>
                  </a:rPr>
                  <a:t>the</a:t>
                </a:r>
                <a:r>
                  <a:rPr lang="hu-HU" sz="2000">
                    <a:latin typeface="Arial"/>
                    <a:cs typeface="Arial"/>
                  </a:rPr>
                  <a:t> </a:t>
                </a:r>
                <a:r>
                  <a:rPr lang="hu-HU" sz="2000" err="1">
                    <a:latin typeface="Arial"/>
                    <a:cs typeface="Arial"/>
                  </a:rPr>
                  <a:t>left</a:t>
                </a:r>
                <a:r>
                  <a:rPr lang="hu-HU" sz="2000">
                    <a:latin typeface="Arial"/>
                    <a:cs typeface="Arial"/>
                  </a:rPr>
                  <a:t> </a:t>
                </a:r>
                <a:r>
                  <a:rPr lang="hu-HU" sz="2000" err="1">
                    <a:latin typeface="Arial"/>
                    <a:cs typeface="Arial"/>
                  </a:rPr>
                  <a:t>side</a:t>
                </a:r>
                <a:r>
                  <a:rPr lang="hu-HU" sz="2000">
                    <a:latin typeface="Arial"/>
                    <a:cs typeface="Arial"/>
                  </a:rPr>
                  <a:t> of </a:t>
                </a:r>
                <a:r>
                  <a:rPr lang="hu-HU" sz="2000" err="1">
                    <a:latin typeface="Arial"/>
                    <a:cs typeface="Arial"/>
                  </a:rPr>
                  <a:t>thermally</a:t>
                </a:r>
                <a:r>
                  <a:rPr lang="hu-HU" sz="2000">
                    <a:latin typeface="Arial"/>
                    <a:cs typeface="Arial"/>
                  </a:rPr>
                  <a:t> </a:t>
                </a:r>
                <a:r>
                  <a:rPr lang="hu-HU" sz="2000" err="1">
                    <a:latin typeface="Arial"/>
                    <a:cs typeface="Arial"/>
                  </a:rPr>
                  <a:t>insulated</a:t>
                </a:r>
                <a:r>
                  <a:rPr lang="hu-HU" sz="2000">
                    <a:latin typeface="Arial"/>
                    <a:cs typeface="Arial"/>
                  </a:rPr>
                  <a:t> </a:t>
                </a:r>
                <a:r>
                  <a:rPr lang="hu-HU" sz="2000" err="1">
                    <a:latin typeface="Arial"/>
                    <a:cs typeface="Arial"/>
                  </a:rPr>
                  <a:t>container</a:t>
                </a:r>
                <a:endParaRPr lang="hu-HU" sz="2000">
                  <a:latin typeface="Arial"/>
                  <a:cs typeface="Arial"/>
                </a:endParaRPr>
              </a:p>
              <a:p>
                <a:pPr marL="285750" indent="-285750">
                  <a:buClr>
                    <a:srgbClr val="5D9732"/>
                  </a:buClr>
                  <a:buFont typeface="Wingdings" panose="05000000000000000000" pitchFamily="2" charset="2"/>
                  <a:buChar char="Ø"/>
                </a:pPr>
                <a:endParaRPr lang="hu-HU" sz="2000">
                  <a:latin typeface="Arial"/>
                  <a:cs typeface="Arial"/>
                </a:endParaRPr>
              </a:p>
              <a:p>
                <a:pPr marL="285750" indent="-285750">
                  <a:buClr>
                    <a:srgbClr val="5D9732"/>
                  </a:buClr>
                  <a:buFont typeface="Wingdings" panose="05000000000000000000" pitchFamily="2" charset="2"/>
                  <a:buChar char="Ø"/>
                </a:pPr>
                <a:r>
                  <a:rPr lang="hu-HU" sz="2000" err="1">
                    <a:latin typeface="Arial"/>
                    <a:cs typeface="Arial"/>
                  </a:rPr>
                  <a:t>Removing</a:t>
                </a:r>
                <a:r>
                  <a:rPr lang="hu-HU" sz="2000">
                    <a:latin typeface="Arial"/>
                    <a:cs typeface="Arial"/>
                  </a:rPr>
                  <a:t>  </a:t>
                </a:r>
                <a:r>
                  <a:rPr lang="hu-HU" sz="2000" err="1">
                    <a:latin typeface="Arial"/>
                    <a:cs typeface="Arial"/>
                  </a:rPr>
                  <a:t>barrier</a:t>
                </a:r>
                <a:r>
                  <a:rPr lang="hu-HU" sz="2000">
                    <a:latin typeface="Arial"/>
                    <a:cs typeface="Arial"/>
                  </a:rPr>
                  <a:t>, </a:t>
                </a:r>
                <a:r>
                  <a:rPr lang="hu-HU" sz="2000" err="1">
                    <a:latin typeface="Arial"/>
                    <a:cs typeface="Arial"/>
                  </a:rPr>
                  <a:t>the</a:t>
                </a:r>
                <a:r>
                  <a:rPr lang="hu-HU" sz="2000">
                    <a:latin typeface="Arial"/>
                    <a:cs typeface="Arial"/>
                  </a:rPr>
                  <a:t> </a:t>
                </a:r>
                <a:r>
                  <a:rPr lang="hu-HU" sz="2000" err="1">
                    <a:latin typeface="Arial"/>
                    <a:cs typeface="Arial"/>
                  </a:rPr>
                  <a:t>gas</a:t>
                </a:r>
                <a:r>
                  <a:rPr lang="hu-HU" sz="2000">
                    <a:latin typeface="Arial"/>
                    <a:cs typeface="Arial"/>
                  </a:rPr>
                  <a:t> </a:t>
                </a:r>
                <a:r>
                  <a:rPr lang="hu-HU" sz="2000" err="1">
                    <a:latin typeface="Arial"/>
                    <a:cs typeface="Arial"/>
                  </a:rPr>
                  <a:t>expands</a:t>
                </a:r>
                <a:r>
                  <a:rPr lang="hu-HU" sz="2000">
                    <a:latin typeface="Arial"/>
                    <a:cs typeface="Arial"/>
                  </a:rPr>
                  <a:t> </a:t>
                </a:r>
                <a:r>
                  <a:rPr lang="hu-HU" sz="2000" err="1">
                    <a:latin typeface="Arial"/>
                    <a:cs typeface="Arial"/>
                  </a:rPr>
                  <a:t>into</a:t>
                </a:r>
                <a:r>
                  <a:rPr lang="hu-HU" sz="2000">
                    <a:latin typeface="Arial"/>
                    <a:cs typeface="Arial"/>
                  </a:rPr>
                  <a:t> </a:t>
                </a:r>
                <a:r>
                  <a:rPr lang="hu-HU" sz="2000" err="1">
                    <a:latin typeface="Arial"/>
                    <a:cs typeface="Arial"/>
                  </a:rPr>
                  <a:t>the</a:t>
                </a:r>
                <a:r>
                  <a:rPr lang="hu-HU" sz="2000">
                    <a:latin typeface="Arial"/>
                    <a:cs typeface="Arial"/>
                  </a:rPr>
                  <a:t> </a:t>
                </a:r>
                <a:r>
                  <a:rPr lang="hu-HU" sz="2000" err="1">
                    <a:latin typeface="Arial"/>
                    <a:cs typeface="Arial"/>
                  </a:rPr>
                  <a:t>whole</a:t>
                </a:r>
                <a:r>
                  <a:rPr lang="hu-HU" sz="2000">
                    <a:latin typeface="Arial"/>
                    <a:cs typeface="Arial"/>
                  </a:rPr>
                  <a:t> </a:t>
                </a:r>
                <a:r>
                  <a:rPr lang="hu-HU" sz="2000" err="1">
                    <a:latin typeface="Arial"/>
                    <a:cs typeface="Arial"/>
                  </a:rPr>
                  <a:t>container</a:t>
                </a:r>
                <a:r>
                  <a:rPr lang="hu-HU" sz="2000">
                    <a:latin typeface="Arial"/>
                    <a:cs typeface="Arial"/>
                  </a:rPr>
                  <a:t> (</a:t>
                </a:r>
                <a:r>
                  <a:rPr lang="hu-HU" sz="2000">
                    <a:solidFill>
                      <a:srgbClr val="5D9732"/>
                    </a:solidFill>
                    <a:latin typeface="Arial"/>
                    <a:cs typeface="Arial"/>
                  </a:rPr>
                  <a:t>2.</a:t>
                </a:r>
                <a:r>
                  <a:rPr lang="hu-HU" sz="2000">
                    <a:latin typeface="Arial"/>
                    <a:cs typeface="Arial"/>
                  </a:rPr>
                  <a:t>) </a:t>
                </a:r>
                <a:r>
                  <a:rPr lang="hu-HU" sz="2000" err="1">
                    <a:latin typeface="Arial"/>
                    <a:cs typeface="Arial"/>
                  </a:rPr>
                  <a:t>to</a:t>
                </a:r>
                <a:r>
                  <a:rPr lang="hu-HU" sz="2000">
                    <a:latin typeface="Arial"/>
                    <a:cs typeface="Arial"/>
                  </a:rPr>
                  <a:t> </a:t>
                </a:r>
                <a:r>
                  <a:rPr lang="hu-HU" sz="2000" err="1">
                    <a:latin typeface="Arial"/>
                    <a:cs typeface="Arial"/>
                  </a:rPr>
                  <a:t>equalise</a:t>
                </a:r>
                <a:r>
                  <a:rPr lang="hu-HU" sz="2000">
                    <a:latin typeface="Arial"/>
                    <a:cs typeface="Arial"/>
                  </a:rPr>
                  <a:t> </a:t>
                </a:r>
                <a:r>
                  <a:rPr lang="hu-HU" sz="2000" err="1">
                    <a:latin typeface="Arial"/>
                    <a:cs typeface="Arial"/>
                  </a:rPr>
                  <a:t>the</a:t>
                </a:r>
                <a:r>
                  <a:rPr lang="hu-HU" sz="2000">
                    <a:latin typeface="Arial"/>
                    <a:cs typeface="Arial"/>
                  </a:rPr>
                  <a:t> </a:t>
                </a:r>
                <a:r>
                  <a:rPr lang="hu-HU" sz="2000" err="1">
                    <a:latin typeface="Arial"/>
                    <a:cs typeface="Arial"/>
                  </a:rPr>
                  <a:t>pressure</a:t>
                </a:r>
                <a:endParaRPr lang="hu-HU" sz="2000">
                  <a:latin typeface="Arial"/>
                  <a:cs typeface="Arial"/>
                </a:endParaRPr>
              </a:p>
              <a:p>
                <a:pPr>
                  <a:buClr>
                    <a:srgbClr val="5D9732"/>
                  </a:buClr>
                </a:pPr>
                <a:endParaRPr lang="hu-HU" sz="2000">
                  <a:latin typeface="Arial"/>
                  <a:cs typeface="Arial"/>
                </a:endParaRPr>
              </a:p>
              <a:p>
                <a:pPr marL="285750" indent="-285750">
                  <a:buClr>
                    <a:srgbClr val="5D9732"/>
                  </a:buClr>
                  <a:buFont typeface="Wingdings" panose="05000000000000000000" pitchFamily="2" charset="2"/>
                  <a:buChar char="Ø"/>
                </a:pPr>
                <a:r>
                  <a:rPr lang="hu-HU" sz="2000" err="1">
                    <a:latin typeface="Arial"/>
                    <a:cs typeface="Arial"/>
                  </a:rPr>
                  <a:t>Problem</a:t>
                </a:r>
                <a:r>
                  <a:rPr lang="hu-HU" sz="2000">
                    <a:latin typeface="Arial"/>
                    <a:cs typeface="Arial"/>
                  </a:rPr>
                  <a:t> </a:t>
                </a:r>
                <a:r>
                  <a:rPr lang="hu-HU" sz="2000" err="1">
                    <a:latin typeface="Arial"/>
                    <a:cs typeface="Arial"/>
                  </a:rPr>
                  <a:t>for</a:t>
                </a:r>
                <a:r>
                  <a:rPr lang="hu-HU" sz="2000">
                    <a:latin typeface="Arial"/>
                    <a:cs typeface="Arial"/>
                  </a:rPr>
                  <a:t> MAQM? </a:t>
                </a:r>
                <a:r>
                  <a:rPr lang="hu-HU" sz="2000" err="1">
                    <a:latin typeface="Arial"/>
                    <a:cs typeface="Arial"/>
                  </a:rPr>
                  <a:t>Atoms</a:t>
                </a:r>
                <a:r>
                  <a:rPr lang="hu-HU" sz="2000">
                    <a:latin typeface="Arial"/>
                    <a:cs typeface="Arial"/>
                  </a:rPr>
                  <a:t> </a:t>
                </a:r>
                <a:r>
                  <a:rPr lang="hu-HU" sz="2000" err="1">
                    <a:latin typeface="Arial"/>
                    <a:cs typeface="Arial"/>
                  </a:rPr>
                  <a:t>disperse</a:t>
                </a:r>
                <a:r>
                  <a:rPr lang="hu-HU" sz="2000">
                    <a:latin typeface="Arial"/>
                    <a:cs typeface="Arial"/>
                  </a:rPr>
                  <a:t> </a:t>
                </a:r>
                <a:r>
                  <a:rPr lang="hu-HU" sz="2000" err="1">
                    <a:latin typeface="Arial"/>
                    <a:cs typeface="Arial"/>
                  </a:rPr>
                  <a:t>from</a:t>
                </a:r>
                <a:r>
                  <a:rPr lang="hu-HU" sz="2000">
                    <a:latin typeface="Arial"/>
                    <a:cs typeface="Arial"/>
                  </a:rPr>
                  <a:t> </a:t>
                </a:r>
                <a:r>
                  <a:rPr lang="hu-HU" sz="2000" err="1">
                    <a:latin typeface="Arial"/>
                    <a:cs typeface="Arial"/>
                  </a:rPr>
                  <a:t>their</a:t>
                </a:r>
                <a:r>
                  <a:rPr lang="hu-HU" sz="2000">
                    <a:latin typeface="Arial"/>
                    <a:cs typeface="Arial"/>
                  </a:rPr>
                  <a:t> </a:t>
                </a:r>
                <a:r>
                  <a:rPr lang="hu-HU" sz="2000" err="1">
                    <a:latin typeface="Arial"/>
                    <a:cs typeface="Arial"/>
                  </a:rPr>
                  <a:t>position</a:t>
                </a:r>
                <a:r>
                  <a:rPr lang="hu-HU" sz="2000">
                    <a:latin typeface="Arial"/>
                    <a:cs typeface="Arial"/>
                  </a:rPr>
                  <a:t> </a:t>
                </a:r>
                <a:r>
                  <a:rPr lang="hu-HU" sz="2000" err="1">
                    <a:latin typeface="Arial"/>
                    <a:cs typeface="Arial"/>
                  </a:rPr>
                  <a:t>within</a:t>
                </a:r>
                <a:r>
                  <a:rPr lang="hu-HU" sz="2000">
                    <a:latin typeface="Arial"/>
                    <a:cs typeface="Arial"/>
                  </a:rPr>
                  <a:t> </a:t>
                </a:r>
                <a:r>
                  <a:rPr lang="hu-HU" sz="2000" err="1">
                    <a:latin typeface="Arial"/>
                    <a:cs typeface="Arial"/>
                  </a:rPr>
                  <a:t>memory</a:t>
                </a:r>
                <a:r>
                  <a:rPr lang="hu-HU" sz="2000">
                    <a:latin typeface="Arial"/>
                    <a:cs typeface="Arial"/>
                  </a:rPr>
                  <a:t> </a:t>
                </a:r>
                <a:r>
                  <a:rPr lang="hu-HU" sz="2000" err="1">
                    <a:latin typeface="Arial"/>
                    <a:cs typeface="Arial"/>
                  </a:rPr>
                  <a:t>cell</a:t>
                </a:r>
                <a:r>
                  <a:rPr lang="hu-HU" sz="2000">
                    <a:latin typeface="Arial"/>
                    <a:cs typeface="Arial"/>
                  </a:rPr>
                  <a:t>, and </a:t>
                </a:r>
                <a:r>
                  <a:rPr lang="hu-HU" sz="2000" err="1">
                    <a:latin typeface="Arial"/>
                    <a:cs typeface="Arial"/>
                  </a:rPr>
                  <a:t>states</a:t>
                </a:r>
                <a:r>
                  <a:rPr lang="hu-HU" sz="2000">
                    <a:latin typeface="Arial"/>
                    <a:cs typeface="Arial"/>
                  </a:rPr>
                  <a:t> </a:t>
                </a:r>
                <a:r>
                  <a:rPr lang="hu-HU" sz="2000" err="1">
                    <a:latin typeface="Arial"/>
                    <a:cs typeface="Arial"/>
                  </a:rPr>
                  <a:t>cannot</a:t>
                </a:r>
                <a:r>
                  <a:rPr lang="hu-HU" sz="2000">
                    <a:latin typeface="Arial"/>
                    <a:cs typeface="Arial"/>
                  </a:rPr>
                  <a:t> be </a:t>
                </a:r>
                <a:r>
                  <a:rPr lang="hu-HU" sz="2000" err="1">
                    <a:latin typeface="Arial"/>
                    <a:cs typeface="Arial"/>
                  </a:rPr>
                  <a:t>retrieved</a:t>
                </a:r>
                <a:endParaRPr lang="hu-HU" sz="200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F04DD7-4DCF-47EF-A010-6878BD964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2" y="1351799"/>
                <a:ext cx="4405901" cy="4401205"/>
              </a:xfrm>
              <a:prstGeom prst="rect">
                <a:avLst/>
              </a:prstGeom>
              <a:blipFill>
                <a:blip r:embed="rId3"/>
                <a:stretch>
                  <a:fillRect l="-1245" t="-970" r="-1245" b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688322E-24A2-4299-8630-CE88E674DBD2}"/>
              </a:ext>
            </a:extLst>
          </p:cNvPr>
          <p:cNvSpPr txBox="1"/>
          <p:nvPr/>
        </p:nvSpPr>
        <p:spPr>
          <a:xfrm>
            <a:off x="8697001" y="6436959"/>
            <a:ext cx="51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endParaRPr lang="en-GB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90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353C48E-559D-4091-986A-6D876EC8D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333" y="1495639"/>
            <a:ext cx="5068934" cy="48414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B81B96C-2B02-476F-A472-51925FF800F5}"/>
              </a:ext>
            </a:extLst>
          </p:cNvPr>
          <p:cNvSpPr/>
          <p:nvPr/>
        </p:nvSpPr>
        <p:spPr>
          <a:xfrm>
            <a:off x="-1" y="6326230"/>
            <a:ext cx="9144000" cy="531769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C374E1-6D4E-4F6C-8705-D42E43DBC7CA}"/>
              </a:ext>
            </a:extLst>
          </p:cNvPr>
          <p:cNvSpPr/>
          <p:nvPr/>
        </p:nvSpPr>
        <p:spPr>
          <a:xfrm>
            <a:off x="0" y="10854"/>
            <a:ext cx="7615988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512"/>
            <a:ext cx="7615988" cy="1014321"/>
          </a:xfrm>
        </p:spPr>
        <p:txBody>
          <a:bodyPr lIns="91440" tIns="45720" rIns="91440" bIns="45720" anchor="ctr"/>
          <a:lstStyle/>
          <a:p>
            <a:pPr algn="ctr"/>
            <a:r>
              <a:rPr lang="hu-HU" sz="2800" b="1" err="1">
                <a:latin typeface="Arial"/>
                <a:ea typeface="Malgun Gothic"/>
                <a:cs typeface="Arial"/>
              </a:rPr>
              <a:t>Introduction</a:t>
            </a:r>
            <a:r>
              <a:rPr lang="hu-HU" sz="2800" b="1">
                <a:latin typeface="Arial"/>
                <a:ea typeface="Malgun Gothic"/>
                <a:cs typeface="Arial"/>
              </a:rPr>
              <a:t>: </a:t>
            </a:r>
            <a:r>
              <a:rPr lang="hu-HU" sz="2800" b="1" err="1">
                <a:latin typeface="Arial"/>
                <a:ea typeface="Malgun Gothic"/>
                <a:cs typeface="Arial"/>
              </a:rPr>
              <a:t>Optical</a:t>
            </a:r>
            <a:r>
              <a:rPr lang="hu-HU" sz="2800" b="1">
                <a:latin typeface="Arial"/>
                <a:ea typeface="Malgun Gothic"/>
                <a:cs typeface="Arial"/>
              </a:rPr>
              <a:t> </a:t>
            </a:r>
            <a:r>
              <a:rPr lang="hu-HU" sz="2800" b="1" err="1">
                <a:latin typeface="Arial"/>
                <a:ea typeface="Malgun Gothic"/>
                <a:cs typeface="Arial"/>
              </a:rPr>
              <a:t>Tweezers</a:t>
            </a:r>
            <a:endParaRPr lang="en-GB" sz="2800">
              <a:latin typeface="Arial"/>
              <a:ea typeface="Malgun Gothic"/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832764-832B-42B4-8FEF-8544C93A11C4}"/>
              </a:ext>
            </a:extLst>
          </p:cNvPr>
          <p:cNvSpPr/>
          <p:nvPr/>
        </p:nvSpPr>
        <p:spPr>
          <a:xfrm>
            <a:off x="8682176" y="0"/>
            <a:ext cx="461824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1E2B93-3696-471D-94EB-612CA436A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731" y="6326231"/>
            <a:ext cx="6950537" cy="531769"/>
          </a:xfrm>
        </p:spPr>
        <p:txBody>
          <a:bodyPr tIns="90000" anchor="ctr" anchorCtr="0">
            <a:noAutofit/>
          </a:bodyPr>
          <a:lstStyle/>
          <a:p>
            <a:pPr algn="ctr"/>
            <a:r>
              <a:rPr lang="en-GB" sz="1400">
                <a:solidFill>
                  <a:schemeClr val="bg1"/>
                </a:solidFill>
                <a:latin typeface="Arial"/>
                <a:cs typeface="Arial"/>
              </a:rPr>
              <a:t>MITIGATING JOULE EXPANSION IN MULTICELL ATOMIC QUANTUM MEMORY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56548-E02B-481A-9236-5238396268E6}"/>
              </a:ext>
            </a:extLst>
          </p:cNvPr>
          <p:cNvSpPr txBox="1"/>
          <p:nvPr/>
        </p:nvSpPr>
        <p:spPr>
          <a:xfrm>
            <a:off x="288545" y="1351828"/>
            <a:ext cx="4870301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What is it: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Instrument that uses highly </a:t>
            </a:r>
            <a:r>
              <a:rPr lang="hu-HU">
                <a:latin typeface="Arial" panose="020B0604020202020204" pitchFamily="34" charset="0"/>
                <a:cs typeface="Arial" panose="020B0604020202020204" pitchFamily="34" charset="0"/>
              </a:rPr>
              <a:t>	  	    f</a:t>
            </a:r>
            <a:r>
              <a:rPr lang="en-GB" err="1">
                <a:latin typeface="Arial" panose="020B0604020202020204" pitchFamily="34" charset="0"/>
                <a:cs typeface="Arial" panose="020B0604020202020204" pitchFamily="34" charset="0"/>
              </a:rPr>
              <a:t>ocused</a:t>
            </a:r>
            <a:r>
              <a:rPr lang="hu-H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laser</a:t>
            </a:r>
            <a:r>
              <a:rPr lang="hu-H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beam to trap </a:t>
            </a:r>
            <a:r>
              <a:rPr lang="hu-HU">
                <a:latin typeface="Arial" panose="020B0604020202020204" pitchFamily="34" charset="0"/>
                <a:cs typeface="Arial" panose="020B0604020202020204" pitchFamily="34" charset="0"/>
              </a:rPr>
              <a:t>	  	    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and move atoms</a:t>
            </a:r>
          </a:p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How it works: </a:t>
            </a:r>
          </a:p>
          <a:p>
            <a:pPr marL="342900" indent="-34290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Laser beam  (</a:t>
            </a:r>
            <a:r>
              <a:rPr lang="en-GB" b="1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) – typically </a:t>
            </a:r>
            <a:r>
              <a:rPr lang="en-GB" err="1">
                <a:latin typeface="Arial" panose="020B0604020202020204" pitchFamily="34" charset="0"/>
                <a:cs typeface="Arial" panose="020B0604020202020204" pitchFamily="34" charset="0"/>
              </a:rPr>
              <a:t>Nd:YAG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– focused by a microscope objective (</a:t>
            </a:r>
            <a:r>
              <a:rPr lang="en-GB" b="1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) </a:t>
            </a:r>
            <a:endParaRPr lang="hu-HU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5D9732"/>
              </a:buClr>
              <a:buFont typeface="Wingdings" panose="05000000000000000000" pitchFamily="2" charset="2"/>
              <a:buChar char="Ø"/>
            </a:pPr>
            <a:endParaRPr lang="hu-HU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>
                <a:latin typeface="Arial"/>
                <a:cs typeface="Arial"/>
              </a:rPr>
              <a:t>Beam waist </a:t>
            </a:r>
            <a:r>
              <a:rPr lang="hu-HU">
                <a:latin typeface="Arial"/>
                <a:cs typeface="Arial"/>
              </a:rPr>
              <a:t>(</a:t>
            </a:r>
            <a:r>
              <a:rPr lang="hu-HU" b="1">
                <a:solidFill>
                  <a:srgbClr val="00CC00"/>
                </a:solidFill>
                <a:latin typeface="Arial"/>
                <a:cs typeface="Arial"/>
              </a:rPr>
              <a:t>C</a:t>
            </a:r>
            <a:r>
              <a:rPr lang="hu-HU">
                <a:latin typeface="Arial"/>
                <a:cs typeface="Arial"/>
              </a:rPr>
              <a:t>) - </a:t>
            </a:r>
            <a:r>
              <a:rPr lang="hu-HU" err="1">
                <a:latin typeface="Arial"/>
                <a:cs typeface="Arial"/>
              </a:rPr>
              <a:t>point</a:t>
            </a:r>
            <a:r>
              <a:rPr lang="hu-HU">
                <a:latin typeface="Arial"/>
                <a:cs typeface="Arial"/>
              </a:rPr>
              <a:t> of</a:t>
            </a:r>
            <a:r>
              <a:rPr lang="en-GB">
                <a:latin typeface="Arial"/>
                <a:cs typeface="Arial"/>
              </a:rPr>
              <a:t> strongest E-field gradient attracts </a:t>
            </a:r>
            <a:r>
              <a:rPr lang="hu-HU" err="1">
                <a:latin typeface="Arial"/>
                <a:cs typeface="Arial"/>
              </a:rPr>
              <a:t>atoms</a:t>
            </a:r>
            <a:r>
              <a:rPr lang="hu-HU">
                <a:latin typeface="Arial"/>
                <a:cs typeface="Arial"/>
              </a:rPr>
              <a:t>      </a:t>
            </a:r>
            <a:r>
              <a:rPr lang="hu-HU" err="1">
                <a:latin typeface="Arial"/>
                <a:cs typeface="Arial"/>
              </a:rPr>
              <a:t>atoms</a:t>
            </a:r>
            <a:r>
              <a:rPr lang="hu-HU">
                <a:latin typeface="Arial"/>
                <a:cs typeface="Arial"/>
              </a:rPr>
              <a:t> </a:t>
            </a:r>
            <a:r>
              <a:rPr lang="hu-HU" err="1">
                <a:latin typeface="Arial"/>
                <a:cs typeface="Arial"/>
              </a:rPr>
              <a:t>confined</a:t>
            </a:r>
            <a:r>
              <a:rPr lang="hu-HU">
                <a:latin typeface="Arial"/>
                <a:cs typeface="Arial"/>
              </a:rPr>
              <a:t> in x</a:t>
            </a:r>
          </a:p>
          <a:p>
            <a:endParaRPr lang="hu-HU">
              <a:latin typeface="Arial"/>
              <a:cs typeface="Arial"/>
            </a:endParaRPr>
          </a:p>
          <a:p>
            <a:pPr marL="342900" indent="-34290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hu-HU" err="1">
                <a:latin typeface="Arial"/>
                <a:cs typeface="Arial"/>
              </a:rPr>
              <a:t>Light</a:t>
            </a:r>
            <a:r>
              <a:rPr lang="hu-HU">
                <a:latin typeface="Arial"/>
                <a:cs typeface="Arial"/>
              </a:rPr>
              <a:t> </a:t>
            </a:r>
            <a:r>
              <a:rPr lang="hu-HU" err="1">
                <a:latin typeface="Arial"/>
                <a:cs typeface="Arial"/>
              </a:rPr>
              <a:t>gets</a:t>
            </a:r>
            <a:r>
              <a:rPr lang="hu-HU">
                <a:latin typeface="Arial"/>
                <a:cs typeface="Arial"/>
              </a:rPr>
              <a:t> </a:t>
            </a:r>
            <a:r>
              <a:rPr lang="hu-HU" err="1">
                <a:latin typeface="Arial"/>
                <a:cs typeface="Arial"/>
              </a:rPr>
              <a:t>absorbed</a:t>
            </a:r>
            <a:r>
              <a:rPr lang="hu-HU">
                <a:latin typeface="Arial"/>
                <a:cs typeface="Arial"/>
              </a:rPr>
              <a:t> </a:t>
            </a:r>
            <a:r>
              <a:rPr lang="hu-HU" err="1">
                <a:latin typeface="Arial"/>
                <a:cs typeface="Arial"/>
              </a:rPr>
              <a:t>or</a:t>
            </a:r>
            <a:r>
              <a:rPr lang="hu-HU">
                <a:latin typeface="Arial"/>
                <a:cs typeface="Arial"/>
              </a:rPr>
              <a:t> </a:t>
            </a:r>
            <a:r>
              <a:rPr lang="hu-HU" err="1">
                <a:latin typeface="Arial"/>
                <a:cs typeface="Arial"/>
              </a:rPr>
              <a:t>scattered</a:t>
            </a:r>
            <a:r>
              <a:rPr lang="hu-HU">
                <a:latin typeface="Arial"/>
                <a:cs typeface="Arial"/>
              </a:rPr>
              <a:t>      </a:t>
            </a:r>
          </a:p>
          <a:p>
            <a:pPr>
              <a:buClr>
                <a:srgbClr val="5D9732"/>
              </a:buClr>
            </a:pPr>
            <a:r>
              <a:rPr lang="hu-HU">
                <a:latin typeface="Arial"/>
                <a:cs typeface="Arial"/>
              </a:rPr>
              <a:t>            momentum is </a:t>
            </a:r>
            <a:r>
              <a:rPr lang="hu-HU" err="1">
                <a:latin typeface="Arial"/>
                <a:cs typeface="Arial"/>
              </a:rPr>
              <a:t>conserved</a:t>
            </a:r>
            <a:endParaRPr lang="hu-HU">
              <a:latin typeface="Arial"/>
              <a:cs typeface="Arial"/>
            </a:endParaRPr>
          </a:p>
          <a:p>
            <a:pPr>
              <a:buClr>
                <a:srgbClr val="5D9732"/>
              </a:buClr>
            </a:pPr>
            <a:r>
              <a:rPr lang="hu-HU">
                <a:latin typeface="Arial"/>
                <a:cs typeface="Arial"/>
              </a:rPr>
              <a:t>             </a:t>
            </a:r>
            <a:r>
              <a:rPr lang="hu-HU" err="1">
                <a:latin typeface="Arial"/>
                <a:cs typeface="Arial"/>
              </a:rPr>
              <a:t>atoms</a:t>
            </a:r>
            <a:r>
              <a:rPr lang="hu-HU">
                <a:latin typeface="Arial"/>
                <a:cs typeface="Arial"/>
              </a:rPr>
              <a:t> </a:t>
            </a:r>
            <a:r>
              <a:rPr lang="hu-HU" err="1">
                <a:latin typeface="Arial"/>
                <a:cs typeface="Arial"/>
              </a:rPr>
              <a:t>confined</a:t>
            </a:r>
            <a:r>
              <a:rPr lang="hu-HU">
                <a:latin typeface="Arial"/>
                <a:cs typeface="Arial"/>
              </a:rPr>
              <a:t> in y</a:t>
            </a:r>
          </a:p>
        </p:txBody>
      </p:sp>
      <p:pic>
        <p:nvPicPr>
          <p:cNvPr id="7" name="Picture 6" descr="A person with a white beard&#10;&#10;Description automatically generated with medium confidence">
            <a:extLst>
              <a:ext uri="{FF2B5EF4-FFF2-40B4-BE49-F238E27FC236}">
                <a16:creationId xmlns:a16="http://schemas.microsoft.com/office/drawing/2014/main" id="{F090CD15-AB27-4138-A07A-04E5A4E9DE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14" y="1101381"/>
            <a:ext cx="1112107" cy="14828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2C8000-27A0-40B4-AFAC-A53847EBB300}"/>
              </a:ext>
            </a:extLst>
          </p:cNvPr>
          <p:cNvSpPr txBox="1"/>
          <p:nvPr/>
        </p:nvSpPr>
        <p:spPr>
          <a:xfrm>
            <a:off x="4211960" y="4556017"/>
            <a:ext cx="465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>
                <a:solidFill>
                  <a:srgbClr val="00CC00"/>
                </a:solidFill>
              </a:rPr>
              <a:t>A</a:t>
            </a:r>
            <a:endParaRPr lang="en-GB" sz="2000" b="1">
              <a:solidFill>
                <a:srgbClr val="00CC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14BD82-4AAC-4D95-BF1E-F601D563BB04}"/>
              </a:ext>
            </a:extLst>
          </p:cNvPr>
          <p:cNvSpPr txBox="1"/>
          <p:nvPr/>
        </p:nvSpPr>
        <p:spPr>
          <a:xfrm>
            <a:off x="6830202" y="3673917"/>
            <a:ext cx="523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>
                <a:solidFill>
                  <a:srgbClr val="00CC00"/>
                </a:solidFill>
              </a:rPr>
              <a:t>B</a:t>
            </a:r>
            <a:endParaRPr lang="en-GB" sz="2000" b="1">
              <a:solidFill>
                <a:srgbClr val="00CC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FEE469-26F4-492B-8081-185100BB10BF}"/>
              </a:ext>
            </a:extLst>
          </p:cNvPr>
          <p:cNvSpPr txBox="1"/>
          <p:nvPr/>
        </p:nvSpPr>
        <p:spPr>
          <a:xfrm>
            <a:off x="8241883" y="3345508"/>
            <a:ext cx="634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>
                <a:solidFill>
                  <a:srgbClr val="00B050"/>
                </a:solidFill>
              </a:rPr>
              <a:t>C</a:t>
            </a:r>
            <a:endParaRPr lang="en-GB" sz="2000" b="1">
              <a:solidFill>
                <a:srgbClr val="00B05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3A783A-B390-4030-A9A8-A4F8BBB88641}"/>
              </a:ext>
            </a:extLst>
          </p:cNvPr>
          <p:cNvCxnSpPr>
            <a:cxnSpLocks/>
          </p:cNvCxnSpPr>
          <p:nvPr/>
        </p:nvCxnSpPr>
        <p:spPr>
          <a:xfrm>
            <a:off x="748169" y="5373216"/>
            <a:ext cx="288032" cy="0"/>
          </a:xfrm>
          <a:prstGeom prst="straightConnector1">
            <a:avLst/>
          </a:prstGeom>
          <a:ln w="38100">
            <a:solidFill>
              <a:srgbClr val="5D973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492BF5-4435-43A6-9AF2-9FAF3CA0F58F}"/>
              </a:ext>
            </a:extLst>
          </p:cNvPr>
          <p:cNvCxnSpPr>
            <a:cxnSpLocks/>
          </p:cNvCxnSpPr>
          <p:nvPr/>
        </p:nvCxnSpPr>
        <p:spPr>
          <a:xfrm>
            <a:off x="8241883" y="2348880"/>
            <a:ext cx="7946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2E0A8A0-1AD1-4FCB-84E7-C974168EEF22}"/>
              </a:ext>
            </a:extLst>
          </p:cNvPr>
          <p:cNvCxnSpPr>
            <a:cxnSpLocks/>
          </p:cNvCxnSpPr>
          <p:nvPr/>
        </p:nvCxnSpPr>
        <p:spPr>
          <a:xfrm flipV="1">
            <a:off x="8241883" y="1556792"/>
            <a:ext cx="0" cy="7920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568EC44-ACA7-4EA9-B529-9F203F779525}"/>
              </a:ext>
            </a:extLst>
          </p:cNvPr>
          <p:cNvSpPr txBox="1"/>
          <p:nvPr/>
        </p:nvSpPr>
        <p:spPr>
          <a:xfrm>
            <a:off x="8892481" y="1984936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x</a:t>
            </a:r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72E182-2EC4-41C5-9F45-E6849DC23920}"/>
              </a:ext>
            </a:extLst>
          </p:cNvPr>
          <p:cNvSpPr txBox="1"/>
          <p:nvPr/>
        </p:nvSpPr>
        <p:spPr>
          <a:xfrm>
            <a:off x="8284471" y="1465380"/>
            <a:ext cx="52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y</a:t>
            </a:r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73A5D8-950D-4EE3-AFB5-24FFB4347E19}"/>
              </a:ext>
            </a:extLst>
          </p:cNvPr>
          <p:cNvSpPr txBox="1"/>
          <p:nvPr/>
        </p:nvSpPr>
        <p:spPr>
          <a:xfrm>
            <a:off x="5356322" y="2260471"/>
            <a:ext cx="1329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Arthur </a:t>
            </a:r>
            <a:r>
              <a:rPr lang="hu-HU" sz="16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Askin</a:t>
            </a:r>
            <a:endParaRPr lang="en-GB" sz="1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FCD8C2-B77D-42F4-9C49-207C2B1C2363}"/>
              </a:ext>
            </a:extLst>
          </p:cNvPr>
          <p:cNvSpPr txBox="1"/>
          <p:nvPr/>
        </p:nvSpPr>
        <p:spPr>
          <a:xfrm>
            <a:off x="8056197" y="5875419"/>
            <a:ext cx="326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/>
              <a:t>Image </a:t>
            </a:r>
            <a:r>
              <a:rPr lang="hu-HU" sz="1200" err="1"/>
              <a:t>source</a:t>
            </a:r>
            <a:r>
              <a:rPr lang="hu-HU" sz="1200"/>
              <a:t>: </a:t>
            </a:r>
          </a:p>
          <a:p>
            <a:r>
              <a:rPr lang="hu-HU" sz="1200"/>
              <a:t>Wikipedia</a:t>
            </a:r>
            <a:endParaRPr lang="en-GB" sz="12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511EB0C-C062-4AAD-8DD8-17F732B1123A}"/>
              </a:ext>
            </a:extLst>
          </p:cNvPr>
          <p:cNvCxnSpPr>
            <a:cxnSpLocks/>
          </p:cNvCxnSpPr>
          <p:nvPr/>
        </p:nvCxnSpPr>
        <p:spPr>
          <a:xfrm>
            <a:off x="3059832" y="4005064"/>
            <a:ext cx="288032" cy="0"/>
          </a:xfrm>
          <a:prstGeom prst="straightConnector1">
            <a:avLst/>
          </a:prstGeom>
          <a:ln w="38100">
            <a:solidFill>
              <a:srgbClr val="5D973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2AF888-A33E-4397-84F2-D74B8BB9438D}"/>
              </a:ext>
            </a:extLst>
          </p:cNvPr>
          <p:cNvCxnSpPr>
            <a:cxnSpLocks/>
          </p:cNvCxnSpPr>
          <p:nvPr/>
        </p:nvCxnSpPr>
        <p:spPr>
          <a:xfrm>
            <a:off x="748169" y="5157192"/>
            <a:ext cx="288032" cy="0"/>
          </a:xfrm>
          <a:prstGeom prst="straightConnector1">
            <a:avLst/>
          </a:prstGeom>
          <a:ln w="38100">
            <a:solidFill>
              <a:srgbClr val="5D973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4E107F-B3DB-4783-A097-F733C422C56B}"/>
              </a:ext>
            </a:extLst>
          </p:cNvPr>
          <p:cNvSpPr txBox="1"/>
          <p:nvPr/>
        </p:nvSpPr>
        <p:spPr>
          <a:xfrm>
            <a:off x="8598024" y="6419164"/>
            <a:ext cx="47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  <a:endParaRPr lang="en-GB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75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81B96C-2B02-476F-A472-51925FF800F5}"/>
              </a:ext>
            </a:extLst>
          </p:cNvPr>
          <p:cNvSpPr/>
          <p:nvPr/>
        </p:nvSpPr>
        <p:spPr>
          <a:xfrm>
            <a:off x="0" y="6326231"/>
            <a:ext cx="9144000" cy="531769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C374E1-6D4E-4F6C-8705-D42E43DBC7CA}"/>
              </a:ext>
            </a:extLst>
          </p:cNvPr>
          <p:cNvSpPr/>
          <p:nvPr/>
        </p:nvSpPr>
        <p:spPr>
          <a:xfrm>
            <a:off x="0" y="0"/>
            <a:ext cx="7615988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512"/>
            <a:ext cx="7615988" cy="1014321"/>
          </a:xfrm>
        </p:spPr>
        <p:txBody>
          <a:bodyPr lIns="91440" tIns="45720" rIns="91440" bIns="45720" anchor="ctr"/>
          <a:lstStyle/>
          <a:p>
            <a:pPr algn="ctr"/>
            <a:r>
              <a:rPr lang="en-GB" sz="2800" b="1">
                <a:latin typeface="Arial"/>
                <a:ea typeface="Malgun Gothic"/>
                <a:cs typeface="Arial"/>
              </a:rPr>
              <a:t>Proposed Methodology</a:t>
            </a:r>
            <a:endParaRPr lang="en-GB" sz="2800" b="1">
              <a:latin typeface="Arial"/>
              <a:ea typeface="Malgun Gothic" panose="020B0503020000020004" pitchFamily="34" charset="-127"/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832764-832B-42B4-8FEF-8544C93A11C4}"/>
              </a:ext>
            </a:extLst>
          </p:cNvPr>
          <p:cNvSpPr/>
          <p:nvPr/>
        </p:nvSpPr>
        <p:spPr>
          <a:xfrm>
            <a:off x="8682176" y="0"/>
            <a:ext cx="461824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1E2B93-3696-471D-94EB-612CA436A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731" y="6326231"/>
            <a:ext cx="6950537" cy="531769"/>
          </a:xfrm>
        </p:spPr>
        <p:txBody>
          <a:bodyPr tIns="90000" anchor="ctr" anchorCtr="0">
            <a:noAutofit/>
          </a:bodyPr>
          <a:lstStyle/>
          <a:p>
            <a:pPr algn="ctr"/>
            <a:r>
              <a:rPr lang="en-GB" sz="1400">
                <a:solidFill>
                  <a:schemeClr val="bg1"/>
                </a:solidFill>
                <a:latin typeface="Arial"/>
                <a:cs typeface="Arial"/>
              </a:rPr>
              <a:t>MITIGATING JOULE EXPANSION IN MULTICELL ATOMIC QUANTUM MEMORY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B93E173-A739-4278-96BD-855C6E8DC0DB}"/>
              </a:ext>
            </a:extLst>
          </p:cNvPr>
          <p:cNvGrpSpPr/>
          <p:nvPr/>
        </p:nvGrpSpPr>
        <p:grpSpPr>
          <a:xfrm>
            <a:off x="317090" y="2046384"/>
            <a:ext cx="5687694" cy="2004027"/>
            <a:chOff x="827584" y="2823613"/>
            <a:chExt cx="7161255" cy="288614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0FA5D47-6D98-4F1E-A15D-8855FADE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584" y="2823613"/>
              <a:ext cx="7106642" cy="2867425"/>
            </a:xfrm>
            <a:prstGeom prst="rect">
              <a:avLst/>
            </a:prstGeom>
            <a:ln>
              <a:solidFill>
                <a:srgbClr val="AECB98"/>
              </a:solidFill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F5BB97-C9ED-46C1-A13C-6A7412A8F844}"/>
                </a:ext>
              </a:extLst>
            </p:cNvPr>
            <p:cNvSpPr txBox="1"/>
            <p:nvPr/>
          </p:nvSpPr>
          <p:spPr>
            <a:xfrm>
              <a:off x="7426959" y="5177853"/>
              <a:ext cx="561880" cy="531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[1]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2EF944-2CDC-42BC-8E09-C973087A3E93}"/>
              </a:ext>
            </a:extLst>
          </p:cNvPr>
          <p:cNvGrpSpPr/>
          <p:nvPr/>
        </p:nvGrpSpPr>
        <p:grpSpPr>
          <a:xfrm>
            <a:off x="6083710" y="1931229"/>
            <a:ext cx="2743200" cy="3629722"/>
            <a:chOff x="3930445" y="2152455"/>
            <a:chExt cx="2743200" cy="3629722"/>
          </a:xfrm>
        </p:grpSpPr>
        <p:pic>
          <p:nvPicPr>
            <p:cNvPr id="3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02E9CA67-DE22-4AD4-90F5-46585D256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0445" y="2152455"/>
              <a:ext cx="2743200" cy="3629722"/>
            </a:xfrm>
            <a:prstGeom prst="rect">
              <a:avLst/>
            </a:prstGeom>
            <a:ln>
              <a:solidFill>
                <a:srgbClr val="5D9732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4EA5B5-31D4-44A2-9739-5925EFF56EF6}"/>
                </a:ext>
              </a:extLst>
            </p:cNvPr>
            <p:cNvSpPr txBox="1"/>
            <p:nvPr/>
          </p:nvSpPr>
          <p:spPr>
            <a:xfrm>
              <a:off x="3967316" y="2263876"/>
              <a:ext cx="44982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/>
                <a:t>[2]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5F49903-85F8-4A49-9283-5A882D0336C1}"/>
              </a:ext>
            </a:extLst>
          </p:cNvPr>
          <p:cNvSpPr txBox="1"/>
          <p:nvPr/>
        </p:nvSpPr>
        <p:spPr>
          <a:xfrm>
            <a:off x="8658200" y="643773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</a:t>
            </a:r>
            <a:endParaRPr lang="en-GB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AD32-F27F-407A-BA90-9FB1CD0F398C}"/>
              </a:ext>
            </a:extLst>
          </p:cNvPr>
          <p:cNvSpPr/>
          <p:nvPr/>
        </p:nvSpPr>
        <p:spPr>
          <a:xfrm>
            <a:off x="342292" y="2097653"/>
            <a:ext cx="294470" cy="2342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85F683-4E48-4ECC-8439-E62B1B195291}"/>
              </a:ext>
            </a:extLst>
          </p:cNvPr>
          <p:cNvSpPr txBox="1"/>
          <p:nvPr/>
        </p:nvSpPr>
        <p:spPr>
          <a:xfrm>
            <a:off x="-23127" y="4220118"/>
            <a:ext cx="624483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lr>
                <a:srgbClr val="5D9732"/>
              </a:buClr>
              <a:buFont typeface="Wingdings"/>
              <a:buChar char="Ø"/>
            </a:pPr>
            <a:r>
              <a:rPr lang="en-US"/>
              <a:t>Current state of the art, confines atomic ensemble with MOTs</a:t>
            </a:r>
            <a:endParaRPr lang="hu-HU"/>
          </a:p>
          <a:p>
            <a:pPr>
              <a:buClr>
                <a:srgbClr val="5D9732"/>
              </a:buClr>
            </a:pPr>
            <a:endParaRPr lang="en-US">
              <a:cs typeface="Calibri"/>
            </a:endParaRPr>
          </a:p>
          <a:p>
            <a:pPr marL="285750" indent="-285750">
              <a:buClr>
                <a:srgbClr val="5D9732"/>
              </a:buClr>
              <a:buFont typeface="Wingdings"/>
              <a:buChar char="Ø"/>
            </a:pPr>
            <a:r>
              <a:rPr lang="en-US">
                <a:cs typeface="Calibri"/>
              </a:rPr>
              <a:t>Replace MOTs with optical tweezers trap can give greater robustness against particle loss</a:t>
            </a:r>
          </a:p>
        </p:txBody>
      </p:sp>
    </p:spTree>
    <p:extLst>
      <p:ext uri="{BB962C8B-B14F-4D97-AF65-F5344CB8AC3E}">
        <p14:creationId xmlns:p14="http://schemas.microsoft.com/office/powerpoint/2010/main" val="205257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457AD-ED63-4022-A0AA-E62E4A1D2114}"/>
              </a:ext>
            </a:extLst>
          </p:cNvPr>
          <p:cNvSpPr/>
          <p:nvPr/>
        </p:nvSpPr>
        <p:spPr>
          <a:xfrm>
            <a:off x="-5770" y="6326231"/>
            <a:ext cx="9144000" cy="531769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C374E1-6D4E-4F6C-8705-D42E43DBC7CA}"/>
              </a:ext>
            </a:extLst>
          </p:cNvPr>
          <p:cNvSpPr/>
          <p:nvPr/>
        </p:nvSpPr>
        <p:spPr>
          <a:xfrm>
            <a:off x="0" y="0"/>
            <a:ext cx="7615988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512"/>
            <a:ext cx="7615988" cy="1014321"/>
          </a:xfrm>
        </p:spPr>
        <p:txBody>
          <a:bodyPr lIns="91440" tIns="45720" rIns="91440" bIns="45720" anchor="ctr"/>
          <a:lstStyle/>
          <a:p>
            <a:pPr algn="ctr"/>
            <a:r>
              <a:rPr lang="hu-HU" sz="2800" b="1" err="1">
                <a:latin typeface="Arial"/>
                <a:ea typeface="Malgun Gothic"/>
                <a:cs typeface="Arial"/>
              </a:rPr>
              <a:t>Objectives</a:t>
            </a:r>
            <a:r>
              <a:rPr lang="hu-HU" sz="2800" b="1">
                <a:latin typeface="Arial"/>
                <a:ea typeface="Malgun Gothic"/>
                <a:cs typeface="Arial"/>
              </a:rPr>
              <a:t> </a:t>
            </a:r>
            <a:endParaRPr lang="en-GB" sz="2800" b="1">
              <a:latin typeface="Arial"/>
              <a:ea typeface="Malgun Gothic" panose="020B0503020000020004" pitchFamily="34" charset="-12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832764-832B-42B4-8FEF-8544C93A11C4}"/>
              </a:ext>
            </a:extLst>
          </p:cNvPr>
          <p:cNvSpPr/>
          <p:nvPr/>
        </p:nvSpPr>
        <p:spPr>
          <a:xfrm>
            <a:off x="8682176" y="0"/>
            <a:ext cx="461824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1E2B93-3696-471D-94EB-612CA436A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731" y="6319270"/>
            <a:ext cx="6950537" cy="538730"/>
          </a:xfrm>
        </p:spPr>
        <p:txBody>
          <a:bodyPr tIns="90000" anchor="ctr" anchorCtr="0">
            <a:noAutofit/>
          </a:bodyPr>
          <a:lstStyle/>
          <a:p>
            <a:pPr algn="ctr"/>
            <a:r>
              <a:rPr lang="en-GB" sz="1400">
                <a:solidFill>
                  <a:schemeClr val="bg1"/>
                </a:solidFill>
                <a:latin typeface="Arial"/>
                <a:cs typeface="Arial"/>
              </a:rPr>
              <a:t>MITIGATING JOULE EXPANSION IN MULTICELL ATOMIC QUANTUM MEMORY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122DBF-303B-479A-926D-C406DA2473EC}"/>
              </a:ext>
            </a:extLst>
          </p:cNvPr>
          <p:cNvSpPr txBox="1"/>
          <p:nvPr/>
        </p:nvSpPr>
        <p:spPr>
          <a:xfrm>
            <a:off x="1096731" y="1700808"/>
            <a:ext cx="7092280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hu-HU" err="1">
                <a:latin typeface="Arial"/>
                <a:ea typeface="Malgun Gothic"/>
                <a:cs typeface="Arial"/>
              </a:rPr>
              <a:t>Build</a:t>
            </a:r>
            <a:r>
              <a:rPr lang="hu-HU">
                <a:latin typeface="Arial"/>
                <a:ea typeface="Malgun Gothic"/>
                <a:cs typeface="Arial"/>
              </a:rPr>
              <a:t> </a:t>
            </a:r>
            <a:r>
              <a:rPr lang="hu-HU" err="1">
                <a:latin typeface="Arial"/>
                <a:ea typeface="Malgun Gothic"/>
                <a:cs typeface="Arial"/>
              </a:rPr>
              <a:t>the</a:t>
            </a:r>
            <a:r>
              <a:rPr lang="hu-HU">
                <a:latin typeface="Arial"/>
                <a:ea typeface="Malgun Gothic"/>
                <a:cs typeface="Arial"/>
              </a:rPr>
              <a:t> </a:t>
            </a:r>
            <a:r>
              <a:rPr lang="hu-HU" err="1">
                <a:latin typeface="Arial"/>
                <a:ea typeface="Malgun Gothic"/>
                <a:cs typeface="Arial"/>
              </a:rPr>
              <a:t>experimental</a:t>
            </a:r>
            <a:r>
              <a:rPr lang="hu-HU">
                <a:latin typeface="Arial"/>
                <a:ea typeface="Malgun Gothic"/>
                <a:cs typeface="Arial"/>
              </a:rPr>
              <a:t> </a:t>
            </a:r>
            <a:r>
              <a:rPr lang="hu-HU" err="1">
                <a:latin typeface="Arial"/>
                <a:ea typeface="Malgun Gothic"/>
                <a:cs typeface="Arial"/>
              </a:rPr>
              <a:t>setup</a:t>
            </a:r>
            <a:r>
              <a:rPr lang="hu-HU">
                <a:latin typeface="Arial"/>
                <a:ea typeface="Malgun Gothic"/>
                <a:cs typeface="Arial"/>
              </a:rPr>
              <a:t> </a:t>
            </a:r>
            <a:r>
              <a:rPr lang="hu-HU" err="1">
                <a:latin typeface="Arial"/>
                <a:ea typeface="Malgun Gothic"/>
                <a:cs typeface="Arial"/>
              </a:rPr>
              <a:t>for</a:t>
            </a:r>
            <a:r>
              <a:rPr lang="hu-HU">
                <a:latin typeface="Arial"/>
                <a:ea typeface="Malgun Gothic"/>
                <a:cs typeface="Arial"/>
              </a:rPr>
              <a:t> MQAM </a:t>
            </a:r>
            <a:r>
              <a:rPr lang="hu-HU" err="1">
                <a:latin typeface="Arial"/>
                <a:ea typeface="Malgun Gothic"/>
                <a:cs typeface="Arial"/>
              </a:rPr>
              <a:t>with</a:t>
            </a:r>
            <a:r>
              <a:rPr lang="hu-HU">
                <a:latin typeface="Arial"/>
                <a:ea typeface="Malgun Gothic"/>
                <a:cs typeface="Arial"/>
              </a:rPr>
              <a:t> </a:t>
            </a:r>
            <a:r>
              <a:rPr lang="hu-HU" err="1">
                <a:latin typeface="Arial"/>
                <a:ea typeface="Malgun Gothic"/>
                <a:cs typeface="Arial"/>
              </a:rPr>
              <a:t>optical</a:t>
            </a:r>
            <a:r>
              <a:rPr lang="hu-HU">
                <a:latin typeface="Arial"/>
                <a:ea typeface="Malgun Gothic"/>
                <a:cs typeface="Arial"/>
              </a:rPr>
              <a:t> </a:t>
            </a:r>
            <a:r>
              <a:rPr lang="hu-HU" err="1">
                <a:latin typeface="Arial"/>
                <a:ea typeface="Malgun Gothic"/>
                <a:cs typeface="Arial"/>
              </a:rPr>
              <a:t>tweezers</a:t>
            </a:r>
            <a:r>
              <a:rPr lang="hu-HU">
                <a:latin typeface="Arial"/>
                <a:ea typeface="Malgun Gothic"/>
                <a:cs typeface="Arial"/>
              </a:rPr>
              <a:t> </a:t>
            </a:r>
            <a:r>
              <a:rPr lang="hu-HU" err="1">
                <a:latin typeface="Arial"/>
                <a:ea typeface="Malgun Gothic"/>
                <a:cs typeface="Arial"/>
              </a:rPr>
              <a:t>array</a:t>
            </a:r>
            <a:r>
              <a:rPr lang="hu-HU">
                <a:latin typeface="Arial"/>
                <a:ea typeface="Malgun Gothic"/>
                <a:cs typeface="Arial"/>
              </a:rPr>
              <a:t> </a:t>
            </a:r>
            <a:r>
              <a:rPr lang="hu-HU" err="1">
                <a:latin typeface="Arial"/>
                <a:ea typeface="Malgun Gothic"/>
                <a:cs typeface="Arial"/>
              </a:rPr>
              <a:t>trap</a:t>
            </a:r>
            <a:r>
              <a:rPr lang="hu-HU">
                <a:latin typeface="Arial"/>
                <a:ea typeface="Malgun Gothic"/>
                <a:cs typeface="Arial"/>
              </a:rPr>
              <a:t> [2]</a:t>
            </a:r>
            <a:endParaRPr lang="en-US"/>
          </a:p>
          <a:p>
            <a:pPr marL="742950" lvl="1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endParaRPr lang="hu-HU">
              <a:latin typeface="Arial"/>
              <a:ea typeface="Malgun Gothic"/>
              <a:cs typeface="Arial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hu-HU" err="1">
                <a:latin typeface="Arial"/>
                <a:ea typeface="Malgun Gothic"/>
                <a:cs typeface="Arial"/>
              </a:rPr>
              <a:t>Achieve</a:t>
            </a:r>
            <a:r>
              <a:rPr lang="hu-HU">
                <a:latin typeface="Arial"/>
                <a:ea typeface="Malgun Gothic"/>
                <a:cs typeface="Arial"/>
              </a:rPr>
              <a:t> </a:t>
            </a:r>
            <a:r>
              <a:rPr lang="hu-HU" err="1">
                <a:latin typeface="Arial"/>
                <a:ea typeface="Malgun Gothic"/>
                <a:cs typeface="Arial"/>
              </a:rPr>
              <a:t>current</a:t>
            </a:r>
            <a:r>
              <a:rPr lang="hu-HU">
                <a:latin typeface="Arial"/>
                <a:ea typeface="Malgun Gothic"/>
                <a:cs typeface="Arial"/>
              </a:rPr>
              <a:t> </a:t>
            </a:r>
            <a:r>
              <a:rPr lang="hu-HU" err="1">
                <a:latin typeface="Arial"/>
                <a:ea typeface="Malgun Gothic"/>
                <a:cs typeface="Arial"/>
              </a:rPr>
              <a:t>state</a:t>
            </a:r>
            <a:r>
              <a:rPr lang="hu-HU">
                <a:latin typeface="Arial"/>
                <a:ea typeface="Malgun Gothic"/>
                <a:cs typeface="Arial"/>
              </a:rPr>
              <a:t>-of-</a:t>
            </a:r>
            <a:r>
              <a:rPr lang="hu-HU" err="1">
                <a:latin typeface="Arial"/>
                <a:ea typeface="Malgun Gothic"/>
                <a:cs typeface="Arial"/>
              </a:rPr>
              <a:t>the</a:t>
            </a:r>
            <a:r>
              <a:rPr lang="hu-HU">
                <a:latin typeface="Arial"/>
                <a:ea typeface="Malgun Gothic"/>
                <a:cs typeface="Arial"/>
              </a:rPr>
              <a:t>-art </a:t>
            </a:r>
            <a:r>
              <a:rPr lang="hu-HU" err="1">
                <a:latin typeface="Arial"/>
                <a:ea typeface="Malgun Gothic"/>
                <a:cs typeface="Arial"/>
              </a:rPr>
              <a:t>memory</a:t>
            </a:r>
            <a:r>
              <a:rPr lang="hu-HU">
                <a:latin typeface="Arial"/>
                <a:ea typeface="Malgun Gothic"/>
                <a:cs typeface="Arial"/>
              </a:rPr>
              <a:t> </a:t>
            </a:r>
            <a:r>
              <a:rPr lang="hu-HU" err="1">
                <a:latin typeface="Arial"/>
                <a:ea typeface="Malgun Gothic"/>
                <a:cs typeface="Arial"/>
              </a:rPr>
              <a:t>cell</a:t>
            </a:r>
            <a:r>
              <a:rPr lang="hu-HU">
                <a:latin typeface="Arial"/>
                <a:ea typeface="Malgun Gothic"/>
                <a:cs typeface="Arial"/>
              </a:rPr>
              <a:t> </a:t>
            </a:r>
            <a:r>
              <a:rPr lang="hu-HU" err="1">
                <a:latin typeface="Arial"/>
                <a:ea typeface="Malgun Gothic"/>
                <a:cs typeface="Arial"/>
              </a:rPr>
              <a:t>lifespan</a:t>
            </a:r>
            <a:r>
              <a:rPr lang="hu-HU">
                <a:latin typeface="Arial"/>
                <a:ea typeface="Malgun Gothic"/>
                <a:cs typeface="Arial"/>
              </a:rPr>
              <a:t> of 1ms [1]</a:t>
            </a:r>
          </a:p>
          <a:p>
            <a:pPr marL="742950" lvl="1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endParaRPr lang="hu-HU">
              <a:latin typeface="Arial"/>
              <a:ea typeface="Malgun Gothic"/>
              <a:cs typeface="Arial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hu-HU" err="1">
                <a:latin typeface="Arial"/>
                <a:ea typeface="Malgun Gothic"/>
                <a:cs typeface="Arial"/>
              </a:rPr>
              <a:t>Surpass</a:t>
            </a:r>
            <a:r>
              <a:rPr lang="hu-HU">
                <a:latin typeface="Arial"/>
                <a:ea typeface="Malgun Gothic"/>
                <a:cs typeface="Arial"/>
              </a:rPr>
              <a:t> </a:t>
            </a:r>
            <a:r>
              <a:rPr lang="hu-HU" err="1">
                <a:latin typeface="Arial"/>
                <a:ea typeface="Malgun Gothic"/>
                <a:cs typeface="Arial"/>
              </a:rPr>
              <a:t>current</a:t>
            </a:r>
            <a:r>
              <a:rPr lang="hu-HU">
                <a:latin typeface="Arial"/>
                <a:ea typeface="Malgun Gothic"/>
                <a:cs typeface="Arial"/>
              </a:rPr>
              <a:t> </a:t>
            </a:r>
            <a:r>
              <a:rPr lang="hu-HU" err="1">
                <a:latin typeface="Arial"/>
                <a:ea typeface="Malgun Gothic"/>
                <a:cs typeface="Arial"/>
              </a:rPr>
              <a:t>state</a:t>
            </a:r>
            <a:r>
              <a:rPr lang="hu-HU">
                <a:latin typeface="Arial"/>
                <a:ea typeface="Malgun Gothic"/>
                <a:cs typeface="Arial"/>
              </a:rPr>
              <a:t>-of-</a:t>
            </a:r>
            <a:r>
              <a:rPr lang="hu-HU" err="1">
                <a:latin typeface="Arial"/>
                <a:ea typeface="Malgun Gothic"/>
                <a:cs typeface="Arial"/>
              </a:rPr>
              <a:t>the</a:t>
            </a:r>
            <a:r>
              <a:rPr lang="hu-HU">
                <a:latin typeface="Arial"/>
                <a:ea typeface="Malgun Gothic"/>
                <a:cs typeface="Arial"/>
              </a:rPr>
              <a:t>-art </a:t>
            </a:r>
            <a:r>
              <a:rPr lang="hu-HU" err="1">
                <a:latin typeface="Arial"/>
                <a:ea typeface="Malgun Gothic"/>
                <a:cs typeface="Arial"/>
              </a:rPr>
              <a:t>by</a:t>
            </a:r>
            <a:r>
              <a:rPr lang="hu-HU">
                <a:latin typeface="Arial"/>
                <a:ea typeface="Malgun Gothic"/>
                <a:cs typeface="Arial"/>
              </a:rPr>
              <a:t> 2 </a:t>
            </a:r>
            <a:r>
              <a:rPr lang="hu-HU" err="1">
                <a:latin typeface="Arial"/>
                <a:ea typeface="Malgun Gothic"/>
                <a:cs typeface="Arial"/>
              </a:rPr>
              <a:t>to</a:t>
            </a:r>
            <a:r>
              <a:rPr lang="hu-HU">
                <a:latin typeface="Arial"/>
                <a:ea typeface="Malgun Gothic"/>
                <a:cs typeface="Arial"/>
              </a:rPr>
              <a:t> 3 </a:t>
            </a:r>
            <a:r>
              <a:rPr lang="hu-HU" err="1">
                <a:latin typeface="Arial"/>
                <a:ea typeface="Malgun Gothic"/>
                <a:cs typeface="Arial"/>
              </a:rPr>
              <a:t>orders</a:t>
            </a:r>
            <a:r>
              <a:rPr lang="hu-HU">
                <a:latin typeface="Arial"/>
                <a:ea typeface="Malgun Gothic"/>
                <a:cs typeface="Arial"/>
              </a:rPr>
              <a:t> of </a:t>
            </a:r>
            <a:r>
              <a:rPr lang="hu-HU" err="1">
                <a:latin typeface="Arial"/>
                <a:ea typeface="Malgun Gothic"/>
                <a:cs typeface="Arial"/>
              </a:rPr>
              <a:t>magnitude</a:t>
            </a:r>
            <a:r>
              <a:rPr lang="hu-HU">
                <a:latin typeface="Arial"/>
                <a:ea typeface="Malgun Gothic"/>
                <a:cs typeface="Arial"/>
              </a:rPr>
              <a:t>.</a:t>
            </a:r>
            <a:br>
              <a:rPr lang="hu-HU">
                <a:latin typeface="Arial"/>
                <a:ea typeface="Malgun Gothic"/>
                <a:cs typeface="Arial"/>
              </a:rPr>
            </a:br>
            <a:endParaRPr lang="hu-HU">
              <a:latin typeface="Arial"/>
              <a:ea typeface="Malgun Gothic"/>
              <a:cs typeface="Arial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hu-HU" err="1">
                <a:latin typeface="Arial"/>
                <a:ea typeface="Malgun Gothic"/>
                <a:cs typeface="Arial"/>
              </a:rPr>
              <a:t>Participate</a:t>
            </a:r>
            <a:r>
              <a:rPr lang="hu-HU">
                <a:latin typeface="Arial"/>
                <a:ea typeface="Malgun Gothic"/>
                <a:cs typeface="Arial"/>
              </a:rPr>
              <a:t> in R&amp;D of </a:t>
            </a:r>
            <a:r>
              <a:rPr lang="hu-HU" err="1">
                <a:latin typeface="Arial"/>
                <a:ea typeface="Malgun Gothic"/>
                <a:cs typeface="Arial"/>
              </a:rPr>
              <a:t>with</a:t>
            </a:r>
            <a:r>
              <a:rPr lang="hu-HU">
                <a:latin typeface="Arial"/>
                <a:ea typeface="Malgun Gothic"/>
                <a:cs typeface="Arial"/>
              </a:rPr>
              <a:t> M2Lasers </a:t>
            </a:r>
            <a:r>
              <a:rPr lang="hu-HU" err="1">
                <a:latin typeface="Arial"/>
                <a:ea typeface="Malgun Gothic"/>
                <a:cs typeface="Arial"/>
              </a:rPr>
              <a:t>partners</a:t>
            </a:r>
            <a:r>
              <a:rPr lang="hu-HU">
                <a:latin typeface="Arial"/>
                <a:ea typeface="Malgun Gothic"/>
                <a:cs typeface="Arial"/>
              </a:rPr>
              <a:t> </a:t>
            </a:r>
            <a:br>
              <a:rPr lang="hu-HU">
                <a:latin typeface="Arial"/>
                <a:ea typeface="Malgun Gothic"/>
                <a:cs typeface="Arial"/>
              </a:rPr>
            </a:br>
            <a:endParaRPr lang="hu-HU">
              <a:latin typeface="Arial"/>
              <a:ea typeface="Malgun Gothic"/>
              <a:cs typeface="Arial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hu-HU" err="1">
                <a:latin typeface="Arial"/>
                <a:ea typeface="Malgun Gothic"/>
                <a:cs typeface="Arial"/>
              </a:rPr>
              <a:t>Organise</a:t>
            </a:r>
            <a:r>
              <a:rPr lang="hu-HU">
                <a:latin typeface="Arial"/>
                <a:ea typeface="Malgun Gothic"/>
                <a:cs typeface="Arial"/>
              </a:rPr>
              <a:t> </a:t>
            </a:r>
            <a:r>
              <a:rPr lang="hu-HU" err="1">
                <a:latin typeface="Arial"/>
                <a:ea typeface="Malgun Gothic"/>
                <a:cs typeface="Arial"/>
              </a:rPr>
              <a:t>outreach</a:t>
            </a:r>
            <a:r>
              <a:rPr lang="hu-HU">
                <a:latin typeface="Arial"/>
                <a:ea typeface="Malgun Gothic"/>
                <a:cs typeface="Arial"/>
              </a:rPr>
              <a:t> </a:t>
            </a:r>
            <a:r>
              <a:rPr lang="hu-HU" err="1">
                <a:latin typeface="Arial"/>
                <a:ea typeface="Malgun Gothic"/>
                <a:cs typeface="Arial"/>
              </a:rPr>
              <a:t>workshops</a:t>
            </a:r>
            <a:r>
              <a:rPr lang="hu-HU">
                <a:latin typeface="Arial"/>
                <a:ea typeface="Malgun Gothic"/>
                <a:cs typeface="Arial"/>
              </a:rPr>
              <a:t> </a:t>
            </a:r>
            <a:r>
              <a:rPr lang="hu-HU" err="1">
                <a:latin typeface="Arial"/>
                <a:ea typeface="Malgun Gothic"/>
                <a:cs typeface="Arial"/>
              </a:rPr>
              <a:t>on</a:t>
            </a:r>
            <a:r>
              <a:rPr lang="hu-HU">
                <a:latin typeface="Arial"/>
                <a:ea typeface="Malgun Gothic"/>
                <a:cs typeface="Arial"/>
              </a:rPr>
              <a:t> </a:t>
            </a:r>
            <a:r>
              <a:rPr lang="hu-HU" err="1">
                <a:latin typeface="Arial"/>
                <a:ea typeface="Malgun Gothic"/>
                <a:cs typeface="Arial"/>
              </a:rPr>
              <a:t>quantum</a:t>
            </a:r>
            <a:r>
              <a:rPr lang="hu-HU">
                <a:latin typeface="Arial"/>
                <a:ea typeface="Malgun Gothic"/>
                <a:cs typeface="Arial"/>
              </a:rPr>
              <a:t> hardware </a:t>
            </a:r>
            <a:r>
              <a:rPr lang="hu-HU" err="1">
                <a:latin typeface="Arial"/>
                <a:ea typeface="Malgun Gothic"/>
                <a:cs typeface="Arial"/>
              </a:rPr>
              <a:t>with</a:t>
            </a:r>
            <a:r>
              <a:rPr lang="hu-HU">
                <a:latin typeface="Arial"/>
                <a:ea typeface="Malgun Gothic"/>
                <a:cs typeface="Arial"/>
              </a:rPr>
              <a:t> </a:t>
            </a:r>
            <a:r>
              <a:rPr lang="hu-HU" err="1">
                <a:latin typeface="Arial"/>
                <a:ea typeface="Malgun Gothic"/>
                <a:cs typeface="Arial"/>
              </a:rPr>
              <a:t>Chinese</a:t>
            </a:r>
            <a:r>
              <a:rPr lang="hu-HU">
                <a:latin typeface="Arial"/>
                <a:ea typeface="Malgun Gothic"/>
                <a:cs typeface="Arial"/>
              </a:rPr>
              <a:t> </a:t>
            </a:r>
            <a:r>
              <a:rPr lang="hu-HU" err="1">
                <a:latin typeface="Arial"/>
                <a:ea typeface="Malgun Gothic"/>
                <a:cs typeface="Arial"/>
              </a:rPr>
              <a:t>collborators</a:t>
            </a:r>
            <a:endParaRPr lang="hu-HU">
              <a:latin typeface="Arial"/>
              <a:ea typeface="Malgun Gothic"/>
              <a:cs typeface="Arial"/>
            </a:endParaRPr>
          </a:p>
          <a:p>
            <a:pPr>
              <a:buClr>
                <a:srgbClr val="5D9732"/>
              </a:buClr>
            </a:pPr>
            <a:endParaRPr lang="hu-HU">
              <a:latin typeface="Arial"/>
              <a:ea typeface="Malgun Gothic"/>
              <a:cs typeface="Arial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hu-HU" err="1">
                <a:latin typeface="Arial"/>
                <a:ea typeface="Malgun Gothic"/>
                <a:cs typeface="Arial"/>
              </a:rPr>
              <a:t>Publication</a:t>
            </a:r>
            <a:r>
              <a:rPr lang="hu-HU">
                <a:latin typeface="Arial"/>
                <a:ea typeface="Malgun Gothic"/>
                <a:cs typeface="Arial"/>
              </a:rPr>
              <a:t> of </a:t>
            </a:r>
            <a:r>
              <a:rPr lang="hu-HU" err="1">
                <a:latin typeface="Arial"/>
                <a:ea typeface="Malgun Gothic"/>
                <a:cs typeface="Arial"/>
              </a:rPr>
              <a:t>results</a:t>
            </a:r>
            <a:endParaRPr lang="hu-HU">
              <a:solidFill>
                <a:srgbClr val="000000"/>
              </a:solidFill>
              <a:latin typeface="Arial"/>
              <a:ea typeface="Malgun Gothic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44C162-C1C9-404D-9804-F79D87FE7478}"/>
              </a:ext>
            </a:extLst>
          </p:cNvPr>
          <p:cNvSpPr txBox="1"/>
          <p:nvPr/>
        </p:nvSpPr>
        <p:spPr>
          <a:xfrm>
            <a:off x="8620291" y="6403969"/>
            <a:ext cx="7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</a:t>
            </a:r>
            <a:endParaRPr lang="en-GB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51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1215</Words>
  <Application>Microsoft Office PowerPoint</Application>
  <PresentationFormat>On-screen Show (4:3)</PresentationFormat>
  <Paragraphs>233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Alegreya Sans</vt:lpstr>
      <vt:lpstr>Arial</vt:lpstr>
      <vt:lpstr>Calibri</vt:lpstr>
      <vt:lpstr>Cambria Math</vt:lpstr>
      <vt:lpstr>Wingdings</vt:lpstr>
      <vt:lpstr>Wingdings,Sans-Serif</vt:lpstr>
      <vt:lpstr>Office Theme</vt:lpstr>
      <vt:lpstr>PH551 EPSRC Proposal Outline</vt:lpstr>
      <vt:lpstr>Introduction: Quantum Systems </vt:lpstr>
      <vt:lpstr>PowerPoint Presentation</vt:lpstr>
      <vt:lpstr>Introduction: Quantum Repeaters</vt:lpstr>
      <vt:lpstr>Introduction: Quantum Repeaters</vt:lpstr>
      <vt:lpstr>Introduction: Joule Expansion</vt:lpstr>
      <vt:lpstr>Introduction: Optical Tweezers</vt:lpstr>
      <vt:lpstr>Proposed Methodology</vt:lpstr>
      <vt:lpstr>Objectives </vt:lpstr>
      <vt:lpstr>Timeline I</vt:lpstr>
      <vt:lpstr>Timeline II</vt:lpstr>
      <vt:lpstr>Gantt Chart</vt:lpstr>
      <vt:lpstr>Team with Expertise</vt:lpstr>
      <vt:lpstr>Finance and Resources</vt:lpstr>
      <vt:lpstr>Impact </vt:lpstr>
      <vt:lpstr>References</vt:lpstr>
    </vt:vector>
  </TitlesOfParts>
  <Company>University of Strathclyde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Services</dc:creator>
  <cp:lastModifiedBy>Lewis</cp:lastModifiedBy>
  <cp:revision>3</cp:revision>
  <dcterms:created xsi:type="dcterms:W3CDTF">2011-09-15T12:59:51Z</dcterms:created>
  <dcterms:modified xsi:type="dcterms:W3CDTF">2021-11-23T23:44:34Z</dcterms:modified>
</cp:coreProperties>
</file>