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732"/>
    <a:srgbClr val="AECB98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5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94B-7BBD-4F00-8310-2C6043604CE0}"/>
              </a:ext>
            </a:extLst>
          </p:cNvPr>
          <p:cNvSpPr/>
          <p:nvPr/>
        </p:nvSpPr>
        <p:spPr>
          <a:xfrm>
            <a:off x="-9275" y="1268760"/>
            <a:ext cx="1484931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40A5933-342F-4B7D-8532-76289DBEB059}"/>
              </a:ext>
            </a:extLst>
          </p:cNvPr>
          <p:cNvSpPr/>
          <p:nvPr/>
        </p:nvSpPr>
        <p:spPr>
          <a:xfrm rot="10800000">
            <a:off x="5130916" y="5630073"/>
            <a:ext cx="176149" cy="225406"/>
          </a:xfrm>
          <a:prstGeom prst="triangle">
            <a:avLst>
              <a:gd name="adj" fmla="val 0"/>
            </a:avLst>
          </a:prstGeom>
          <a:solidFill>
            <a:srgbClr val="2D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96136-20E3-4B39-A483-29B852B41795}"/>
              </a:ext>
            </a:extLst>
          </p:cNvPr>
          <p:cNvSpPr/>
          <p:nvPr/>
        </p:nvSpPr>
        <p:spPr>
          <a:xfrm>
            <a:off x="5292080" y="5439218"/>
            <a:ext cx="3851920" cy="1086126"/>
          </a:xfrm>
          <a:prstGeom prst="rect">
            <a:avLst/>
          </a:prstGeom>
          <a:solidFill>
            <a:srgbClr val="AECB9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BEDCC-2542-4D38-BB32-91880C3E3C09}"/>
              </a:ext>
            </a:extLst>
          </p:cNvPr>
          <p:cNvSpPr/>
          <p:nvPr/>
        </p:nvSpPr>
        <p:spPr>
          <a:xfrm>
            <a:off x="5130916" y="5243676"/>
            <a:ext cx="1457308" cy="386303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-9275" y="5430"/>
            <a:ext cx="7749626" cy="1086126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71" y="44625"/>
            <a:ext cx="7197490" cy="1041502"/>
          </a:xfrm>
        </p:spPr>
        <p:txBody>
          <a:bodyPr/>
          <a:lstStyle/>
          <a:p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Centre for Doctoral Training for </a:t>
            </a:r>
            <a:b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53335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65" y="6452655"/>
            <a:ext cx="5479669" cy="531769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Benedek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Christoforos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Iakovou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389571" y="1291407"/>
            <a:ext cx="5216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  <a:ea typeface="Malgun Gothic" panose="020B0503020000020004" pitchFamily="34" charset="-127"/>
              </a:rPr>
              <a:t>Purpose</a:t>
            </a:r>
          </a:p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Establish a </a:t>
            </a:r>
            <a:r>
              <a:rPr lang="en-GB" dirty="0" err="1">
                <a:latin typeface="Alegreya Sans" panose="00000500000000000000" pitchFamily="2" charset="0"/>
                <a:ea typeface="Malgun Gothic" panose="020B0503020000020004" pitchFamily="34" charset="-127"/>
              </a:rPr>
              <a:t>QCom</a:t>
            </a: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 CDT research hub for engineers and physicists 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Focused on the accelerated development of the latest quantum communication/encryption systems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Develop a skilled workforce with the capability to tackle new quantum technologies as they evolve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Why?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DFD66-A286-4499-A014-73C41B0C8D65}"/>
              </a:ext>
            </a:extLst>
          </p:cNvPr>
          <p:cNvSpPr txBox="1"/>
          <p:nvPr/>
        </p:nvSpPr>
        <p:spPr>
          <a:xfrm>
            <a:off x="5251294" y="522920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9B741-DD94-48D2-9600-7957F55620F9}"/>
              </a:ext>
            </a:extLst>
          </p:cNvPr>
          <p:cNvSpPr/>
          <p:nvPr/>
        </p:nvSpPr>
        <p:spPr>
          <a:xfrm>
            <a:off x="5868144" y="1700808"/>
            <a:ext cx="3275856" cy="3312368"/>
          </a:xfrm>
          <a:prstGeom prst="rect">
            <a:avLst/>
          </a:prstGeom>
          <a:solidFill>
            <a:srgbClr val="AEC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D538D-943D-4371-B28E-2242732FC48B}"/>
              </a:ext>
            </a:extLst>
          </p:cNvPr>
          <p:cNvSpPr>
            <a:spLocks noChangeAspect="1"/>
          </p:cNvSpPr>
          <p:nvPr/>
        </p:nvSpPr>
        <p:spPr>
          <a:xfrm>
            <a:off x="6804248" y="3590449"/>
            <a:ext cx="2240000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3962F2-6D23-4155-9D5F-C54647D3DAC7}"/>
              </a:ext>
            </a:extLst>
          </p:cNvPr>
          <p:cNvGrpSpPr/>
          <p:nvPr/>
        </p:nvGrpSpPr>
        <p:grpSpPr>
          <a:xfrm>
            <a:off x="9547625" y="3538511"/>
            <a:ext cx="2123728" cy="414290"/>
            <a:chOff x="4975626" y="6426205"/>
            <a:chExt cx="2123728" cy="4142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73FDF6-1385-4EB6-AFDE-86A228B554A0}"/>
                </a:ext>
              </a:extLst>
            </p:cNvPr>
            <p:cNvSpPr/>
            <p:nvPr/>
          </p:nvSpPr>
          <p:spPr>
            <a:xfrm>
              <a:off x="4975626" y="6426205"/>
              <a:ext cx="2123728" cy="414290"/>
            </a:xfrm>
            <a:prstGeom prst="rect">
              <a:avLst/>
            </a:prstGeom>
            <a:solidFill>
              <a:srgbClr val="5D9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141C8304-4C60-414C-9B1C-32FEA91FCD0A}"/>
                </a:ext>
              </a:extLst>
            </p:cNvPr>
            <p:cNvSpPr txBox="1">
              <a:spLocks/>
            </p:cNvSpPr>
            <p:nvPr/>
          </p:nvSpPr>
          <p:spPr>
            <a:xfrm>
              <a:off x="5112569" y="6426205"/>
              <a:ext cx="1724880" cy="4142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GB" sz="1800" dirty="0">
                  <a:solidFill>
                    <a:schemeClr val="bg1"/>
                  </a:solidFill>
                  <a:latin typeface="Alegreya Sans" panose="00000500000000000000" pitchFamily="2" charset="0"/>
                  <a:ea typeface="Malgun Gothic" panose="020B0503020000020004" pitchFamily="34" charset="-127"/>
                </a:rPr>
                <a:t>Industry Partners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1E7E06B-AFF1-4492-937B-5E422391CEAD}"/>
              </a:ext>
            </a:extLst>
          </p:cNvPr>
          <p:cNvSpPr/>
          <p:nvPr/>
        </p:nvSpPr>
        <p:spPr>
          <a:xfrm>
            <a:off x="-9275" y="5057924"/>
            <a:ext cx="2133003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772FD-3660-47BF-A88C-324F6566ECE5}"/>
              </a:ext>
            </a:extLst>
          </p:cNvPr>
          <p:cNvSpPr txBox="1"/>
          <p:nvPr/>
        </p:nvSpPr>
        <p:spPr>
          <a:xfrm>
            <a:off x="385087" y="5079955"/>
            <a:ext cx="40130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  <a:ea typeface="Malgun Gothic" panose="020B0503020000020004" pitchFamily="34" charset="-127"/>
              </a:rPr>
              <a:t>Research Topics</a:t>
            </a:r>
          </a:p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Quantum-Resistant Cryptography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Internet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728C5-2625-4BC0-A9FB-7503E91BEFCA}"/>
              </a:ext>
            </a:extLst>
          </p:cNvPr>
          <p:cNvSpPr txBox="1"/>
          <p:nvPr/>
        </p:nvSpPr>
        <p:spPr>
          <a:xfrm>
            <a:off x="5292080" y="5648902"/>
            <a:ext cx="375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>
                <a:latin typeface="Alegreya Sans" panose="00000500000000000000" pitchFamily="2" charset="0"/>
              </a:rPr>
              <a:t>Everitt, Mark &amp; Henshaw, Michael &amp; Dwyer, V.M.. (2016). “Quantum Systems Engineering: A structured approach to accelerating the development of a quantum technology industry”. 1-4. 10.1109/ICTON.2016.7550613.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800" dirty="0">
              <a:latin typeface="Alegreya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113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Alegreya Sans</vt:lpstr>
      <vt:lpstr>Arial</vt:lpstr>
      <vt:lpstr>Calibri</vt:lpstr>
      <vt:lpstr>Wingdings</vt:lpstr>
      <vt:lpstr>Office Theme</vt:lpstr>
      <vt:lpstr>EPSRC Centre for Doctoral Training for  Quantum Communication Systems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Lewis Russell</cp:lastModifiedBy>
  <cp:revision>118</cp:revision>
  <dcterms:created xsi:type="dcterms:W3CDTF">2011-09-15T12:59:51Z</dcterms:created>
  <dcterms:modified xsi:type="dcterms:W3CDTF">2021-10-09T13:19:20Z</dcterms:modified>
</cp:coreProperties>
</file>