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74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6526B957-7D94-4C1F-9810-447F1C532776}">
          <p14:sldIdLst>
            <p14:sldId id="27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ECB98"/>
    <a:srgbClr val="5D9732"/>
    <a:srgbClr val="2D48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28"/>
    <p:restoredTop sz="94762"/>
  </p:normalViewPr>
  <p:slideViewPr>
    <p:cSldViewPr>
      <p:cViewPr>
        <p:scale>
          <a:sx n="146" d="100"/>
          <a:sy n="146" d="100"/>
        </p:scale>
        <p:origin x="1160" y="1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2" d="100"/>
          <a:sy n="62" d="100"/>
        </p:scale>
        <p:origin x="-2346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2F416D5-B90A-E243-99EC-73AB80EA8DE5}" type="doc">
      <dgm:prSet loTypeId="urn:microsoft.com/office/officeart/2005/8/layout/radial3" loCatId="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GB"/>
        </a:p>
      </dgm:t>
    </dgm:pt>
    <dgm:pt modelId="{B72A5CE7-5E47-414C-BFD6-B8CC16E6BA74}">
      <dgm:prSet phldrT="[Text]" custT="1"/>
      <dgm:spPr/>
      <dgm:t>
        <a:bodyPr/>
        <a:lstStyle/>
        <a:p>
          <a:r>
            <a:rPr lang="en-GB" sz="2000" dirty="0"/>
            <a:t>Innovation</a:t>
          </a:r>
        </a:p>
      </dgm:t>
    </dgm:pt>
    <dgm:pt modelId="{DEF6EEF1-8009-D447-A621-EBDDB10575F3}" type="parTrans" cxnId="{4EAFD6CA-FA78-5241-AC53-A8FE6B1F5316}">
      <dgm:prSet/>
      <dgm:spPr/>
      <dgm:t>
        <a:bodyPr/>
        <a:lstStyle/>
        <a:p>
          <a:endParaRPr lang="en-GB" sz="1000"/>
        </a:p>
      </dgm:t>
    </dgm:pt>
    <dgm:pt modelId="{45757166-A65E-DD40-93EC-D647C4D2248E}" type="sibTrans" cxnId="{4EAFD6CA-FA78-5241-AC53-A8FE6B1F5316}">
      <dgm:prSet/>
      <dgm:spPr/>
      <dgm:t>
        <a:bodyPr/>
        <a:lstStyle/>
        <a:p>
          <a:endParaRPr lang="en-GB" sz="1000"/>
        </a:p>
      </dgm:t>
    </dgm:pt>
    <dgm:pt modelId="{D5DD2FFE-4CD6-9C46-B86D-A123CB03726C}">
      <dgm:prSet phldrT="[Text]" custT="1"/>
      <dgm:spPr/>
    </dgm:pt>
    <dgm:pt modelId="{60F43011-A7F7-DC47-A832-985EB37246DD}" type="parTrans" cxnId="{62A601EB-04C7-834D-97BB-68D33D931268}">
      <dgm:prSet/>
      <dgm:spPr/>
      <dgm:t>
        <a:bodyPr/>
        <a:lstStyle/>
        <a:p>
          <a:endParaRPr lang="en-GB" sz="1000"/>
        </a:p>
      </dgm:t>
    </dgm:pt>
    <dgm:pt modelId="{CD984495-3020-8545-80D4-C01EBE7C7D74}" type="sibTrans" cxnId="{62A601EB-04C7-834D-97BB-68D33D931268}">
      <dgm:prSet/>
      <dgm:spPr/>
      <dgm:t>
        <a:bodyPr/>
        <a:lstStyle/>
        <a:p>
          <a:endParaRPr lang="en-GB" sz="1000"/>
        </a:p>
      </dgm:t>
    </dgm:pt>
    <dgm:pt modelId="{0C3C002F-67F7-964C-80FE-A7A1D02595DA}">
      <dgm:prSet/>
      <dgm:spPr/>
    </dgm:pt>
    <dgm:pt modelId="{7BF11A76-3D42-CA47-A029-D2B3F09796E9}" type="parTrans" cxnId="{370DE058-D5CD-9C4C-85D2-D960E1F63B12}">
      <dgm:prSet/>
      <dgm:spPr/>
      <dgm:t>
        <a:bodyPr/>
        <a:lstStyle/>
        <a:p>
          <a:endParaRPr lang="en-GB" sz="1000"/>
        </a:p>
      </dgm:t>
    </dgm:pt>
    <dgm:pt modelId="{96430974-976D-5540-8D64-88A1F9257B40}" type="sibTrans" cxnId="{370DE058-D5CD-9C4C-85D2-D960E1F63B12}">
      <dgm:prSet/>
      <dgm:spPr/>
      <dgm:t>
        <a:bodyPr/>
        <a:lstStyle/>
        <a:p>
          <a:endParaRPr lang="en-GB" sz="1000"/>
        </a:p>
      </dgm:t>
    </dgm:pt>
    <dgm:pt modelId="{B2EB7CA6-8A21-4A4E-97B1-925D8A5D7332}">
      <dgm:prSet custT="1"/>
      <dgm:spPr/>
      <dgm:t>
        <a:bodyPr/>
        <a:lstStyle/>
        <a:p>
          <a:r>
            <a:rPr lang="en-GB" sz="1000" dirty="0"/>
            <a:t>Theory</a:t>
          </a:r>
        </a:p>
      </dgm:t>
    </dgm:pt>
    <dgm:pt modelId="{176F9D73-3C7C-1744-8081-05F2CC735DC8}" type="parTrans" cxnId="{26523367-3DD0-8241-8BEB-03D0414466A2}">
      <dgm:prSet/>
      <dgm:spPr/>
      <dgm:t>
        <a:bodyPr/>
        <a:lstStyle/>
        <a:p>
          <a:endParaRPr lang="en-GB" sz="1000"/>
        </a:p>
      </dgm:t>
    </dgm:pt>
    <dgm:pt modelId="{043E5AD2-CC59-D444-97E8-52CBF1A5FB96}" type="sibTrans" cxnId="{26523367-3DD0-8241-8BEB-03D0414466A2}">
      <dgm:prSet/>
      <dgm:spPr/>
      <dgm:t>
        <a:bodyPr/>
        <a:lstStyle/>
        <a:p>
          <a:endParaRPr lang="en-GB" sz="1000"/>
        </a:p>
      </dgm:t>
    </dgm:pt>
    <dgm:pt modelId="{1F29164C-1989-224E-A34C-DF0C5476CA47}">
      <dgm:prSet custT="1"/>
      <dgm:spPr/>
      <dgm:t>
        <a:bodyPr/>
        <a:lstStyle/>
        <a:p>
          <a:r>
            <a:rPr lang="en-GB" sz="1000" dirty="0"/>
            <a:t>Industry</a:t>
          </a:r>
        </a:p>
      </dgm:t>
    </dgm:pt>
    <dgm:pt modelId="{8E9D200D-9C7F-D144-8068-47F2833D9C85}" type="parTrans" cxnId="{0E62FF0C-B0BE-4748-A4F0-98BF8CA534C4}">
      <dgm:prSet/>
      <dgm:spPr/>
      <dgm:t>
        <a:bodyPr/>
        <a:lstStyle/>
        <a:p>
          <a:endParaRPr lang="en-GB" sz="1000"/>
        </a:p>
      </dgm:t>
    </dgm:pt>
    <dgm:pt modelId="{6AC5FF75-AEC8-9244-855E-E301CCD36DD4}" type="sibTrans" cxnId="{0E62FF0C-B0BE-4748-A4F0-98BF8CA534C4}">
      <dgm:prSet/>
      <dgm:spPr/>
      <dgm:t>
        <a:bodyPr/>
        <a:lstStyle/>
        <a:p>
          <a:endParaRPr lang="en-GB" sz="1000"/>
        </a:p>
      </dgm:t>
    </dgm:pt>
    <dgm:pt modelId="{4E91740D-B570-2A44-B0C1-5C528B15711E}">
      <dgm:prSet custT="1"/>
      <dgm:spPr/>
      <dgm:t>
        <a:bodyPr/>
        <a:lstStyle/>
        <a:p>
          <a:r>
            <a:rPr lang="en-GB" sz="1000" dirty="0"/>
            <a:t>Experiment</a:t>
          </a:r>
        </a:p>
      </dgm:t>
    </dgm:pt>
    <dgm:pt modelId="{778B2102-006F-FD4D-8915-1F2BBF4ABDEF}" type="parTrans" cxnId="{1427707D-2047-324F-A9E7-2D35C12C25DD}">
      <dgm:prSet/>
      <dgm:spPr/>
      <dgm:t>
        <a:bodyPr/>
        <a:lstStyle/>
        <a:p>
          <a:endParaRPr lang="en-GB" sz="1000"/>
        </a:p>
      </dgm:t>
    </dgm:pt>
    <dgm:pt modelId="{276245A8-D661-8E43-90F9-DAF5A454C1F6}" type="sibTrans" cxnId="{1427707D-2047-324F-A9E7-2D35C12C25DD}">
      <dgm:prSet/>
      <dgm:spPr/>
      <dgm:t>
        <a:bodyPr/>
        <a:lstStyle/>
        <a:p>
          <a:endParaRPr lang="en-GB" sz="1000"/>
        </a:p>
      </dgm:t>
    </dgm:pt>
    <dgm:pt modelId="{0EE257F4-BD99-0D4B-A942-BA1A96EBFD97}">
      <dgm:prSet custT="1"/>
      <dgm:spPr/>
      <dgm:t>
        <a:bodyPr/>
        <a:lstStyle/>
        <a:p>
          <a:r>
            <a:rPr lang="en-GB" sz="1000" dirty="0"/>
            <a:t>Engineering</a:t>
          </a:r>
        </a:p>
      </dgm:t>
    </dgm:pt>
    <dgm:pt modelId="{D0E41AAB-48FB-5546-B335-8A7C2748A0F3}" type="parTrans" cxnId="{F22F95CC-0A89-DF40-9D10-E545745644CA}">
      <dgm:prSet/>
      <dgm:spPr/>
      <dgm:t>
        <a:bodyPr/>
        <a:lstStyle/>
        <a:p>
          <a:endParaRPr lang="en-GB" sz="1000"/>
        </a:p>
      </dgm:t>
    </dgm:pt>
    <dgm:pt modelId="{BA0C1E6A-11EF-5641-B0BD-AD9F463043C6}" type="sibTrans" cxnId="{F22F95CC-0A89-DF40-9D10-E545745644CA}">
      <dgm:prSet/>
      <dgm:spPr/>
      <dgm:t>
        <a:bodyPr/>
        <a:lstStyle/>
        <a:p>
          <a:endParaRPr lang="en-GB" sz="1000"/>
        </a:p>
      </dgm:t>
    </dgm:pt>
    <dgm:pt modelId="{B46F9D6C-7BD8-4449-93E6-05E5E55CD6D8}" type="pres">
      <dgm:prSet presAssocID="{92F416D5-B90A-E243-99EC-73AB80EA8DE5}" presName="composite" presStyleCnt="0">
        <dgm:presLayoutVars>
          <dgm:chMax val="1"/>
          <dgm:dir/>
          <dgm:resizeHandles val="exact"/>
        </dgm:presLayoutVars>
      </dgm:prSet>
      <dgm:spPr/>
    </dgm:pt>
    <dgm:pt modelId="{B8A7A029-06ED-B449-8F99-764F57947818}" type="pres">
      <dgm:prSet presAssocID="{92F416D5-B90A-E243-99EC-73AB80EA8DE5}" presName="radial" presStyleCnt="0">
        <dgm:presLayoutVars>
          <dgm:animLvl val="ctr"/>
        </dgm:presLayoutVars>
      </dgm:prSet>
      <dgm:spPr/>
    </dgm:pt>
    <dgm:pt modelId="{B036DA55-DD15-824A-9D1C-F915F31B4B8F}" type="pres">
      <dgm:prSet presAssocID="{B72A5CE7-5E47-414C-BFD6-B8CC16E6BA74}" presName="centerShape" presStyleLbl="vennNode1" presStyleIdx="0" presStyleCnt="5"/>
      <dgm:spPr/>
    </dgm:pt>
    <dgm:pt modelId="{3453EDD7-9DB7-9F48-89F6-5E63EFD8EB5A}" type="pres">
      <dgm:prSet presAssocID="{B2EB7CA6-8A21-4A4E-97B1-925D8A5D7332}" presName="node" presStyleLbl="vennNode1" presStyleIdx="1" presStyleCnt="5">
        <dgm:presLayoutVars>
          <dgm:bulletEnabled val="1"/>
        </dgm:presLayoutVars>
      </dgm:prSet>
      <dgm:spPr/>
    </dgm:pt>
    <dgm:pt modelId="{56A8315E-1685-3D4B-B87A-B252FFD9A6D6}" type="pres">
      <dgm:prSet presAssocID="{1F29164C-1989-224E-A34C-DF0C5476CA47}" presName="node" presStyleLbl="vennNode1" presStyleIdx="2" presStyleCnt="5">
        <dgm:presLayoutVars>
          <dgm:bulletEnabled val="1"/>
        </dgm:presLayoutVars>
      </dgm:prSet>
      <dgm:spPr/>
    </dgm:pt>
    <dgm:pt modelId="{474F8C82-6048-1F41-A8E3-3C9963428B1A}" type="pres">
      <dgm:prSet presAssocID="{0EE257F4-BD99-0D4B-A942-BA1A96EBFD97}" presName="node" presStyleLbl="vennNode1" presStyleIdx="3" presStyleCnt="5" custScaleX="116786" custScaleY="99911">
        <dgm:presLayoutVars>
          <dgm:bulletEnabled val="1"/>
        </dgm:presLayoutVars>
      </dgm:prSet>
      <dgm:spPr/>
    </dgm:pt>
    <dgm:pt modelId="{20DFBC33-0A39-3846-8CBF-CD6B59D965F2}" type="pres">
      <dgm:prSet presAssocID="{4E91740D-B570-2A44-B0C1-5C528B15711E}" presName="node" presStyleLbl="vennNode1" presStyleIdx="4" presStyleCnt="5">
        <dgm:presLayoutVars>
          <dgm:bulletEnabled val="1"/>
        </dgm:presLayoutVars>
      </dgm:prSet>
      <dgm:spPr/>
    </dgm:pt>
  </dgm:ptLst>
  <dgm:cxnLst>
    <dgm:cxn modelId="{0E62FF0C-B0BE-4748-A4F0-98BF8CA534C4}" srcId="{B72A5CE7-5E47-414C-BFD6-B8CC16E6BA74}" destId="{1F29164C-1989-224E-A34C-DF0C5476CA47}" srcOrd="1" destOrd="0" parTransId="{8E9D200D-9C7F-D144-8068-47F2833D9C85}" sibTransId="{6AC5FF75-AEC8-9244-855E-E301CCD36DD4}"/>
    <dgm:cxn modelId="{CDB7BE4B-AC3A-1C4B-863E-64D35C4D0948}" type="presOf" srcId="{4E91740D-B570-2A44-B0C1-5C528B15711E}" destId="{20DFBC33-0A39-3846-8CBF-CD6B59D965F2}" srcOrd="0" destOrd="0" presId="urn:microsoft.com/office/officeart/2005/8/layout/radial3"/>
    <dgm:cxn modelId="{8C63CD57-433C-4846-9328-370359DD9F76}" type="presOf" srcId="{0EE257F4-BD99-0D4B-A942-BA1A96EBFD97}" destId="{474F8C82-6048-1F41-A8E3-3C9963428B1A}" srcOrd="0" destOrd="0" presId="urn:microsoft.com/office/officeart/2005/8/layout/radial3"/>
    <dgm:cxn modelId="{370DE058-D5CD-9C4C-85D2-D960E1F63B12}" srcId="{92F416D5-B90A-E243-99EC-73AB80EA8DE5}" destId="{0C3C002F-67F7-964C-80FE-A7A1D02595DA}" srcOrd="2" destOrd="0" parTransId="{7BF11A76-3D42-CA47-A029-D2B3F09796E9}" sibTransId="{96430974-976D-5540-8D64-88A1F9257B40}"/>
    <dgm:cxn modelId="{26523367-3DD0-8241-8BEB-03D0414466A2}" srcId="{B72A5CE7-5E47-414C-BFD6-B8CC16E6BA74}" destId="{B2EB7CA6-8A21-4A4E-97B1-925D8A5D7332}" srcOrd="0" destOrd="0" parTransId="{176F9D73-3C7C-1744-8081-05F2CC735DC8}" sibTransId="{043E5AD2-CC59-D444-97E8-52CBF1A5FB96}"/>
    <dgm:cxn modelId="{1427707D-2047-324F-A9E7-2D35C12C25DD}" srcId="{B72A5CE7-5E47-414C-BFD6-B8CC16E6BA74}" destId="{4E91740D-B570-2A44-B0C1-5C528B15711E}" srcOrd="3" destOrd="0" parTransId="{778B2102-006F-FD4D-8915-1F2BBF4ABDEF}" sibTransId="{276245A8-D661-8E43-90F9-DAF5A454C1F6}"/>
    <dgm:cxn modelId="{15854499-5723-7D41-A665-32144E1AA525}" type="presOf" srcId="{B2EB7CA6-8A21-4A4E-97B1-925D8A5D7332}" destId="{3453EDD7-9DB7-9F48-89F6-5E63EFD8EB5A}" srcOrd="0" destOrd="0" presId="urn:microsoft.com/office/officeart/2005/8/layout/radial3"/>
    <dgm:cxn modelId="{C63CBCB4-1E3C-1348-B3DB-E37CAFBFEA95}" type="presOf" srcId="{B72A5CE7-5E47-414C-BFD6-B8CC16E6BA74}" destId="{B036DA55-DD15-824A-9D1C-F915F31B4B8F}" srcOrd="0" destOrd="0" presId="urn:microsoft.com/office/officeart/2005/8/layout/radial3"/>
    <dgm:cxn modelId="{4EAFD6CA-FA78-5241-AC53-A8FE6B1F5316}" srcId="{92F416D5-B90A-E243-99EC-73AB80EA8DE5}" destId="{B72A5CE7-5E47-414C-BFD6-B8CC16E6BA74}" srcOrd="0" destOrd="0" parTransId="{DEF6EEF1-8009-D447-A621-EBDDB10575F3}" sibTransId="{45757166-A65E-DD40-93EC-D647C4D2248E}"/>
    <dgm:cxn modelId="{F22F95CC-0A89-DF40-9D10-E545745644CA}" srcId="{B72A5CE7-5E47-414C-BFD6-B8CC16E6BA74}" destId="{0EE257F4-BD99-0D4B-A942-BA1A96EBFD97}" srcOrd="2" destOrd="0" parTransId="{D0E41AAB-48FB-5546-B335-8A7C2748A0F3}" sibTransId="{BA0C1E6A-11EF-5641-B0BD-AD9F463043C6}"/>
    <dgm:cxn modelId="{A5F40EDF-AB0A-E446-AB2A-755F7C771BDD}" type="presOf" srcId="{92F416D5-B90A-E243-99EC-73AB80EA8DE5}" destId="{B46F9D6C-7BD8-4449-93E6-05E5E55CD6D8}" srcOrd="0" destOrd="0" presId="urn:microsoft.com/office/officeart/2005/8/layout/radial3"/>
    <dgm:cxn modelId="{534626E8-1A32-414B-A26F-195018CBB798}" type="presOf" srcId="{1F29164C-1989-224E-A34C-DF0C5476CA47}" destId="{56A8315E-1685-3D4B-B87A-B252FFD9A6D6}" srcOrd="0" destOrd="0" presId="urn:microsoft.com/office/officeart/2005/8/layout/radial3"/>
    <dgm:cxn modelId="{62A601EB-04C7-834D-97BB-68D33D931268}" srcId="{92F416D5-B90A-E243-99EC-73AB80EA8DE5}" destId="{D5DD2FFE-4CD6-9C46-B86D-A123CB03726C}" srcOrd="1" destOrd="0" parTransId="{60F43011-A7F7-DC47-A832-985EB37246DD}" sibTransId="{CD984495-3020-8545-80D4-C01EBE7C7D74}"/>
    <dgm:cxn modelId="{3E06841B-BE7E-FA41-A424-E126DD8D8DF5}" type="presParOf" srcId="{B46F9D6C-7BD8-4449-93E6-05E5E55CD6D8}" destId="{B8A7A029-06ED-B449-8F99-764F57947818}" srcOrd="0" destOrd="0" presId="urn:microsoft.com/office/officeart/2005/8/layout/radial3"/>
    <dgm:cxn modelId="{5B581CFE-75CC-844B-9FFA-5EECF2B49F8D}" type="presParOf" srcId="{B8A7A029-06ED-B449-8F99-764F57947818}" destId="{B036DA55-DD15-824A-9D1C-F915F31B4B8F}" srcOrd="0" destOrd="0" presId="urn:microsoft.com/office/officeart/2005/8/layout/radial3"/>
    <dgm:cxn modelId="{3956210D-86A9-CF46-B47C-8D53A5601D68}" type="presParOf" srcId="{B8A7A029-06ED-B449-8F99-764F57947818}" destId="{3453EDD7-9DB7-9F48-89F6-5E63EFD8EB5A}" srcOrd="1" destOrd="0" presId="urn:microsoft.com/office/officeart/2005/8/layout/radial3"/>
    <dgm:cxn modelId="{5A6C76A1-7CC5-0440-BAA0-7659E60D6867}" type="presParOf" srcId="{B8A7A029-06ED-B449-8F99-764F57947818}" destId="{56A8315E-1685-3D4B-B87A-B252FFD9A6D6}" srcOrd="2" destOrd="0" presId="urn:microsoft.com/office/officeart/2005/8/layout/radial3"/>
    <dgm:cxn modelId="{3C15CAD8-BB43-314B-BB31-4275726C9272}" type="presParOf" srcId="{B8A7A029-06ED-B449-8F99-764F57947818}" destId="{474F8C82-6048-1F41-A8E3-3C9963428B1A}" srcOrd="3" destOrd="0" presId="urn:microsoft.com/office/officeart/2005/8/layout/radial3"/>
    <dgm:cxn modelId="{2AE4E55C-71BC-424F-8C00-0B420457E21A}" type="presParOf" srcId="{B8A7A029-06ED-B449-8F99-764F57947818}" destId="{20DFBC33-0A39-3846-8CBF-CD6B59D965F2}" srcOrd="4" destOrd="0" presId="urn:microsoft.com/office/officeart/2005/8/layout/radial3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36DA55-DD15-824A-9D1C-F915F31B4B8F}">
      <dsp:nvSpPr>
        <dsp:cNvPr id="0" name=""/>
        <dsp:cNvSpPr/>
      </dsp:nvSpPr>
      <dsp:spPr>
        <a:xfrm>
          <a:off x="753544" y="721196"/>
          <a:ext cx="1796166" cy="1796166"/>
        </a:xfrm>
        <a:prstGeom prst="ellipse">
          <a:avLst/>
        </a:prstGeom>
        <a:solidFill>
          <a:schemeClr val="accent3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Innovation</a:t>
          </a:r>
        </a:p>
      </dsp:txBody>
      <dsp:txXfrm>
        <a:off x="1016586" y="984238"/>
        <a:ext cx="1270082" cy="1270082"/>
      </dsp:txXfrm>
    </dsp:sp>
    <dsp:sp modelId="{3453EDD7-9DB7-9F48-89F6-5E63EFD8EB5A}">
      <dsp:nvSpPr>
        <dsp:cNvPr id="0" name=""/>
        <dsp:cNvSpPr/>
      </dsp:nvSpPr>
      <dsp:spPr>
        <a:xfrm>
          <a:off x="1202585" y="520"/>
          <a:ext cx="898083" cy="898083"/>
        </a:xfrm>
        <a:prstGeom prst="ellipse">
          <a:avLst/>
        </a:prstGeom>
        <a:solidFill>
          <a:schemeClr val="accent3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/>
            <a:t>Theory</a:t>
          </a:r>
        </a:p>
      </dsp:txBody>
      <dsp:txXfrm>
        <a:off x="1334106" y="132041"/>
        <a:ext cx="635041" cy="635041"/>
      </dsp:txXfrm>
    </dsp:sp>
    <dsp:sp modelId="{56A8315E-1685-3D4B-B87A-B252FFD9A6D6}">
      <dsp:nvSpPr>
        <dsp:cNvPr id="0" name=""/>
        <dsp:cNvSpPr/>
      </dsp:nvSpPr>
      <dsp:spPr>
        <a:xfrm>
          <a:off x="2372303" y="1170238"/>
          <a:ext cx="898083" cy="898083"/>
        </a:xfrm>
        <a:prstGeom prst="ellipse">
          <a:avLst/>
        </a:prstGeom>
        <a:solidFill>
          <a:schemeClr val="accent3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/>
            <a:t>Industry</a:t>
          </a:r>
        </a:p>
      </dsp:txBody>
      <dsp:txXfrm>
        <a:off x="2503824" y="1301759"/>
        <a:ext cx="635041" cy="635041"/>
      </dsp:txXfrm>
    </dsp:sp>
    <dsp:sp modelId="{474F8C82-6048-1F41-A8E3-3C9963428B1A}">
      <dsp:nvSpPr>
        <dsp:cNvPr id="0" name=""/>
        <dsp:cNvSpPr/>
      </dsp:nvSpPr>
      <dsp:spPr>
        <a:xfrm>
          <a:off x="1127209" y="2340355"/>
          <a:ext cx="1048835" cy="897284"/>
        </a:xfrm>
        <a:prstGeom prst="ellipse">
          <a:avLst/>
        </a:prstGeom>
        <a:solidFill>
          <a:schemeClr val="accent3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/>
            <a:t>Engineering</a:t>
          </a:r>
        </a:p>
      </dsp:txBody>
      <dsp:txXfrm>
        <a:off x="1280807" y="2471759"/>
        <a:ext cx="741639" cy="634476"/>
      </dsp:txXfrm>
    </dsp:sp>
    <dsp:sp modelId="{20DFBC33-0A39-3846-8CBF-CD6B59D965F2}">
      <dsp:nvSpPr>
        <dsp:cNvPr id="0" name=""/>
        <dsp:cNvSpPr/>
      </dsp:nvSpPr>
      <dsp:spPr>
        <a:xfrm>
          <a:off x="32868" y="1170238"/>
          <a:ext cx="898083" cy="898083"/>
        </a:xfrm>
        <a:prstGeom prst="ellipse">
          <a:avLst/>
        </a:prstGeom>
        <a:solidFill>
          <a:schemeClr val="accent3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/>
            <a:t>Experiment</a:t>
          </a:r>
        </a:p>
      </dsp:txBody>
      <dsp:txXfrm>
        <a:off x="164389" y="1301759"/>
        <a:ext cx="635041" cy="6350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03D7F7-97BD-49D0-B9CE-923848E1B6BB}" type="datetimeFigureOut">
              <a:rPr lang="en-GB" smtClean="0"/>
              <a:t>09/10/2021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C8408D-2EBE-4F4F-8185-A57A1590B9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02809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99F530-07A8-46BE-9947-7EAEE02BA5B0}" type="datetimeFigureOut">
              <a:rPr lang="en-GB" smtClean="0"/>
              <a:t>09/10/2021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04B598-E45D-4A7B-A7D5-81F06E7383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7975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04B598-E45D-4A7B-A7D5-81F06E7383AD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29977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2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536" y="1886967"/>
            <a:ext cx="8062664" cy="14700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536" y="3789040"/>
            <a:ext cx="7376864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11940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916832"/>
            <a:ext cx="8229600" cy="420933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C3808-D0E5-4D15-A9FF-8BA6ECFFB88B}" type="datetimeFigureOut">
              <a:rPr lang="en-GB" smtClean="0"/>
              <a:t>09/10/2021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E422D-0E65-4B81-9088-EA407164B4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4712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8347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08920"/>
            <a:ext cx="8229600" cy="341724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C3808-D0E5-4D15-A9FF-8BA6ECFFB88B}" type="datetimeFigureOut">
              <a:rPr lang="en-GB" smtClean="0"/>
              <a:t>09/10/2021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E422D-0E65-4B81-9088-EA407164B4A1}" type="slidenum">
              <a:rPr lang="en-GB" smtClean="0"/>
              <a:t>‹#›</a:t>
            </a:fld>
            <a:endParaRPr lang="en-GB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467544" y="1700809"/>
            <a:ext cx="8208912" cy="720080"/>
          </a:xfrm>
          <a:prstGeom prst="rect">
            <a:avLst/>
          </a:prstGeom>
        </p:spPr>
        <p:txBody>
          <a:bodyPr/>
          <a:lstStyle>
            <a:lvl1pPr algn="l">
              <a:defRPr sz="36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83956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406900"/>
            <a:ext cx="8027169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544" y="2906713"/>
            <a:ext cx="8027169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C3808-D0E5-4D15-A9FF-8BA6ECFFB88B}" type="datetimeFigureOut">
              <a:rPr lang="en-GB" smtClean="0"/>
              <a:t>09/10/2021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E422D-0E65-4B81-9088-EA407164B4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3148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772816"/>
            <a:ext cx="6707088" cy="93610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924944"/>
            <a:ext cx="4038600" cy="320121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924944"/>
            <a:ext cx="4038600" cy="320121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C3808-D0E5-4D15-A9FF-8BA6ECFFB88B}" type="datetimeFigureOut">
              <a:rPr lang="en-GB" smtClean="0"/>
              <a:t>09/10/2021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E422D-0E65-4B81-9088-EA407164B4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8870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16832"/>
            <a:ext cx="6707088" cy="93610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C3808-D0E5-4D15-A9FF-8BA6ECFFB88B}" type="datetimeFigureOut">
              <a:rPr lang="en-GB" smtClean="0"/>
              <a:t>09/10/2021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E422D-0E65-4B81-9088-EA407164B4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2237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745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844824"/>
            <a:ext cx="5111750" cy="428133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844824"/>
            <a:ext cx="3008313" cy="428133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C3808-D0E5-4D15-A9FF-8BA6ECFFB88B}" type="datetimeFigureOut">
              <a:rPr lang="en-GB" smtClean="0"/>
              <a:t>09/10/2021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E422D-0E65-4B81-9088-EA407164B4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7967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772816"/>
            <a:ext cx="5486400" cy="295475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C3808-D0E5-4D15-A9FF-8BA6ECFFB88B}" type="datetimeFigureOut">
              <a:rPr lang="en-GB" smtClean="0"/>
              <a:t>09/10/2021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E422D-0E65-4B81-9088-EA407164B4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9890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88840"/>
            <a:ext cx="8229600" cy="41373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C47C3808-D0E5-4D15-A9FF-8BA6ECFFB88B}" type="datetimeFigureOut">
              <a:rPr lang="en-GB" smtClean="0"/>
              <a:pPr/>
              <a:t>09/10/2021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AD2E422D-0E65-4B81-9088-EA407164B4A1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31003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63" r:id="rId2"/>
    <p:sldLayoutId id="2147483650" r:id="rId3"/>
    <p:sldLayoutId id="2147483651" r:id="rId4"/>
    <p:sldLayoutId id="2147483652" r:id="rId5"/>
    <p:sldLayoutId id="2147483654" r:id="rId6"/>
    <p:sldLayoutId id="2147483664" r:id="rId7"/>
    <p:sldLayoutId id="2147483656" r:id="rId8"/>
    <p:sldLayoutId id="2147483657" r:id="rId9"/>
    <p:sldLayoutId id="2147483658" r:id="rId10"/>
  </p:sldLayoutIdLst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3555594B-7BBD-4F00-8310-2C6043604CE0}"/>
              </a:ext>
            </a:extLst>
          </p:cNvPr>
          <p:cNvSpPr/>
          <p:nvPr/>
        </p:nvSpPr>
        <p:spPr>
          <a:xfrm>
            <a:off x="-9275" y="908720"/>
            <a:ext cx="1124891" cy="288032"/>
          </a:xfrm>
          <a:prstGeom prst="rect">
            <a:avLst/>
          </a:prstGeom>
          <a:solidFill>
            <a:srgbClr val="5D97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Purpose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640A5933-342F-4B7D-8532-76289DBEB059}"/>
              </a:ext>
            </a:extLst>
          </p:cNvPr>
          <p:cNvSpPr/>
          <p:nvPr/>
        </p:nvSpPr>
        <p:spPr>
          <a:xfrm rot="10800000">
            <a:off x="6403491" y="6114747"/>
            <a:ext cx="176149" cy="225406"/>
          </a:xfrm>
          <a:prstGeom prst="triangle">
            <a:avLst>
              <a:gd name="adj" fmla="val 0"/>
            </a:avLst>
          </a:prstGeom>
          <a:solidFill>
            <a:srgbClr val="2D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20BEDCC-2542-4D38-BB32-91880C3E3C09}"/>
              </a:ext>
            </a:extLst>
          </p:cNvPr>
          <p:cNvSpPr/>
          <p:nvPr/>
        </p:nvSpPr>
        <p:spPr>
          <a:xfrm>
            <a:off x="6378356" y="5877272"/>
            <a:ext cx="1457308" cy="227850"/>
          </a:xfrm>
          <a:prstGeom prst="rect">
            <a:avLst/>
          </a:prstGeom>
          <a:solidFill>
            <a:srgbClr val="5D97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References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0896136-20E3-4B39-A483-29B852B41795}"/>
              </a:ext>
            </a:extLst>
          </p:cNvPr>
          <p:cNvSpPr/>
          <p:nvPr/>
        </p:nvSpPr>
        <p:spPr>
          <a:xfrm>
            <a:off x="6551712" y="6100494"/>
            <a:ext cx="2592288" cy="298468"/>
          </a:xfrm>
          <a:prstGeom prst="rect">
            <a:avLst/>
          </a:prstGeom>
          <a:solidFill>
            <a:srgbClr val="AECB98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GB" sz="800" dirty="0">
                <a:solidFill>
                  <a:schemeClr val="tx1"/>
                </a:solidFill>
              </a:rPr>
              <a:t>[1] M. J. Everitt et al. IEEE, ICTON, 10.1109</a:t>
            </a:r>
          </a:p>
          <a:p>
            <a:r>
              <a:rPr lang="en-GB" sz="800" dirty="0">
                <a:solidFill>
                  <a:schemeClr val="tx1"/>
                </a:solidFill>
                <a:latin typeface="-apple-system"/>
              </a:rPr>
              <a:t>[2] Kumar et al. Arch </a:t>
            </a:r>
            <a:r>
              <a:rPr lang="en-GB" sz="800" dirty="0" err="1">
                <a:solidFill>
                  <a:schemeClr val="tx1"/>
                </a:solidFill>
                <a:latin typeface="-apple-system"/>
              </a:rPr>
              <a:t>Computat</a:t>
            </a:r>
            <a:r>
              <a:rPr lang="en-GB" sz="800" dirty="0">
                <a:solidFill>
                  <a:schemeClr val="tx1"/>
                </a:solidFill>
                <a:latin typeface="-apple-system"/>
              </a:rPr>
              <a:t> Methods </a:t>
            </a:r>
            <a:r>
              <a:rPr lang="en-GB" sz="800" dirty="0" err="1">
                <a:solidFill>
                  <a:schemeClr val="tx1"/>
                </a:solidFill>
                <a:latin typeface="-apple-system"/>
              </a:rPr>
              <a:t>Eng</a:t>
            </a:r>
            <a:r>
              <a:rPr lang="en-GB" sz="800" dirty="0">
                <a:solidFill>
                  <a:schemeClr val="tx1"/>
                </a:solidFill>
                <a:latin typeface="-apple-system"/>
              </a:rPr>
              <a:t>  </a:t>
            </a:r>
            <a:r>
              <a:rPr lang="en-GB" sz="800" b="1" dirty="0">
                <a:solidFill>
                  <a:schemeClr val="tx1"/>
                </a:solidFill>
                <a:latin typeface="-apple-system"/>
              </a:rPr>
              <a:t>28, </a:t>
            </a:r>
            <a:r>
              <a:rPr lang="en-GB" sz="800" dirty="0">
                <a:solidFill>
                  <a:schemeClr val="tx1"/>
                </a:solidFill>
                <a:latin typeface="-apple-system"/>
              </a:rPr>
              <a:t>10.1007</a:t>
            </a:r>
            <a:endParaRPr lang="en-GB" sz="800" dirty="0">
              <a:solidFill>
                <a:schemeClr val="tx1"/>
              </a:solidFill>
              <a:latin typeface="Alegreya Sans" panose="00000500000000000000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FC374E1-6D4E-4F6C-8705-D42E43DBC7CA}"/>
              </a:ext>
            </a:extLst>
          </p:cNvPr>
          <p:cNvSpPr/>
          <p:nvPr/>
        </p:nvSpPr>
        <p:spPr>
          <a:xfrm>
            <a:off x="-9275" y="0"/>
            <a:ext cx="7677619" cy="841941"/>
          </a:xfrm>
          <a:prstGeom prst="rect">
            <a:avLst/>
          </a:prstGeom>
          <a:solidFill>
            <a:srgbClr val="5D9732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9275" y="-5229"/>
            <a:ext cx="7821635" cy="841941"/>
          </a:xfrm>
        </p:spPr>
        <p:txBody>
          <a:bodyPr anchor="ctr"/>
          <a:lstStyle/>
          <a:p>
            <a:pPr algn="ctr"/>
            <a:r>
              <a:rPr lang="en-GB" sz="2800" dirty="0">
                <a:latin typeface="Alegreya Sans" panose="00000500000000000000" pitchFamily="2" charset="0"/>
                <a:ea typeface="Malgun Gothic" panose="020B0503020000020004" pitchFamily="34" charset="-127"/>
              </a:rPr>
              <a:t>EPSRC Centre for Doctoral Training in </a:t>
            </a:r>
            <a:br>
              <a:rPr lang="en-GB" sz="2800" dirty="0">
                <a:latin typeface="Alegreya Sans" panose="00000500000000000000" pitchFamily="2" charset="0"/>
                <a:ea typeface="Malgun Gothic" panose="020B0503020000020004" pitchFamily="34" charset="-127"/>
              </a:rPr>
            </a:br>
            <a:r>
              <a:rPr lang="en-GB" sz="2800" dirty="0">
                <a:latin typeface="Alegreya Sans" panose="00000500000000000000" pitchFamily="2" charset="0"/>
                <a:ea typeface="Malgun Gothic" panose="020B0503020000020004" pitchFamily="34" charset="-127"/>
              </a:rPr>
              <a:t>Quantum Communication Systems (QComSys)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84E8369-9490-41D6-ADEB-ACEA707279C7}"/>
              </a:ext>
            </a:extLst>
          </p:cNvPr>
          <p:cNvSpPr/>
          <p:nvPr/>
        </p:nvSpPr>
        <p:spPr>
          <a:xfrm>
            <a:off x="0" y="6443710"/>
            <a:ext cx="9144000" cy="414290"/>
          </a:xfrm>
          <a:prstGeom prst="rect">
            <a:avLst/>
          </a:prstGeom>
          <a:solidFill>
            <a:srgbClr val="5D97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32165" y="6453335"/>
            <a:ext cx="5479669" cy="531769"/>
          </a:xfrm>
        </p:spPr>
        <p:txBody>
          <a:bodyPr>
            <a:normAutofit fontScale="92500"/>
          </a:bodyPr>
          <a:lstStyle/>
          <a:p>
            <a:pPr algn="ctr"/>
            <a:r>
              <a:rPr lang="en-GB" sz="2000" dirty="0">
                <a:solidFill>
                  <a:schemeClr val="bg1"/>
                </a:solidFill>
                <a:latin typeface="Alegreya Sans" panose="00000500000000000000" pitchFamily="2" charset="0"/>
              </a:rPr>
              <a:t>Lewis Russell  </a:t>
            </a:r>
            <a:r>
              <a:rPr lang="en-GB" sz="2000" b="1" dirty="0">
                <a:solidFill>
                  <a:srgbClr val="AECB98"/>
                </a:solidFill>
                <a:latin typeface="Alegreya Sans" panose="00000500000000000000" pitchFamily="2" charset="0"/>
              </a:rPr>
              <a:t>|</a:t>
            </a:r>
            <a:r>
              <a:rPr lang="en-GB" sz="2000" b="1" dirty="0">
                <a:solidFill>
                  <a:schemeClr val="bg1"/>
                </a:solidFill>
                <a:latin typeface="Alegreya Sans" panose="00000500000000000000" pitchFamily="2" charset="0"/>
              </a:rPr>
              <a:t> </a:t>
            </a:r>
            <a:r>
              <a:rPr lang="en-GB" sz="2000" dirty="0">
                <a:solidFill>
                  <a:schemeClr val="bg1"/>
                </a:solidFill>
                <a:latin typeface="Alegreya Sans" panose="00000500000000000000" pitchFamily="2" charset="0"/>
              </a:rPr>
              <a:t>Kata Benedek  </a:t>
            </a:r>
            <a:r>
              <a:rPr lang="en-GB" sz="2000" b="1" dirty="0">
                <a:solidFill>
                  <a:srgbClr val="AECB98"/>
                </a:solidFill>
                <a:latin typeface="Alegreya Sans" panose="00000500000000000000" pitchFamily="2" charset="0"/>
              </a:rPr>
              <a:t>|</a:t>
            </a:r>
            <a:r>
              <a:rPr lang="en-GB" sz="2000" b="1" dirty="0">
                <a:solidFill>
                  <a:schemeClr val="bg1"/>
                </a:solidFill>
                <a:latin typeface="Alegreya Sans" panose="00000500000000000000" pitchFamily="2" charset="0"/>
              </a:rPr>
              <a:t>  </a:t>
            </a:r>
            <a:r>
              <a:rPr lang="en-GB" sz="2000" dirty="0">
                <a:solidFill>
                  <a:schemeClr val="bg1"/>
                </a:solidFill>
                <a:latin typeface="Alegreya Sans" panose="00000500000000000000" pitchFamily="2" charset="0"/>
              </a:rPr>
              <a:t>Christoforos Iakovou</a:t>
            </a:r>
          </a:p>
          <a:p>
            <a:endParaRPr lang="en-GB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57C005-A44A-4AE3-A10D-D93ED92C9C4C}"/>
              </a:ext>
            </a:extLst>
          </p:cNvPr>
          <p:cNvSpPr txBox="1"/>
          <p:nvPr/>
        </p:nvSpPr>
        <p:spPr>
          <a:xfrm>
            <a:off x="-15489" y="1051458"/>
            <a:ext cx="5862682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800" dirty="0">
              <a:solidFill>
                <a:schemeClr val="bg1"/>
              </a:solidFill>
              <a:latin typeface="Alegreya Sans" panose="00000500000000000000" pitchFamily="2" charset="0"/>
              <a:ea typeface="Malgun Gothic" panose="020B0503020000020004" pitchFamily="34" charset="-127"/>
            </a:endParaRPr>
          </a:p>
          <a:p>
            <a:pPr marL="285750" indent="-285750">
              <a:buClr>
                <a:srgbClr val="5D9732"/>
              </a:buClr>
              <a:buFont typeface="Wingdings" panose="05000000000000000000" pitchFamily="2" charset="2"/>
              <a:buChar char="Ø"/>
            </a:pPr>
            <a:r>
              <a:rPr lang="en-GB" sz="1600" dirty="0">
                <a:latin typeface="Alegreya Sans" panose="00000500000000000000" pitchFamily="2" charset="0"/>
                <a:ea typeface="Malgun Gothic" panose="020B0503020000020004" pitchFamily="34" charset="-127"/>
              </a:rPr>
              <a:t>Establish a QComSys research cluster for physicists, engineers, and commercial stakeholders. </a:t>
            </a:r>
          </a:p>
          <a:p>
            <a:pPr marL="285750" indent="-285750">
              <a:buClr>
                <a:srgbClr val="5D9732"/>
              </a:buClr>
              <a:buFont typeface="Wingdings" panose="05000000000000000000" pitchFamily="2" charset="2"/>
              <a:buChar char="Ø"/>
            </a:pPr>
            <a:r>
              <a:rPr lang="en-GB" sz="1600" dirty="0">
                <a:latin typeface="Alegreya Sans" panose="00000500000000000000" pitchFamily="2" charset="0"/>
                <a:ea typeface="Malgun Gothic" panose="020B0503020000020004" pitchFamily="34" charset="-127"/>
              </a:rPr>
              <a:t>Accelerate the development of communication and encryption systems for the quantum era.</a:t>
            </a:r>
          </a:p>
          <a:p>
            <a:pPr marL="285750" indent="-285750">
              <a:buClr>
                <a:srgbClr val="5D9732"/>
              </a:buClr>
              <a:buFont typeface="Wingdings" panose="05000000000000000000" pitchFamily="2" charset="2"/>
              <a:buChar char="Ø"/>
            </a:pPr>
            <a:r>
              <a:rPr lang="en-GB" sz="1600" dirty="0">
                <a:latin typeface="Alegreya Sans" panose="00000500000000000000" pitchFamily="2" charset="0"/>
                <a:ea typeface="Malgun Gothic" panose="020B0503020000020004" pitchFamily="34" charset="-127"/>
              </a:rPr>
              <a:t>Develop a highly skilled, interdisciplinary and in-demand workforce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1E7E06B-AFF1-4492-937B-5E422391CEAD}"/>
              </a:ext>
            </a:extLst>
          </p:cNvPr>
          <p:cNvSpPr/>
          <p:nvPr/>
        </p:nvSpPr>
        <p:spPr>
          <a:xfrm>
            <a:off x="16678" y="5003863"/>
            <a:ext cx="1841440" cy="283687"/>
          </a:xfrm>
          <a:prstGeom prst="rect">
            <a:avLst/>
          </a:prstGeom>
          <a:solidFill>
            <a:srgbClr val="5D97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Research Themes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5F772FD-3660-47BF-A88C-324F6566ECE5}"/>
              </a:ext>
            </a:extLst>
          </p:cNvPr>
          <p:cNvSpPr txBox="1"/>
          <p:nvPr/>
        </p:nvSpPr>
        <p:spPr>
          <a:xfrm>
            <a:off x="-15489" y="5139189"/>
            <a:ext cx="32222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800" dirty="0">
              <a:solidFill>
                <a:schemeClr val="bg1"/>
              </a:solidFill>
              <a:latin typeface="Alegreya Sans" panose="00000500000000000000" pitchFamily="2" charset="0"/>
              <a:ea typeface="Malgun Gothic" panose="020B0503020000020004" pitchFamily="34" charset="-127"/>
            </a:endParaRPr>
          </a:p>
          <a:p>
            <a:pPr marL="285750" indent="-285750">
              <a:buClr>
                <a:srgbClr val="5D9732"/>
              </a:buClr>
              <a:buFont typeface="Wingdings" panose="05000000000000000000" pitchFamily="2" charset="2"/>
              <a:buChar char="Ø"/>
            </a:pPr>
            <a:r>
              <a:rPr lang="en-GB" sz="1600" dirty="0">
                <a:latin typeface="Alegreya Sans" panose="00000500000000000000" pitchFamily="2" charset="0"/>
                <a:ea typeface="Malgun Gothic" panose="020B0503020000020004" pitchFamily="34" charset="-127"/>
              </a:rPr>
              <a:t>Quantum Communication</a:t>
            </a:r>
          </a:p>
          <a:p>
            <a:pPr marL="285750" indent="-285750">
              <a:buClr>
                <a:srgbClr val="5D9732"/>
              </a:buClr>
              <a:buFont typeface="Wingdings" panose="05000000000000000000" pitchFamily="2" charset="2"/>
              <a:buChar char="Ø"/>
            </a:pPr>
            <a:r>
              <a:rPr lang="en-GB" sz="1600" dirty="0">
                <a:latin typeface="Alegreya Sans" panose="00000500000000000000" pitchFamily="2" charset="0"/>
                <a:ea typeface="Malgun Gothic" panose="020B0503020000020004" pitchFamily="34" charset="-127"/>
              </a:rPr>
              <a:t>Quantum-Resistant Cryptography</a:t>
            </a:r>
          </a:p>
          <a:p>
            <a:pPr marL="285750" indent="-285750">
              <a:buClr>
                <a:srgbClr val="5D9732"/>
              </a:buClr>
              <a:buFont typeface="Wingdings" panose="05000000000000000000" pitchFamily="2" charset="2"/>
              <a:buChar char="Ø"/>
            </a:pPr>
            <a:r>
              <a:rPr lang="en-GB" sz="1600" dirty="0">
                <a:latin typeface="Alegreya Sans" panose="00000500000000000000" pitchFamily="2" charset="0"/>
                <a:ea typeface="Malgun Gothic" panose="020B0503020000020004" pitchFamily="34" charset="-127"/>
              </a:rPr>
              <a:t>Quantum Internet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0D03A76-B17C-834B-AF46-49BCF3ADB88C}"/>
              </a:ext>
            </a:extLst>
          </p:cNvPr>
          <p:cNvSpPr txBox="1"/>
          <p:nvPr/>
        </p:nvSpPr>
        <p:spPr>
          <a:xfrm>
            <a:off x="-3329" y="3135159"/>
            <a:ext cx="5838362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5D9732"/>
              </a:buClr>
              <a:buFont typeface="Wingdings" panose="05000000000000000000" pitchFamily="2" charset="2"/>
              <a:buChar char="Ø"/>
            </a:pPr>
            <a:r>
              <a:rPr lang="en-GB" sz="1600" dirty="0">
                <a:latin typeface="Alegreya Sans" panose="00000500000000000000" pitchFamily="2" charset="0"/>
                <a:ea typeface="Malgun Gothic" panose="020B0503020000020004" pitchFamily="34" charset="-127"/>
              </a:rPr>
              <a:t>Aligned with the Nation’s £ 150 million investment portfolio in  </a:t>
            </a:r>
            <a:r>
              <a:rPr lang="en-GB" dirty="0"/>
              <a:t>novel quantum technologies</a:t>
            </a:r>
          </a:p>
          <a:p>
            <a:pPr marL="285750" indent="-285750">
              <a:buClr>
                <a:srgbClr val="5D9732"/>
              </a:buClr>
              <a:buFont typeface="Wingdings" panose="05000000000000000000" pitchFamily="2" charset="2"/>
              <a:buChar char="Ø"/>
            </a:pPr>
            <a:r>
              <a:rPr lang="en-GB" dirty="0">
                <a:latin typeface="Alegreya Sans" panose="00000500000000000000" pitchFamily="2" charset="0"/>
                <a:ea typeface="Malgun Gothic" panose="020B0503020000020004" pitchFamily="34" charset="-127"/>
              </a:rPr>
              <a:t>Maintain UK’s leading position in academia and further expand its industrial impact</a:t>
            </a:r>
            <a:endParaRPr lang="en-GB" dirty="0"/>
          </a:p>
          <a:p>
            <a:pPr marL="285750" indent="-285750">
              <a:buClr>
                <a:srgbClr val="5D9732"/>
              </a:buClr>
              <a:buFont typeface="Wingdings" panose="05000000000000000000" pitchFamily="2" charset="2"/>
              <a:buChar char="Ø"/>
            </a:pPr>
            <a:r>
              <a:rPr lang="en-GB" sz="1600" dirty="0">
                <a:latin typeface="Alegreya Sans" panose="00000500000000000000" pitchFamily="2" charset="0"/>
                <a:ea typeface="Malgun Gothic" panose="020B0503020000020004" pitchFamily="34" charset="-127"/>
              </a:rPr>
              <a:t>Quantum cryptography and communication may radically transform business, society and government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443F1B8-A83B-8749-9A06-3E5767940F7D}"/>
              </a:ext>
            </a:extLst>
          </p:cNvPr>
          <p:cNvSpPr/>
          <p:nvPr/>
        </p:nvSpPr>
        <p:spPr>
          <a:xfrm>
            <a:off x="14891" y="2854768"/>
            <a:ext cx="1124891" cy="288032"/>
          </a:xfrm>
          <a:prstGeom prst="rect">
            <a:avLst/>
          </a:prstGeom>
          <a:solidFill>
            <a:srgbClr val="5D97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Why ?</a:t>
            </a:r>
          </a:p>
        </p:txBody>
      </p:sp>
      <p:graphicFrame>
        <p:nvGraphicFramePr>
          <p:cNvPr id="29" name="Diagram 28">
            <a:extLst>
              <a:ext uri="{FF2B5EF4-FFF2-40B4-BE49-F238E27FC236}">
                <a16:creationId xmlns:a16="http://schemas.microsoft.com/office/drawing/2014/main" id="{A5B8C1FA-65D0-3C41-A7B7-A14B3672018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7788468"/>
              </p:ext>
            </p:extLst>
          </p:nvPr>
        </p:nvGraphicFramePr>
        <p:xfrm>
          <a:off x="5681460" y="1809920"/>
          <a:ext cx="3303255" cy="3238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6906880"/>
      </p:ext>
    </p:extLst>
  </p:cSld>
  <p:clrMapOvr>
    <a:masterClrMapping/>
  </p:clrMapOvr>
  <p:transition spd="slow">
    <p:comb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1498</TotalTime>
  <Words>142</Words>
  <Application>Microsoft Macintosh PowerPoint</Application>
  <PresentationFormat>On-screen Show (4:3)</PresentationFormat>
  <Paragraphs>25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-apple-system</vt:lpstr>
      <vt:lpstr>Alegreya Sans</vt:lpstr>
      <vt:lpstr>Arial</vt:lpstr>
      <vt:lpstr>Calibri</vt:lpstr>
      <vt:lpstr>Wingdings</vt:lpstr>
      <vt:lpstr>Office Theme</vt:lpstr>
      <vt:lpstr>EPSRC Centre for Doctoral Training in  Quantum Communication Systems (QComSys)</vt:lpstr>
    </vt:vector>
  </TitlesOfParts>
  <Company>University of Strathclyde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IT Services</dc:creator>
  <cp:lastModifiedBy>Christoforos Iakovou (Student)</cp:lastModifiedBy>
  <cp:revision>131</cp:revision>
  <dcterms:created xsi:type="dcterms:W3CDTF">2011-09-15T12:59:51Z</dcterms:created>
  <dcterms:modified xsi:type="dcterms:W3CDTF">2021-10-09T17:16:44Z</dcterms:modified>
</cp:coreProperties>
</file>