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A62"/>
    <a:srgbClr val="7CC375"/>
    <a:srgbClr val="EDE269"/>
    <a:srgbClr val="CA7290"/>
    <a:srgbClr val="D37670"/>
    <a:srgbClr val="D3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/>
    <p:restoredTop sz="94586"/>
  </p:normalViewPr>
  <p:slideViewPr>
    <p:cSldViewPr snapToGrid="0" snapToObjects="1">
      <p:cViewPr>
        <p:scale>
          <a:sx n="86" d="100"/>
          <a:sy n="86" d="100"/>
        </p:scale>
        <p:origin x="49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1911F-1531-6949-9FF8-91F83056A5D7}" type="datetimeFigureOut">
              <a:rPr lang="en-US" smtClean="0"/>
              <a:t>4/30/18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626C-C7B7-8D4A-AF13-0CA6301B7C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1CA5-6D1F-5B40-8972-E24092E14C32}" type="datetimeFigureOut">
              <a:rPr lang="en-US" smtClean="0"/>
              <a:t>4/29/18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C488-49F8-2141-9A05-968A32E7B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161095" y="645122"/>
            <a:ext cx="6950873" cy="5568886"/>
            <a:chOff x="1161095" y="645122"/>
            <a:chExt cx="6950873" cy="5568886"/>
          </a:xfrm>
        </p:grpSpPr>
        <p:sp>
          <p:nvSpPr>
            <p:cNvPr id="18" name="Oval 17"/>
            <p:cNvSpPr/>
            <p:nvPr/>
          </p:nvSpPr>
          <p:spPr>
            <a:xfrm>
              <a:off x="1161095" y="5910653"/>
              <a:ext cx="274337" cy="274337"/>
            </a:xfrm>
            <a:prstGeom prst="ellipse">
              <a:avLst/>
            </a:prstGeom>
            <a:solidFill>
              <a:srgbClr val="7CC3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1161095" y="711099"/>
              <a:ext cx="274337" cy="274337"/>
            </a:xfrm>
            <a:prstGeom prst="ellipse">
              <a:avLst/>
            </a:prstGeom>
            <a:solidFill>
              <a:srgbClr val="E9EA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88167" y="5844676"/>
              <a:ext cx="662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Resilience: </a:t>
              </a:r>
              <a:r>
                <a:rPr lang="en-US" dirty="0" smtClean="0"/>
                <a:t>Turned on by good diet regardless of viral infection status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8167" y="645122"/>
              <a:ext cx="5769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Resistance:</a:t>
              </a:r>
              <a:r>
                <a:rPr lang="en-US" dirty="0" smtClean="0"/>
                <a:t> Turned on by good diet only after viral infection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705" y="1265083"/>
              <a:ext cx="6584097" cy="438939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38062" y="2606582"/>
              <a:ext cx="10495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(NC vs. NR)</a:t>
              </a:r>
              <a:endParaRPr lang="en-US" sz="15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9112" y="2624328"/>
              <a:ext cx="10191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(VC vs. VR)</a:t>
              </a:r>
              <a:endParaRPr lang="en-US" sz="15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99006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699551" y="3137002"/>
              <a:ext cx="0" cy="237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8" idx="7"/>
            </p:cNvCxnSpPr>
            <p:nvPr/>
          </p:nvCxnSpPr>
          <p:spPr>
            <a:xfrm flipV="1">
              <a:off x="1395256" y="3834481"/>
              <a:ext cx="2396815" cy="2116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5"/>
            </p:cNvCxnSpPr>
            <p:nvPr/>
          </p:nvCxnSpPr>
          <p:spPr>
            <a:xfrm>
              <a:off x="1395256" y="945260"/>
              <a:ext cx="1468968" cy="148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70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180548" y="0"/>
            <a:ext cx="9797143" cy="6858000"/>
            <a:chOff x="1180548" y="0"/>
            <a:chExt cx="979714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548" y="0"/>
              <a:ext cx="9797143" cy="68580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3820402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8713614" y="56271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818084" y="3486677"/>
              <a:ext cx="20894" cy="26933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719268" y="3486676"/>
              <a:ext cx="20894" cy="26974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3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343181" y="393218"/>
            <a:ext cx="3972410" cy="5965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6460" y="3656945"/>
            <a:ext cx="6827159" cy="745842"/>
          </a:xfrm>
          <a:prstGeom prst="rect">
            <a:avLst/>
          </a:prstGeom>
          <a:solidFill>
            <a:srgbClr val="FFFF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6461" y="4402787"/>
            <a:ext cx="6827159" cy="18411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6460" y="406725"/>
            <a:ext cx="6827159" cy="2869621"/>
          </a:xfrm>
          <a:prstGeom prst="rect">
            <a:avLst/>
          </a:prstGeom>
          <a:solidFill>
            <a:srgbClr val="00B05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6460" y="406725"/>
            <a:ext cx="6827159" cy="731750"/>
          </a:xfrm>
          <a:prstGeom prst="rect">
            <a:avLst/>
          </a:prstGeom>
          <a:solidFill>
            <a:srgbClr val="00B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32" y="521630"/>
            <a:ext cx="3755924" cy="5722261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46460" y="406725"/>
            <a:ext cx="682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Z., Gerstein, M., and Snyder, M. (2009) RNA-</a:t>
            </a:r>
            <a:r>
              <a:rPr lang="en-US" dirty="0"/>
              <a:t>Seq</a:t>
            </a:r>
            <a:r>
              <a:rPr lang="en-US" dirty="0"/>
              <a:t>: A revolutionary tool for </a:t>
            </a:r>
            <a:r>
              <a:rPr lang="en-US" dirty="0" smtClean="0"/>
              <a:t>transcriptomics</a:t>
            </a:r>
            <a:r>
              <a:rPr lang="en-US" dirty="0"/>
              <a:t>. </a:t>
            </a:r>
            <a:r>
              <a:rPr lang="en-US" i="1" dirty="0"/>
              <a:t>Nature Reviews Genetics</a:t>
            </a:r>
            <a:r>
              <a:rPr lang="en-US" dirty="0"/>
              <a:t>, 10, 57–63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460" y="1225252"/>
            <a:ext cx="6827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“</a:t>
            </a:r>
            <a:r>
              <a:rPr lang="en-US" sz="1600" i="1" dirty="0"/>
              <a:t>RNA-</a:t>
            </a:r>
            <a:r>
              <a:rPr lang="en-US" sz="1600" i="1" dirty="0"/>
              <a:t>Seq</a:t>
            </a:r>
            <a:r>
              <a:rPr lang="en-US" sz="1600" i="1" dirty="0"/>
              <a:t> has also been shown to be highly </a:t>
            </a:r>
            <a:r>
              <a:rPr lang="en-US" sz="1600" i="1" dirty="0" smtClean="0"/>
              <a:t>accurate”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R</a:t>
            </a:r>
            <a:r>
              <a:rPr lang="en-US" sz="1600" i="1" dirty="0" smtClean="0"/>
              <a:t>esults </a:t>
            </a:r>
            <a:r>
              <a:rPr lang="en-US" sz="1600" i="1" dirty="0"/>
              <a:t>of RNA-</a:t>
            </a:r>
            <a:r>
              <a:rPr lang="en-US" sz="1600" i="1" dirty="0"/>
              <a:t>Seq</a:t>
            </a:r>
            <a:r>
              <a:rPr lang="en-US" sz="1600" i="1" dirty="0"/>
              <a:t> also show high levels of reproducibility, for both technical and biological </a:t>
            </a:r>
            <a:r>
              <a:rPr lang="en-US" sz="1600" i="1" dirty="0" smtClean="0"/>
              <a:t>replicates”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“</a:t>
            </a:r>
            <a:r>
              <a:rPr lang="en-US" sz="1600" i="1" dirty="0"/>
              <a:t>One particularly powerful advantage of RNA-</a:t>
            </a:r>
            <a:r>
              <a:rPr lang="en-US" sz="1600" i="1" dirty="0"/>
              <a:t>Seq</a:t>
            </a:r>
            <a:r>
              <a:rPr lang="en-US" sz="1600" i="1" dirty="0"/>
              <a:t> is that it can capture transcriptome dynamics across different tissues or conditions without sophisticated normalization of data </a:t>
            </a:r>
            <a:r>
              <a:rPr lang="en-US" sz="1600" i="1" dirty="0" smtClean="0"/>
              <a:t>sets”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6460" y="4489565"/>
            <a:ext cx="6827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Robinson, M.D. and Oshlack, A. (2010) A scaling normalization method for differential expression analysis of RNA-</a:t>
            </a:r>
            <a:r>
              <a:rPr lang="en-US" dirty="0"/>
              <a:t>seq</a:t>
            </a:r>
            <a:r>
              <a:rPr lang="en-US" dirty="0"/>
              <a:t> data. </a:t>
            </a:r>
            <a:r>
              <a:rPr lang="en-US" i="1" dirty="0"/>
              <a:t>Genome Biology</a:t>
            </a:r>
            <a:r>
              <a:rPr lang="en-US" dirty="0"/>
              <a:t>, 11, </a:t>
            </a:r>
            <a:r>
              <a:rPr lang="en-US" dirty="0" smtClean="0"/>
              <a:t>R25.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Risso, D., Schwartz, K., Sherlock, G., </a:t>
            </a:r>
            <a:r>
              <a:rPr lang="en-US" dirty="0" smtClean="0"/>
              <a:t>Dudoit</a:t>
            </a:r>
            <a:r>
              <a:rPr lang="en-US" dirty="0" smtClean="0"/>
              <a:t>, S. (2011) GC-Content normalization for RNA-</a:t>
            </a:r>
            <a:r>
              <a:rPr lang="en-US" dirty="0" smtClean="0"/>
              <a:t>Seq</a:t>
            </a:r>
            <a:r>
              <a:rPr lang="en-US" dirty="0" smtClean="0"/>
              <a:t> data. </a:t>
            </a:r>
            <a:r>
              <a:rPr lang="en-US" i="1" dirty="0" smtClean="0"/>
              <a:t>BMC Bioinformatics</a:t>
            </a:r>
            <a:r>
              <a:rPr lang="en-US" dirty="0" smtClean="0"/>
              <a:t>, 12, 480.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 t="21405" r="6410" b="30045"/>
          <a:stretch/>
        </p:blipFill>
        <p:spPr>
          <a:xfrm>
            <a:off x="402335" y="3753537"/>
            <a:ext cx="2339596" cy="694944"/>
          </a:xfrm>
          <a:prstGeom prst="rect">
            <a:avLst/>
          </a:prstGeom>
          <a:ln w="50800">
            <a:noFill/>
          </a:ln>
        </p:spPr>
      </p:pic>
    </p:spTree>
    <p:extLst>
      <p:ext uri="{BB962C8B-B14F-4D97-AF65-F5344CB8AC3E}">
        <p14:creationId xmlns:p14="http://schemas.microsoft.com/office/powerpoint/2010/main" val="142372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6297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GC-Content Bias 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615775"/>
            <a:ext cx="5262979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Risso, D., Schwartz, K., Sherlock, G.,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Dudoit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S. (2011) GC-Content normalization for RNA-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Seq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data.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BMC Bioinformatics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12, 480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312" y="1761163"/>
            <a:ext cx="5275803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Sample Switching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312" y="3050886"/>
            <a:ext cx="5262979" cy="1477328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Baggerly, K.A. and Coombes, K.R. (2009) Deriving chemosensitivity from cell lines: Forensic bioinformatics and reproducible research in high-throughput biology. </a:t>
            </a:r>
            <a:r>
              <a:rPr lang="en-US" i="1" dirty="0"/>
              <a:t>The Annals of Applied Statistics</a:t>
            </a:r>
            <a:r>
              <a:rPr lang="en-US" dirty="0"/>
              <a:t>, 3, 1309–1334.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5137" y="1746172"/>
            <a:ext cx="5780429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Replicate Structures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5136" y="3868851"/>
            <a:ext cx="5780429" cy="646331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Moran </a:t>
            </a:r>
            <a:r>
              <a:rPr lang="en-US" dirty="0"/>
              <a:t>Lauter</a:t>
            </a:r>
            <a:r>
              <a:rPr lang="en-US" dirty="0"/>
              <a:t>, A.N. and Graham, M.A. (2016) NCBI SRA </a:t>
            </a:r>
            <a:r>
              <a:rPr lang="en-US" dirty="0"/>
              <a:t>bioproject</a:t>
            </a:r>
            <a:r>
              <a:rPr lang="en-US" dirty="0"/>
              <a:t> </a:t>
            </a:r>
            <a:r>
              <a:rPr lang="en-US" dirty="0" smtClean="0"/>
              <a:t>accession:PRJNA318409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1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1" y="1539407"/>
            <a:ext cx="25908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0343" y="1761162"/>
            <a:ext cx="530145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Case of Lopsided Outliers</a:t>
            </a:r>
            <a:endParaRPr 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0343" y="3599029"/>
            <a:ext cx="5301451" cy="923330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Robinson, M.D. and Oshlack, A. (2010) A scaling normalization method for differential expression analysis of RNA-</a:t>
            </a:r>
            <a:r>
              <a:rPr lang="en-US" dirty="0"/>
              <a:t>seq</a:t>
            </a:r>
            <a:r>
              <a:rPr lang="en-US" dirty="0"/>
              <a:t> data. </a:t>
            </a:r>
            <a:r>
              <a:rPr lang="en-US" i="1" dirty="0"/>
              <a:t>Genome Biology</a:t>
            </a:r>
            <a:r>
              <a:rPr lang="en-US" dirty="0"/>
              <a:t>, 11, R25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8623" y="1199213"/>
            <a:ext cx="9114020" cy="3972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317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2018-04-29T15:51:33Z</dcterms:created>
  <dcterms:modified xsi:type="dcterms:W3CDTF">2018-04-30T08:59:24Z</dcterms:modified>
</cp:coreProperties>
</file>