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59" r:id="rId7"/>
    <p:sldId id="260" r:id="rId8"/>
    <p:sldId id="262" r:id="rId9"/>
    <p:sldId id="264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2D"/>
    <a:srgbClr val="CA7290"/>
    <a:srgbClr val="E9EA62"/>
    <a:srgbClr val="7CC375"/>
    <a:srgbClr val="EDE269"/>
    <a:srgbClr val="D37670"/>
    <a:srgbClr val="D3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/>
    <p:restoredTop sz="94586"/>
  </p:normalViewPr>
  <p:slideViewPr>
    <p:cSldViewPr snapToGrid="0" snapToObjects="1">
      <p:cViewPr>
        <p:scale>
          <a:sx n="86" d="100"/>
          <a:sy n="86" d="100"/>
        </p:scale>
        <p:origin x="8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1911F-1531-6949-9FF8-91F83056A5D7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626C-C7B7-8D4A-AF13-0CA6301B7C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0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1CA5-6D1F-5B40-8972-E24092E14C32}" type="datetimeFigureOut">
              <a:rPr lang="en-US" smtClean="0"/>
              <a:t>5/1/18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780034" y="630131"/>
            <a:ext cx="6950873" cy="5568886"/>
            <a:chOff x="1161095" y="645122"/>
            <a:chExt cx="6950873" cy="5568886"/>
          </a:xfrm>
        </p:grpSpPr>
        <p:sp>
          <p:nvSpPr>
            <p:cNvPr id="18" name="Oval 17"/>
            <p:cNvSpPr/>
            <p:nvPr/>
          </p:nvSpPr>
          <p:spPr>
            <a:xfrm>
              <a:off x="1161095" y="5910653"/>
              <a:ext cx="274337" cy="274337"/>
            </a:xfrm>
            <a:prstGeom prst="ellipse">
              <a:avLst/>
            </a:prstGeom>
            <a:solidFill>
              <a:srgbClr val="7CC3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161095" y="711099"/>
              <a:ext cx="274337" cy="274337"/>
            </a:xfrm>
            <a:prstGeom prst="ellipse">
              <a:avLst/>
            </a:prstGeom>
            <a:solidFill>
              <a:srgbClr val="E9EA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8167" y="5844676"/>
              <a:ext cx="662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Resilience: </a:t>
              </a:r>
              <a:r>
                <a:rPr lang="en-US" dirty="0" smtClean="0"/>
                <a:t>Turned on by good diet regardless of viral infection status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8167" y="645122"/>
              <a:ext cx="576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Resistance:</a:t>
              </a:r>
              <a:r>
                <a:rPr lang="en-US" dirty="0" smtClean="0"/>
                <a:t> Turned on by good diet only after viral infection</a:t>
              </a:r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705" y="1265083"/>
              <a:ext cx="6584097" cy="438939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8062" y="2606582"/>
              <a:ext cx="10495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(NC vs. NR)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39112" y="2624328"/>
              <a:ext cx="10191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(VC vs. VR)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99006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699551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8" idx="7"/>
            </p:cNvCxnSpPr>
            <p:nvPr/>
          </p:nvCxnSpPr>
          <p:spPr>
            <a:xfrm flipV="1">
              <a:off x="1395256" y="3834481"/>
              <a:ext cx="2396815" cy="2116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5"/>
            </p:cNvCxnSpPr>
            <p:nvPr/>
          </p:nvCxnSpPr>
          <p:spPr>
            <a:xfrm>
              <a:off x="1395256" y="945260"/>
              <a:ext cx="1468968" cy="148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0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0"/>
            <a:ext cx="741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387600" y="0"/>
            <a:ext cx="7414054" cy="6858000"/>
            <a:chOff x="2387600" y="0"/>
            <a:chExt cx="7414054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600" y="0"/>
              <a:ext cx="7414054" cy="6858000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7809875" y="5036696"/>
              <a:ext cx="179882" cy="719528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61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21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66718" y="2222500"/>
            <a:ext cx="2783590" cy="2746474"/>
            <a:chOff x="4366718" y="2222500"/>
            <a:chExt cx="2783590" cy="27464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523"/>
            <a:stretch/>
          </p:blipFill>
          <p:spPr>
            <a:xfrm>
              <a:off x="4366718" y="2222500"/>
              <a:ext cx="2783590" cy="24079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26832" y="4630420"/>
              <a:ext cx="1743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Virus-related DEGs</a:t>
              </a:r>
              <a:endParaRPr lang="en-US" sz="16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366718" y="2222500"/>
              <a:ext cx="374754" cy="41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80548" y="0"/>
            <a:ext cx="9797143" cy="6858000"/>
            <a:chOff x="1180548" y="0"/>
            <a:chExt cx="9797143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548" y="0"/>
              <a:ext cx="9797143" cy="68580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3820402" y="56271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713614" y="56271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818084" y="3486677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719268" y="3486676"/>
              <a:ext cx="20894" cy="26974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3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6458" y="432479"/>
            <a:ext cx="4027676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" y="553994"/>
            <a:ext cx="3755924" cy="57222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0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6458" y="432479"/>
            <a:ext cx="4027676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16643" y="432479"/>
            <a:ext cx="5391855" cy="3163442"/>
          </a:xfrm>
          <a:prstGeom prst="rect">
            <a:avLst/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16643" y="432479"/>
            <a:ext cx="5391855" cy="923330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" y="553994"/>
            <a:ext cx="3755924" cy="5722261"/>
          </a:xfrm>
          <a:prstGeom prst="rect">
            <a:avLst/>
          </a:prstGeom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4516644" y="432479"/>
            <a:ext cx="53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 Z., Gerstein, M., and Snyder, M. (2009) RNA-Seq: A revolutionary tool for </a:t>
            </a:r>
            <a:r>
              <a:rPr lang="en-US" dirty="0" smtClean="0"/>
              <a:t>transcriptomics</a:t>
            </a:r>
            <a:r>
              <a:rPr lang="en-US" dirty="0"/>
              <a:t>. </a:t>
            </a:r>
            <a:r>
              <a:rPr lang="en-US" i="1" dirty="0"/>
              <a:t>Nature Reviews Genetics</a:t>
            </a:r>
            <a:r>
              <a:rPr lang="en-US" dirty="0"/>
              <a:t>, 10, 57–63</a:t>
            </a:r>
            <a:r>
              <a:rPr lang="en-US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6643" y="1378776"/>
            <a:ext cx="53918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“</a:t>
            </a:r>
            <a:r>
              <a:rPr lang="en-US" sz="1600" i="1" dirty="0"/>
              <a:t>RNA-Seq has also been shown to be </a:t>
            </a:r>
            <a:r>
              <a:rPr lang="en-US" sz="1600" b="1" i="1" u="sng" dirty="0"/>
              <a:t>highly </a:t>
            </a:r>
            <a:r>
              <a:rPr lang="en-US" sz="1600" b="1" i="1" u="sng" dirty="0" smtClean="0"/>
              <a:t>accurate</a:t>
            </a:r>
            <a:r>
              <a:rPr lang="en-US" sz="1600" i="1" dirty="0" smtClean="0"/>
              <a:t>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R</a:t>
            </a:r>
            <a:r>
              <a:rPr lang="en-US" sz="1600" i="1" dirty="0" smtClean="0"/>
              <a:t>esults </a:t>
            </a:r>
            <a:r>
              <a:rPr lang="en-US" sz="1600" i="1" dirty="0"/>
              <a:t>of RNA-Seq also show </a:t>
            </a:r>
            <a:r>
              <a:rPr lang="en-US" sz="1600" b="1" i="1" u="sng" dirty="0"/>
              <a:t>high levels of reproducibility</a:t>
            </a:r>
            <a:r>
              <a:rPr lang="en-US" sz="1600" i="1" dirty="0"/>
              <a:t>, for both technical and biological </a:t>
            </a:r>
            <a:r>
              <a:rPr lang="en-US" sz="1600" i="1" dirty="0" smtClean="0"/>
              <a:t>replicates”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One particularly powerful advantage of RNA-Seq is that it can capture transcriptome dynamics across different tissues or conditions </a:t>
            </a:r>
            <a:r>
              <a:rPr lang="en-US" sz="1600" b="1" i="1" u="sng" dirty="0"/>
              <a:t>without sophisticated normalization</a:t>
            </a:r>
            <a:r>
              <a:rPr lang="en-US" sz="1600" i="1" dirty="0"/>
              <a:t> of data </a:t>
            </a:r>
            <a:r>
              <a:rPr lang="en-US" sz="1600" i="1" dirty="0" smtClean="0"/>
              <a:t>sets”</a:t>
            </a:r>
            <a:endParaRPr lang="en-US" sz="1600" dirty="0" smtClean="0"/>
          </a:p>
        </p:txBody>
      </p:sp>
      <p:sp>
        <p:nvSpPr>
          <p:cNvPr id="29" name="Down Arrow 28"/>
          <p:cNvSpPr/>
          <p:nvPr/>
        </p:nvSpPr>
        <p:spPr>
          <a:xfrm>
            <a:off x="1620844" y="4365709"/>
            <a:ext cx="224853" cy="809469"/>
          </a:xfrm>
          <a:prstGeom prst="downArrow">
            <a:avLst/>
          </a:prstGeom>
          <a:solidFill>
            <a:srgbClr val="00B050"/>
          </a:solidFill>
          <a:ln>
            <a:solidFill>
              <a:srgbClr val="006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46458" y="432479"/>
            <a:ext cx="4027676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6643" y="4017365"/>
            <a:ext cx="2516661" cy="921142"/>
          </a:xfrm>
          <a:prstGeom prst="rect">
            <a:avLst/>
          </a:prstGeom>
          <a:solidFill>
            <a:srgbClr val="CA729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16644" y="4905762"/>
            <a:ext cx="2516660" cy="1492009"/>
          </a:xfrm>
          <a:prstGeom prst="rect">
            <a:avLst/>
          </a:prstGeom>
          <a:solidFill>
            <a:srgbClr val="CA729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6643" y="432479"/>
            <a:ext cx="5391855" cy="3163442"/>
          </a:xfrm>
          <a:prstGeom prst="rect">
            <a:avLst/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6643" y="432479"/>
            <a:ext cx="5391855" cy="923330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9" y="553994"/>
            <a:ext cx="3755924" cy="5722261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16644" y="432479"/>
            <a:ext cx="53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 Z., Gerstein, M., and Snyder, M. (2009) RNA-Seq: A revolutionary tool for </a:t>
            </a:r>
            <a:r>
              <a:rPr lang="en-US" dirty="0" smtClean="0"/>
              <a:t>transcriptomics</a:t>
            </a:r>
            <a:r>
              <a:rPr lang="en-US" dirty="0"/>
              <a:t>. </a:t>
            </a:r>
            <a:r>
              <a:rPr lang="en-US" i="1" dirty="0"/>
              <a:t>Nature Reviews Genetics</a:t>
            </a:r>
            <a:r>
              <a:rPr lang="en-US" dirty="0"/>
              <a:t>, 10, 57–63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6643" y="1378776"/>
            <a:ext cx="53918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“</a:t>
            </a:r>
            <a:r>
              <a:rPr lang="en-US" sz="1600" i="1" dirty="0"/>
              <a:t>RNA-Seq has also been shown to be </a:t>
            </a:r>
            <a:r>
              <a:rPr lang="en-US" sz="1600" b="1" i="1" u="sng" dirty="0"/>
              <a:t>highly </a:t>
            </a:r>
            <a:r>
              <a:rPr lang="en-US" sz="1600" b="1" i="1" u="sng" dirty="0" smtClean="0"/>
              <a:t>accurate</a:t>
            </a:r>
            <a:r>
              <a:rPr lang="en-US" sz="1600" i="1" dirty="0" smtClean="0"/>
              <a:t>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R</a:t>
            </a:r>
            <a:r>
              <a:rPr lang="en-US" sz="1600" i="1" dirty="0" smtClean="0"/>
              <a:t>esults </a:t>
            </a:r>
            <a:r>
              <a:rPr lang="en-US" sz="1600" i="1" dirty="0"/>
              <a:t>of RNA-Seq also show </a:t>
            </a:r>
            <a:r>
              <a:rPr lang="en-US" sz="1600" b="1" i="1" u="sng" dirty="0"/>
              <a:t>high levels of reproducibility</a:t>
            </a:r>
            <a:r>
              <a:rPr lang="en-US" sz="1600" i="1" dirty="0"/>
              <a:t>, for both technical and biological </a:t>
            </a:r>
            <a:r>
              <a:rPr lang="en-US" sz="1600" i="1" dirty="0" smtClean="0"/>
              <a:t>replicates”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One particularly powerful advantage of RNA-Seq is that it can capture transcriptome dynamics across different tissues or conditions </a:t>
            </a:r>
            <a:r>
              <a:rPr lang="en-US" sz="1600" b="1" i="1" u="sng" dirty="0"/>
              <a:t>without sophisticated normalization</a:t>
            </a:r>
            <a:r>
              <a:rPr lang="en-US" sz="1600" i="1" dirty="0"/>
              <a:t> of data </a:t>
            </a:r>
            <a:r>
              <a:rPr lang="en-US" sz="1600" i="1" dirty="0" smtClean="0"/>
              <a:t>sets”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33275" y="4938507"/>
            <a:ext cx="13024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edgeR</a:t>
            </a:r>
            <a:endParaRPr lang="en-US" dirty="0" smtClean="0"/>
          </a:p>
          <a:p>
            <a:r>
              <a:rPr lang="en-US" dirty="0" smtClean="0"/>
              <a:t>   DESeq2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Limma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EDASeq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1405" r="6410" b="30045"/>
          <a:stretch/>
        </p:blipFill>
        <p:spPr>
          <a:xfrm>
            <a:off x="4605175" y="4130464"/>
            <a:ext cx="2339596" cy="694944"/>
          </a:xfrm>
          <a:prstGeom prst="rect">
            <a:avLst/>
          </a:prstGeom>
          <a:ln w="50800">
            <a:noFill/>
          </a:ln>
        </p:spPr>
      </p:pic>
      <p:sp>
        <p:nvSpPr>
          <p:cNvPr id="17" name="Down Arrow 16"/>
          <p:cNvSpPr/>
          <p:nvPr/>
        </p:nvSpPr>
        <p:spPr>
          <a:xfrm>
            <a:off x="1620844" y="4365709"/>
            <a:ext cx="224853" cy="809469"/>
          </a:xfrm>
          <a:prstGeom prst="downArrow">
            <a:avLst/>
          </a:prstGeom>
          <a:solidFill>
            <a:srgbClr val="00B050"/>
          </a:solidFill>
          <a:ln>
            <a:solidFill>
              <a:srgbClr val="0061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9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2" y="1761163"/>
            <a:ext cx="52629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GC-Content Bias 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312" y="3615775"/>
            <a:ext cx="5262979" cy="92333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Risso, D., Schwartz, K., Sherlock, G., Dudoit, S. (2011) GC-Content normalization for RNA-Seq data.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BMC Bioinformatics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12, 480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2" y="1761163"/>
            <a:ext cx="5275803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Sample Switching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312" y="3050886"/>
            <a:ext cx="5262979" cy="1477328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Baggerly, K.A. and Coombes, K.R. (2009) Deriving chemosensitivity from cell lines: Forensic bioinformatics and reproducible research in high-throughput biology. </a:t>
            </a:r>
            <a:r>
              <a:rPr lang="en-US" i="1" dirty="0"/>
              <a:t>The Annals of Applied Statistics</a:t>
            </a:r>
            <a:r>
              <a:rPr lang="en-US" dirty="0"/>
              <a:t>, 3, 1309–1334.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5137" y="1746172"/>
            <a:ext cx="578042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Replicate Structures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5136" y="3868851"/>
            <a:ext cx="5780429" cy="646331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Moran Lauter, A.N. and Graham, M.A. (2016) NCBI SRA bioproject </a:t>
            </a:r>
            <a:r>
              <a:rPr lang="en-US" dirty="0" smtClean="0"/>
              <a:t>accession:PRJNA318409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0343" y="1761162"/>
            <a:ext cx="530145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Lopsided Outliers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0343" y="3599029"/>
            <a:ext cx="5301451" cy="92333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Robinson, M.D. and Oshlack, A. (2010) A scaling normalization method for differential expression analysis of RNA-seq data. </a:t>
            </a:r>
            <a:r>
              <a:rPr lang="en-US" i="1" dirty="0"/>
              <a:t>Genome Biology</a:t>
            </a:r>
            <a:r>
              <a:rPr lang="en-US" dirty="0"/>
              <a:t>, 11, R25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352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2018-04-29T15:51:33Z</dcterms:created>
  <dcterms:modified xsi:type="dcterms:W3CDTF">2018-05-01T18:34:11Z</dcterms:modified>
</cp:coreProperties>
</file>