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3" r:id="rId1"/>
  </p:sldMasterIdLst>
  <p:notesMasterIdLst>
    <p:notesMasterId r:id="rId20"/>
  </p:notesMasterIdLst>
  <p:sldIdLst>
    <p:sldId id="487" r:id="rId2"/>
    <p:sldId id="489" r:id="rId3"/>
    <p:sldId id="473" r:id="rId4"/>
    <p:sldId id="488" r:id="rId5"/>
    <p:sldId id="494" r:id="rId6"/>
    <p:sldId id="498" r:id="rId7"/>
    <p:sldId id="416" r:id="rId8"/>
    <p:sldId id="495" r:id="rId9"/>
    <p:sldId id="496" r:id="rId10"/>
    <p:sldId id="493" r:id="rId11"/>
    <p:sldId id="419" r:id="rId12"/>
    <p:sldId id="415" r:id="rId13"/>
    <p:sldId id="417" r:id="rId14"/>
    <p:sldId id="491" r:id="rId15"/>
    <p:sldId id="414" r:id="rId16"/>
    <p:sldId id="500" r:id="rId17"/>
    <p:sldId id="499" r:id="rId18"/>
    <p:sldId id="39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995"/>
    <a:srgbClr val="FFFD78"/>
    <a:srgbClr val="6D97BF"/>
    <a:srgbClr val="A0B0C1"/>
    <a:srgbClr val="8C110A"/>
    <a:srgbClr val="1C1C1C"/>
    <a:srgbClr val="DDDDDD"/>
    <a:srgbClr val="AFB09F"/>
    <a:srgbClr val="C8B9A6"/>
    <a:srgbClr val="418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997"/>
    <p:restoredTop sz="78297"/>
  </p:normalViewPr>
  <p:slideViewPr>
    <p:cSldViewPr snapToGrid="0" snapToObjects="1" showGuides="1">
      <p:cViewPr>
        <p:scale>
          <a:sx n="80" d="100"/>
          <a:sy n="80" d="100"/>
        </p:scale>
        <p:origin x="1272" y="568"/>
      </p:cViewPr>
      <p:guideLst>
        <p:guide orient="horz" pos="2160"/>
        <p:guide pos="321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15D8C-BFDF-2D42-931F-25E06C5F5D52}" type="datetimeFigureOut">
              <a:rPr lang="en-US" smtClean="0"/>
              <a:t>4/25/17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44A0E-38FD-2445-AB69-5F020EC840AE}" type="slidenum">
              <a:rPr lang="en-US" smtClean="0"/>
              <a:t>‹#›</a:t>
            </a:fld>
            <a:endParaRPr lang="en-US" dirty="0"/>
          </a:p>
        </p:txBody>
      </p:sp>
    </p:spTree>
    <p:extLst>
      <p:ext uri="{BB962C8B-B14F-4D97-AF65-F5344CB8AC3E}">
        <p14:creationId xmlns:p14="http://schemas.microsoft.com/office/powerpoint/2010/main" val="139203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44A0E-38FD-2445-AB69-5F020EC840AE}" type="slidenum">
              <a:rPr lang="en-US" smtClean="0"/>
              <a:t>1</a:t>
            </a:fld>
            <a:endParaRPr lang="en-US" dirty="0"/>
          </a:p>
        </p:txBody>
      </p:sp>
    </p:spTree>
    <p:extLst>
      <p:ext uri="{BB962C8B-B14F-4D97-AF65-F5344CB8AC3E}">
        <p14:creationId xmlns:p14="http://schemas.microsoft.com/office/powerpoint/2010/main" val="484210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Sentence</a:t>
            </a:r>
            <a:r>
              <a:rPr lang="en-US" baseline="0" dirty="0" smtClean="0"/>
              <a:t> breakdown example</a:t>
            </a:r>
          </a:p>
          <a:p>
            <a:r>
              <a:rPr lang="en-US" baseline="0" dirty="0" smtClean="0"/>
              <a:t>Use search strategy worksheet (one side)</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5B44A0E-38FD-2445-AB69-5F020EC840AE}" type="slidenum">
              <a:rPr lang="en-US" smtClean="0"/>
              <a:t>11</a:t>
            </a:fld>
            <a:endParaRPr lang="en-US" dirty="0"/>
          </a:p>
        </p:txBody>
      </p:sp>
    </p:spTree>
    <p:extLst>
      <p:ext uri="{BB962C8B-B14F-4D97-AF65-F5344CB8AC3E}">
        <p14:creationId xmlns:p14="http://schemas.microsoft.com/office/powerpoint/2010/main" val="141758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5B44A0E-38FD-2445-AB69-5F020EC840AE}" type="slidenum">
              <a:rPr lang="en-US" smtClean="0"/>
              <a:t>12</a:t>
            </a:fld>
            <a:endParaRPr lang="en-US" dirty="0"/>
          </a:p>
        </p:txBody>
      </p:sp>
    </p:spTree>
    <p:extLst>
      <p:ext uri="{BB962C8B-B14F-4D97-AF65-F5344CB8AC3E}">
        <p14:creationId xmlns:p14="http://schemas.microsoft.com/office/powerpoint/2010/main" val="1705425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Provided</a:t>
            </a:r>
            <a:r>
              <a:rPr lang="en-US" baseline="0" dirty="0" smtClean="0"/>
              <a:t> example: HIV and AIDS; HIV or AIDS</a:t>
            </a:r>
            <a:endParaRPr lang="en-US" dirty="0" smtClean="0"/>
          </a:p>
        </p:txBody>
      </p:sp>
      <p:sp>
        <p:nvSpPr>
          <p:cNvPr id="4" name="Slide Number Placeholder 3"/>
          <p:cNvSpPr>
            <a:spLocks noGrp="1"/>
          </p:cNvSpPr>
          <p:nvPr>
            <p:ph type="sldNum" sz="quarter" idx="10"/>
          </p:nvPr>
        </p:nvSpPr>
        <p:spPr/>
        <p:txBody>
          <a:bodyPr/>
          <a:lstStyle/>
          <a:p>
            <a:fld id="{D5B44A0E-38FD-2445-AB69-5F020EC840AE}" type="slidenum">
              <a:rPr lang="en-US" smtClean="0"/>
              <a:t>13</a:t>
            </a:fld>
            <a:endParaRPr lang="en-US" dirty="0"/>
          </a:p>
        </p:txBody>
      </p:sp>
    </p:spTree>
    <p:extLst>
      <p:ext uri="{BB962C8B-B14F-4D97-AF65-F5344CB8AC3E}">
        <p14:creationId xmlns:p14="http://schemas.microsoft.com/office/powerpoint/2010/main" val="446097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Build = one term at a time</a:t>
            </a:r>
          </a:p>
        </p:txBody>
      </p:sp>
      <p:sp>
        <p:nvSpPr>
          <p:cNvPr id="4" name="Slide Number Placeholder 3"/>
          <p:cNvSpPr>
            <a:spLocks noGrp="1"/>
          </p:cNvSpPr>
          <p:nvPr>
            <p:ph type="sldNum" sz="quarter" idx="10"/>
          </p:nvPr>
        </p:nvSpPr>
        <p:spPr/>
        <p:txBody>
          <a:bodyPr/>
          <a:lstStyle/>
          <a:p>
            <a:fld id="{D5B44A0E-38FD-2445-AB69-5F020EC840AE}" type="slidenum">
              <a:rPr lang="en-US" smtClean="0"/>
              <a:t>14</a:t>
            </a:fld>
            <a:endParaRPr lang="en-US" dirty="0"/>
          </a:p>
        </p:txBody>
      </p:sp>
    </p:spTree>
    <p:extLst>
      <p:ext uri="{BB962C8B-B14F-4D97-AF65-F5344CB8AC3E}">
        <p14:creationId xmlns:p14="http://schemas.microsoft.com/office/powerpoint/2010/main" val="181805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Provided</a:t>
            </a:r>
            <a:r>
              <a:rPr lang="en-US" baseline="0" dirty="0" smtClean="0"/>
              <a:t> example: car accidents and text messaging</a:t>
            </a:r>
            <a:endParaRPr lang="en-US" dirty="0" smtClean="0"/>
          </a:p>
          <a:p>
            <a:r>
              <a:rPr lang="en-US" dirty="0" smtClean="0"/>
              <a:t>Then they use</a:t>
            </a:r>
            <a:r>
              <a:rPr lang="en-US" baseline="0" dirty="0" smtClean="0"/>
              <a:t> their research question (goal is to acquire some articles or citation files -&gt; we’ll add to citation manager at upcoming session)</a:t>
            </a:r>
            <a:endParaRPr lang="en-US" dirty="0"/>
          </a:p>
        </p:txBody>
      </p:sp>
      <p:sp>
        <p:nvSpPr>
          <p:cNvPr id="4" name="Slide Number Placeholder 3"/>
          <p:cNvSpPr>
            <a:spLocks noGrp="1"/>
          </p:cNvSpPr>
          <p:nvPr>
            <p:ph type="sldNum" sz="quarter" idx="10"/>
          </p:nvPr>
        </p:nvSpPr>
        <p:spPr/>
        <p:txBody>
          <a:bodyPr/>
          <a:lstStyle/>
          <a:p>
            <a:fld id="{D5B44A0E-38FD-2445-AB69-5F020EC840AE}" type="slidenum">
              <a:rPr lang="en-US" smtClean="0"/>
              <a:t>15</a:t>
            </a:fld>
            <a:endParaRPr lang="en-US" dirty="0"/>
          </a:p>
        </p:txBody>
      </p:sp>
    </p:spTree>
    <p:extLst>
      <p:ext uri="{BB962C8B-B14F-4D97-AF65-F5344CB8AC3E}">
        <p14:creationId xmlns:p14="http://schemas.microsoft.com/office/powerpoint/2010/main" val="1961574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44A0E-38FD-2445-AB69-5F020EC840AE}" type="slidenum">
              <a:rPr lang="en-US" smtClean="0"/>
              <a:t>16</a:t>
            </a:fld>
            <a:endParaRPr lang="en-US" dirty="0"/>
          </a:p>
        </p:txBody>
      </p:sp>
    </p:spTree>
    <p:extLst>
      <p:ext uri="{BB962C8B-B14F-4D97-AF65-F5344CB8AC3E}">
        <p14:creationId xmlns:p14="http://schemas.microsoft.com/office/powerpoint/2010/main" val="74276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44A0E-38FD-2445-AB69-5F020EC840AE}" type="slidenum">
              <a:rPr lang="en-US" smtClean="0"/>
              <a:t>18</a:t>
            </a:fld>
            <a:endParaRPr lang="en-US" dirty="0"/>
          </a:p>
        </p:txBody>
      </p:sp>
    </p:spTree>
    <p:extLst>
      <p:ext uri="{BB962C8B-B14F-4D97-AF65-F5344CB8AC3E}">
        <p14:creationId xmlns:p14="http://schemas.microsoft.com/office/powerpoint/2010/main" val="1334506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44A0E-38FD-2445-AB69-5F020EC840AE}" type="slidenum">
              <a:rPr lang="en-US" smtClean="0"/>
              <a:t>2</a:t>
            </a:fld>
            <a:endParaRPr lang="en-US" dirty="0"/>
          </a:p>
        </p:txBody>
      </p:sp>
    </p:spTree>
    <p:extLst>
      <p:ext uri="{BB962C8B-B14F-4D97-AF65-F5344CB8AC3E}">
        <p14:creationId xmlns:p14="http://schemas.microsoft.com/office/powerpoint/2010/main" val="120184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be comprehensive AND efficient! A method exists!</a:t>
            </a:r>
            <a:endParaRPr lang="en-US" dirty="0"/>
          </a:p>
        </p:txBody>
      </p:sp>
      <p:sp>
        <p:nvSpPr>
          <p:cNvPr id="4" name="Slide Number Placeholder 3"/>
          <p:cNvSpPr>
            <a:spLocks noGrp="1"/>
          </p:cNvSpPr>
          <p:nvPr>
            <p:ph type="sldNum" sz="quarter" idx="10"/>
          </p:nvPr>
        </p:nvSpPr>
        <p:spPr/>
        <p:txBody>
          <a:bodyPr/>
          <a:lstStyle/>
          <a:p>
            <a:fld id="{D5B44A0E-38FD-2445-AB69-5F020EC840AE}" type="slidenum">
              <a:rPr lang="en-US" smtClean="0"/>
              <a:t>3</a:t>
            </a:fld>
            <a:endParaRPr lang="en-US" dirty="0"/>
          </a:p>
        </p:txBody>
      </p:sp>
    </p:spTree>
    <p:extLst>
      <p:ext uri="{BB962C8B-B14F-4D97-AF65-F5344CB8AC3E}">
        <p14:creationId xmlns:p14="http://schemas.microsoft.com/office/powerpoint/2010/main" val="49966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lvl="0" rtl="0">
              <a:lnSpc>
                <a:spcPct val="115000"/>
              </a:lnSpc>
              <a:spcBef>
                <a:spcPts val="0"/>
              </a:spcBef>
              <a:buNone/>
            </a:pPr>
            <a:r>
              <a:rPr lang="en-US" sz="1100" dirty="0" smtClean="0"/>
              <a:t>Here</a:t>
            </a:r>
            <a:r>
              <a:rPr lang="uk-UA" sz="1100" dirty="0" smtClean="0"/>
              <a:t>’</a:t>
            </a:r>
            <a:r>
              <a:rPr lang="en-US" sz="1100" dirty="0" smtClean="0"/>
              <a:t>s why!</a:t>
            </a:r>
            <a:endParaRPr lang="en-US" sz="1100" dirty="0"/>
          </a:p>
          <a:p>
            <a:pPr lvl="0" rtl="0">
              <a:lnSpc>
                <a:spcPct val="115000"/>
              </a:lnSpc>
              <a:spcBef>
                <a:spcPts val="0"/>
              </a:spcBef>
              <a:buNone/>
            </a:pPr>
            <a:endParaRPr sz="1100" dirty="0"/>
          </a:p>
          <a:p>
            <a:pPr lvl="0" rtl="0">
              <a:lnSpc>
                <a:spcPct val="115000"/>
              </a:lnSpc>
              <a:spcBef>
                <a:spcPts val="0"/>
              </a:spcBef>
              <a:buNone/>
            </a:pPr>
            <a:r>
              <a:rPr lang="en-US" sz="1100" dirty="0"/>
              <a:t>H</a:t>
            </a:r>
            <a:r>
              <a:rPr lang="en-US" sz="1100" dirty="0">
                <a:solidFill>
                  <a:schemeClr val="dk1"/>
                </a:solidFill>
              </a:rPr>
              <a:t>ow scholarship is being created and shared, when and where is is discussed, and how it is endorsed is evolving.  A 2014 bibliometric analysis estimated that the global scientific output has been increasing at a rate of 8%-9% since the end of World War II.  That’s a doubling every nine years!  This study was especially interesting in that it analyzed citations to not just scientific articles, but also outputs such as data sets, books, and websites (Nature News Blog:  http://blogs.nature.com/news/2014/05/global-scientific-output-doubles-every-nine-years.html). </a:t>
            </a:r>
          </a:p>
          <a:p>
            <a:pPr lvl="0" rtl="0">
              <a:lnSpc>
                <a:spcPct val="115000"/>
              </a:lnSpc>
              <a:spcBef>
                <a:spcPts val="0"/>
              </a:spcBef>
              <a:buClr>
                <a:schemeClr val="dk1"/>
              </a:buClr>
              <a:buSzPct val="100000"/>
              <a:buFont typeface="Arial"/>
              <a:buNone/>
            </a:pPr>
            <a:endParaRPr sz="1100" dirty="0">
              <a:solidFill>
                <a:schemeClr val="dk1"/>
              </a:solidFill>
            </a:endParaRPr>
          </a:p>
          <a:p>
            <a:pPr lvl="0" rtl="0">
              <a:lnSpc>
                <a:spcPct val="115000"/>
              </a:lnSpc>
              <a:spcBef>
                <a:spcPts val="0"/>
              </a:spcBef>
              <a:buNone/>
            </a:pPr>
            <a:r>
              <a:rPr lang="en-US" sz="1100" dirty="0">
                <a:solidFill>
                  <a:schemeClr val="dk1"/>
                </a:solidFill>
              </a:rPr>
              <a:t>We could spend a lot of time discussing the reasons for and knowledge impact of this growth, but an important takeaway for discussion is acknowledging the massive amount of content at hand a</a:t>
            </a:r>
            <a:r>
              <a:rPr lang="en-US" sz="1100" dirty="0"/>
              <a:t>nd the challenges that poses in regards to getting your work noticed.  </a:t>
            </a:r>
          </a:p>
          <a:p>
            <a:pPr lvl="0" rtl="0">
              <a:lnSpc>
                <a:spcPct val="115000"/>
              </a:lnSpc>
              <a:spcBef>
                <a:spcPts val="0"/>
              </a:spcBef>
              <a:buClr>
                <a:schemeClr val="dk1"/>
              </a:buClr>
              <a:buSzPct val="100000"/>
              <a:buFont typeface="Arial"/>
              <a:buNone/>
            </a:pPr>
            <a:endParaRPr sz="1100" dirty="0">
              <a:solidFill>
                <a:schemeClr val="dk1"/>
              </a:solidFill>
            </a:endParaRPr>
          </a:p>
          <a:p>
            <a:pPr lvl="0" rtl="0">
              <a:lnSpc>
                <a:spcPct val="115000"/>
              </a:lnSpc>
              <a:spcBef>
                <a:spcPts val="0"/>
              </a:spcBef>
              <a:buClr>
                <a:schemeClr val="dk1"/>
              </a:buClr>
              <a:buSzPct val="100000"/>
              <a:buFont typeface="Arial"/>
              <a:buNone/>
            </a:pPr>
            <a:r>
              <a:rPr lang="en-US" sz="1100" b="1" dirty="0">
                <a:solidFill>
                  <a:schemeClr val="dk1"/>
                </a:solidFill>
              </a:rPr>
              <a:t>GOA paper:  https://arxiv.org/abs/1402.4578</a:t>
            </a:r>
          </a:p>
          <a:p>
            <a:pPr lvl="0" rtl="0">
              <a:lnSpc>
                <a:spcPct val="115000"/>
              </a:lnSpc>
              <a:spcBef>
                <a:spcPts val="0"/>
              </a:spcBef>
              <a:buNone/>
            </a:pPr>
            <a:endParaRPr sz="1100" dirty="0">
              <a:solidFill>
                <a:schemeClr val="dk1"/>
              </a:solidFill>
            </a:endParaRPr>
          </a:p>
        </p:txBody>
      </p:sp>
      <p:sp>
        <p:nvSpPr>
          <p:cNvPr id="257" name="Shape 257"/>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315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AM I DONE??</a:t>
            </a:r>
          </a:p>
          <a:p>
            <a:r>
              <a:rPr lang="en-US" baseline="0" dirty="0" smtClean="0"/>
              <a:t>we want comprehension but not at the sake of thousands of articles to search through</a:t>
            </a:r>
          </a:p>
        </p:txBody>
      </p:sp>
      <p:sp>
        <p:nvSpPr>
          <p:cNvPr id="4" name="Slide Number Placeholder 3"/>
          <p:cNvSpPr>
            <a:spLocks noGrp="1"/>
          </p:cNvSpPr>
          <p:nvPr>
            <p:ph type="sldNum" sz="quarter" idx="10"/>
          </p:nvPr>
        </p:nvSpPr>
        <p:spPr/>
        <p:txBody>
          <a:bodyPr/>
          <a:lstStyle/>
          <a:p>
            <a:fld id="{D5B44A0E-38FD-2445-AB69-5F020EC840AE}" type="slidenum">
              <a:rPr lang="en-US" smtClean="0"/>
              <a:t>5</a:t>
            </a:fld>
            <a:endParaRPr lang="en-US" dirty="0"/>
          </a:p>
        </p:txBody>
      </p:sp>
    </p:spTree>
    <p:extLst>
      <p:ext uri="{BB962C8B-B14F-4D97-AF65-F5344CB8AC3E}">
        <p14:creationId xmlns:p14="http://schemas.microsoft.com/office/powerpoint/2010/main" val="1653268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We’ll talk about HOW to formulate your question</a:t>
            </a:r>
          </a:p>
          <a:p>
            <a:r>
              <a:rPr lang="en-US" baseline="0" dirty="0" smtClean="0"/>
              <a:t>What makes a question answerable vs. not</a:t>
            </a:r>
          </a:p>
        </p:txBody>
      </p:sp>
      <p:sp>
        <p:nvSpPr>
          <p:cNvPr id="4" name="Slide Number Placeholder 3"/>
          <p:cNvSpPr>
            <a:spLocks noGrp="1"/>
          </p:cNvSpPr>
          <p:nvPr>
            <p:ph type="sldNum" sz="quarter" idx="10"/>
          </p:nvPr>
        </p:nvSpPr>
        <p:spPr/>
        <p:txBody>
          <a:bodyPr/>
          <a:lstStyle/>
          <a:p>
            <a:fld id="{D5B44A0E-38FD-2445-AB69-5F020EC840AE}" type="slidenum">
              <a:rPr lang="en-US" smtClean="0"/>
              <a:t>7</a:t>
            </a:fld>
            <a:endParaRPr lang="en-US" dirty="0"/>
          </a:p>
        </p:txBody>
      </p:sp>
    </p:spTree>
    <p:extLst>
      <p:ext uri="{BB962C8B-B14F-4D97-AF65-F5344CB8AC3E}">
        <p14:creationId xmlns:p14="http://schemas.microsoft.com/office/powerpoint/2010/main" val="172651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Difference between background and foreground question</a:t>
            </a:r>
          </a:p>
          <a:p>
            <a:r>
              <a:rPr lang="en-US" sz="1200" kern="1200" dirty="0" smtClean="0">
                <a:solidFill>
                  <a:schemeClr val="tx1"/>
                </a:solidFill>
                <a:effectLst/>
                <a:latin typeface="+mn-lt"/>
                <a:ea typeface="+mn-ea"/>
                <a:cs typeface="+mn-cs"/>
              </a:rPr>
              <a:t>Concept maps = good for developing</a:t>
            </a:r>
            <a:r>
              <a:rPr lang="en-US" sz="1200" kern="1200" baseline="0" dirty="0" smtClean="0">
                <a:solidFill>
                  <a:schemeClr val="tx1"/>
                </a:solidFill>
                <a:effectLst/>
                <a:latin typeface="+mn-lt"/>
                <a:ea typeface="+mn-ea"/>
                <a:cs typeface="+mn-cs"/>
              </a:rPr>
              <a:t> background (more mechanistic) questions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PICO = good for developing more clinical (applied)</a:t>
            </a:r>
            <a:r>
              <a:rPr lang="en-US" sz="1200" kern="1200" baseline="0" dirty="0" smtClean="0">
                <a:solidFill>
                  <a:schemeClr val="tx1"/>
                </a:solidFill>
                <a:effectLst/>
                <a:latin typeface="+mn-lt"/>
                <a:ea typeface="+mn-ea"/>
                <a:cs typeface="+mn-cs"/>
              </a:rPr>
              <a:t> questions **don’t start with a question and pull out pieces for PICO!</a:t>
            </a:r>
            <a:endParaRPr lang="en-US" baseline="0" dirty="0" smtClean="0"/>
          </a:p>
        </p:txBody>
      </p:sp>
      <p:sp>
        <p:nvSpPr>
          <p:cNvPr id="4" name="Slide Number Placeholder 3"/>
          <p:cNvSpPr>
            <a:spLocks noGrp="1"/>
          </p:cNvSpPr>
          <p:nvPr>
            <p:ph type="sldNum" sz="quarter" idx="10"/>
          </p:nvPr>
        </p:nvSpPr>
        <p:spPr/>
        <p:txBody>
          <a:bodyPr/>
          <a:lstStyle/>
          <a:p>
            <a:fld id="{D5B44A0E-38FD-2445-AB69-5F020EC840AE}" type="slidenum">
              <a:rPr lang="en-US" smtClean="0"/>
              <a:t>8</a:t>
            </a:fld>
            <a:endParaRPr lang="en-US" dirty="0"/>
          </a:p>
        </p:txBody>
      </p:sp>
    </p:spTree>
    <p:extLst>
      <p:ext uri="{BB962C8B-B14F-4D97-AF65-F5344CB8AC3E}">
        <p14:creationId xmlns:p14="http://schemas.microsoft.com/office/powerpoint/2010/main" val="98014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making a concept map!</a:t>
            </a:r>
          </a:p>
          <a:p>
            <a:r>
              <a:rPr lang="en-US" dirty="0" smtClean="0"/>
              <a:t>Letisha’s demo</a:t>
            </a:r>
          </a:p>
          <a:p>
            <a:r>
              <a:rPr lang="en-US" dirty="0" smtClean="0"/>
              <a:t>valentine’s day candy example</a:t>
            </a:r>
            <a:endParaRPr lang="en-US" dirty="0"/>
          </a:p>
        </p:txBody>
      </p:sp>
      <p:sp>
        <p:nvSpPr>
          <p:cNvPr id="4" name="Slide Number Placeholder 3"/>
          <p:cNvSpPr>
            <a:spLocks noGrp="1"/>
          </p:cNvSpPr>
          <p:nvPr>
            <p:ph type="sldNum" sz="quarter" idx="10"/>
          </p:nvPr>
        </p:nvSpPr>
        <p:spPr/>
        <p:txBody>
          <a:bodyPr/>
          <a:lstStyle/>
          <a:p>
            <a:fld id="{D5B44A0E-38FD-2445-AB69-5F020EC840AE}" type="slidenum">
              <a:rPr lang="en-US" smtClean="0"/>
              <a:t>9</a:t>
            </a:fld>
            <a:endParaRPr lang="en-US" dirty="0"/>
          </a:p>
        </p:txBody>
      </p:sp>
    </p:spTree>
    <p:extLst>
      <p:ext uri="{BB962C8B-B14F-4D97-AF65-F5344CB8AC3E}">
        <p14:creationId xmlns:p14="http://schemas.microsoft.com/office/powerpoint/2010/main" val="153589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1AB27B-D03E-4440-8997-4B22624379FB}" type="slidenum">
              <a:rPr lang="en-US" smtClean="0"/>
              <a:t>10</a:t>
            </a:fld>
            <a:endParaRPr lang="en-US" dirty="0"/>
          </a:p>
        </p:txBody>
      </p:sp>
    </p:spTree>
    <p:extLst>
      <p:ext uri="{BB962C8B-B14F-4D97-AF65-F5344CB8AC3E}">
        <p14:creationId xmlns:p14="http://schemas.microsoft.com/office/powerpoint/2010/main" val="200134814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DF16DB-8200-E24A-8595-3E38B31C4242}" type="datetimeFigureOut">
              <a:rPr lang="en-US" smtClean="0"/>
              <a:t>4/25/17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32B926D0-5B91-B345-A345-0E027BA154A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F16DB-8200-E24A-8595-3E38B31C4242}" type="datetimeFigureOut">
              <a:rPr lang="en-US" smtClean="0"/>
              <a:t>4/25/17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B926D0-5B91-B345-A345-0E027BA154A5}" type="slidenum">
              <a:rPr lang="en-US" smtClean="0"/>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DF16DB-8200-E24A-8595-3E38B31C4242}" type="datetimeFigureOut">
              <a:rPr lang="en-US" smtClean="0"/>
              <a:t>4/25/17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B926D0-5B91-B345-A345-0E027BA154A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4972" y="1182915"/>
            <a:ext cx="8694058" cy="5256522"/>
          </a:xfrm>
        </p:spPr>
        <p:txBody>
          <a:bodyPr/>
          <a:lstStyle>
            <a:lvl3pPr marL="914400">
              <a:lnSpc>
                <a:spcPct val="150000"/>
              </a:lnSpc>
              <a:spcBef>
                <a:spcPts val="0"/>
              </a:spcBef>
              <a:spcAft>
                <a:spcPts val="600"/>
              </a:spcAft>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7813594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DF16DB-8200-E24A-8595-3E38B31C4242}" type="datetimeFigureOut">
              <a:rPr lang="en-US" smtClean="0"/>
              <a:t>4/25/17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B926D0-5B91-B345-A345-0E027BA154A5}" type="slidenum">
              <a:rPr lang="en-US" smtClean="0"/>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p>
            <a:fld id="{8DDF16DB-8200-E24A-8595-3E38B31C4242}" type="datetimeFigureOut">
              <a:rPr lang="en-US" smtClean="0"/>
              <a:t>4/25/17</a:t>
            </a:fld>
            <a:endParaRPr lang="en-US" dirty="0"/>
          </a:p>
        </p:txBody>
      </p:sp>
      <p:sp>
        <p:nvSpPr>
          <p:cNvPr id="5" name="Footer Placeholder 4"/>
          <p:cNvSpPr>
            <a:spLocks noGrp="1"/>
          </p:cNvSpPr>
          <p:nvPr>
            <p:ph type="ftr" sz="quarter" idx="11"/>
          </p:nvPr>
        </p:nvSpPr>
        <p:spPr>
          <a:xfrm>
            <a:off x="1637031" y="6272785"/>
            <a:ext cx="4745736" cy="365125"/>
          </a:xfrm>
        </p:spPr>
        <p:txBody>
          <a:body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32B926D0-5B91-B345-A345-0E027BA154A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DF16DB-8200-E24A-8595-3E38B31C4242}" type="datetimeFigureOut">
              <a:rPr lang="en-US" smtClean="0"/>
              <a:t>4/25/17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B926D0-5B91-B345-A345-0E027BA154A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DF16DB-8200-E24A-8595-3E38B31C4242}" type="datetimeFigureOut">
              <a:rPr lang="en-US" smtClean="0"/>
              <a:t>4/25/17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2B926D0-5B91-B345-A345-0E027BA154A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DF16DB-8200-E24A-8595-3E38B31C4242}" type="datetimeFigureOut">
              <a:rPr lang="en-US" smtClean="0"/>
              <a:t>4/25/17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2B926D0-5B91-B345-A345-0E027BA154A5}"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16DB-8200-E24A-8595-3E38B31C4242}" type="datetimeFigureOut">
              <a:rPr lang="en-US" smtClean="0"/>
              <a:t>4/25/17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2B926D0-5B91-B345-A345-0E027BA154A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F16DB-8200-E24A-8595-3E38B31C4242}" type="datetimeFigureOut">
              <a:rPr lang="en-US" smtClean="0"/>
              <a:t>4/25/17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2B926D0-5B91-B345-A345-0E027BA154A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50000"/>
                  </a:schemeClr>
                </a:solidFill>
              </a:defRPr>
            </a:lvl1pPr>
          </a:lstStyle>
          <a:p>
            <a:fld id="{8DDF16DB-8200-E24A-8595-3E38B31C4242}" type="datetimeFigureOut">
              <a:rPr lang="en-US" smtClean="0"/>
              <a:t>4/25/17</a:t>
            </a:fld>
            <a:endParaRPr lang="en-US" dirty="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2B926D0-5B91-B345-A345-0E027BA154A5}" type="slidenum">
              <a:rPr lang="en-US" smtClean="0"/>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2">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2">
                    <a:lumMod val="50000"/>
                  </a:schemeClr>
                </a:solidFill>
              </a:defRPr>
            </a:lvl1pPr>
          </a:lstStyle>
          <a:p>
            <a:fld id="{8DDF16DB-8200-E24A-8595-3E38B31C4242}" type="datetimeFigureOut">
              <a:rPr lang="en-US" smtClean="0"/>
              <a:t>4/25/17</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j-lt"/>
              </a:defRPr>
            </a:lvl1pPr>
          </a:lstStyle>
          <a:p>
            <a:fld id="{32B926D0-5B91-B345-A345-0E027BA154A5}" type="slidenum">
              <a:rPr lang="en-US" smtClean="0"/>
              <a:t>‹#›</a:t>
            </a:fld>
            <a:endParaRPr lang="en-US" dirty="0"/>
          </a:p>
        </p:txBody>
      </p:sp>
    </p:spTree>
    <p:extLst>
      <p:ext uri="{BB962C8B-B14F-4D97-AF65-F5344CB8AC3E}">
        <p14:creationId xmlns:p14="http://schemas.microsoft.com/office/powerpoint/2010/main" val="1723006479"/>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Lst>
  <p:txStyles>
    <p:titleStyle>
      <a:lvl1pPr algn="l" defTabSz="914400" rtl="0" eaLnBrk="1" latinLnBrk="0" hangingPunct="1">
        <a:lnSpc>
          <a:spcPct val="90000"/>
        </a:lnSpc>
        <a:spcBef>
          <a:spcPct val="0"/>
        </a:spcBef>
        <a:buNone/>
        <a:defRPr sz="42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ohsu.edu/xd/education/library/"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hyperlink" Target="https://www.nlm.nih.gov/bsd/disted/video/index.html" TargetMode="External"/><Relationship Id="rId4" Type="http://schemas.openxmlformats.org/officeDocument/2006/relationships/hyperlink" Target="http://www.ohsu.edu/xd/education/library/contact.cfm" TargetMode="External"/><Relationship Id="rId1" Type="http://schemas.openxmlformats.org/officeDocument/2006/relationships/slideLayout" Target="../slideLayouts/slideLayout2.xml"/><Relationship Id="rId2" Type="http://schemas.openxmlformats.org/officeDocument/2006/relationships/hyperlink" Target="https://learn.nlm.nih.gov/rest/training-packets/T0042010P.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hyperlink" Target="https://www.flickr.com/photos/jeanlouis_zimmermann/3055800558" TargetMode="Externa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6541" y="1815570"/>
            <a:ext cx="8214532" cy="1323439"/>
          </a:xfrm>
          <a:prstGeom prst="rect">
            <a:avLst/>
          </a:prstGeom>
          <a:noFill/>
        </p:spPr>
        <p:txBody>
          <a:bodyPr wrap="square" rtlCol="0">
            <a:spAutoFit/>
          </a:bodyPr>
          <a:lstStyle/>
          <a:p>
            <a:r>
              <a:rPr lang="en-US" sz="4000" dirty="0" smtClean="0">
                <a:solidFill>
                  <a:srgbClr val="409995"/>
                </a:solidFill>
                <a:latin typeface="+mj-lt"/>
                <a:ea typeface="Montserrat" charset="0"/>
                <a:cs typeface="Montserrat" charset="0"/>
              </a:rPr>
              <a:t>Research Project Workshop 04:</a:t>
            </a:r>
          </a:p>
          <a:p>
            <a:pPr algn="ctr"/>
            <a:r>
              <a:rPr lang="en-US" sz="4000" dirty="0" smtClean="0">
                <a:latin typeface="+mj-lt"/>
              </a:rPr>
              <a:t>Efficient Searches, Part I</a:t>
            </a:r>
            <a:endParaRPr lang="en-US" sz="4000" dirty="0" smtClean="0">
              <a:solidFill>
                <a:srgbClr val="409995"/>
              </a:solidFill>
              <a:latin typeface="+mj-lt"/>
              <a:ea typeface="Montserrat" charset="0"/>
              <a:cs typeface="Montserrat" charset="0"/>
            </a:endParaRPr>
          </a:p>
        </p:txBody>
      </p:sp>
      <p:sp>
        <p:nvSpPr>
          <p:cNvPr id="6" name="TextBox 5"/>
          <p:cNvSpPr txBox="1"/>
          <p:nvPr/>
        </p:nvSpPr>
        <p:spPr>
          <a:xfrm>
            <a:off x="436172" y="3860033"/>
            <a:ext cx="8495270" cy="769441"/>
          </a:xfrm>
          <a:prstGeom prst="rect">
            <a:avLst/>
          </a:prstGeom>
          <a:noFill/>
        </p:spPr>
        <p:txBody>
          <a:bodyPr wrap="square" rtlCol="0">
            <a:spAutoFit/>
          </a:bodyPr>
          <a:lstStyle/>
          <a:p>
            <a:pPr algn="ctr"/>
            <a:r>
              <a:rPr lang="en-US" sz="2400" dirty="0" smtClean="0">
                <a:latin typeface="+mj-lt"/>
                <a:ea typeface="Montserrat" charset="0"/>
                <a:cs typeface="Montserrat" charset="0"/>
              </a:rPr>
              <a:t>April</a:t>
            </a:r>
            <a:r>
              <a:rPr lang="en-US" sz="2400" dirty="0">
                <a:latin typeface="+mj-lt"/>
                <a:ea typeface="Montserrat" charset="0"/>
                <a:cs typeface="Montserrat" charset="0"/>
              </a:rPr>
              <a:t> </a:t>
            </a:r>
            <a:r>
              <a:rPr lang="en-US" sz="2400" dirty="0" smtClean="0">
                <a:latin typeface="+mj-lt"/>
                <a:ea typeface="Montserrat" charset="0"/>
                <a:cs typeface="Montserrat" charset="0"/>
              </a:rPr>
              <a:t>26, 2017</a:t>
            </a:r>
          </a:p>
          <a:p>
            <a:pPr algn="ctr"/>
            <a:r>
              <a:rPr lang="en-US" sz="2000" dirty="0" smtClean="0">
                <a:latin typeface="+mj-lt"/>
                <a:ea typeface="Montserrat" charset="0"/>
                <a:cs typeface="Montserrat" charset="0"/>
              </a:rPr>
              <a:t>Instructor(s): Andrew Hamilton, MS, MLS &amp; Letisha Wyatt, PhD</a:t>
            </a:r>
            <a:endParaRPr lang="en-US" sz="2000" dirty="0">
              <a:latin typeface="+mj-lt"/>
              <a:ea typeface="Montserrat" charset="0"/>
              <a:cs typeface="Montserrat" charset="0"/>
            </a:endParaRPr>
          </a:p>
        </p:txBody>
      </p:sp>
    </p:spTree>
    <p:extLst>
      <p:ext uri="{BB962C8B-B14F-4D97-AF65-F5344CB8AC3E}">
        <p14:creationId xmlns:p14="http://schemas.microsoft.com/office/powerpoint/2010/main" val="1241089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2386" y="1527851"/>
            <a:ext cx="5039227" cy="4407728"/>
          </a:xfrm>
        </p:spPr>
        <p:txBody>
          <a:bodyPr>
            <a:noAutofit/>
          </a:bodyPr>
          <a:lstStyle/>
          <a:p>
            <a:pPr marL="0" indent="0">
              <a:buNone/>
            </a:pPr>
            <a:r>
              <a:rPr lang="en-US" sz="2800" b="1" dirty="0"/>
              <a:t>P</a:t>
            </a:r>
            <a:r>
              <a:rPr lang="en-US" sz="2800" dirty="0"/>
              <a:t> = Population or patient</a:t>
            </a:r>
          </a:p>
          <a:p>
            <a:pPr marL="0" indent="0">
              <a:buNone/>
            </a:pPr>
            <a:r>
              <a:rPr lang="en-US" sz="2800" b="1" dirty="0"/>
              <a:t>I</a:t>
            </a:r>
            <a:r>
              <a:rPr lang="en-US" sz="2800" dirty="0"/>
              <a:t> = Intervention or exposure</a:t>
            </a:r>
          </a:p>
          <a:p>
            <a:pPr marL="0" indent="0">
              <a:buNone/>
            </a:pPr>
            <a:r>
              <a:rPr lang="en-US" sz="2800" b="1" dirty="0"/>
              <a:t>C</a:t>
            </a:r>
            <a:r>
              <a:rPr lang="en-US" sz="2800" dirty="0"/>
              <a:t> = </a:t>
            </a:r>
            <a:r>
              <a:rPr lang="en-US" sz="2800" dirty="0" smtClean="0"/>
              <a:t>Comparison* </a:t>
            </a:r>
            <a:endParaRPr lang="en-US" sz="2800" dirty="0"/>
          </a:p>
          <a:p>
            <a:pPr marL="0" indent="0">
              <a:buNone/>
            </a:pPr>
            <a:r>
              <a:rPr lang="en-US" sz="2800" b="1" dirty="0" smtClean="0"/>
              <a:t>O</a:t>
            </a:r>
            <a:r>
              <a:rPr lang="en-US" sz="2800" dirty="0" smtClean="0"/>
              <a:t> </a:t>
            </a:r>
            <a:r>
              <a:rPr lang="en-US" sz="2800" dirty="0"/>
              <a:t>= Outcome</a:t>
            </a:r>
          </a:p>
          <a:p>
            <a:pPr marL="0" indent="0">
              <a:buNone/>
            </a:pPr>
            <a:r>
              <a:rPr lang="en-US" sz="2800" b="1" dirty="0"/>
              <a:t>T</a:t>
            </a:r>
            <a:r>
              <a:rPr lang="en-US" sz="2800" dirty="0"/>
              <a:t> = Time </a:t>
            </a:r>
            <a:r>
              <a:rPr lang="en-US" sz="2800" dirty="0" smtClean="0"/>
              <a:t>factors*</a:t>
            </a:r>
          </a:p>
          <a:p>
            <a:pPr marL="0" indent="0">
              <a:buNone/>
            </a:pPr>
            <a:r>
              <a:rPr lang="en-US" sz="2800" b="1" dirty="0" smtClean="0"/>
              <a:t>S</a:t>
            </a:r>
            <a:r>
              <a:rPr lang="en-US" sz="2800" dirty="0" smtClean="0"/>
              <a:t> </a:t>
            </a:r>
            <a:r>
              <a:rPr lang="en-US" sz="2800" dirty="0"/>
              <a:t>= </a:t>
            </a:r>
            <a:r>
              <a:rPr lang="en-US" sz="2800" dirty="0" smtClean="0"/>
              <a:t>Setting*</a:t>
            </a:r>
          </a:p>
          <a:p>
            <a:pPr marL="0" indent="0">
              <a:buNone/>
            </a:pPr>
            <a:endParaRPr lang="en-US" sz="2800" dirty="0" smtClean="0"/>
          </a:p>
          <a:p>
            <a:pPr marL="0" indent="0" algn="ctr">
              <a:buNone/>
            </a:pPr>
            <a:r>
              <a:rPr lang="en-US" dirty="0" smtClean="0"/>
              <a:t>*may not always have this piece</a:t>
            </a:r>
            <a:endParaRPr lang="en-US" dirty="0"/>
          </a:p>
        </p:txBody>
      </p:sp>
      <p:sp>
        <p:nvSpPr>
          <p:cNvPr id="5" name="Title 1"/>
          <p:cNvSpPr>
            <a:spLocks noGrp="1"/>
          </p:cNvSpPr>
          <p:nvPr>
            <p:ph type="title"/>
          </p:nvPr>
        </p:nvSpPr>
        <p:spPr>
          <a:xfrm>
            <a:off x="0" y="192506"/>
            <a:ext cx="9144000" cy="962526"/>
          </a:xfrm>
        </p:spPr>
        <p:txBody>
          <a:bodyPr>
            <a:normAutofit/>
          </a:bodyPr>
          <a:lstStyle/>
          <a:p>
            <a:pPr algn="ctr"/>
            <a:r>
              <a:rPr lang="en-US" b="1" dirty="0" smtClean="0">
                <a:solidFill>
                  <a:srgbClr val="409995"/>
                </a:solidFill>
              </a:rPr>
              <a:t>overview of PICO</a:t>
            </a:r>
            <a:endParaRPr lang="en-US" b="1" dirty="0">
              <a:solidFill>
                <a:srgbClr val="409995"/>
              </a:solidFill>
            </a:endParaRPr>
          </a:p>
        </p:txBody>
      </p:sp>
    </p:spTree>
    <p:extLst>
      <p:ext uri="{BB962C8B-B14F-4D97-AF65-F5344CB8AC3E}">
        <p14:creationId xmlns:p14="http://schemas.microsoft.com/office/powerpoint/2010/main" val="960845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210"/>
            <a:ext cx="9144000" cy="707886"/>
          </a:xfrm>
          <a:prstGeom prst="rect">
            <a:avLst/>
          </a:prstGeom>
          <a:noFill/>
        </p:spPr>
        <p:txBody>
          <a:bodyPr wrap="square" rtlCol="0" anchor="ctr">
            <a:spAutoFit/>
          </a:bodyPr>
          <a:lstStyle/>
          <a:p>
            <a:pPr algn="ctr"/>
            <a:r>
              <a:rPr lang="en-US" sz="4000" b="1" dirty="0" smtClean="0">
                <a:solidFill>
                  <a:srgbClr val="409995"/>
                </a:solidFill>
                <a:latin typeface="+mj-lt"/>
                <a:ea typeface="Montserrat" charset="0"/>
                <a:cs typeface="Montserrat" charset="0"/>
              </a:rPr>
              <a:t>your turn</a:t>
            </a:r>
            <a:r>
              <a:rPr lang="is-IS" sz="4000" b="1" smtClean="0">
                <a:solidFill>
                  <a:srgbClr val="409995"/>
                </a:solidFill>
                <a:latin typeface="+mj-lt"/>
                <a:ea typeface="Montserrat" charset="0"/>
                <a:cs typeface="Montserrat" charset="0"/>
              </a:rPr>
              <a:t>…</a:t>
            </a:r>
            <a:endParaRPr lang="en-US" sz="4000" b="1" dirty="0">
              <a:solidFill>
                <a:srgbClr val="409995"/>
              </a:solidFill>
              <a:latin typeface="+mj-lt"/>
              <a:ea typeface="Montserrat" charset="0"/>
              <a:cs typeface="Montserrat"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721" t="23124" r="44309" b="25256"/>
          <a:stretch/>
        </p:blipFill>
        <p:spPr>
          <a:xfrm>
            <a:off x="2061410" y="969992"/>
            <a:ext cx="5021179" cy="57917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1985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88759"/>
            <a:ext cx="9144000" cy="657726"/>
          </a:xfrm>
        </p:spPr>
        <p:txBody>
          <a:bodyPr>
            <a:normAutofit fontScale="90000"/>
          </a:bodyPr>
          <a:lstStyle/>
          <a:p>
            <a:pPr algn="ctr"/>
            <a:r>
              <a:rPr lang="en-US" b="1" dirty="0" smtClean="0">
                <a:solidFill>
                  <a:srgbClr val="409995"/>
                </a:solidFill>
              </a:rPr>
              <a:t>PubMed MeSH terms</a:t>
            </a:r>
            <a:endParaRPr lang="en-US" b="1" dirty="0">
              <a:solidFill>
                <a:srgbClr val="409995"/>
              </a:solidFill>
            </a:endParaRPr>
          </a:p>
        </p:txBody>
      </p:sp>
      <p:sp>
        <p:nvSpPr>
          <p:cNvPr id="3" name="Content Placeholder 2"/>
          <p:cNvSpPr>
            <a:spLocks noGrp="1"/>
          </p:cNvSpPr>
          <p:nvPr>
            <p:ph idx="1"/>
          </p:nvPr>
        </p:nvSpPr>
        <p:spPr>
          <a:xfrm>
            <a:off x="700699" y="1381321"/>
            <a:ext cx="7742601" cy="5179899"/>
          </a:xfrm>
        </p:spPr>
        <p:txBody>
          <a:bodyPr>
            <a:noAutofit/>
          </a:bodyPr>
          <a:lstStyle/>
          <a:p>
            <a:pPr>
              <a:buFont typeface="Wingdings" charset="2"/>
              <a:buChar char="q"/>
            </a:pPr>
            <a:r>
              <a:rPr lang="en-US" sz="2800" b="1" dirty="0" smtClean="0"/>
              <a:t> </a:t>
            </a:r>
            <a:r>
              <a:rPr lang="en-US" sz="2800" b="1" u="sng" dirty="0" smtClean="0"/>
              <a:t>Me</a:t>
            </a:r>
            <a:r>
              <a:rPr lang="en-US" sz="2800" dirty="0" smtClean="0"/>
              <a:t>dical </a:t>
            </a:r>
            <a:r>
              <a:rPr lang="en-US" sz="2800" b="1" u="sng" dirty="0" smtClean="0"/>
              <a:t>S</a:t>
            </a:r>
            <a:r>
              <a:rPr lang="en-US" sz="2800" dirty="0" smtClean="0"/>
              <a:t>ubject </a:t>
            </a:r>
            <a:r>
              <a:rPr lang="en-US" sz="2800" b="1" u="sng" dirty="0" smtClean="0"/>
              <a:t>H</a:t>
            </a:r>
            <a:r>
              <a:rPr lang="en-US" sz="2800" dirty="0" smtClean="0"/>
              <a:t>eadings: </a:t>
            </a:r>
          </a:p>
          <a:p>
            <a:pPr marL="0" indent="0">
              <a:buNone/>
            </a:pPr>
            <a:r>
              <a:rPr lang="en-US" sz="2800" dirty="0" smtClean="0"/>
              <a:t>terms tagged to an article when being indexing in PubMed</a:t>
            </a:r>
          </a:p>
          <a:p>
            <a:pPr lvl="1">
              <a:buFont typeface="Wingdings" charset="2"/>
              <a:buChar char="q"/>
            </a:pPr>
            <a:r>
              <a:rPr lang="en-US" sz="2600" dirty="0"/>
              <a:t> </a:t>
            </a:r>
            <a:r>
              <a:rPr lang="en-US" sz="2600" dirty="0" smtClean="0"/>
              <a:t>Controlled vocabulary!</a:t>
            </a:r>
          </a:p>
          <a:p>
            <a:pPr lvl="1">
              <a:buFont typeface="Wingdings" charset="2"/>
              <a:buChar char="q"/>
            </a:pPr>
            <a:r>
              <a:rPr lang="en-US" sz="2600" dirty="0"/>
              <a:t> </a:t>
            </a:r>
            <a:r>
              <a:rPr lang="en-US" sz="2400" dirty="0" smtClean="0"/>
              <a:t>Updated </a:t>
            </a:r>
            <a:r>
              <a:rPr lang="en-US" sz="2400" dirty="0"/>
              <a:t>annually</a:t>
            </a:r>
          </a:p>
          <a:p>
            <a:pPr>
              <a:buFont typeface="Wingdings" charset="2"/>
              <a:buChar char="q"/>
            </a:pPr>
            <a:r>
              <a:rPr lang="en-US" sz="2800" dirty="0"/>
              <a:t> </a:t>
            </a:r>
            <a:r>
              <a:rPr lang="en-US" sz="2800" dirty="0" smtClean="0"/>
              <a:t>MeSH terms database – essentially a thesaurus</a:t>
            </a:r>
          </a:p>
          <a:p>
            <a:pPr lvl="1">
              <a:buFont typeface="Wingdings" charset="2"/>
              <a:buChar char="q"/>
            </a:pPr>
            <a:r>
              <a:rPr lang="en-US" sz="2600" dirty="0" smtClean="0"/>
              <a:t> Tree structure</a:t>
            </a:r>
          </a:p>
          <a:p>
            <a:pPr lvl="1">
              <a:buFont typeface="Wingdings" charset="2"/>
              <a:buChar char="q"/>
            </a:pPr>
            <a:r>
              <a:rPr lang="en-US" sz="2600" dirty="0"/>
              <a:t> </a:t>
            </a:r>
            <a:r>
              <a:rPr lang="en-US" sz="2600" dirty="0" smtClean="0"/>
              <a:t>Hierarchies and exploding</a:t>
            </a:r>
          </a:p>
          <a:p>
            <a:pPr lvl="1">
              <a:buFont typeface="Wingdings" charset="2"/>
              <a:buChar char="q"/>
            </a:pPr>
            <a:r>
              <a:rPr lang="en-US" sz="2600" dirty="0"/>
              <a:t> </a:t>
            </a:r>
            <a:r>
              <a:rPr lang="en-US" sz="2600" dirty="0" smtClean="0"/>
              <a:t>Subheadings</a:t>
            </a:r>
          </a:p>
          <a:p>
            <a:pPr marL="274320" lvl="1" indent="0">
              <a:buNone/>
            </a:pPr>
            <a:r>
              <a:rPr lang="en-US" sz="2600" dirty="0"/>
              <a:t> </a:t>
            </a:r>
            <a:endParaRPr lang="en-US" sz="2800" dirty="0"/>
          </a:p>
        </p:txBody>
      </p:sp>
    </p:spTree>
    <p:extLst>
      <p:ext uri="{BB962C8B-B14F-4D97-AF65-F5344CB8AC3E}">
        <p14:creationId xmlns:p14="http://schemas.microsoft.com/office/powerpoint/2010/main" val="680288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001"/>
            <a:ext cx="9144000" cy="753979"/>
          </a:xfrm>
        </p:spPr>
        <p:txBody>
          <a:bodyPr/>
          <a:lstStyle/>
          <a:p>
            <a:pPr algn="ctr"/>
            <a:r>
              <a:rPr lang="en-US" b="1" dirty="0" smtClean="0">
                <a:solidFill>
                  <a:srgbClr val="409995"/>
                </a:solidFill>
              </a:rPr>
              <a:t>boolean operators</a:t>
            </a:r>
            <a:endParaRPr lang="en-US" b="1" dirty="0">
              <a:solidFill>
                <a:srgbClr val="409995"/>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221" y="1475874"/>
            <a:ext cx="9045779" cy="3495359"/>
          </a:xfrm>
          <a:prstGeom prst="rect">
            <a:avLst/>
          </a:prstGeom>
          <a:ln>
            <a:noFill/>
          </a:ln>
          <a:effectLst>
            <a:outerShdw blurRad="190500" algn="tl" rotWithShape="0">
              <a:srgbClr val="000000">
                <a:alpha val="70000"/>
              </a:srgbClr>
            </a:outerShdw>
          </a:effectLst>
        </p:spPr>
      </p:pic>
      <p:sp>
        <p:nvSpPr>
          <p:cNvPr id="5" name="TextBox 4"/>
          <p:cNvSpPr txBox="1"/>
          <p:nvPr/>
        </p:nvSpPr>
        <p:spPr>
          <a:xfrm>
            <a:off x="1654086" y="6581001"/>
            <a:ext cx="7048724" cy="276999"/>
          </a:xfrm>
          <a:prstGeom prst="rect">
            <a:avLst/>
          </a:prstGeom>
          <a:noFill/>
        </p:spPr>
        <p:txBody>
          <a:bodyPr wrap="none" rtlCol="0">
            <a:spAutoFit/>
          </a:bodyPr>
          <a:lstStyle/>
          <a:p>
            <a:r>
              <a:rPr lang="en-US" sz="1200" dirty="0" smtClean="0">
                <a:solidFill>
                  <a:schemeClr val="tx1">
                    <a:lumMod val="50000"/>
                    <a:lumOff val="50000"/>
                  </a:schemeClr>
                </a:solidFill>
              </a:rPr>
              <a:t>Adapted </a:t>
            </a:r>
            <a:r>
              <a:rPr lang="en-US" sz="1200" dirty="0">
                <a:solidFill>
                  <a:schemeClr val="tx1">
                    <a:lumMod val="50000"/>
                    <a:lumOff val="50000"/>
                  </a:schemeClr>
                </a:solidFill>
              </a:rPr>
              <a:t>from https://</a:t>
            </a:r>
            <a:r>
              <a:rPr lang="en-US" sz="1200" dirty="0" smtClean="0">
                <a:solidFill>
                  <a:schemeClr val="tx1">
                    <a:lumMod val="50000"/>
                    <a:lumOff val="50000"/>
                  </a:schemeClr>
                </a:solidFill>
              </a:rPr>
              <a:t>sites.google.com/a/onalaskaschools.com/tech/boolean-search-tools</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1757395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88759"/>
            <a:ext cx="9144000" cy="657726"/>
          </a:xfrm>
        </p:spPr>
        <p:txBody>
          <a:bodyPr>
            <a:normAutofit fontScale="90000"/>
          </a:bodyPr>
          <a:lstStyle/>
          <a:p>
            <a:pPr algn="ctr"/>
            <a:r>
              <a:rPr lang="en-US" b="1" dirty="0" smtClean="0">
                <a:solidFill>
                  <a:srgbClr val="409995"/>
                </a:solidFill>
              </a:rPr>
              <a:t>next steps</a:t>
            </a:r>
            <a:endParaRPr lang="en-US" b="1" dirty="0">
              <a:solidFill>
                <a:srgbClr val="409995"/>
              </a:solidFill>
            </a:endParaRPr>
          </a:p>
        </p:txBody>
      </p:sp>
      <p:sp>
        <p:nvSpPr>
          <p:cNvPr id="3" name="Content Placeholder 2"/>
          <p:cNvSpPr>
            <a:spLocks noGrp="1"/>
          </p:cNvSpPr>
          <p:nvPr>
            <p:ph idx="1"/>
          </p:nvPr>
        </p:nvSpPr>
        <p:spPr>
          <a:xfrm>
            <a:off x="700699" y="1381321"/>
            <a:ext cx="7742601" cy="5179899"/>
          </a:xfrm>
        </p:spPr>
        <p:txBody>
          <a:bodyPr>
            <a:noAutofit/>
          </a:bodyPr>
          <a:lstStyle/>
          <a:p>
            <a:pPr>
              <a:buFont typeface="Wingdings" charset="2"/>
              <a:buChar char="q"/>
            </a:pPr>
            <a:r>
              <a:rPr lang="en-US" sz="2800" b="1" dirty="0" smtClean="0"/>
              <a:t> </a:t>
            </a:r>
            <a:r>
              <a:rPr lang="en-US" sz="2800" b="1" dirty="0"/>
              <a:t>Building</a:t>
            </a:r>
            <a:r>
              <a:rPr lang="en-US" sz="2800" dirty="0"/>
              <a:t> a search (keywords vs. </a:t>
            </a:r>
            <a:r>
              <a:rPr lang="en-US" sz="2800" dirty="0" smtClean="0"/>
              <a:t>MeSH)</a:t>
            </a:r>
            <a:endParaRPr lang="en-US" sz="2800" dirty="0"/>
          </a:p>
          <a:p>
            <a:pPr>
              <a:buFont typeface="Wingdings" charset="2"/>
              <a:buChar char="q"/>
            </a:pPr>
            <a:r>
              <a:rPr lang="en-US" sz="2800" dirty="0" smtClean="0"/>
              <a:t> </a:t>
            </a:r>
            <a:r>
              <a:rPr lang="en-US" sz="2800" b="1" dirty="0" smtClean="0"/>
              <a:t>Evaluate</a:t>
            </a:r>
            <a:r>
              <a:rPr lang="en-US" sz="2800" dirty="0" smtClean="0"/>
              <a:t> your results! </a:t>
            </a:r>
          </a:p>
          <a:p>
            <a:pPr lvl="1">
              <a:buFont typeface="Wingdings" charset="2"/>
              <a:buChar char="q"/>
            </a:pPr>
            <a:r>
              <a:rPr lang="en-US" sz="2600" dirty="0"/>
              <a:t> </a:t>
            </a:r>
            <a:r>
              <a:rPr lang="en-US" sz="2600" dirty="0" smtClean="0"/>
              <a:t>Search details box</a:t>
            </a:r>
          </a:p>
          <a:p>
            <a:pPr lvl="1">
              <a:buFont typeface="Wingdings" charset="2"/>
              <a:buChar char="q"/>
            </a:pPr>
            <a:r>
              <a:rPr lang="en-US" sz="2600" dirty="0"/>
              <a:t> </a:t>
            </a:r>
            <a:r>
              <a:rPr lang="en-US" sz="2600" dirty="0" smtClean="0"/>
              <a:t>MeSH terms on good articles</a:t>
            </a:r>
          </a:p>
          <a:p>
            <a:pPr>
              <a:buFont typeface="Wingdings" charset="2"/>
              <a:buChar char="q"/>
            </a:pPr>
            <a:r>
              <a:rPr lang="en-US" sz="2800" dirty="0" smtClean="0"/>
              <a:t> </a:t>
            </a:r>
            <a:r>
              <a:rPr lang="en-US" sz="2800" b="1" dirty="0" smtClean="0"/>
              <a:t>Revise</a:t>
            </a:r>
            <a:r>
              <a:rPr lang="en-US" sz="2800" dirty="0" smtClean="0"/>
              <a:t> as needed and try again</a:t>
            </a:r>
          </a:p>
          <a:p>
            <a:pPr>
              <a:buFont typeface="Wingdings" charset="2"/>
              <a:buChar char="q"/>
            </a:pPr>
            <a:r>
              <a:rPr lang="en-US" sz="2800" dirty="0"/>
              <a:t> </a:t>
            </a:r>
            <a:r>
              <a:rPr lang="en-US" sz="2800" b="1" dirty="0" smtClean="0"/>
              <a:t>Saving your fish</a:t>
            </a:r>
            <a:r>
              <a:rPr lang="en-US" sz="2800" dirty="0" smtClean="0"/>
              <a:t>: references doc for citation management software</a:t>
            </a:r>
          </a:p>
          <a:p>
            <a:pPr>
              <a:buFont typeface="Wingdings" charset="2"/>
              <a:buChar char="q"/>
            </a:pPr>
            <a:r>
              <a:rPr lang="en-US" sz="2800" dirty="0"/>
              <a:t> </a:t>
            </a:r>
            <a:r>
              <a:rPr lang="en-US" sz="2800" b="1" dirty="0" smtClean="0"/>
              <a:t>Saving your net</a:t>
            </a:r>
            <a:r>
              <a:rPr lang="en-US" sz="2800" dirty="0" smtClean="0"/>
              <a:t>: PubMed MyNCBI to save and automate search</a:t>
            </a:r>
          </a:p>
        </p:txBody>
      </p:sp>
    </p:spTree>
    <p:extLst>
      <p:ext uri="{BB962C8B-B14F-4D97-AF65-F5344CB8AC3E}">
        <p14:creationId xmlns:p14="http://schemas.microsoft.com/office/powerpoint/2010/main" val="282742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145" t="20145" r="16232" b="22116"/>
          <a:stretch/>
        </p:blipFill>
        <p:spPr>
          <a:xfrm>
            <a:off x="88114" y="1165495"/>
            <a:ext cx="8976116" cy="4399712"/>
          </a:xfrm>
          <a:prstGeom prst="rect">
            <a:avLst/>
          </a:prstGeom>
          <a:ln>
            <a:noFill/>
          </a:ln>
          <a:effectLst>
            <a:outerShdw blurRad="190500" algn="tl" rotWithShape="0">
              <a:srgbClr val="000000">
                <a:alpha val="70000"/>
              </a:srgbClr>
            </a:outerShdw>
          </a:effectLst>
        </p:spPr>
      </p:pic>
      <p:sp>
        <p:nvSpPr>
          <p:cNvPr id="6" name="TextBox 5"/>
          <p:cNvSpPr txBox="1"/>
          <p:nvPr/>
        </p:nvSpPr>
        <p:spPr>
          <a:xfrm>
            <a:off x="1558359" y="5789796"/>
            <a:ext cx="6035627" cy="707886"/>
          </a:xfrm>
          <a:prstGeom prst="rect">
            <a:avLst/>
          </a:prstGeom>
          <a:noFill/>
        </p:spPr>
        <p:txBody>
          <a:bodyPr wrap="none" rtlCol="0">
            <a:spAutoFit/>
          </a:bodyPr>
          <a:lstStyle/>
          <a:p>
            <a:r>
              <a:rPr lang="en-US" sz="4000" dirty="0" smtClean="0">
                <a:solidFill>
                  <a:schemeClr val="accent1"/>
                </a:solidFill>
                <a:hlinkClick r:id="rId4"/>
              </a:rPr>
              <a:t>OHSU Library Webpage</a:t>
            </a:r>
            <a:endParaRPr lang="en-US" sz="4000" dirty="0">
              <a:solidFill>
                <a:schemeClr val="accent1"/>
              </a:solidFill>
            </a:endParaRPr>
          </a:p>
        </p:txBody>
      </p:sp>
      <p:sp>
        <p:nvSpPr>
          <p:cNvPr id="4" name="Title 1"/>
          <p:cNvSpPr>
            <a:spLocks noGrp="1"/>
          </p:cNvSpPr>
          <p:nvPr>
            <p:ph type="title"/>
          </p:nvPr>
        </p:nvSpPr>
        <p:spPr>
          <a:xfrm>
            <a:off x="0" y="186927"/>
            <a:ext cx="9144000" cy="753979"/>
          </a:xfrm>
        </p:spPr>
        <p:txBody>
          <a:bodyPr/>
          <a:lstStyle/>
          <a:p>
            <a:pPr algn="ctr"/>
            <a:r>
              <a:rPr lang="en-US" dirty="0" smtClean="0">
                <a:solidFill>
                  <a:srgbClr val="409995"/>
                </a:solidFill>
              </a:rPr>
              <a:t>let’s </a:t>
            </a:r>
            <a:r>
              <a:rPr lang="en-US" b="1" dirty="0" smtClean="0">
                <a:solidFill>
                  <a:srgbClr val="409995"/>
                </a:solidFill>
              </a:rPr>
              <a:t>practice together</a:t>
            </a:r>
            <a:endParaRPr lang="en-US" b="1" dirty="0">
              <a:solidFill>
                <a:srgbClr val="409995"/>
              </a:solidFill>
            </a:endParaRPr>
          </a:p>
        </p:txBody>
      </p:sp>
    </p:spTree>
    <p:extLst>
      <p:ext uri="{BB962C8B-B14F-4D97-AF65-F5344CB8AC3E}">
        <p14:creationId xmlns:p14="http://schemas.microsoft.com/office/powerpoint/2010/main" val="1249007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6006"/>
            <a:ext cx="9144000" cy="880793"/>
          </a:xfrm>
        </p:spPr>
        <p:txBody>
          <a:bodyPr>
            <a:normAutofit/>
          </a:bodyPr>
          <a:lstStyle/>
          <a:p>
            <a:pPr algn="ctr"/>
            <a:r>
              <a:rPr lang="en-US" sz="4000" b="1" dirty="0" smtClean="0">
                <a:solidFill>
                  <a:srgbClr val="409995"/>
                </a:solidFill>
              </a:rPr>
              <a:t>recap</a:t>
            </a:r>
            <a:endParaRPr lang="en-US" sz="4000" b="1" dirty="0">
              <a:solidFill>
                <a:srgbClr val="409995"/>
              </a:solidFill>
            </a:endParaRPr>
          </a:p>
        </p:txBody>
      </p:sp>
      <p:sp>
        <p:nvSpPr>
          <p:cNvPr id="3" name="Content Placeholder 2"/>
          <p:cNvSpPr>
            <a:spLocks noGrp="1"/>
          </p:cNvSpPr>
          <p:nvPr>
            <p:ph idx="1"/>
          </p:nvPr>
        </p:nvSpPr>
        <p:spPr>
          <a:xfrm>
            <a:off x="308905" y="1548062"/>
            <a:ext cx="8526189" cy="4146885"/>
          </a:xfrm>
        </p:spPr>
        <p:txBody>
          <a:bodyPr>
            <a:noAutofit/>
          </a:bodyPr>
          <a:lstStyle/>
          <a:p>
            <a:pPr marL="0" indent="0">
              <a:lnSpc>
                <a:spcPct val="100000"/>
              </a:lnSpc>
              <a:spcBef>
                <a:spcPts val="0"/>
              </a:spcBef>
              <a:buNone/>
            </a:pPr>
            <a:r>
              <a:rPr lang="en-US" sz="2800" dirty="0" smtClean="0"/>
              <a:t>1 </a:t>
            </a:r>
            <a:r>
              <a:rPr lang="en-US" sz="2800" dirty="0"/>
              <a:t>How to frame your question (define concept </a:t>
            </a:r>
            <a:endParaRPr lang="en-US" sz="2800" dirty="0" smtClean="0"/>
          </a:p>
          <a:p>
            <a:pPr marL="0" indent="0">
              <a:lnSpc>
                <a:spcPct val="100000"/>
              </a:lnSpc>
              <a:spcBef>
                <a:spcPts val="0"/>
              </a:spcBef>
              <a:buNone/>
            </a:pPr>
            <a:r>
              <a:rPr lang="en-US" sz="2800" dirty="0"/>
              <a:t> </a:t>
            </a:r>
            <a:r>
              <a:rPr lang="en-US" sz="2800" dirty="0" smtClean="0"/>
              <a:t>  and </a:t>
            </a:r>
            <a:r>
              <a:rPr lang="en-US" sz="2800" dirty="0"/>
              <a:t>keywords</a:t>
            </a:r>
            <a:r>
              <a:rPr lang="en-US" sz="2800" dirty="0" smtClean="0"/>
              <a:t>)</a:t>
            </a:r>
          </a:p>
          <a:p>
            <a:pPr marL="0" indent="0">
              <a:lnSpc>
                <a:spcPct val="100000"/>
              </a:lnSpc>
              <a:spcBef>
                <a:spcPts val="0"/>
              </a:spcBef>
              <a:buNone/>
            </a:pPr>
            <a:endParaRPr lang="en-US" sz="2800" dirty="0"/>
          </a:p>
          <a:p>
            <a:pPr marL="0" indent="0">
              <a:lnSpc>
                <a:spcPct val="100000"/>
              </a:lnSpc>
              <a:spcBef>
                <a:spcPts val="0"/>
              </a:spcBef>
              <a:buNone/>
            </a:pPr>
            <a:r>
              <a:rPr lang="en-US" sz="2800" dirty="0" smtClean="0"/>
              <a:t>2 </a:t>
            </a:r>
            <a:r>
              <a:rPr lang="en-US" sz="2800" dirty="0"/>
              <a:t>Understand the </a:t>
            </a:r>
            <a:r>
              <a:rPr lang="en-US" sz="2800" dirty="0" smtClean="0"/>
              <a:t>benefit and application of   </a:t>
            </a:r>
          </a:p>
          <a:p>
            <a:pPr marL="0" indent="0">
              <a:lnSpc>
                <a:spcPct val="100000"/>
              </a:lnSpc>
              <a:spcBef>
                <a:spcPts val="0"/>
              </a:spcBef>
              <a:buNone/>
            </a:pPr>
            <a:r>
              <a:rPr lang="en-US" sz="2800" dirty="0"/>
              <a:t> </a:t>
            </a:r>
            <a:r>
              <a:rPr lang="en-US" sz="2800" dirty="0" smtClean="0"/>
              <a:t>  </a:t>
            </a:r>
            <a:r>
              <a:rPr lang="en-US" sz="2800" dirty="0" smtClean="0"/>
              <a:t>controlled vocabulary </a:t>
            </a:r>
            <a:r>
              <a:rPr lang="en-US" sz="2800" dirty="0"/>
              <a:t>and indexing </a:t>
            </a:r>
            <a:endParaRPr lang="en-US" sz="2800" dirty="0" smtClean="0"/>
          </a:p>
          <a:p>
            <a:pPr marL="0" indent="0">
              <a:lnSpc>
                <a:spcPct val="100000"/>
              </a:lnSpc>
              <a:spcBef>
                <a:spcPts val="0"/>
              </a:spcBef>
              <a:buNone/>
            </a:pPr>
            <a:endParaRPr lang="en-US" sz="2800" dirty="0" smtClean="0"/>
          </a:p>
          <a:p>
            <a:pPr marL="0" indent="0">
              <a:lnSpc>
                <a:spcPct val="100000"/>
              </a:lnSpc>
              <a:spcBef>
                <a:spcPts val="0"/>
              </a:spcBef>
              <a:buNone/>
            </a:pPr>
            <a:r>
              <a:rPr lang="en-US" sz="2800" dirty="0"/>
              <a:t>3 Execute </a:t>
            </a:r>
            <a:r>
              <a:rPr lang="en-US" sz="2800" dirty="0" smtClean="0"/>
              <a:t>and save search results </a:t>
            </a:r>
            <a:r>
              <a:rPr lang="en-US" sz="2800" dirty="0"/>
              <a:t>or search </a:t>
            </a:r>
            <a:endParaRPr lang="en-US" sz="2800" dirty="0" smtClean="0"/>
          </a:p>
          <a:p>
            <a:pPr marL="0" indent="0">
              <a:lnSpc>
                <a:spcPct val="100000"/>
              </a:lnSpc>
              <a:spcBef>
                <a:spcPts val="0"/>
              </a:spcBef>
              <a:buNone/>
            </a:pPr>
            <a:r>
              <a:rPr lang="en-US" sz="2800" dirty="0"/>
              <a:t> </a:t>
            </a:r>
            <a:r>
              <a:rPr lang="en-US" sz="2800" dirty="0" smtClean="0"/>
              <a:t>  strategy</a:t>
            </a:r>
            <a:endParaRPr lang="en-US" sz="2800" dirty="0"/>
          </a:p>
          <a:p>
            <a:pPr marL="0" indent="0">
              <a:buNone/>
            </a:pPr>
            <a:endParaRPr lang="en-US" sz="2800" dirty="0" smtClean="0"/>
          </a:p>
          <a:p>
            <a:pPr marL="0" indent="0">
              <a:buNone/>
            </a:pPr>
            <a:endParaRPr lang="en-US" sz="2800" dirty="0" smtClean="0"/>
          </a:p>
          <a:p>
            <a:pPr lvl="1">
              <a:buFont typeface="Wingdings" charset="2"/>
              <a:buChar char="q"/>
            </a:pPr>
            <a:endParaRPr lang="en-US" sz="2800" dirty="0" smtClean="0"/>
          </a:p>
          <a:p>
            <a:pPr>
              <a:buFont typeface="Wingdings" charset="2"/>
              <a:buChar char="q"/>
            </a:pPr>
            <a:endParaRPr lang="en-US" sz="2800" dirty="0"/>
          </a:p>
        </p:txBody>
      </p:sp>
    </p:spTree>
    <p:extLst>
      <p:ext uri="{BB962C8B-B14F-4D97-AF65-F5344CB8AC3E}">
        <p14:creationId xmlns:p14="http://schemas.microsoft.com/office/powerpoint/2010/main" val="1240809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799" y="1415555"/>
            <a:ext cx="7772400" cy="4050792"/>
          </a:xfrm>
        </p:spPr>
        <p:txBody>
          <a:bodyPr>
            <a:normAutofit/>
          </a:bodyPr>
          <a:lstStyle/>
          <a:p>
            <a:pPr>
              <a:buFont typeface="Wingdings" charset="2"/>
              <a:buChar char="q"/>
            </a:pPr>
            <a:r>
              <a:rPr lang="en-US" sz="2800" dirty="0" smtClean="0"/>
              <a:t> </a:t>
            </a:r>
            <a:r>
              <a:rPr lang="en-US" sz="2800" dirty="0" smtClean="0">
                <a:hlinkClick r:id="rId2"/>
              </a:rPr>
              <a:t>PubMed </a:t>
            </a:r>
            <a:r>
              <a:rPr lang="en-US" sz="2800" dirty="0">
                <a:hlinkClick r:id="rId2"/>
              </a:rPr>
              <a:t>Tutorials</a:t>
            </a:r>
            <a:endParaRPr lang="en-US" sz="2800" dirty="0"/>
          </a:p>
          <a:p>
            <a:pPr>
              <a:buFont typeface="Wingdings" charset="2"/>
              <a:buChar char="q"/>
            </a:pPr>
            <a:r>
              <a:rPr lang="en-US" sz="2800" dirty="0"/>
              <a:t> </a:t>
            </a:r>
            <a:r>
              <a:rPr lang="en-US" sz="2800" dirty="0">
                <a:hlinkClick r:id="rId3"/>
              </a:rPr>
              <a:t>Branching Out: The MeSH Vocabulary</a:t>
            </a:r>
            <a:r>
              <a:rPr lang="en-US" sz="2800" dirty="0"/>
              <a:t> (11 min video</a:t>
            </a:r>
            <a:r>
              <a:rPr lang="en-US" sz="2800" dirty="0" smtClean="0"/>
              <a:t>)</a:t>
            </a:r>
            <a:endParaRPr lang="en-US" sz="2800" dirty="0"/>
          </a:p>
          <a:p>
            <a:pPr>
              <a:buFont typeface="Wingdings" charset="2"/>
              <a:buChar char="q"/>
            </a:pPr>
            <a:r>
              <a:rPr lang="en-US" sz="2800" dirty="0"/>
              <a:t> </a:t>
            </a:r>
            <a:r>
              <a:rPr lang="en-US" sz="2800" dirty="0">
                <a:hlinkClick r:id="rId4"/>
              </a:rPr>
              <a:t>Contact us</a:t>
            </a:r>
            <a:endParaRPr lang="en-US" sz="2800" dirty="0"/>
          </a:p>
          <a:p>
            <a:pPr>
              <a:buFont typeface="Wingdings" charset="2"/>
              <a:buChar char="q"/>
            </a:pPr>
            <a:endParaRPr lang="en-US" sz="2800" dirty="0"/>
          </a:p>
        </p:txBody>
      </p:sp>
      <p:sp>
        <p:nvSpPr>
          <p:cNvPr id="5" name="Title 5"/>
          <p:cNvSpPr>
            <a:spLocks noGrp="1"/>
          </p:cNvSpPr>
          <p:nvPr>
            <p:ph type="title"/>
          </p:nvPr>
        </p:nvSpPr>
        <p:spPr>
          <a:xfrm>
            <a:off x="0" y="224590"/>
            <a:ext cx="9143999" cy="609600"/>
          </a:xfrm>
        </p:spPr>
        <p:txBody>
          <a:bodyPr>
            <a:normAutofit fontScale="90000"/>
          </a:bodyPr>
          <a:lstStyle/>
          <a:p>
            <a:pPr algn="ctr"/>
            <a:r>
              <a:rPr lang="en-US" b="1" dirty="0" smtClean="0">
                <a:solidFill>
                  <a:srgbClr val="409995"/>
                </a:solidFill>
              </a:rPr>
              <a:t>key resources</a:t>
            </a:r>
            <a:endParaRPr lang="en-US" b="1" dirty="0">
              <a:solidFill>
                <a:srgbClr val="409995"/>
              </a:solidFill>
            </a:endParaRPr>
          </a:p>
        </p:txBody>
      </p:sp>
    </p:spTree>
    <p:extLst>
      <p:ext uri="{BB962C8B-B14F-4D97-AF65-F5344CB8AC3E}">
        <p14:creationId xmlns:p14="http://schemas.microsoft.com/office/powerpoint/2010/main" val="1409101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58"/>
            <a:ext cx="9144000" cy="707886"/>
          </a:xfrm>
          <a:prstGeom prst="rect">
            <a:avLst/>
          </a:prstGeom>
          <a:noFill/>
        </p:spPr>
        <p:txBody>
          <a:bodyPr wrap="square" rtlCol="0">
            <a:spAutoFit/>
          </a:bodyPr>
          <a:lstStyle/>
          <a:p>
            <a:pPr algn="ctr"/>
            <a:r>
              <a:rPr lang="en-US" sz="4000" b="1" dirty="0" smtClean="0">
                <a:solidFill>
                  <a:srgbClr val="409995"/>
                </a:solidFill>
                <a:latin typeface="+mj-lt"/>
                <a:ea typeface="Montserrat" charset="0"/>
                <a:cs typeface="Montserrat" charset="0"/>
              </a:rPr>
              <a:t>questions?</a:t>
            </a:r>
          </a:p>
        </p:txBody>
      </p:sp>
      <p:sp>
        <p:nvSpPr>
          <p:cNvPr id="2" name="TextBox 1"/>
          <p:cNvSpPr txBox="1"/>
          <p:nvPr/>
        </p:nvSpPr>
        <p:spPr>
          <a:xfrm>
            <a:off x="673768" y="1651644"/>
            <a:ext cx="6721642" cy="2062103"/>
          </a:xfrm>
          <a:prstGeom prst="rect">
            <a:avLst/>
          </a:prstGeom>
          <a:noFill/>
        </p:spPr>
        <p:txBody>
          <a:bodyPr wrap="square" rtlCol="0">
            <a:spAutoFit/>
          </a:bodyPr>
          <a:lstStyle/>
          <a:p>
            <a:r>
              <a:rPr lang="en-US" sz="3600" dirty="0" smtClean="0"/>
              <a:t>Andrew Hamilton, MS, MLS</a:t>
            </a:r>
          </a:p>
          <a:p>
            <a:r>
              <a:rPr lang="en-US" sz="2800" dirty="0" smtClean="0"/>
              <a:t>hamiltoa@ohsu.edu</a:t>
            </a:r>
          </a:p>
          <a:p>
            <a:r>
              <a:rPr lang="en-US" sz="2800" dirty="0" smtClean="0"/>
              <a:t>503.494.7527</a:t>
            </a:r>
          </a:p>
          <a:p>
            <a:endParaRPr lang="en-US" sz="3600" dirty="0"/>
          </a:p>
        </p:txBody>
      </p:sp>
      <p:sp>
        <p:nvSpPr>
          <p:cNvPr id="5" name="TextBox 4"/>
          <p:cNvSpPr txBox="1"/>
          <p:nvPr/>
        </p:nvSpPr>
        <p:spPr>
          <a:xfrm>
            <a:off x="673768" y="3713747"/>
            <a:ext cx="6721642" cy="2062103"/>
          </a:xfrm>
          <a:prstGeom prst="rect">
            <a:avLst/>
          </a:prstGeom>
          <a:noFill/>
        </p:spPr>
        <p:txBody>
          <a:bodyPr wrap="square" rtlCol="0">
            <a:spAutoFit/>
          </a:bodyPr>
          <a:lstStyle/>
          <a:p>
            <a:r>
              <a:rPr lang="en-US" sz="3600" dirty="0" smtClean="0"/>
              <a:t>Letisha R. Wyatt, PhD</a:t>
            </a:r>
          </a:p>
          <a:p>
            <a:r>
              <a:rPr lang="en-US" sz="2800" dirty="0" smtClean="0"/>
              <a:t>wyattl@ohsu.edu</a:t>
            </a:r>
          </a:p>
          <a:p>
            <a:r>
              <a:rPr lang="en-US" sz="2800" dirty="0" smtClean="0"/>
              <a:t>503.494.8627</a:t>
            </a:r>
          </a:p>
          <a:p>
            <a:endParaRPr lang="en-US" sz="3600" dirty="0"/>
          </a:p>
        </p:txBody>
      </p:sp>
    </p:spTree>
    <p:extLst>
      <p:ext uri="{BB962C8B-B14F-4D97-AF65-F5344CB8AC3E}">
        <p14:creationId xmlns:p14="http://schemas.microsoft.com/office/powerpoint/2010/main" val="924773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6006"/>
            <a:ext cx="9144000" cy="880793"/>
          </a:xfrm>
        </p:spPr>
        <p:txBody>
          <a:bodyPr>
            <a:normAutofit/>
          </a:bodyPr>
          <a:lstStyle/>
          <a:p>
            <a:pPr algn="ctr"/>
            <a:r>
              <a:rPr lang="en-US" sz="4000" b="1" dirty="0" smtClean="0">
                <a:solidFill>
                  <a:srgbClr val="409995"/>
                </a:solidFill>
              </a:rPr>
              <a:t>learning outcomes</a:t>
            </a:r>
            <a:endParaRPr lang="en-US" sz="4000" b="1" dirty="0">
              <a:solidFill>
                <a:srgbClr val="409995"/>
              </a:solidFill>
            </a:endParaRPr>
          </a:p>
        </p:txBody>
      </p:sp>
      <p:sp>
        <p:nvSpPr>
          <p:cNvPr id="3" name="Content Placeholder 2"/>
          <p:cNvSpPr>
            <a:spLocks noGrp="1"/>
          </p:cNvSpPr>
          <p:nvPr>
            <p:ph idx="1"/>
          </p:nvPr>
        </p:nvSpPr>
        <p:spPr>
          <a:xfrm>
            <a:off x="308905" y="1548062"/>
            <a:ext cx="8526189" cy="4146885"/>
          </a:xfrm>
        </p:spPr>
        <p:txBody>
          <a:bodyPr>
            <a:noAutofit/>
          </a:bodyPr>
          <a:lstStyle/>
          <a:p>
            <a:pPr marL="0" indent="0">
              <a:lnSpc>
                <a:spcPct val="100000"/>
              </a:lnSpc>
              <a:spcBef>
                <a:spcPts val="0"/>
              </a:spcBef>
              <a:buNone/>
            </a:pPr>
            <a:r>
              <a:rPr lang="en-US" sz="2800" dirty="0" smtClean="0"/>
              <a:t>1 </a:t>
            </a:r>
            <a:r>
              <a:rPr lang="en-US" sz="2800" dirty="0"/>
              <a:t>How to frame your question (define concept </a:t>
            </a:r>
            <a:endParaRPr lang="en-US" sz="2800" dirty="0" smtClean="0"/>
          </a:p>
          <a:p>
            <a:pPr marL="0" indent="0">
              <a:lnSpc>
                <a:spcPct val="100000"/>
              </a:lnSpc>
              <a:spcBef>
                <a:spcPts val="0"/>
              </a:spcBef>
              <a:buNone/>
            </a:pPr>
            <a:r>
              <a:rPr lang="en-US" sz="2800" dirty="0"/>
              <a:t> </a:t>
            </a:r>
            <a:r>
              <a:rPr lang="en-US" sz="2800" dirty="0" smtClean="0"/>
              <a:t>  and </a:t>
            </a:r>
            <a:r>
              <a:rPr lang="en-US" sz="2800" dirty="0"/>
              <a:t>keywords</a:t>
            </a:r>
            <a:r>
              <a:rPr lang="en-US" sz="2800" dirty="0" smtClean="0"/>
              <a:t>)</a:t>
            </a:r>
          </a:p>
          <a:p>
            <a:pPr marL="0" indent="0">
              <a:lnSpc>
                <a:spcPct val="100000"/>
              </a:lnSpc>
              <a:spcBef>
                <a:spcPts val="0"/>
              </a:spcBef>
              <a:buNone/>
            </a:pPr>
            <a:endParaRPr lang="en-US" sz="2800" dirty="0"/>
          </a:p>
          <a:p>
            <a:pPr marL="0" indent="0">
              <a:lnSpc>
                <a:spcPct val="100000"/>
              </a:lnSpc>
              <a:spcBef>
                <a:spcPts val="0"/>
              </a:spcBef>
              <a:buNone/>
            </a:pPr>
            <a:r>
              <a:rPr lang="en-US" sz="2800" dirty="0" smtClean="0"/>
              <a:t>2 </a:t>
            </a:r>
            <a:r>
              <a:rPr lang="en-US" sz="2800" dirty="0"/>
              <a:t>Understand the </a:t>
            </a:r>
            <a:r>
              <a:rPr lang="en-US" sz="2800" dirty="0" smtClean="0"/>
              <a:t>benefit and application of   </a:t>
            </a:r>
          </a:p>
          <a:p>
            <a:pPr marL="0" indent="0">
              <a:lnSpc>
                <a:spcPct val="100000"/>
              </a:lnSpc>
              <a:spcBef>
                <a:spcPts val="0"/>
              </a:spcBef>
              <a:buNone/>
            </a:pPr>
            <a:r>
              <a:rPr lang="en-US" sz="2800" dirty="0"/>
              <a:t> </a:t>
            </a:r>
            <a:r>
              <a:rPr lang="en-US" sz="2800" dirty="0" smtClean="0"/>
              <a:t>  </a:t>
            </a:r>
            <a:r>
              <a:rPr lang="en-US" sz="2800" dirty="0" smtClean="0"/>
              <a:t>controlled vocabulary </a:t>
            </a:r>
            <a:r>
              <a:rPr lang="en-US" sz="2800" dirty="0"/>
              <a:t>and indexing </a:t>
            </a:r>
            <a:endParaRPr lang="en-US" sz="2800" dirty="0" smtClean="0"/>
          </a:p>
          <a:p>
            <a:pPr marL="0" indent="0">
              <a:lnSpc>
                <a:spcPct val="100000"/>
              </a:lnSpc>
              <a:spcBef>
                <a:spcPts val="0"/>
              </a:spcBef>
              <a:buNone/>
            </a:pPr>
            <a:endParaRPr lang="en-US" sz="2800" dirty="0" smtClean="0"/>
          </a:p>
          <a:p>
            <a:pPr marL="0" indent="0">
              <a:lnSpc>
                <a:spcPct val="100000"/>
              </a:lnSpc>
              <a:spcBef>
                <a:spcPts val="0"/>
              </a:spcBef>
              <a:buNone/>
            </a:pPr>
            <a:r>
              <a:rPr lang="en-US" sz="2800" dirty="0"/>
              <a:t>3 Execute </a:t>
            </a:r>
            <a:r>
              <a:rPr lang="en-US" sz="2800" dirty="0" smtClean="0"/>
              <a:t>and save search results </a:t>
            </a:r>
            <a:r>
              <a:rPr lang="en-US" sz="2800" dirty="0"/>
              <a:t>or search </a:t>
            </a:r>
            <a:endParaRPr lang="en-US" sz="2800" dirty="0" smtClean="0"/>
          </a:p>
          <a:p>
            <a:pPr marL="0" indent="0">
              <a:lnSpc>
                <a:spcPct val="100000"/>
              </a:lnSpc>
              <a:spcBef>
                <a:spcPts val="0"/>
              </a:spcBef>
              <a:buNone/>
            </a:pPr>
            <a:r>
              <a:rPr lang="en-US" sz="2800" dirty="0"/>
              <a:t> </a:t>
            </a:r>
            <a:r>
              <a:rPr lang="en-US" sz="2800" dirty="0" smtClean="0"/>
              <a:t>  strategy</a:t>
            </a:r>
            <a:endParaRPr lang="en-US" sz="2800" dirty="0"/>
          </a:p>
          <a:p>
            <a:pPr marL="0" indent="0">
              <a:buNone/>
            </a:pPr>
            <a:endParaRPr lang="en-US" sz="2800" dirty="0" smtClean="0"/>
          </a:p>
          <a:p>
            <a:pPr marL="0" indent="0">
              <a:buNone/>
            </a:pPr>
            <a:endParaRPr lang="en-US" sz="2800" dirty="0" smtClean="0"/>
          </a:p>
          <a:p>
            <a:pPr lvl="1">
              <a:buFont typeface="Wingdings" charset="2"/>
              <a:buChar char="q"/>
            </a:pPr>
            <a:endParaRPr lang="en-US" sz="2800" dirty="0" smtClean="0"/>
          </a:p>
          <a:p>
            <a:pPr>
              <a:buFont typeface="Wingdings" charset="2"/>
              <a:buChar char="q"/>
            </a:pPr>
            <a:endParaRPr lang="en-US" sz="2800" dirty="0"/>
          </a:p>
        </p:txBody>
      </p:sp>
    </p:spTree>
    <p:extLst>
      <p:ext uri="{BB962C8B-B14F-4D97-AF65-F5344CB8AC3E}">
        <p14:creationId xmlns:p14="http://schemas.microsoft.com/office/powerpoint/2010/main" val="926682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20" y="2464128"/>
            <a:ext cx="8496579" cy="1610566"/>
          </a:xfrm>
        </p:spPr>
        <p:txBody>
          <a:bodyPr anchor="ctr">
            <a:noAutofit/>
          </a:bodyPr>
          <a:lstStyle/>
          <a:p>
            <a:pPr algn="ctr"/>
            <a:r>
              <a:rPr lang="en-US" sz="4800" b="1" dirty="0" smtClean="0">
                <a:solidFill>
                  <a:srgbClr val="409995"/>
                </a:solidFill>
              </a:rPr>
              <a:t>searching is an art!</a:t>
            </a:r>
            <a:endParaRPr lang="en-US" sz="4800" b="1" dirty="0">
              <a:solidFill>
                <a:srgbClr val="409995"/>
              </a:solidFill>
            </a:endParaRPr>
          </a:p>
        </p:txBody>
      </p:sp>
    </p:spTree>
    <p:extLst>
      <p:ext uri="{BB962C8B-B14F-4D97-AF65-F5344CB8AC3E}">
        <p14:creationId xmlns:p14="http://schemas.microsoft.com/office/powerpoint/2010/main" val="286010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p:nvPr/>
        </p:nvSpPr>
        <p:spPr>
          <a:xfrm>
            <a:off x="1368973" y="6051716"/>
            <a:ext cx="6303600" cy="653700"/>
          </a:xfrm>
          <a:prstGeom prst="rect">
            <a:avLst/>
          </a:prstGeom>
          <a:noFill/>
          <a:ln>
            <a:noFill/>
          </a:ln>
        </p:spPr>
        <p:txBody>
          <a:bodyPr lIns="91425" tIns="91425" rIns="91425" bIns="91425" anchor="t" anchorCtr="0">
            <a:noAutofit/>
          </a:bodyPr>
          <a:lstStyle/>
          <a:p>
            <a:pPr lvl="0" algn="ctr" rtl="0">
              <a:spcBef>
                <a:spcPts val="0"/>
              </a:spcBef>
              <a:buNone/>
            </a:pPr>
            <a:r>
              <a:rPr lang="en-US" sz="1200" b="1" dirty="0">
                <a:latin typeface="Raleway"/>
                <a:ea typeface="Raleway"/>
                <a:cs typeface="Raleway"/>
                <a:sym typeface="Raleway"/>
              </a:rPr>
              <a:t>Segmented growth of the annual number of cited references 1650 - 2012</a:t>
            </a:r>
          </a:p>
        </p:txBody>
      </p:sp>
      <p:pic>
        <p:nvPicPr>
          <p:cNvPr id="260" name="Shape 260" descr="Picture1.png"/>
          <p:cNvPicPr preferRelativeResize="0"/>
          <p:nvPr/>
        </p:nvPicPr>
        <p:blipFill rotWithShape="1">
          <a:blip r:embed="rId3">
            <a:alphaModFix/>
          </a:blip>
          <a:srcRect l="13599" b="23029"/>
          <a:stretch/>
        </p:blipFill>
        <p:spPr>
          <a:xfrm>
            <a:off x="1554098" y="1076354"/>
            <a:ext cx="6118475" cy="4829474"/>
          </a:xfrm>
          <a:prstGeom prst="rect">
            <a:avLst/>
          </a:prstGeom>
          <a:ln>
            <a:noFill/>
          </a:ln>
          <a:effectLst>
            <a:outerShdw blurRad="190500" algn="tl" rotWithShape="0">
              <a:srgbClr val="000000">
                <a:alpha val="70000"/>
              </a:srgbClr>
            </a:outerShdw>
          </a:effectLst>
        </p:spPr>
      </p:pic>
      <p:sp>
        <p:nvSpPr>
          <p:cNvPr id="261" name="Shape 261"/>
          <p:cNvSpPr txBox="1"/>
          <p:nvPr/>
        </p:nvSpPr>
        <p:spPr>
          <a:xfrm>
            <a:off x="3196800" y="5437775"/>
            <a:ext cx="3669900" cy="653700"/>
          </a:xfrm>
          <a:prstGeom prst="rect">
            <a:avLst/>
          </a:prstGeom>
          <a:noFill/>
          <a:ln>
            <a:noFill/>
          </a:ln>
        </p:spPr>
        <p:txBody>
          <a:bodyPr lIns="91425" tIns="91425" rIns="91425" bIns="91425" anchor="t" anchorCtr="0">
            <a:noAutofit/>
          </a:bodyPr>
          <a:lstStyle/>
          <a:p>
            <a:pPr lvl="0" algn="ctr" rtl="0">
              <a:spcBef>
                <a:spcPts val="0"/>
              </a:spcBef>
              <a:buNone/>
            </a:pPr>
            <a:r>
              <a:rPr lang="en-US" sz="1200" b="1" dirty="0">
                <a:solidFill>
                  <a:srgbClr val="186772"/>
                </a:solidFill>
                <a:latin typeface="Montserrat"/>
                <a:ea typeface="Montserrat"/>
                <a:cs typeface="Montserrat"/>
                <a:sym typeface="Montserrat"/>
              </a:rPr>
              <a:t>Publication Year</a:t>
            </a:r>
          </a:p>
        </p:txBody>
      </p:sp>
      <p:sp>
        <p:nvSpPr>
          <p:cNvPr id="262" name="Shape 262"/>
          <p:cNvSpPr txBox="1"/>
          <p:nvPr/>
        </p:nvSpPr>
        <p:spPr>
          <a:xfrm rot="-5400000">
            <a:off x="323125" y="2998500"/>
            <a:ext cx="3669900" cy="343800"/>
          </a:xfrm>
          <a:prstGeom prst="rect">
            <a:avLst/>
          </a:prstGeom>
          <a:noFill/>
          <a:ln>
            <a:noFill/>
          </a:ln>
        </p:spPr>
        <p:txBody>
          <a:bodyPr lIns="91425" tIns="91425" rIns="91425" bIns="91425" anchor="t" anchorCtr="0">
            <a:noAutofit/>
          </a:bodyPr>
          <a:lstStyle/>
          <a:p>
            <a:pPr lvl="0" algn="ctr" rtl="0">
              <a:spcBef>
                <a:spcPts val="0"/>
              </a:spcBef>
              <a:buNone/>
            </a:pPr>
            <a:r>
              <a:rPr lang="en-US" sz="1200" b="1" dirty="0">
                <a:solidFill>
                  <a:srgbClr val="186772"/>
                </a:solidFill>
                <a:latin typeface="Raleway"/>
                <a:ea typeface="Raleway"/>
                <a:cs typeface="Raleway"/>
                <a:sym typeface="Raleway"/>
              </a:rPr>
              <a:t>Log (Total Number of References)</a:t>
            </a:r>
          </a:p>
        </p:txBody>
      </p:sp>
      <p:sp>
        <p:nvSpPr>
          <p:cNvPr id="263" name="Shape 263"/>
          <p:cNvSpPr txBox="1"/>
          <p:nvPr/>
        </p:nvSpPr>
        <p:spPr>
          <a:xfrm>
            <a:off x="21600" y="6467966"/>
            <a:ext cx="6692700" cy="4749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US" sz="1000" dirty="0">
                <a:solidFill>
                  <a:schemeClr val="dk1"/>
                </a:solidFill>
                <a:latin typeface="Raleway"/>
                <a:ea typeface="Raleway"/>
                <a:cs typeface="Raleway"/>
                <a:sym typeface="Raleway"/>
              </a:rPr>
              <a:t>GOA paper:  https://arxiv.org/abs/1402.4578</a:t>
            </a:r>
          </a:p>
        </p:txBody>
      </p:sp>
      <p:sp>
        <p:nvSpPr>
          <p:cNvPr id="7" name="Title 1"/>
          <p:cNvSpPr>
            <a:spLocks noGrp="1"/>
          </p:cNvSpPr>
          <p:nvPr>
            <p:ph type="title"/>
          </p:nvPr>
        </p:nvSpPr>
        <p:spPr>
          <a:xfrm>
            <a:off x="82673" y="128318"/>
            <a:ext cx="9061327" cy="948036"/>
          </a:xfrm>
        </p:spPr>
        <p:txBody>
          <a:bodyPr/>
          <a:lstStyle/>
          <a:p>
            <a:pPr algn="ctr"/>
            <a:r>
              <a:rPr lang="en-US" b="1" dirty="0" smtClean="0">
                <a:solidFill>
                  <a:srgbClr val="409995"/>
                </a:solidFill>
              </a:rPr>
              <a:t>efficiency is key</a:t>
            </a:r>
            <a:endParaRPr lang="en-US" b="1" dirty="0">
              <a:solidFill>
                <a:srgbClr val="409995"/>
              </a:solidFill>
            </a:endParaRPr>
          </a:p>
        </p:txBody>
      </p:sp>
    </p:spTree>
    <p:extLst>
      <p:ext uri="{BB962C8B-B14F-4D97-AF65-F5344CB8AC3E}">
        <p14:creationId xmlns:p14="http://schemas.microsoft.com/office/powerpoint/2010/main" val="124837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053" y="1261308"/>
            <a:ext cx="5438273" cy="4696691"/>
          </a:xfrm>
          <a:prstGeom prst="rect">
            <a:avLst/>
          </a:prstGeom>
        </p:spPr>
      </p:pic>
      <p:sp>
        <p:nvSpPr>
          <p:cNvPr id="3" name="Title 1"/>
          <p:cNvSpPr txBox="1">
            <a:spLocks/>
          </p:cNvSpPr>
          <p:nvPr/>
        </p:nvSpPr>
        <p:spPr>
          <a:xfrm>
            <a:off x="82673" y="128318"/>
            <a:ext cx="9061327" cy="948036"/>
          </a:xfrm>
          <a:prstGeom prst="rect">
            <a:avLst/>
          </a:prstGeom>
        </p:spPr>
        <p:txBody>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solidFill>
                  <a:srgbClr val="409995"/>
                </a:solidFill>
              </a:rPr>
              <a:t>comprehensive searches</a:t>
            </a:r>
            <a:endParaRPr lang="en-US" dirty="0">
              <a:solidFill>
                <a:srgbClr val="409995"/>
              </a:solidFill>
            </a:endParaRPr>
          </a:p>
        </p:txBody>
      </p:sp>
      <p:sp>
        <p:nvSpPr>
          <p:cNvPr id="4" name="TextBox 3"/>
          <p:cNvSpPr txBox="1"/>
          <p:nvPr/>
        </p:nvSpPr>
        <p:spPr>
          <a:xfrm>
            <a:off x="1700461" y="3866147"/>
            <a:ext cx="2245896" cy="523220"/>
          </a:xfrm>
          <a:prstGeom prst="rect">
            <a:avLst/>
          </a:prstGeom>
          <a:noFill/>
        </p:spPr>
        <p:txBody>
          <a:bodyPr wrap="square" rtlCol="0">
            <a:spAutoFit/>
          </a:bodyPr>
          <a:lstStyle/>
          <a:p>
            <a:pPr algn="ctr"/>
            <a:r>
              <a:rPr lang="en-US" sz="2800" b="1" dirty="0" smtClean="0">
                <a:solidFill>
                  <a:srgbClr val="409995"/>
                </a:solidFill>
              </a:rPr>
              <a:t>specificity</a:t>
            </a:r>
            <a:endParaRPr lang="en-US" sz="2800" b="1" dirty="0">
              <a:solidFill>
                <a:srgbClr val="409995"/>
              </a:solidFill>
            </a:endParaRPr>
          </a:p>
        </p:txBody>
      </p:sp>
      <p:sp>
        <p:nvSpPr>
          <p:cNvPr id="5" name="TextBox 4"/>
          <p:cNvSpPr txBox="1"/>
          <p:nvPr/>
        </p:nvSpPr>
        <p:spPr>
          <a:xfrm>
            <a:off x="5462335" y="4708358"/>
            <a:ext cx="2245896" cy="523220"/>
          </a:xfrm>
          <a:prstGeom prst="rect">
            <a:avLst/>
          </a:prstGeom>
          <a:noFill/>
        </p:spPr>
        <p:txBody>
          <a:bodyPr wrap="square" rtlCol="0">
            <a:spAutoFit/>
          </a:bodyPr>
          <a:lstStyle/>
          <a:p>
            <a:pPr algn="ctr"/>
            <a:r>
              <a:rPr lang="en-US" sz="2800" b="1" dirty="0" smtClean="0">
                <a:solidFill>
                  <a:srgbClr val="409995"/>
                </a:solidFill>
              </a:rPr>
              <a:t>sensitivity</a:t>
            </a:r>
            <a:endParaRPr lang="en-US" sz="2800" b="1" dirty="0">
              <a:solidFill>
                <a:srgbClr val="409995"/>
              </a:solidFill>
            </a:endParaRPr>
          </a:p>
        </p:txBody>
      </p:sp>
    </p:spTree>
    <p:extLst>
      <p:ext uri="{BB962C8B-B14F-4D97-AF65-F5344CB8AC3E}">
        <p14:creationId xmlns:p14="http://schemas.microsoft.com/office/powerpoint/2010/main" val="26522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1251285" y="1195137"/>
            <a:ext cx="6473706" cy="5285874"/>
            <a:chOff x="834" y="359"/>
            <a:chExt cx="5479" cy="4096"/>
          </a:xfrm>
          <a:effectLst>
            <a:outerShdw blurRad="50800" dist="50800" dir="5400000" algn="ctr" rotWithShape="0">
              <a:schemeClr val="bg2">
                <a:lumMod val="20000"/>
                <a:lumOff val="80000"/>
              </a:schemeClr>
            </a:outerShdw>
          </a:effectLst>
        </p:grpSpPr>
        <p:sp>
          <p:nvSpPr>
            <p:cNvPr id="3" name="Rectangle 27"/>
            <p:cNvSpPr>
              <a:spLocks noChangeArrowheads="1"/>
            </p:cNvSpPr>
            <p:nvPr/>
          </p:nvSpPr>
          <p:spPr bwMode="auto">
            <a:xfrm>
              <a:off x="1063" y="1388"/>
              <a:ext cx="2031" cy="704"/>
            </a:xfrm>
            <a:prstGeom prst="rect">
              <a:avLst/>
            </a:prstGeom>
            <a:solidFill>
              <a:schemeClr val="bg1"/>
            </a:solidFill>
            <a:ln w="25400">
              <a:solidFill>
                <a:schemeClr val="tx1"/>
              </a:solidFill>
              <a:miter lim="800000"/>
              <a:headEnd/>
              <a:tailEnd/>
            </a:ln>
            <a:effectLst>
              <a:outerShdw dist="107763" dir="2700000" algn="ctr" rotWithShape="0">
                <a:schemeClr val="bg2">
                  <a:lumMod val="20000"/>
                  <a:lumOff val="80000"/>
                </a:schemeClr>
              </a:outerShdw>
            </a:effectLst>
          </p:spPr>
          <p:txBody>
            <a:bodyPr wrap="none" anchor="ctr"/>
            <a:lstStyle/>
            <a:p>
              <a:pPr>
                <a:defRPr/>
              </a:pPr>
              <a:endParaRPr lang="en-CA" sz="2400" dirty="0">
                <a:latin typeface="Times New Roman" pitchFamily="18" charset="0"/>
                <a:ea typeface="+mn-ea"/>
              </a:endParaRPr>
            </a:p>
          </p:txBody>
        </p:sp>
        <p:grpSp>
          <p:nvGrpSpPr>
            <p:cNvPr id="4" name="Group 34"/>
            <p:cNvGrpSpPr>
              <a:grpSpLocks/>
            </p:cNvGrpSpPr>
            <p:nvPr/>
          </p:nvGrpSpPr>
          <p:grpSpPr bwMode="auto">
            <a:xfrm>
              <a:off x="834" y="359"/>
              <a:ext cx="5479" cy="4096"/>
              <a:chOff x="-1302" y="461"/>
              <a:chExt cx="5479" cy="4096"/>
            </a:xfrm>
          </p:grpSpPr>
          <p:grpSp>
            <p:nvGrpSpPr>
              <p:cNvPr id="5" name="Group 33"/>
              <p:cNvGrpSpPr>
                <a:grpSpLocks/>
              </p:cNvGrpSpPr>
              <p:nvPr/>
            </p:nvGrpSpPr>
            <p:grpSpPr bwMode="auto">
              <a:xfrm>
                <a:off x="-1302" y="461"/>
                <a:ext cx="5479" cy="4096"/>
                <a:chOff x="0" y="340"/>
                <a:chExt cx="5479" cy="4096"/>
              </a:xfrm>
            </p:grpSpPr>
            <p:sp>
              <p:nvSpPr>
                <p:cNvPr id="7" name="Rectangle 10"/>
                <p:cNvSpPr>
                  <a:spLocks noChangeArrowheads="1"/>
                </p:cNvSpPr>
                <p:nvPr/>
              </p:nvSpPr>
              <p:spPr bwMode="auto">
                <a:xfrm>
                  <a:off x="618" y="340"/>
                  <a:ext cx="4534" cy="712"/>
                </a:xfrm>
                <a:prstGeom prst="rect">
                  <a:avLst/>
                </a:prstGeom>
                <a:solidFill>
                  <a:schemeClr val="bg1"/>
                </a:solidFill>
                <a:ln w="12700">
                  <a:solidFill>
                    <a:schemeClr val="tx1"/>
                  </a:solidFill>
                  <a:miter lim="800000"/>
                  <a:headEnd/>
                  <a:tailEnd/>
                </a:ln>
                <a:effectLst>
                  <a:outerShdw dist="107763" dir="2700000" algn="ctr" rotWithShape="0">
                    <a:schemeClr val="bg2">
                      <a:lumMod val="20000"/>
                      <a:lumOff val="80000"/>
                    </a:schemeClr>
                  </a:outerShdw>
                </a:effectLst>
              </p:spPr>
              <p:txBody>
                <a:bodyPr wrap="none" anchor="ctr" anchorCtr="1"/>
                <a:lstStyle/>
                <a:p>
                  <a:pPr>
                    <a:defRPr/>
                  </a:pPr>
                  <a:endParaRPr lang="en-CA" sz="2400" dirty="0">
                    <a:latin typeface="Times New Roman" pitchFamily="18" charset="0"/>
                    <a:ea typeface="+mn-ea"/>
                  </a:endParaRPr>
                </a:p>
              </p:txBody>
            </p:sp>
            <p:sp>
              <p:nvSpPr>
                <p:cNvPr id="8" name="Line 35"/>
                <p:cNvSpPr>
                  <a:spLocks noChangeShapeType="1"/>
                </p:cNvSpPr>
                <p:nvPr/>
              </p:nvSpPr>
              <p:spPr bwMode="auto">
                <a:xfrm>
                  <a:off x="1488" y="1056"/>
                  <a:ext cx="0" cy="288"/>
                </a:xfrm>
                <a:prstGeom prst="line">
                  <a:avLst/>
                </a:prstGeom>
                <a:noFill/>
                <a:ln w="50800">
                  <a:solidFill>
                    <a:schemeClr val="tx1"/>
                  </a:solidFill>
                  <a:round/>
                  <a:headEnd type="triangle" w="med" len="med"/>
                  <a:tailEnd/>
                </a:ln>
              </p:spPr>
              <p:txBody>
                <a:bodyPr wrap="none" anchor="ctr"/>
                <a:lstStyle/>
                <a:p>
                  <a:pPr>
                    <a:defRPr/>
                  </a:pPr>
                  <a:endParaRPr lang="en-CA" dirty="0">
                    <a:latin typeface="Times New Roman" pitchFamily="18" charset="0"/>
                    <a:ea typeface="+mn-ea"/>
                  </a:endParaRPr>
                </a:p>
              </p:txBody>
            </p:sp>
            <p:grpSp>
              <p:nvGrpSpPr>
                <p:cNvPr id="9" name="Group 31"/>
                <p:cNvGrpSpPr>
                  <a:grpSpLocks/>
                </p:cNvGrpSpPr>
                <p:nvPr/>
              </p:nvGrpSpPr>
              <p:grpSpPr bwMode="auto">
                <a:xfrm>
                  <a:off x="0" y="446"/>
                  <a:ext cx="5479" cy="3990"/>
                  <a:chOff x="0" y="446"/>
                  <a:chExt cx="5479" cy="3990"/>
                </a:xfrm>
              </p:grpSpPr>
              <p:sp>
                <p:nvSpPr>
                  <p:cNvPr id="10" name="Rectangle 11"/>
                  <p:cNvSpPr>
                    <a:spLocks noChangeArrowheads="1"/>
                  </p:cNvSpPr>
                  <p:nvPr/>
                </p:nvSpPr>
                <p:spPr bwMode="auto">
                  <a:xfrm>
                    <a:off x="577" y="446"/>
                    <a:ext cx="4596" cy="495"/>
                  </a:xfrm>
                  <a:prstGeom prst="rect">
                    <a:avLst/>
                  </a:prstGeom>
                  <a:noFill/>
                  <a:ln w="9525">
                    <a:noFill/>
                    <a:miter lim="800000"/>
                    <a:headEnd/>
                    <a:tailEnd/>
                  </a:ln>
                </p:spPr>
                <p:txBody>
                  <a:bodyPr lIns="92075" tIns="46038" rIns="92075" bIns="46038" anchor="ctr" anchorCtr="1">
                    <a:spAutoFit/>
                  </a:bodyPr>
                  <a:lstStyle/>
                  <a:p>
                    <a:pPr>
                      <a:defRPr/>
                    </a:pPr>
                    <a:r>
                      <a:rPr lang="en-US" sz="3200" b="1" dirty="0">
                        <a:solidFill>
                          <a:srgbClr val="081D58"/>
                        </a:solidFill>
                        <a:latin typeface="Arial" charset="0"/>
                        <a:ea typeface="+mn-ea"/>
                      </a:rPr>
                      <a:t>Assess</a:t>
                    </a:r>
                    <a:endParaRPr lang="en-US" sz="3200" b="1" dirty="0">
                      <a:latin typeface="Arial" charset="0"/>
                      <a:ea typeface="+mn-ea"/>
                    </a:endParaRPr>
                  </a:p>
                </p:txBody>
              </p:sp>
              <p:sp>
                <p:nvSpPr>
                  <p:cNvPr id="11" name="Rectangle 12"/>
                  <p:cNvSpPr>
                    <a:spLocks noChangeArrowheads="1"/>
                  </p:cNvSpPr>
                  <p:nvPr/>
                </p:nvSpPr>
                <p:spPr bwMode="auto">
                  <a:xfrm>
                    <a:off x="577" y="492"/>
                    <a:ext cx="4799" cy="495"/>
                  </a:xfrm>
                  <a:prstGeom prst="rect">
                    <a:avLst/>
                  </a:prstGeom>
                  <a:noFill/>
                  <a:ln w="9525">
                    <a:noFill/>
                    <a:miter lim="800000"/>
                    <a:headEnd/>
                    <a:tailEnd/>
                  </a:ln>
                </p:spPr>
                <p:txBody>
                  <a:bodyPr lIns="92075" tIns="46038" rIns="92075" bIns="46038" anchor="ctr" anchorCtr="1">
                    <a:spAutoFit/>
                  </a:bodyPr>
                  <a:lstStyle/>
                  <a:p>
                    <a:pPr marL="114300" indent="-114300" algn="l">
                      <a:defRPr/>
                    </a:pPr>
                    <a:endParaRPr lang="en-CA" sz="3200" dirty="0">
                      <a:latin typeface="Arial" charset="0"/>
                      <a:ea typeface="+mn-ea"/>
                    </a:endParaRPr>
                  </a:p>
                </p:txBody>
              </p:sp>
              <p:sp>
                <p:nvSpPr>
                  <p:cNvPr id="12" name="Rectangle 13"/>
                  <p:cNvSpPr>
                    <a:spLocks noChangeArrowheads="1"/>
                  </p:cNvSpPr>
                  <p:nvPr/>
                </p:nvSpPr>
                <p:spPr bwMode="auto">
                  <a:xfrm>
                    <a:off x="3439" y="1343"/>
                    <a:ext cx="2040" cy="1725"/>
                  </a:xfrm>
                  <a:prstGeom prst="rect">
                    <a:avLst/>
                  </a:prstGeom>
                  <a:solidFill>
                    <a:srgbClr val="FFCCFF"/>
                  </a:solidFill>
                  <a:ln w="12700" algn="ctr">
                    <a:solidFill>
                      <a:schemeClr val="tx1"/>
                    </a:solidFill>
                    <a:miter lim="800000"/>
                    <a:headEnd/>
                    <a:tailEnd/>
                  </a:ln>
                  <a:effectLst>
                    <a:outerShdw dist="107763" dir="2700000" algn="ctr" rotWithShape="0">
                      <a:schemeClr val="bg2">
                        <a:lumMod val="20000"/>
                        <a:lumOff val="80000"/>
                      </a:schemeClr>
                    </a:outerShdw>
                  </a:effectLst>
                </p:spPr>
                <p:txBody>
                  <a:bodyPr wrap="none" anchor="ctr" anchorCtr="1"/>
                  <a:lstStyle/>
                  <a:p>
                    <a:pPr>
                      <a:defRPr/>
                    </a:pPr>
                    <a:endParaRPr lang="en-CA" sz="2400" dirty="0">
                      <a:latin typeface="Times New Roman" pitchFamily="18" charset="0"/>
                      <a:ea typeface="+mn-ea"/>
                    </a:endParaRPr>
                  </a:p>
                </p:txBody>
              </p:sp>
              <p:sp>
                <p:nvSpPr>
                  <p:cNvPr id="13" name="Line 15"/>
                  <p:cNvSpPr>
                    <a:spLocks noChangeShapeType="1"/>
                  </p:cNvSpPr>
                  <p:nvPr/>
                </p:nvSpPr>
                <p:spPr bwMode="auto">
                  <a:xfrm>
                    <a:off x="4279" y="1056"/>
                    <a:ext cx="0" cy="288"/>
                  </a:xfrm>
                  <a:prstGeom prst="line">
                    <a:avLst/>
                  </a:prstGeom>
                  <a:noFill/>
                  <a:ln w="50800">
                    <a:solidFill>
                      <a:schemeClr val="tx1"/>
                    </a:solidFill>
                    <a:round/>
                    <a:headEnd type="triangle" w="med" len="med"/>
                    <a:tailEnd type="triangle" w="med" len="med"/>
                  </a:ln>
                </p:spPr>
                <p:txBody>
                  <a:bodyPr wrap="none" anchor="ctr"/>
                  <a:lstStyle/>
                  <a:p>
                    <a:pPr>
                      <a:defRPr/>
                    </a:pPr>
                    <a:endParaRPr lang="en-CA" dirty="0">
                      <a:latin typeface="Times New Roman" pitchFamily="18" charset="0"/>
                      <a:ea typeface="+mn-ea"/>
                    </a:endParaRPr>
                  </a:p>
                </p:txBody>
              </p:sp>
              <p:sp>
                <p:nvSpPr>
                  <p:cNvPr id="14" name="Rectangle 13"/>
                  <p:cNvSpPr>
                    <a:spLocks noChangeArrowheads="1"/>
                  </p:cNvSpPr>
                  <p:nvPr/>
                </p:nvSpPr>
                <p:spPr bwMode="auto">
                  <a:xfrm>
                    <a:off x="211" y="2360"/>
                    <a:ext cx="2033" cy="704"/>
                  </a:xfrm>
                  <a:prstGeom prst="rect">
                    <a:avLst/>
                  </a:prstGeom>
                  <a:solidFill>
                    <a:schemeClr val="bg1"/>
                  </a:solidFill>
                  <a:ln w="25400">
                    <a:solidFill>
                      <a:schemeClr val="tx1"/>
                    </a:solidFill>
                    <a:miter lim="800000"/>
                    <a:headEnd/>
                    <a:tailEnd/>
                  </a:ln>
                  <a:effectLst>
                    <a:outerShdw dist="107763" dir="2700000" algn="ctr" rotWithShape="0">
                      <a:schemeClr val="bg2">
                        <a:lumMod val="20000"/>
                        <a:lumOff val="80000"/>
                      </a:schemeClr>
                    </a:outerShdw>
                  </a:effectLst>
                </p:spPr>
                <p:txBody>
                  <a:bodyPr wrap="none" anchor="ctr"/>
                  <a:lstStyle/>
                  <a:p>
                    <a:pPr>
                      <a:defRPr/>
                    </a:pPr>
                    <a:endParaRPr lang="en-CA" sz="2400" dirty="0">
                      <a:latin typeface="Times New Roman" pitchFamily="18" charset="0"/>
                      <a:ea typeface="+mn-ea"/>
                    </a:endParaRPr>
                  </a:p>
                </p:txBody>
              </p:sp>
              <p:sp>
                <p:nvSpPr>
                  <p:cNvPr id="15" name="Rectangle 14"/>
                  <p:cNvSpPr>
                    <a:spLocks noChangeArrowheads="1"/>
                  </p:cNvSpPr>
                  <p:nvPr/>
                </p:nvSpPr>
                <p:spPr bwMode="auto">
                  <a:xfrm>
                    <a:off x="193" y="2448"/>
                    <a:ext cx="2069" cy="469"/>
                  </a:xfrm>
                  <a:prstGeom prst="rect">
                    <a:avLst/>
                  </a:prstGeom>
                  <a:noFill/>
                  <a:ln w="9525">
                    <a:noFill/>
                    <a:miter lim="800000"/>
                    <a:headEnd/>
                    <a:tailEnd/>
                  </a:ln>
                </p:spPr>
                <p:txBody>
                  <a:bodyPr lIns="92075" tIns="46038" rIns="92075" bIns="46038">
                    <a:spAutoFit/>
                  </a:bodyPr>
                  <a:lstStyle/>
                  <a:p>
                    <a:pPr algn="ctr">
                      <a:defRPr/>
                    </a:pPr>
                    <a:r>
                      <a:rPr lang="en-US" sz="3000" b="1" dirty="0">
                        <a:solidFill>
                          <a:srgbClr val="081D58"/>
                        </a:solidFill>
                        <a:latin typeface="Arial" charset="0"/>
                        <a:ea typeface="+mn-ea"/>
                      </a:rPr>
                      <a:t>Appraise</a:t>
                    </a:r>
                    <a:endParaRPr lang="en-US" sz="3000" b="1" dirty="0">
                      <a:latin typeface="Arial" charset="0"/>
                      <a:ea typeface="+mn-ea"/>
                    </a:endParaRPr>
                  </a:p>
                </p:txBody>
              </p:sp>
              <p:sp>
                <p:nvSpPr>
                  <p:cNvPr id="16" name="Line 19"/>
                  <p:cNvSpPr>
                    <a:spLocks noChangeShapeType="1"/>
                  </p:cNvSpPr>
                  <p:nvPr/>
                </p:nvSpPr>
                <p:spPr bwMode="auto">
                  <a:xfrm>
                    <a:off x="1488" y="3072"/>
                    <a:ext cx="0" cy="288"/>
                  </a:xfrm>
                  <a:prstGeom prst="line">
                    <a:avLst/>
                  </a:prstGeom>
                  <a:noFill/>
                  <a:ln w="50800">
                    <a:solidFill>
                      <a:schemeClr val="tx1"/>
                    </a:solidFill>
                    <a:round/>
                    <a:headEnd type="triangle" w="med" len="med"/>
                    <a:tailEnd type="triangle" w="med" len="med"/>
                  </a:ln>
                </p:spPr>
                <p:txBody>
                  <a:bodyPr wrap="none" anchor="ctr"/>
                  <a:lstStyle/>
                  <a:p>
                    <a:pPr>
                      <a:defRPr/>
                    </a:pPr>
                    <a:endParaRPr lang="en-CA" dirty="0">
                      <a:latin typeface="Times New Roman" pitchFamily="18" charset="0"/>
                      <a:ea typeface="+mn-ea"/>
                    </a:endParaRPr>
                  </a:p>
                </p:txBody>
              </p:sp>
              <p:grpSp>
                <p:nvGrpSpPr>
                  <p:cNvPr id="17" name="Group 20"/>
                  <p:cNvGrpSpPr>
                    <a:grpSpLocks/>
                  </p:cNvGrpSpPr>
                  <p:nvPr/>
                </p:nvGrpSpPr>
                <p:grpSpPr bwMode="auto">
                  <a:xfrm>
                    <a:off x="2539" y="1650"/>
                    <a:ext cx="683" cy="1573"/>
                    <a:chOff x="2539" y="1650"/>
                    <a:chExt cx="683" cy="1573"/>
                  </a:xfrm>
                </p:grpSpPr>
                <p:grpSp>
                  <p:nvGrpSpPr>
                    <p:cNvPr id="26" name="Group 21"/>
                    <p:cNvGrpSpPr>
                      <a:grpSpLocks/>
                    </p:cNvGrpSpPr>
                    <p:nvPr/>
                  </p:nvGrpSpPr>
                  <p:grpSpPr bwMode="auto">
                    <a:xfrm>
                      <a:off x="2539" y="2370"/>
                      <a:ext cx="629" cy="853"/>
                      <a:chOff x="2539" y="2370"/>
                      <a:chExt cx="629" cy="853"/>
                    </a:xfrm>
                  </p:grpSpPr>
                  <p:sp>
                    <p:nvSpPr>
                      <p:cNvPr id="30" name="Freeform 22"/>
                      <p:cNvSpPr>
                        <a:spLocks/>
                      </p:cNvSpPr>
                      <p:nvPr/>
                    </p:nvSpPr>
                    <p:spPr bwMode="auto">
                      <a:xfrm>
                        <a:off x="2797" y="2588"/>
                        <a:ext cx="371" cy="635"/>
                      </a:xfrm>
                      <a:custGeom>
                        <a:avLst/>
                        <a:gdLst>
                          <a:gd name="T0" fmla="*/ 178 w 371"/>
                          <a:gd name="T1" fmla="*/ 634 h 635"/>
                          <a:gd name="T2" fmla="*/ 0 w 371"/>
                          <a:gd name="T3" fmla="*/ 634 h 635"/>
                          <a:gd name="T4" fmla="*/ 27 w 371"/>
                          <a:gd name="T5" fmla="*/ 617 h 635"/>
                          <a:gd name="T6" fmla="*/ 50 w 371"/>
                          <a:gd name="T7" fmla="*/ 589 h 635"/>
                          <a:gd name="T8" fmla="*/ 70 w 371"/>
                          <a:gd name="T9" fmla="*/ 552 h 635"/>
                          <a:gd name="T10" fmla="*/ 89 w 371"/>
                          <a:gd name="T11" fmla="*/ 510 h 635"/>
                          <a:gd name="T12" fmla="*/ 108 w 371"/>
                          <a:gd name="T13" fmla="*/ 450 h 635"/>
                          <a:gd name="T14" fmla="*/ 125 w 371"/>
                          <a:gd name="T15" fmla="*/ 386 h 635"/>
                          <a:gd name="T16" fmla="*/ 139 w 371"/>
                          <a:gd name="T17" fmla="*/ 313 h 635"/>
                          <a:gd name="T18" fmla="*/ 152 w 371"/>
                          <a:gd name="T19" fmla="*/ 222 h 635"/>
                          <a:gd name="T20" fmla="*/ 160 w 371"/>
                          <a:gd name="T21" fmla="*/ 145 h 635"/>
                          <a:gd name="T22" fmla="*/ 168 w 371"/>
                          <a:gd name="T23" fmla="*/ 64 h 635"/>
                          <a:gd name="T24" fmla="*/ 171 w 371"/>
                          <a:gd name="T25" fmla="*/ 0 h 635"/>
                          <a:gd name="T26" fmla="*/ 370 w 371"/>
                          <a:gd name="T27" fmla="*/ 0 h 635"/>
                          <a:gd name="T28" fmla="*/ 366 w 371"/>
                          <a:gd name="T29" fmla="*/ 54 h 635"/>
                          <a:gd name="T30" fmla="*/ 361 w 371"/>
                          <a:gd name="T31" fmla="*/ 111 h 635"/>
                          <a:gd name="T32" fmla="*/ 356 w 371"/>
                          <a:gd name="T33" fmla="*/ 163 h 635"/>
                          <a:gd name="T34" fmla="*/ 352 w 371"/>
                          <a:gd name="T35" fmla="*/ 204 h 635"/>
                          <a:gd name="T36" fmla="*/ 346 w 371"/>
                          <a:gd name="T37" fmla="*/ 254 h 635"/>
                          <a:gd name="T38" fmla="*/ 337 w 371"/>
                          <a:gd name="T39" fmla="*/ 313 h 635"/>
                          <a:gd name="T40" fmla="*/ 328 w 371"/>
                          <a:gd name="T41" fmla="*/ 356 h 635"/>
                          <a:gd name="T42" fmla="*/ 318 w 371"/>
                          <a:gd name="T43" fmla="*/ 401 h 635"/>
                          <a:gd name="T44" fmla="*/ 313 w 371"/>
                          <a:gd name="T45" fmla="*/ 424 h 635"/>
                          <a:gd name="T46" fmla="*/ 305 w 371"/>
                          <a:gd name="T47" fmla="*/ 454 h 635"/>
                          <a:gd name="T48" fmla="*/ 297 w 371"/>
                          <a:gd name="T49" fmla="*/ 481 h 635"/>
                          <a:gd name="T50" fmla="*/ 286 w 371"/>
                          <a:gd name="T51" fmla="*/ 514 h 635"/>
                          <a:gd name="T52" fmla="*/ 277 w 371"/>
                          <a:gd name="T53" fmla="*/ 535 h 635"/>
                          <a:gd name="T54" fmla="*/ 269 w 371"/>
                          <a:gd name="T55" fmla="*/ 552 h 635"/>
                          <a:gd name="T56" fmla="*/ 260 w 371"/>
                          <a:gd name="T57" fmla="*/ 570 h 635"/>
                          <a:gd name="T58" fmla="*/ 250 w 371"/>
                          <a:gd name="T59" fmla="*/ 587 h 635"/>
                          <a:gd name="T60" fmla="*/ 240 w 371"/>
                          <a:gd name="T61" fmla="*/ 602 h 635"/>
                          <a:gd name="T62" fmla="*/ 227 w 371"/>
                          <a:gd name="T63" fmla="*/ 617 h 635"/>
                          <a:gd name="T64" fmla="*/ 214 w 371"/>
                          <a:gd name="T65" fmla="*/ 627 h 635"/>
                          <a:gd name="T66" fmla="*/ 203 w 371"/>
                          <a:gd name="T67" fmla="*/ 632 h 635"/>
                          <a:gd name="T68" fmla="*/ 191 w 371"/>
                          <a:gd name="T69" fmla="*/ 634 h 635"/>
                          <a:gd name="T70" fmla="*/ 178 w 371"/>
                          <a:gd name="T71" fmla="*/ 634 h 6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1"/>
                          <a:gd name="T109" fmla="*/ 0 h 635"/>
                          <a:gd name="T110" fmla="*/ 371 w 371"/>
                          <a:gd name="T111" fmla="*/ 635 h 6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1" h="635">
                            <a:moveTo>
                              <a:pt x="178" y="634"/>
                            </a:moveTo>
                            <a:lnTo>
                              <a:pt x="0" y="634"/>
                            </a:lnTo>
                            <a:lnTo>
                              <a:pt x="27" y="617"/>
                            </a:lnTo>
                            <a:lnTo>
                              <a:pt x="50" y="589"/>
                            </a:lnTo>
                            <a:lnTo>
                              <a:pt x="70" y="552"/>
                            </a:lnTo>
                            <a:lnTo>
                              <a:pt x="89" y="510"/>
                            </a:lnTo>
                            <a:lnTo>
                              <a:pt x="108" y="450"/>
                            </a:lnTo>
                            <a:lnTo>
                              <a:pt x="125" y="386"/>
                            </a:lnTo>
                            <a:lnTo>
                              <a:pt x="139" y="313"/>
                            </a:lnTo>
                            <a:lnTo>
                              <a:pt x="152" y="222"/>
                            </a:lnTo>
                            <a:lnTo>
                              <a:pt x="160" y="145"/>
                            </a:lnTo>
                            <a:lnTo>
                              <a:pt x="168" y="64"/>
                            </a:lnTo>
                            <a:lnTo>
                              <a:pt x="171" y="0"/>
                            </a:lnTo>
                            <a:lnTo>
                              <a:pt x="370" y="0"/>
                            </a:lnTo>
                            <a:lnTo>
                              <a:pt x="366" y="54"/>
                            </a:lnTo>
                            <a:lnTo>
                              <a:pt x="361" y="111"/>
                            </a:lnTo>
                            <a:lnTo>
                              <a:pt x="356" y="163"/>
                            </a:lnTo>
                            <a:lnTo>
                              <a:pt x="352" y="204"/>
                            </a:lnTo>
                            <a:lnTo>
                              <a:pt x="346" y="254"/>
                            </a:lnTo>
                            <a:lnTo>
                              <a:pt x="337" y="313"/>
                            </a:lnTo>
                            <a:lnTo>
                              <a:pt x="328" y="356"/>
                            </a:lnTo>
                            <a:lnTo>
                              <a:pt x="318" y="401"/>
                            </a:lnTo>
                            <a:lnTo>
                              <a:pt x="313" y="424"/>
                            </a:lnTo>
                            <a:lnTo>
                              <a:pt x="305" y="454"/>
                            </a:lnTo>
                            <a:lnTo>
                              <a:pt x="297" y="481"/>
                            </a:lnTo>
                            <a:lnTo>
                              <a:pt x="286" y="514"/>
                            </a:lnTo>
                            <a:lnTo>
                              <a:pt x="277" y="535"/>
                            </a:lnTo>
                            <a:lnTo>
                              <a:pt x="269" y="552"/>
                            </a:lnTo>
                            <a:lnTo>
                              <a:pt x="260" y="570"/>
                            </a:lnTo>
                            <a:lnTo>
                              <a:pt x="250" y="587"/>
                            </a:lnTo>
                            <a:lnTo>
                              <a:pt x="240" y="602"/>
                            </a:lnTo>
                            <a:lnTo>
                              <a:pt x="227" y="617"/>
                            </a:lnTo>
                            <a:lnTo>
                              <a:pt x="214" y="627"/>
                            </a:lnTo>
                            <a:lnTo>
                              <a:pt x="203" y="632"/>
                            </a:lnTo>
                            <a:lnTo>
                              <a:pt x="191" y="634"/>
                            </a:lnTo>
                            <a:lnTo>
                              <a:pt x="178" y="634"/>
                            </a:lnTo>
                          </a:path>
                        </a:pathLst>
                      </a:custGeom>
                      <a:solidFill>
                        <a:srgbClr val="800000"/>
                      </a:solidFill>
                      <a:ln w="12700" cap="rnd">
                        <a:solidFill>
                          <a:srgbClr val="000000"/>
                        </a:solidFill>
                        <a:round/>
                        <a:headEnd/>
                        <a:tailEnd/>
                      </a:ln>
                    </p:spPr>
                    <p:txBody>
                      <a:bodyPr/>
                      <a:lstStyle/>
                      <a:p>
                        <a:pPr>
                          <a:defRPr/>
                        </a:pPr>
                        <a:endParaRPr lang="en-CA" sz="2400" dirty="0">
                          <a:latin typeface="Times New Roman" pitchFamily="18" charset="0"/>
                          <a:ea typeface="+mn-ea"/>
                        </a:endParaRPr>
                      </a:p>
                    </p:txBody>
                  </p:sp>
                  <p:sp>
                    <p:nvSpPr>
                      <p:cNvPr id="31" name="Freeform 23"/>
                      <p:cNvSpPr>
                        <a:spLocks/>
                      </p:cNvSpPr>
                      <p:nvPr/>
                    </p:nvSpPr>
                    <p:spPr bwMode="auto">
                      <a:xfrm>
                        <a:off x="2539" y="2370"/>
                        <a:ext cx="439" cy="853"/>
                      </a:xfrm>
                      <a:custGeom>
                        <a:avLst/>
                        <a:gdLst>
                          <a:gd name="T0" fmla="*/ 257 w 439"/>
                          <a:gd name="T1" fmla="*/ 852 h 853"/>
                          <a:gd name="T2" fmla="*/ 246 w 439"/>
                          <a:gd name="T3" fmla="*/ 852 h 853"/>
                          <a:gd name="T4" fmla="*/ 229 w 439"/>
                          <a:gd name="T5" fmla="*/ 849 h 853"/>
                          <a:gd name="T6" fmla="*/ 209 w 439"/>
                          <a:gd name="T7" fmla="*/ 839 h 853"/>
                          <a:gd name="T8" fmla="*/ 194 w 439"/>
                          <a:gd name="T9" fmla="*/ 821 h 853"/>
                          <a:gd name="T10" fmla="*/ 179 w 439"/>
                          <a:gd name="T11" fmla="*/ 801 h 853"/>
                          <a:gd name="T12" fmla="*/ 167 w 439"/>
                          <a:gd name="T13" fmla="*/ 778 h 853"/>
                          <a:gd name="T14" fmla="*/ 157 w 439"/>
                          <a:gd name="T15" fmla="*/ 754 h 853"/>
                          <a:gd name="T16" fmla="*/ 144 w 439"/>
                          <a:gd name="T17" fmla="*/ 721 h 853"/>
                          <a:gd name="T18" fmla="*/ 132 w 439"/>
                          <a:gd name="T19" fmla="*/ 687 h 853"/>
                          <a:gd name="T20" fmla="*/ 121 w 439"/>
                          <a:gd name="T21" fmla="*/ 650 h 853"/>
                          <a:gd name="T22" fmla="*/ 110 w 439"/>
                          <a:gd name="T23" fmla="*/ 604 h 853"/>
                          <a:gd name="T24" fmla="*/ 99 w 439"/>
                          <a:gd name="T25" fmla="*/ 551 h 853"/>
                          <a:gd name="T26" fmla="*/ 93 w 439"/>
                          <a:gd name="T27" fmla="*/ 514 h 853"/>
                          <a:gd name="T28" fmla="*/ 87 w 439"/>
                          <a:gd name="T29" fmla="*/ 477 h 853"/>
                          <a:gd name="T30" fmla="*/ 82 w 439"/>
                          <a:gd name="T31" fmla="*/ 440 h 853"/>
                          <a:gd name="T32" fmla="*/ 79 w 439"/>
                          <a:gd name="T33" fmla="*/ 408 h 853"/>
                          <a:gd name="T34" fmla="*/ 76 w 439"/>
                          <a:gd name="T35" fmla="*/ 381 h 853"/>
                          <a:gd name="T36" fmla="*/ 73 w 439"/>
                          <a:gd name="T37" fmla="*/ 349 h 853"/>
                          <a:gd name="T38" fmla="*/ 70 w 439"/>
                          <a:gd name="T39" fmla="*/ 314 h 853"/>
                          <a:gd name="T40" fmla="*/ 67 w 439"/>
                          <a:gd name="T41" fmla="*/ 271 h 853"/>
                          <a:gd name="T42" fmla="*/ 64 w 439"/>
                          <a:gd name="T43" fmla="*/ 219 h 853"/>
                          <a:gd name="T44" fmla="*/ 0 w 439"/>
                          <a:gd name="T45" fmla="*/ 219 h 853"/>
                          <a:gd name="T46" fmla="*/ 152 w 439"/>
                          <a:gd name="T47" fmla="*/ 0 h 853"/>
                          <a:gd name="T48" fmla="*/ 335 w 439"/>
                          <a:gd name="T49" fmla="*/ 219 h 853"/>
                          <a:gd name="T50" fmla="*/ 263 w 439"/>
                          <a:gd name="T51" fmla="*/ 219 h 853"/>
                          <a:gd name="T52" fmla="*/ 265 w 439"/>
                          <a:gd name="T53" fmla="*/ 253 h 853"/>
                          <a:gd name="T54" fmla="*/ 269 w 439"/>
                          <a:gd name="T55" fmla="*/ 293 h 853"/>
                          <a:gd name="T56" fmla="*/ 272 w 439"/>
                          <a:gd name="T57" fmla="*/ 336 h 853"/>
                          <a:gd name="T58" fmla="*/ 276 w 439"/>
                          <a:gd name="T59" fmla="*/ 379 h 853"/>
                          <a:gd name="T60" fmla="*/ 281 w 439"/>
                          <a:gd name="T61" fmla="*/ 418 h 853"/>
                          <a:gd name="T62" fmla="*/ 284 w 439"/>
                          <a:gd name="T63" fmla="*/ 452 h 853"/>
                          <a:gd name="T64" fmla="*/ 293 w 439"/>
                          <a:gd name="T65" fmla="*/ 510 h 853"/>
                          <a:gd name="T66" fmla="*/ 302 w 439"/>
                          <a:gd name="T67" fmla="*/ 561 h 853"/>
                          <a:gd name="T68" fmla="*/ 309 w 439"/>
                          <a:gd name="T69" fmla="*/ 596 h 853"/>
                          <a:gd name="T70" fmla="*/ 315 w 439"/>
                          <a:gd name="T71" fmla="*/ 626 h 853"/>
                          <a:gd name="T72" fmla="*/ 323 w 439"/>
                          <a:gd name="T73" fmla="*/ 655 h 853"/>
                          <a:gd name="T74" fmla="*/ 328 w 439"/>
                          <a:gd name="T75" fmla="*/ 678 h 853"/>
                          <a:gd name="T76" fmla="*/ 336 w 439"/>
                          <a:gd name="T77" fmla="*/ 702 h 853"/>
                          <a:gd name="T78" fmla="*/ 342 w 439"/>
                          <a:gd name="T79" fmla="*/ 721 h 853"/>
                          <a:gd name="T80" fmla="*/ 349 w 439"/>
                          <a:gd name="T81" fmla="*/ 738 h 853"/>
                          <a:gd name="T82" fmla="*/ 356 w 439"/>
                          <a:gd name="T83" fmla="*/ 754 h 853"/>
                          <a:gd name="T84" fmla="*/ 364 w 439"/>
                          <a:gd name="T85" fmla="*/ 773 h 853"/>
                          <a:gd name="T86" fmla="*/ 372 w 439"/>
                          <a:gd name="T87" fmla="*/ 787 h 853"/>
                          <a:gd name="T88" fmla="*/ 380 w 439"/>
                          <a:gd name="T89" fmla="*/ 802 h 853"/>
                          <a:gd name="T90" fmla="*/ 388 w 439"/>
                          <a:gd name="T91" fmla="*/ 815 h 853"/>
                          <a:gd name="T92" fmla="*/ 397 w 439"/>
                          <a:gd name="T93" fmla="*/ 825 h 853"/>
                          <a:gd name="T94" fmla="*/ 405 w 439"/>
                          <a:gd name="T95" fmla="*/ 834 h 853"/>
                          <a:gd name="T96" fmla="*/ 414 w 439"/>
                          <a:gd name="T97" fmla="*/ 840 h 853"/>
                          <a:gd name="T98" fmla="*/ 421 w 439"/>
                          <a:gd name="T99" fmla="*/ 845 h 853"/>
                          <a:gd name="T100" fmla="*/ 428 w 439"/>
                          <a:gd name="T101" fmla="*/ 849 h 853"/>
                          <a:gd name="T102" fmla="*/ 438 w 439"/>
                          <a:gd name="T103" fmla="*/ 852 h 853"/>
                          <a:gd name="T104" fmla="*/ 257 w 439"/>
                          <a:gd name="T105" fmla="*/ 852 h 8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39"/>
                          <a:gd name="T160" fmla="*/ 0 h 853"/>
                          <a:gd name="T161" fmla="*/ 439 w 439"/>
                          <a:gd name="T162" fmla="*/ 853 h 8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39" h="853">
                            <a:moveTo>
                              <a:pt x="257" y="852"/>
                            </a:moveTo>
                            <a:lnTo>
                              <a:pt x="246" y="852"/>
                            </a:lnTo>
                            <a:lnTo>
                              <a:pt x="229" y="849"/>
                            </a:lnTo>
                            <a:lnTo>
                              <a:pt x="209" y="839"/>
                            </a:lnTo>
                            <a:lnTo>
                              <a:pt x="194" y="821"/>
                            </a:lnTo>
                            <a:lnTo>
                              <a:pt x="179" y="801"/>
                            </a:lnTo>
                            <a:lnTo>
                              <a:pt x="167" y="778"/>
                            </a:lnTo>
                            <a:lnTo>
                              <a:pt x="157" y="754"/>
                            </a:lnTo>
                            <a:lnTo>
                              <a:pt x="144" y="721"/>
                            </a:lnTo>
                            <a:lnTo>
                              <a:pt x="132" y="687"/>
                            </a:lnTo>
                            <a:lnTo>
                              <a:pt x="121" y="650"/>
                            </a:lnTo>
                            <a:lnTo>
                              <a:pt x="110" y="604"/>
                            </a:lnTo>
                            <a:lnTo>
                              <a:pt x="99" y="551"/>
                            </a:lnTo>
                            <a:lnTo>
                              <a:pt x="93" y="514"/>
                            </a:lnTo>
                            <a:lnTo>
                              <a:pt x="87" y="477"/>
                            </a:lnTo>
                            <a:lnTo>
                              <a:pt x="82" y="440"/>
                            </a:lnTo>
                            <a:lnTo>
                              <a:pt x="79" y="408"/>
                            </a:lnTo>
                            <a:lnTo>
                              <a:pt x="76" y="381"/>
                            </a:lnTo>
                            <a:lnTo>
                              <a:pt x="73" y="349"/>
                            </a:lnTo>
                            <a:lnTo>
                              <a:pt x="70" y="314"/>
                            </a:lnTo>
                            <a:lnTo>
                              <a:pt x="67" y="271"/>
                            </a:lnTo>
                            <a:lnTo>
                              <a:pt x="64" y="219"/>
                            </a:lnTo>
                            <a:lnTo>
                              <a:pt x="0" y="219"/>
                            </a:lnTo>
                            <a:lnTo>
                              <a:pt x="152" y="0"/>
                            </a:lnTo>
                            <a:lnTo>
                              <a:pt x="335" y="219"/>
                            </a:lnTo>
                            <a:lnTo>
                              <a:pt x="263" y="219"/>
                            </a:lnTo>
                            <a:lnTo>
                              <a:pt x="265" y="253"/>
                            </a:lnTo>
                            <a:lnTo>
                              <a:pt x="269" y="293"/>
                            </a:lnTo>
                            <a:lnTo>
                              <a:pt x="272" y="336"/>
                            </a:lnTo>
                            <a:lnTo>
                              <a:pt x="276" y="379"/>
                            </a:lnTo>
                            <a:lnTo>
                              <a:pt x="281" y="418"/>
                            </a:lnTo>
                            <a:lnTo>
                              <a:pt x="284" y="452"/>
                            </a:lnTo>
                            <a:lnTo>
                              <a:pt x="293" y="510"/>
                            </a:lnTo>
                            <a:lnTo>
                              <a:pt x="302" y="561"/>
                            </a:lnTo>
                            <a:lnTo>
                              <a:pt x="309" y="596"/>
                            </a:lnTo>
                            <a:lnTo>
                              <a:pt x="315" y="626"/>
                            </a:lnTo>
                            <a:lnTo>
                              <a:pt x="323" y="655"/>
                            </a:lnTo>
                            <a:lnTo>
                              <a:pt x="328" y="678"/>
                            </a:lnTo>
                            <a:lnTo>
                              <a:pt x="336" y="702"/>
                            </a:lnTo>
                            <a:lnTo>
                              <a:pt x="342" y="721"/>
                            </a:lnTo>
                            <a:lnTo>
                              <a:pt x="349" y="738"/>
                            </a:lnTo>
                            <a:lnTo>
                              <a:pt x="356" y="754"/>
                            </a:lnTo>
                            <a:lnTo>
                              <a:pt x="364" y="773"/>
                            </a:lnTo>
                            <a:lnTo>
                              <a:pt x="372" y="787"/>
                            </a:lnTo>
                            <a:lnTo>
                              <a:pt x="380" y="802"/>
                            </a:lnTo>
                            <a:lnTo>
                              <a:pt x="388" y="815"/>
                            </a:lnTo>
                            <a:lnTo>
                              <a:pt x="397" y="825"/>
                            </a:lnTo>
                            <a:lnTo>
                              <a:pt x="405" y="834"/>
                            </a:lnTo>
                            <a:lnTo>
                              <a:pt x="414" y="840"/>
                            </a:lnTo>
                            <a:lnTo>
                              <a:pt x="421" y="845"/>
                            </a:lnTo>
                            <a:lnTo>
                              <a:pt x="428" y="849"/>
                            </a:lnTo>
                            <a:lnTo>
                              <a:pt x="438" y="852"/>
                            </a:lnTo>
                            <a:lnTo>
                              <a:pt x="257" y="852"/>
                            </a:lnTo>
                          </a:path>
                        </a:pathLst>
                      </a:custGeom>
                      <a:solidFill>
                        <a:srgbClr val="FF0000"/>
                      </a:solidFill>
                      <a:ln w="12700" cap="rnd">
                        <a:solidFill>
                          <a:srgbClr val="000000"/>
                        </a:solidFill>
                        <a:round/>
                        <a:headEnd/>
                        <a:tailEnd/>
                      </a:ln>
                    </p:spPr>
                    <p:txBody>
                      <a:bodyPr/>
                      <a:lstStyle/>
                      <a:p>
                        <a:pPr>
                          <a:defRPr/>
                        </a:pPr>
                        <a:endParaRPr lang="en-CA" sz="2400" dirty="0">
                          <a:latin typeface="Times New Roman" pitchFamily="18" charset="0"/>
                          <a:ea typeface="+mn-ea"/>
                        </a:endParaRPr>
                      </a:p>
                    </p:txBody>
                  </p:sp>
                </p:grpSp>
                <p:grpSp>
                  <p:nvGrpSpPr>
                    <p:cNvPr id="27" name="Group 24"/>
                    <p:cNvGrpSpPr>
                      <a:grpSpLocks/>
                    </p:cNvGrpSpPr>
                    <p:nvPr/>
                  </p:nvGrpSpPr>
                  <p:grpSpPr bwMode="auto">
                    <a:xfrm>
                      <a:off x="2593" y="1650"/>
                      <a:ext cx="629" cy="853"/>
                      <a:chOff x="2593" y="1650"/>
                      <a:chExt cx="629" cy="853"/>
                    </a:xfrm>
                  </p:grpSpPr>
                  <p:sp>
                    <p:nvSpPr>
                      <p:cNvPr id="28" name="Freeform 25"/>
                      <p:cNvSpPr>
                        <a:spLocks/>
                      </p:cNvSpPr>
                      <p:nvPr/>
                    </p:nvSpPr>
                    <p:spPr bwMode="auto">
                      <a:xfrm>
                        <a:off x="2783" y="1650"/>
                        <a:ext cx="439" cy="853"/>
                      </a:xfrm>
                      <a:custGeom>
                        <a:avLst/>
                        <a:gdLst>
                          <a:gd name="T0" fmla="*/ 181 w 439"/>
                          <a:gd name="T1" fmla="*/ 0 h 853"/>
                          <a:gd name="T2" fmla="*/ 192 w 439"/>
                          <a:gd name="T3" fmla="*/ 0 h 853"/>
                          <a:gd name="T4" fmla="*/ 209 w 439"/>
                          <a:gd name="T5" fmla="*/ 3 h 853"/>
                          <a:gd name="T6" fmla="*/ 229 w 439"/>
                          <a:gd name="T7" fmla="*/ 13 h 853"/>
                          <a:gd name="T8" fmla="*/ 244 w 439"/>
                          <a:gd name="T9" fmla="*/ 31 h 853"/>
                          <a:gd name="T10" fmla="*/ 259 w 439"/>
                          <a:gd name="T11" fmla="*/ 51 h 853"/>
                          <a:gd name="T12" fmla="*/ 271 w 439"/>
                          <a:gd name="T13" fmla="*/ 74 h 853"/>
                          <a:gd name="T14" fmla="*/ 281 w 439"/>
                          <a:gd name="T15" fmla="*/ 98 h 853"/>
                          <a:gd name="T16" fmla="*/ 294 w 439"/>
                          <a:gd name="T17" fmla="*/ 131 h 853"/>
                          <a:gd name="T18" fmla="*/ 306 w 439"/>
                          <a:gd name="T19" fmla="*/ 165 h 853"/>
                          <a:gd name="T20" fmla="*/ 317 w 439"/>
                          <a:gd name="T21" fmla="*/ 202 h 853"/>
                          <a:gd name="T22" fmla="*/ 327 w 439"/>
                          <a:gd name="T23" fmla="*/ 248 h 853"/>
                          <a:gd name="T24" fmla="*/ 338 w 439"/>
                          <a:gd name="T25" fmla="*/ 301 h 853"/>
                          <a:gd name="T26" fmla="*/ 345 w 439"/>
                          <a:gd name="T27" fmla="*/ 338 h 853"/>
                          <a:gd name="T28" fmla="*/ 351 w 439"/>
                          <a:gd name="T29" fmla="*/ 375 h 853"/>
                          <a:gd name="T30" fmla="*/ 356 w 439"/>
                          <a:gd name="T31" fmla="*/ 412 h 853"/>
                          <a:gd name="T32" fmla="*/ 359 w 439"/>
                          <a:gd name="T33" fmla="*/ 444 h 853"/>
                          <a:gd name="T34" fmla="*/ 362 w 439"/>
                          <a:gd name="T35" fmla="*/ 471 h 853"/>
                          <a:gd name="T36" fmla="*/ 365 w 439"/>
                          <a:gd name="T37" fmla="*/ 503 h 853"/>
                          <a:gd name="T38" fmla="*/ 368 w 439"/>
                          <a:gd name="T39" fmla="*/ 538 h 853"/>
                          <a:gd name="T40" fmla="*/ 371 w 439"/>
                          <a:gd name="T41" fmla="*/ 581 h 853"/>
                          <a:gd name="T42" fmla="*/ 374 w 439"/>
                          <a:gd name="T43" fmla="*/ 633 h 853"/>
                          <a:gd name="T44" fmla="*/ 438 w 439"/>
                          <a:gd name="T45" fmla="*/ 633 h 853"/>
                          <a:gd name="T46" fmla="*/ 286 w 439"/>
                          <a:gd name="T47" fmla="*/ 852 h 853"/>
                          <a:gd name="T48" fmla="*/ 103 w 439"/>
                          <a:gd name="T49" fmla="*/ 633 h 853"/>
                          <a:gd name="T50" fmla="*/ 175 w 439"/>
                          <a:gd name="T51" fmla="*/ 633 h 853"/>
                          <a:gd name="T52" fmla="*/ 173 w 439"/>
                          <a:gd name="T53" fmla="*/ 599 h 853"/>
                          <a:gd name="T54" fmla="*/ 169 w 439"/>
                          <a:gd name="T55" fmla="*/ 559 h 853"/>
                          <a:gd name="T56" fmla="*/ 166 w 439"/>
                          <a:gd name="T57" fmla="*/ 516 h 853"/>
                          <a:gd name="T58" fmla="*/ 162 w 439"/>
                          <a:gd name="T59" fmla="*/ 473 h 853"/>
                          <a:gd name="T60" fmla="*/ 157 w 439"/>
                          <a:gd name="T61" fmla="*/ 434 h 853"/>
                          <a:gd name="T62" fmla="*/ 154 w 439"/>
                          <a:gd name="T63" fmla="*/ 400 h 853"/>
                          <a:gd name="T64" fmla="*/ 145 w 439"/>
                          <a:gd name="T65" fmla="*/ 342 h 853"/>
                          <a:gd name="T66" fmla="*/ 136 w 439"/>
                          <a:gd name="T67" fmla="*/ 291 h 853"/>
                          <a:gd name="T68" fmla="*/ 129 w 439"/>
                          <a:gd name="T69" fmla="*/ 256 h 853"/>
                          <a:gd name="T70" fmla="*/ 123 w 439"/>
                          <a:gd name="T71" fmla="*/ 226 h 853"/>
                          <a:gd name="T72" fmla="*/ 115 w 439"/>
                          <a:gd name="T73" fmla="*/ 197 h 853"/>
                          <a:gd name="T74" fmla="*/ 109 w 439"/>
                          <a:gd name="T75" fmla="*/ 174 h 853"/>
                          <a:gd name="T76" fmla="*/ 102 w 439"/>
                          <a:gd name="T77" fmla="*/ 150 h 853"/>
                          <a:gd name="T78" fmla="*/ 96 w 439"/>
                          <a:gd name="T79" fmla="*/ 131 h 853"/>
                          <a:gd name="T80" fmla="*/ 89 w 439"/>
                          <a:gd name="T81" fmla="*/ 114 h 853"/>
                          <a:gd name="T82" fmla="*/ 82 w 439"/>
                          <a:gd name="T83" fmla="*/ 98 h 853"/>
                          <a:gd name="T84" fmla="*/ 74 w 439"/>
                          <a:gd name="T85" fmla="*/ 79 h 853"/>
                          <a:gd name="T86" fmla="*/ 66 w 439"/>
                          <a:gd name="T87" fmla="*/ 65 h 853"/>
                          <a:gd name="T88" fmla="*/ 58 w 439"/>
                          <a:gd name="T89" fmla="*/ 50 h 853"/>
                          <a:gd name="T90" fmla="*/ 50 w 439"/>
                          <a:gd name="T91" fmla="*/ 37 h 853"/>
                          <a:gd name="T92" fmla="*/ 41 w 439"/>
                          <a:gd name="T93" fmla="*/ 27 h 853"/>
                          <a:gd name="T94" fmla="*/ 33 w 439"/>
                          <a:gd name="T95" fmla="*/ 18 h 853"/>
                          <a:gd name="T96" fmla="*/ 24 w 439"/>
                          <a:gd name="T97" fmla="*/ 12 h 853"/>
                          <a:gd name="T98" fmla="*/ 17 w 439"/>
                          <a:gd name="T99" fmla="*/ 7 h 853"/>
                          <a:gd name="T100" fmla="*/ 10 w 439"/>
                          <a:gd name="T101" fmla="*/ 3 h 853"/>
                          <a:gd name="T102" fmla="*/ 0 w 439"/>
                          <a:gd name="T103" fmla="*/ 0 h 853"/>
                          <a:gd name="T104" fmla="*/ 181 w 439"/>
                          <a:gd name="T105" fmla="*/ 0 h 8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39"/>
                          <a:gd name="T160" fmla="*/ 0 h 853"/>
                          <a:gd name="T161" fmla="*/ 439 w 439"/>
                          <a:gd name="T162" fmla="*/ 853 h 8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39" h="853">
                            <a:moveTo>
                              <a:pt x="181" y="0"/>
                            </a:moveTo>
                            <a:lnTo>
                              <a:pt x="192" y="0"/>
                            </a:lnTo>
                            <a:lnTo>
                              <a:pt x="209" y="3"/>
                            </a:lnTo>
                            <a:lnTo>
                              <a:pt x="229" y="13"/>
                            </a:lnTo>
                            <a:lnTo>
                              <a:pt x="244" y="31"/>
                            </a:lnTo>
                            <a:lnTo>
                              <a:pt x="259" y="51"/>
                            </a:lnTo>
                            <a:lnTo>
                              <a:pt x="271" y="74"/>
                            </a:lnTo>
                            <a:lnTo>
                              <a:pt x="281" y="98"/>
                            </a:lnTo>
                            <a:lnTo>
                              <a:pt x="294" y="131"/>
                            </a:lnTo>
                            <a:lnTo>
                              <a:pt x="306" y="165"/>
                            </a:lnTo>
                            <a:lnTo>
                              <a:pt x="317" y="202"/>
                            </a:lnTo>
                            <a:lnTo>
                              <a:pt x="327" y="248"/>
                            </a:lnTo>
                            <a:lnTo>
                              <a:pt x="338" y="301"/>
                            </a:lnTo>
                            <a:lnTo>
                              <a:pt x="345" y="338"/>
                            </a:lnTo>
                            <a:lnTo>
                              <a:pt x="351" y="375"/>
                            </a:lnTo>
                            <a:lnTo>
                              <a:pt x="356" y="412"/>
                            </a:lnTo>
                            <a:lnTo>
                              <a:pt x="359" y="444"/>
                            </a:lnTo>
                            <a:lnTo>
                              <a:pt x="362" y="471"/>
                            </a:lnTo>
                            <a:lnTo>
                              <a:pt x="365" y="503"/>
                            </a:lnTo>
                            <a:lnTo>
                              <a:pt x="368" y="538"/>
                            </a:lnTo>
                            <a:lnTo>
                              <a:pt x="371" y="581"/>
                            </a:lnTo>
                            <a:lnTo>
                              <a:pt x="374" y="633"/>
                            </a:lnTo>
                            <a:lnTo>
                              <a:pt x="438" y="633"/>
                            </a:lnTo>
                            <a:lnTo>
                              <a:pt x="286" y="852"/>
                            </a:lnTo>
                            <a:lnTo>
                              <a:pt x="103" y="633"/>
                            </a:lnTo>
                            <a:lnTo>
                              <a:pt x="175" y="633"/>
                            </a:lnTo>
                            <a:lnTo>
                              <a:pt x="173" y="599"/>
                            </a:lnTo>
                            <a:lnTo>
                              <a:pt x="169" y="559"/>
                            </a:lnTo>
                            <a:lnTo>
                              <a:pt x="166" y="516"/>
                            </a:lnTo>
                            <a:lnTo>
                              <a:pt x="162" y="473"/>
                            </a:lnTo>
                            <a:lnTo>
                              <a:pt x="157" y="434"/>
                            </a:lnTo>
                            <a:lnTo>
                              <a:pt x="154" y="400"/>
                            </a:lnTo>
                            <a:lnTo>
                              <a:pt x="145" y="342"/>
                            </a:lnTo>
                            <a:lnTo>
                              <a:pt x="136" y="291"/>
                            </a:lnTo>
                            <a:lnTo>
                              <a:pt x="129" y="256"/>
                            </a:lnTo>
                            <a:lnTo>
                              <a:pt x="123" y="226"/>
                            </a:lnTo>
                            <a:lnTo>
                              <a:pt x="115" y="197"/>
                            </a:lnTo>
                            <a:lnTo>
                              <a:pt x="109" y="174"/>
                            </a:lnTo>
                            <a:lnTo>
                              <a:pt x="102" y="150"/>
                            </a:lnTo>
                            <a:lnTo>
                              <a:pt x="96" y="131"/>
                            </a:lnTo>
                            <a:lnTo>
                              <a:pt x="89" y="114"/>
                            </a:lnTo>
                            <a:lnTo>
                              <a:pt x="82" y="98"/>
                            </a:lnTo>
                            <a:lnTo>
                              <a:pt x="74" y="79"/>
                            </a:lnTo>
                            <a:lnTo>
                              <a:pt x="66" y="65"/>
                            </a:lnTo>
                            <a:lnTo>
                              <a:pt x="58" y="50"/>
                            </a:lnTo>
                            <a:lnTo>
                              <a:pt x="50" y="37"/>
                            </a:lnTo>
                            <a:lnTo>
                              <a:pt x="41" y="27"/>
                            </a:lnTo>
                            <a:lnTo>
                              <a:pt x="33" y="18"/>
                            </a:lnTo>
                            <a:lnTo>
                              <a:pt x="24" y="12"/>
                            </a:lnTo>
                            <a:lnTo>
                              <a:pt x="17" y="7"/>
                            </a:lnTo>
                            <a:lnTo>
                              <a:pt x="10" y="3"/>
                            </a:lnTo>
                            <a:lnTo>
                              <a:pt x="0" y="0"/>
                            </a:lnTo>
                            <a:lnTo>
                              <a:pt x="181" y="0"/>
                            </a:lnTo>
                          </a:path>
                        </a:pathLst>
                      </a:custGeom>
                      <a:solidFill>
                        <a:srgbClr val="800000"/>
                      </a:solidFill>
                      <a:ln w="12700" cap="rnd">
                        <a:solidFill>
                          <a:srgbClr val="000000"/>
                        </a:solidFill>
                        <a:round/>
                        <a:headEnd/>
                        <a:tailEnd/>
                      </a:ln>
                    </p:spPr>
                    <p:txBody>
                      <a:bodyPr/>
                      <a:lstStyle/>
                      <a:p>
                        <a:pPr>
                          <a:defRPr/>
                        </a:pPr>
                        <a:endParaRPr lang="en-CA" sz="2400" dirty="0">
                          <a:latin typeface="Times New Roman" pitchFamily="18" charset="0"/>
                          <a:ea typeface="+mn-ea"/>
                        </a:endParaRPr>
                      </a:p>
                    </p:txBody>
                  </p:sp>
                  <p:sp>
                    <p:nvSpPr>
                      <p:cNvPr id="29" name="Freeform 26"/>
                      <p:cNvSpPr>
                        <a:spLocks/>
                      </p:cNvSpPr>
                      <p:nvPr/>
                    </p:nvSpPr>
                    <p:spPr bwMode="auto">
                      <a:xfrm>
                        <a:off x="2593" y="1650"/>
                        <a:ext cx="371" cy="635"/>
                      </a:xfrm>
                      <a:custGeom>
                        <a:avLst/>
                        <a:gdLst>
                          <a:gd name="T0" fmla="*/ 191 w 371"/>
                          <a:gd name="T1" fmla="*/ 0 h 635"/>
                          <a:gd name="T2" fmla="*/ 370 w 371"/>
                          <a:gd name="T3" fmla="*/ 0 h 635"/>
                          <a:gd name="T4" fmla="*/ 342 w 371"/>
                          <a:gd name="T5" fmla="*/ 17 h 635"/>
                          <a:gd name="T6" fmla="*/ 319 w 371"/>
                          <a:gd name="T7" fmla="*/ 45 h 635"/>
                          <a:gd name="T8" fmla="*/ 298 w 371"/>
                          <a:gd name="T9" fmla="*/ 82 h 635"/>
                          <a:gd name="T10" fmla="*/ 279 w 371"/>
                          <a:gd name="T11" fmla="*/ 124 h 635"/>
                          <a:gd name="T12" fmla="*/ 261 w 371"/>
                          <a:gd name="T13" fmla="*/ 184 h 635"/>
                          <a:gd name="T14" fmla="*/ 244 w 371"/>
                          <a:gd name="T15" fmla="*/ 248 h 635"/>
                          <a:gd name="T16" fmla="*/ 230 w 371"/>
                          <a:gd name="T17" fmla="*/ 321 h 635"/>
                          <a:gd name="T18" fmla="*/ 217 w 371"/>
                          <a:gd name="T19" fmla="*/ 412 h 635"/>
                          <a:gd name="T20" fmla="*/ 209 w 371"/>
                          <a:gd name="T21" fmla="*/ 489 h 635"/>
                          <a:gd name="T22" fmla="*/ 201 w 371"/>
                          <a:gd name="T23" fmla="*/ 570 h 635"/>
                          <a:gd name="T24" fmla="*/ 198 w 371"/>
                          <a:gd name="T25" fmla="*/ 634 h 635"/>
                          <a:gd name="T26" fmla="*/ 0 w 371"/>
                          <a:gd name="T27" fmla="*/ 634 h 635"/>
                          <a:gd name="T28" fmla="*/ 3 w 371"/>
                          <a:gd name="T29" fmla="*/ 580 h 635"/>
                          <a:gd name="T30" fmla="*/ 8 w 371"/>
                          <a:gd name="T31" fmla="*/ 523 h 635"/>
                          <a:gd name="T32" fmla="*/ 13 w 371"/>
                          <a:gd name="T33" fmla="*/ 471 h 635"/>
                          <a:gd name="T34" fmla="*/ 17 w 371"/>
                          <a:gd name="T35" fmla="*/ 430 h 635"/>
                          <a:gd name="T36" fmla="*/ 23 w 371"/>
                          <a:gd name="T37" fmla="*/ 380 h 635"/>
                          <a:gd name="T38" fmla="*/ 32 w 371"/>
                          <a:gd name="T39" fmla="*/ 321 h 635"/>
                          <a:gd name="T40" fmla="*/ 40 w 371"/>
                          <a:gd name="T41" fmla="*/ 278 h 635"/>
                          <a:gd name="T42" fmla="*/ 50 w 371"/>
                          <a:gd name="T43" fmla="*/ 233 h 635"/>
                          <a:gd name="T44" fmla="*/ 56 w 371"/>
                          <a:gd name="T45" fmla="*/ 210 h 635"/>
                          <a:gd name="T46" fmla="*/ 64 w 371"/>
                          <a:gd name="T47" fmla="*/ 180 h 635"/>
                          <a:gd name="T48" fmla="*/ 72 w 371"/>
                          <a:gd name="T49" fmla="*/ 153 h 635"/>
                          <a:gd name="T50" fmla="*/ 83 w 371"/>
                          <a:gd name="T51" fmla="*/ 120 h 635"/>
                          <a:gd name="T52" fmla="*/ 92 w 371"/>
                          <a:gd name="T53" fmla="*/ 99 h 635"/>
                          <a:gd name="T54" fmla="*/ 100 w 371"/>
                          <a:gd name="T55" fmla="*/ 82 h 635"/>
                          <a:gd name="T56" fmla="*/ 109 w 371"/>
                          <a:gd name="T57" fmla="*/ 64 h 635"/>
                          <a:gd name="T58" fmla="*/ 119 w 371"/>
                          <a:gd name="T59" fmla="*/ 47 h 635"/>
                          <a:gd name="T60" fmla="*/ 129 w 371"/>
                          <a:gd name="T61" fmla="*/ 32 h 635"/>
                          <a:gd name="T62" fmla="*/ 142 w 371"/>
                          <a:gd name="T63" fmla="*/ 17 h 635"/>
                          <a:gd name="T64" fmla="*/ 155 w 371"/>
                          <a:gd name="T65" fmla="*/ 7 h 635"/>
                          <a:gd name="T66" fmla="*/ 166 w 371"/>
                          <a:gd name="T67" fmla="*/ 2 h 635"/>
                          <a:gd name="T68" fmla="*/ 178 w 371"/>
                          <a:gd name="T69" fmla="*/ 0 h 635"/>
                          <a:gd name="T70" fmla="*/ 191 w 371"/>
                          <a:gd name="T71" fmla="*/ 0 h 6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1"/>
                          <a:gd name="T109" fmla="*/ 0 h 635"/>
                          <a:gd name="T110" fmla="*/ 371 w 371"/>
                          <a:gd name="T111" fmla="*/ 635 h 6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1" h="635">
                            <a:moveTo>
                              <a:pt x="191" y="0"/>
                            </a:moveTo>
                            <a:lnTo>
                              <a:pt x="370" y="0"/>
                            </a:lnTo>
                            <a:lnTo>
                              <a:pt x="342" y="17"/>
                            </a:lnTo>
                            <a:lnTo>
                              <a:pt x="319" y="45"/>
                            </a:lnTo>
                            <a:lnTo>
                              <a:pt x="298" y="82"/>
                            </a:lnTo>
                            <a:lnTo>
                              <a:pt x="279" y="124"/>
                            </a:lnTo>
                            <a:lnTo>
                              <a:pt x="261" y="184"/>
                            </a:lnTo>
                            <a:lnTo>
                              <a:pt x="244" y="248"/>
                            </a:lnTo>
                            <a:lnTo>
                              <a:pt x="230" y="321"/>
                            </a:lnTo>
                            <a:lnTo>
                              <a:pt x="217" y="412"/>
                            </a:lnTo>
                            <a:lnTo>
                              <a:pt x="209" y="489"/>
                            </a:lnTo>
                            <a:lnTo>
                              <a:pt x="201" y="570"/>
                            </a:lnTo>
                            <a:lnTo>
                              <a:pt x="198" y="634"/>
                            </a:lnTo>
                            <a:lnTo>
                              <a:pt x="0" y="634"/>
                            </a:lnTo>
                            <a:lnTo>
                              <a:pt x="3" y="580"/>
                            </a:lnTo>
                            <a:lnTo>
                              <a:pt x="8" y="523"/>
                            </a:lnTo>
                            <a:lnTo>
                              <a:pt x="13" y="471"/>
                            </a:lnTo>
                            <a:lnTo>
                              <a:pt x="17" y="430"/>
                            </a:lnTo>
                            <a:lnTo>
                              <a:pt x="23" y="380"/>
                            </a:lnTo>
                            <a:lnTo>
                              <a:pt x="32" y="321"/>
                            </a:lnTo>
                            <a:lnTo>
                              <a:pt x="40" y="278"/>
                            </a:lnTo>
                            <a:lnTo>
                              <a:pt x="50" y="233"/>
                            </a:lnTo>
                            <a:lnTo>
                              <a:pt x="56" y="210"/>
                            </a:lnTo>
                            <a:lnTo>
                              <a:pt x="64" y="180"/>
                            </a:lnTo>
                            <a:lnTo>
                              <a:pt x="72" y="153"/>
                            </a:lnTo>
                            <a:lnTo>
                              <a:pt x="83" y="120"/>
                            </a:lnTo>
                            <a:lnTo>
                              <a:pt x="92" y="99"/>
                            </a:lnTo>
                            <a:lnTo>
                              <a:pt x="100" y="82"/>
                            </a:lnTo>
                            <a:lnTo>
                              <a:pt x="109" y="64"/>
                            </a:lnTo>
                            <a:lnTo>
                              <a:pt x="119" y="47"/>
                            </a:lnTo>
                            <a:lnTo>
                              <a:pt x="129" y="32"/>
                            </a:lnTo>
                            <a:lnTo>
                              <a:pt x="142" y="17"/>
                            </a:lnTo>
                            <a:lnTo>
                              <a:pt x="155" y="7"/>
                            </a:lnTo>
                            <a:lnTo>
                              <a:pt x="166" y="2"/>
                            </a:lnTo>
                            <a:lnTo>
                              <a:pt x="178" y="0"/>
                            </a:lnTo>
                            <a:lnTo>
                              <a:pt x="191" y="0"/>
                            </a:lnTo>
                          </a:path>
                        </a:pathLst>
                      </a:custGeom>
                      <a:solidFill>
                        <a:srgbClr val="FF0000"/>
                      </a:solidFill>
                      <a:ln w="12700" cap="rnd">
                        <a:solidFill>
                          <a:srgbClr val="000000"/>
                        </a:solidFill>
                        <a:round/>
                        <a:headEnd/>
                        <a:tailEnd/>
                      </a:ln>
                    </p:spPr>
                    <p:txBody>
                      <a:bodyPr/>
                      <a:lstStyle/>
                      <a:p>
                        <a:pPr>
                          <a:defRPr/>
                        </a:pPr>
                        <a:endParaRPr lang="en-CA" sz="2400" dirty="0">
                          <a:latin typeface="Times New Roman" pitchFamily="18" charset="0"/>
                          <a:ea typeface="+mn-ea"/>
                        </a:endParaRPr>
                      </a:p>
                    </p:txBody>
                  </p:sp>
                </p:grpSp>
              </p:grpSp>
              <p:sp>
                <p:nvSpPr>
                  <p:cNvPr id="18" name="Rectangle 28"/>
                  <p:cNvSpPr>
                    <a:spLocks noChangeArrowheads="1"/>
                  </p:cNvSpPr>
                  <p:nvPr/>
                </p:nvSpPr>
                <p:spPr bwMode="auto">
                  <a:xfrm>
                    <a:off x="193" y="1440"/>
                    <a:ext cx="2069" cy="495"/>
                  </a:xfrm>
                  <a:prstGeom prst="rect">
                    <a:avLst/>
                  </a:prstGeom>
                  <a:noFill/>
                  <a:ln w="9525">
                    <a:noFill/>
                    <a:miter lim="800000"/>
                    <a:headEnd/>
                    <a:tailEnd/>
                  </a:ln>
                </p:spPr>
                <p:txBody>
                  <a:bodyPr lIns="92075" tIns="46038" rIns="92075" bIns="46038">
                    <a:spAutoFit/>
                  </a:bodyPr>
                  <a:lstStyle/>
                  <a:p>
                    <a:pPr algn="ctr">
                      <a:defRPr/>
                    </a:pPr>
                    <a:r>
                      <a:rPr lang="en-US" sz="3200" b="1" dirty="0">
                        <a:solidFill>
                          <a:srgbClr val="081D58"/>
                        </a:solidFill>
                        <a:latin typeface="Arial" charset="0"/>
                        <a:ea typeface="+mn-ea"/>
                      </a:rPr>
                      <a:t>Apply</a:t>
                    </a:r>
                    <a:endParaRPr lang="en-US" sz="3200" b="1" dirty="0">
                      <a:latin typeface="Arial" charset="0"/>
                      <a:ea typeface="+mn-ea"/>
                    </a:endParaRPr>
                  </a:p>
                </p:txBody>
              </p:sp>
              <p:sp>
                <p:nvSpPr>
                  <p:cNvPr id="19" name="Rectangle 29"/>
                  <p:cNvSpPr>
                    <a:spLocks noChangeArrowheads="1"/>
                  </p:cNvSpPr>
                  <p:nvPr/>
                </p:nvSpPr>
                <p:spPr bwMode="auto">
                  <a:xfrm>
                    <a:off x="187" y="1565"/>
                    <a:ext cx="2025" cy="235"/>
                  </a:xfrm>
                  <a:prstGeom prst="rect">
                    <a:avLst/>
                  </a:prstGeom>
                  <a:noFill/>
                  <a:ln w="9525">
                    <a:noFill/>
                    <a:miter lim="800000"/>
                    <a:headEnd/>
                    <a:tailEnd/>
                  </a:ln>
                </p:spPr>
                <p:txBody>
                  <a:bodyPr lIns="92075" tIns="46038" rIns="92075" bIns="46038">
                    <a:spAutoFit/>
                  </a:bodyPr>
                  <a:lstStyle/>
                  <a:p>
                    <a:pPr marL="114300" indent="-114300" algn="l">
                      <a:buFontTx/>
                      <a:buChar char="•"/>
                      <a:defRPr/>
                    </a:pPr>
                    <a:endParaRPr lang="en-CA" sz="1200" dirty="0">
                      <a:latin typeface="Arial" charset="0"/>
                      <a:ea typeface="+mn-ea"/>
                    </a:endParaRPr>
                  </a:p>
                </p:txBody>
              </p:sp>
              <p:sp>
                <p:nvSpPr>
                  <p:cNvPr id="20" name="Line 30"/>
                  <p:cNvSpPr>
                    <a:spLocks noChangeShapeType="1"/>
                  </p:cNvSpPr>
                  <p:nvPr/>
                </p:nvSpPr>
                <p:spPr bwMode="auto">
                  <a:xfrm>
                    <a:off x="1488" y="2064"/>
                    <a:ext cx="0" cy="288"/>
                  </a:xfrm>
                  <a:prstGeom prst="line">
                    <a:avLst/>
                  </a:prstGeom>
                  <a:noFill/>
                  <a:ln w="50800">
                    <a:solidFill>
                      <a:schemeClr val="tx1"/>
                    </a:solidFill>
                    <a:round/>
                    <a:headEnd type="triangle" w="med" len="med"/>
                    <a:tailEnd type="triangle" w="med" len="med"/>
                  </a:ln>
                </p:spPr>
                <p:txBody>
                  <a:bodyPr wrap="none" anchor="ctr"/>
                  <a:lstStyle/>
                  <a:p>
                    <a:pPr>
                      <a:defRPr/>
                    </a:pPr>
                    <a:endParaRPr lang="en-CA" dirty="0">
                      <a:latin typeface="Times New Roman" pitchFamily="18" charset="0"/>
                      <a:ea typeface="+mn-ea"/>
                    </a:endParaRPr>
                  </a:p>
                </p:txBody>
              </p:sp>
              <p:sp>
                <p:nvSpPr>
                  <p:cNvPr id="21" name="Line 31"/>
                  <p:cNvSpPr>
                    <a:spLocks noChangeShapeType="1"/>
                  </p:cNvSpPr>
                  <p:nvPr/>
                </p:nvSpPr>
                <p:spPr bwMode="auto">
                  <a:xfrm>
                    <a:off x="2256" y="1440"/>
                    <a:ext cx="1147" cy="0"/>
                  </a:xfrm>
                  <a:prstGeom prst="line">
                    <a:avLst/>
                  </a:prstGeom>
                  <a:noFill/>
                  <a:ln w="50800">
                    <a:solidFill>
                      <a:schemeClr val="tx1"/>
                    </a:solidFill>
                    <a:round/>
                    <a:headEnd type="none" w="sm" len="sm"/>
                    <a:tailEnd type="stealth" w="med" len="lg"/>
                  </a:ln>
                </p:spPr>
                <p:txBody>
                  <a:bodyPr wrap="none" anchor="ctr"/>
                  <a:lstStyle/>
                  <a:p>
                    <a:pPr>
                      <a:defRPr/>
                    </a:pPr>
                    <a:endParaRPr lang="en-CA" dirty="0">
                      <a:latin typeface="Times New Roman" pitchFamily="18" charset="0"/>
                      <a:ea typeface="+mn-ea"/>
                    </a:endParaRPr>
                  </a:p>
                </p:txBody>
              </p:sp>
              <p:sp>
                <p:nvSpPr>
                  <p:cNvPr id="22" name="Rectangle 32"/>
                  <p:cNvSpPr>
                    <a:spLocks noChangeArrowheads="1"/>
                  </p:cNvSpPr>
                  <p:nvPr/>
                </p:nvSpPr>
                <p:spPr bwMode="auto">
                  <a:xfrm>
                    <a:off x="577" y="3367"/>
                    <a:ext cx="4554" cy="704"/>
                  </a:xfrm>
                  <a:prstGeom prst="rect">
                    <a:avLst/>
                  </a:prstGeom>
                  <a:solidFill>
                    <a:schemeClr val="bg1"/>
                  </a:solidFill>
                  <a:ln w="25400">
                    <a:solidFill>
                      <a:schemeClr val="tx1"/>
                    </a:solidFill>
                    <a:miter lim="800000"/>
                    <a:headEnd/>
                    <a:tailEnd/>
                  </a:ln>
                  <a:effectLst>
                    <a:outerShdw dist="107763" dir="2700000" algn="ctr" rotWithShape="0">
                      <a:schemeClr val="bg2">
                        <a:lumMod val="20000"/>
                        <a:lumOff val="80000"/>
                      </a:schemeClr>
                    </a:outerShdw>
                  </a:effectLst>
                </p:spPr>
                <p:txBody>
                  <a:bodyPr wrap="none" anchor="ctr"/>
                  <a:lstStyle/>
                  <a:p>
                    <a:pPr>
                      <a:defRPr/>
                    </a:pPr>
                    <a:endParaRPr lang="en-CA" sz="2400" dirty="0">
                      <a:latin typeface="Times New Roman" pitchFamily="18" charset="0"/>
                      <a:ea typeface="+mn-ea"/>
                    </a:endParaRPr>
                  </a:p>
                </p:txBody>
              </p:sp>
              <p:sp>
                <p:nvSpPr>
                  <p:cNvPr id="23" name="Rectangle 33"/>
                  <p:cNvSpPr>
                    <a:spLocks noChangeArrowheads="1"/>
                  </p:cNvSpPr>
                  <p:nvPr/>
                </p:nvSpPr>
                <p:spPr bwMode="auto">
                  <a:xfrm>
                    <a:off x="1776" y="3408"/>
                    <a:ext cx="2245" cy="495"/>
                  </a:xfrm>
                  <a:prstGeom prst="rect">
                    <a:avLst/>
                  </a:prstGeom>
                  <a:noFill/>
                  <a:ln w="9525">
                    <a:noFill/>
                    <a:miter lim="800000"/>
                    <a:headEnd/>
                    <a:tailEnd/>
                  </a:ln>
                </p:spPr>
                <p:txBody>
                  <a:bodyPr wrap="square" lIns="92075" tIns="46038" rIns="92075" bIns="46038">
                    <a:spAutoFit/>
                  </a:bodyPr>
                  <a:lstStyle/>
                  <a:p>
                    <a:pPr>
                      <a:defRPr/>
                    </a:pPr>
                    <a:r>
                      <a:rPr lang="en-US" sz="3200" b="1" dirty="0">
                        <a:solidFill>
                          <a:srgbClr val="081D58"/>
                        </a:solidFill>
                        <a:latin typeface="Arial" charset="0"/>
                        <a:ea typeface="+mn-ea"/>
                      </a:rPr>
                      <a:t>Acquire</a:t>
                    </a:r>
                    <a:endParaRPr lang="en-US" sz="3200" b="1" dirty="0">
                      <a:latin typeface="Arial" charset="0"/>
                      <a:ea typeface="+mn-ea"/>
                    </a:endParaRPr>
                  </a:p>
                </p:txBody>
              </p:sp>
              <p:sp>
                <p:nvSpPr>
                  <p:cNvPr id="24" name="Line 34"/>
                  <p:cNvSpPr>
                    <a:spLocks noChangeShapeType="1"/>
                  </p:cNvSpPr>
                  <p:nvPr/>
                </p:nvSpPr>
                <p:spPr bwMode="auto">
                  <a:xfrm>
                    <a:off x="4279" y="3072"/>
                    <a:ext cx="0" cy="288"/>
                  </a:xfrm>
                  <a:prstGeom prst="line">
                    <a:avLst/>
                  </a:prstGeom>
                  <a:noFill/>
                  <a:ln w="50800">
                    <a:solidFill>
                      <a:schemeClr val="tx1"/>
                    </a:solidFill>
                    <a:round/>
                    <a:headEnd type="triangle" w="med" len="med"/>
                    <a:tailEnd type="triangle" w="med" len="med"/>
                  </a:ln>
                </p:spPr>
                <p:txBody>
                  <a:bodyPr wrap="none" anchor="ctr"/>
                  <a:lstStyle/>
                  <a:p>
                    <a:pPr>
                      <a:defRPr/>
                    </a:pPr>
                    <a:endParaRPr lang="en-CA" dirty="0">
                      <a:latin typeface="Times New Roman" pitchFamily="18" charset="0"/>
                      <a:ea typeface="+mn-ea"/>
                    </a:endParaRPr>
                  </a:p>
                </p:txBody>
              </p:sp>
              <p:sp>
                <p:nvSpPr>
                  <p:cNvPr id="25" name="Text Box 36"/>
                  <p:cNvSpPr txBox="1">
                    <a:spLocks noChangeArrowheads="1"/>
                  </p:cNvSpPr>
                  <p:nvPr/>
                </p:nvSpPr>
                <p:spPr bwMode="auto">
                  <a:xfrm>
                    <a:off x="0" y="4176"/>
                    <a:ext cx="1632" cy="260"/>
                  </a:xfrm>
                  <a:prstGeom prst="rect">
                    <a:avLst/>
                  </a:prstGeom>
                  <a:noFill/>
                  <a:ln w="9525">
                    <a:noFill/>
                    <a:miter lim="800000"/>
                    <a:headEnd/>
                    <a:tailEnd/>
                  </a:ln>
                </p:spPr>
                <p:txBody>
                  <a:bodyPr>
                    <a:spAutoFit/>
                  </a:bodyPr>
                  <a:lstStyle/>
                  <a:p>
                    <a:pPr algn="l" eaLnBrk="1" hangingPunct="1">
                      <a:spcBef>
                        <a:spcPct val="50000"/>
                      </a:spcBef>
                      <a:defRPr/>
                    </a:pPr>
                    <a:r>
                      <a:rPr lang="en-US" sz="700" dirty="0">
                        <a:solidFill>
                          <a:srgbClr val="800000"/>
                        </a:solidFill>
                        <a:latin typeface="Verdana" pitchFamily="34" charset="0"/>
                        <a:ea typeface="+mn-ea"/>
                      </a:rPr>
                      <a:t>Copyright © Centre for Health Evidence</a:t>
                    </a:r>
                  </a:p>
                </p:txBody>
              </p:sp>
            </p:grpSp>
          </p:grpSp>
          <p:sp>
            <p:nvSpPr>
              <p:cNvPr id="6" name="Rectangle 14"/>
              <p:cNvSpPr>
                <a:spLocks noChangeArrowheads="1"/>
              </p:cNvSpPr>
              <p:nvPr/>
            </p:nvSpPr>
            <p:spPr bwMode="auto">
              <a:xfrm>
                <a:off x="2661" y="2034"/>
                <a:ext cx="1011" cy="495"/>
              </a:xfrm>
              <a:prstGeom prst="rect">
                <a:avLst/>
              </a:prstGeom>
              <a:noFill/>
              <a:ln w="9525">
                <a:noFill/>
                <a:miter lim="800000"/>
                <a:headEnd/>
                <a:tailEnd/>
              </a:ln>
            </p:spPr>
            <p:txBody>
              <a:bodyPr wrap="none" lIns="92075" tIns="46038" rIns="92075" bIns="46038">
                <a:spAutoFit/>
              </a:bodyPr>
              <a:lstStyle/>
              <a:p>
                <a:pPr>
                  <a:defRPr/>
                </a:pPr>
                <a:r>
                  <a:rPr lang="en-US" sz="3200" b="1" dirty="0">
                    <a:solidFill>
                      <a:srgbClr val="081D58"/>
                    </a:solidFill>
                    <a:latin typeface="Arial" charset="0"/>
                    <a:ea typeface="+mn-ea"/>
                  </a:rPr>
                  <a:t>Ask</a:t>
                </a:r>
                <a:endParaRPr lang="en-US" sz="3200" b="1" dirty="0">
                  <a:latin typeface="Arial" charset="0"/>
                  <a:ea typeface="+mn-ea"/>
                </a:endParaRPr>
              </a:p>
            </p:txBody>
          </p:sp>
        </p:grpSp>
      </p:grpSp>
      <p:sp>
        <p:nvSpPr>
          <p:cNvPr id="32" name="Title 1"/>
          <p:cNvSpPr txBox="1">
            <a:spLocks/>
          </p:cNvSpPr>
          <p:nvPr/>
        </p:nvSpPr>
        <p:spPr>
          <a:xfrm>
            <a:off x="0" y="192506"/>
            <a:ext cx="9144000" cy="962526"/>
          </a:xfrm>
          <a:prstGeom prst="rect">
            <a:avLst/>
          </a:prstGeom>
        </p:spPr>
        <p:txBody>
          <a:bodyP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solidFill>
                  <a:srgbClr val="409995"/>
                </a:solidFill>
              </a:rPr>
              <a:t>5 A’s method of searching</a:t>
            </a:r>
            <a:endParaRPr lang="en-US" dirty="0">
              <a:solidFill>
                <a:srgbClr val="409995"/>
              </a:solidFill>
            </a:endParaRPr>
          </a:p>
        </p:txBody>
      </p:sp>
    </p:spTree>
    <p:extLst>
      <p:ext uri="{BB962C8B-B14F-4D97-AF65-F5344CB8AC3E}">
        <p14:creationId xmlns:p14="http://schemas.microsoft.com/office/powerpoint/2010/main" val="7447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2506"/>
            <a:ext cx="9144000" cy="962526"/>
          </a:xfrm>
        </p:spPr>
        <p:txBody>
          <a:bodyPr>
            <a:normAutofit/>
          </a:bodyPr>
          <a:lstStyle/>
          <a:p>
            <a:pPr algn="ctr"/>
            <a:r>
              <a:rPr lang="en-US" b="1" dirty="0" smtClean="0">
                <a:solidFill>
                  <a:srgbClr val="409995"/>
                </a:solidFill>
              </a:rPr>
              <a:t>asking your question</a:t>
            </a:r>
            <a:endParaRPr lang="en-US" b="1" dirty="0">
              <a:solidFill>
                <a:srgbClr val="409995"/>
              </a:solidFill>
            </a:endParaRPr>
          </a:p>
        </p:txBody>
      </p:sp>
      <p:sp>
        <p:nvSpPr>
          <p:cNvPr id="3" name="Content Placeholder 2"/>
          <p:cNvSpPr>
            <a:spLocks noGrp="1"/>
          </p:cNvSpPr>
          <p:nvPr>
            <p:ph idx="1"/>
          </p:nvPr>
        </p:nvSpPr>
        <p:spPr>
          <a:xfrm>
            <a:off x="788932" y="1782375"/>
            <a:ext cx="7566136" cy="3270888"/>
          </a:xfrm>
        </p:spPr>
        <p:txBody>
          <a:bodyPr>
            <a:normAutofit/>
          </a:bodyPr>
          <a:lstStyle/>
          <a:p>
            <a:pPr>
              <a:buFont typeface="Wingdings" charset="2"/>
              <a:buChar char="q"/>
            </a:pPr>
            <a:r>
              <a:rPr lang="en-US" sz="2800" dirty="0" smtClean="0"/>
              <a:t> Have you formulated a research question?</a:t>
            </a:r>
          </a:p>
          <a:p>
            <a:pPr>
              <a:buFont typeface="Wingdings" charset="2"/>
              <a:buChar char="q"/>
            </a:pPr>
            <a:r>
              <a:rPr lang="en-US" sz="2800" dirty="0" smtClean="0"/>
              <a:t> Is it “answerable”?</a:t>
            </a:r>
          </a:p>
        </p:txBody>
      </p:sp>
    </p:spTree>
    <p:extLst>
      <p:ext uri="{BB962C8B-B14F-4D97-AF65-F5344CB8AC3E}">
        <p14:creationId xmlns:p14="http://schemas.microsoft.com/office/powerpoint/2010/main" val="1181859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2506"/>
            <a:ext cx="9144000" cy="962526"/>
          </a:xfrm>
        </p:spPr>
        <p:txBody>
          <a:bodyPr>
            <a:normAutofit/>
          </a:bodyPr>
          <a:lstStyle/>
          <a:p>
            <a:pPr algn="ctr"/>
            <a:r>
              <a:rPr lang="en-US" dirty="0">
                <a:solidFill>
                  <a:srgbClr val="409995"/>
                </a:solidFill>
              </a:rPr>
              <a:t>r</a:t>
            </a:r>
            <a:r>
              <a:rPr lang="en-US" b="1" dirty="0" smtClean="0">
                <a:solidFill>
                  <a:srgbClr val="409995"/>
                </a:solidFill>
              </a:rPr>
              <a:t>efining your question</a:t>
            </a:r>
            <a:endParaRPr lang="en-US" b="1" dirty="0">
              <a:solidFill>
                <a:srgbClr val="409995"/>
              </a:solidFill>
            </a:endParaRPr>
          </a:p>
        </p:txBody>
      </p:sp>
      <p:sp>
        <p:nvSpPr>
          <p:cNvPr id="3" name="Content Placeholder 2"/>
          <p:cNvSpPr>
            <a:spLocks noGrp="1"/>
          </p:cNvSpPr>
          <p:nvPr>
            <p:ph idx="1"/>
          </p:nvPr>
        </p:nvSpPr>
        <p:spPr>
          <a:xfrm>
            <a:off x="855969" y="1365281"/>
            <a:ext cx="7566136" cy="3270888"/>
          </a:xfrm>
        </p:spPr>
        <p:txBody>
          <a:bodyPr>
            <a:normAutofit fontScale="92500"/>
          </a:bodyPr>
          <a:lstStyle/>
          <a:p>
            <a:pPr>
              <a:buFont typeface="Wingdings" charset="2"/>
              <a:buChar char="q"/>
            </a:pPr>
            <a:r>
              <a:rPr lang="en-US" sz="2800" dirty="0" smtClean="0"/>
              <a:t> Concept mapping</a:t>
            </a:r>
          </a:p>
          <a:p>
            <a:pPr>
              <a:buFont typeface="Wingdings" charset="2"/>
              <a:buChar char="q"/>
            </a:pPr>
            <a:r>
              <a:rPr lang="en-US" sz="2800" dirty="0" smtClean="0"/>
              <a:t> PICO </a:t>
            </a:r>
          </a:p>
          <a:p>
            <a:pPr marL="0" indent="0">
              <a:buNone/>
            </a:pPr>
            <a:r>
              <a:rPr lang="en-US" sz="2800" dirty="0" smtClean="0"/>
              <a:t>These help:</a:t>
            </a:r>
          </a:p>
          <a:p>
            <a:pPr lvl="1">
              <a:buFont typeface="Wingdings" charset="2"/>
              <a:buChar char="q"/>
            </a:pPr>
            <a:r>
              <a:rPr lang="en-US" sz="2800" dirty="0" smtClean="0"/>
              <a:t> Define broad topical concepts</a:t>
            </a:r>
          </a:p>
          <a:p>
            <a:pPr lvl="1">
              <a:buFont typeface="Wingdings" charset="2"/>
              <a:buChar char="q"/>
            </a:pPr>
            <a:r>
              <a:rPr lang="en-US" sz="2800" dirty="0" smtClean="0"/>
              <a:t> Describe relationships between concepts</a:t>
            </a:r>
          </a:p>
          <a:p>
            <a:pPr lvl="1">
              <a:buFont typeface="Wingdings" charset="2"/>
              <a:buChar char="q"/>
            </a:pPr>
            <a:r>
              <a:rPr lang="en-US" sz="2800" dirty="0"/>
              <a:t> </a:t>
            </a:r>
            <a:r>
              <a:rPr lang="en-US" sz="2800" dirty="0" smtClean="0"/>
              <a:t>Organize ideas</a:t>
            </a:r>
          </a:p>
          <a:p>
            <a:pPr lvl="1">
              <a:buFont typeface="Wingdings" charset="2"/>
              <a:buChar char="q"/>
            </a:pPr>
            <a:r>
              <a:rPr lang="en-US" sz="2800" dirty="0"/>
              <a:t> </a:t>
            </a:r>
            <a:r>
              <a:rPr lang="en-US" sz="2800" dirty="0" smtClean="0"/>
              <a:t>Develop keywords</a:t>
            </a:r>
            <a:endParaRPr lang="en-US" sz="2800" dirty="0"/>
          </a:p>
        </p:txBody>
      </p:sp>
    </p:spTree>
    <p:extLst>
      <p:ext uri="{BB962C8B-B14F-4D97-AF65-F5344CB8AC3E}">
        <p14:creationId xmlns:p14="http://schemas.microsoft.com/office/powerpoint/2010/main" val="672145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60" y="1733215"/>
            <a:ext cx="7888879" cy="4117995"/>
          </a:xfrm>
          <a:prstGeom prst="rect">
            <a:avLst/>
          </a:prstGeom>
        </p:spPr>
      </p:pic>
      <p:sp>
        <p:nvSpPr>
          <p:cNvPr id="3" name="Title 1"/>
          <p:cNvSpPr txBox="1">
            <a:spLocks/>
          </p:cNvSpPr>
          <p:nvPr/>
        </p:nvSpPr>
        <p:spPr>
          <a:xfrm>
            <a:off x="0" y="192506"/>
            <a:ext cx="9144000" cy="962526"/>
          </a:xfrm>
          <a:prstGeom prst="rect">
            <a:avLst/>
          </a:prstGeom>
        </p:spPr>
        <p:txBody>
          <a:bodyP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solidFill>
                  <a:srgbClr val="409995"/>
                </a:solidFill>
              </a:rPr>
              <a:t>overview of concept maps</a:t>
            </a:r>
            <a:endParaRPr lang="en-US" dirty="0">
              <a:solidFill>
                <a:srgbClr val="409995"/>
              </a:solidFill>
            </a:endParaRPr>
          </a:p>
        </p:txBody>
      </p:sp>
      <p:sp>
        <p:nvSpPr>
          <p:cNvPr id="4" name="TextBox 3"/>
          <p:cNvSpPr txBox="1"/>
          <p:nvPr/>
        </p:nvSpPr>
        <p:spPr>
          <a:xfrm>
            <a:off x="160421" y="6441944"/>
            <a:ext cx="1410964" cy="276999"/>
          </a:xfrm>
          <a:prstGeom prst="rect">
            <a:avLst/>
          </a:prstGeom>
          <a:noFill/>
        </p:spPr>
        <p:txBody>
          <a:bodyPr wrap="none" rtlCol="0">
            <a:spAutoFit/>
          </a:bodyPr>
          <a:lstStyle/>
          <a:p>
            <a:r>
              <a:rPr lang="en-US" sz="1200" dirty="0" smtClean="0"/>
              <a:t>Image from </a:t>
            </a:r>
            <a:r>
              <a:rPr lang="en-US" sz="1200" dirty="0" smtClean="0">
                <a:hlinkClick r:id="rId5"/>
              </a:rPr>
              <a:t>here</a:t>
            </a:r>
            <a:endParaRPr lang="en-US" sz="1200" dirty="0"/>
          </a:p>
        </p:txBody>
      </p:sp>
    </p:spTree>
    <p:extLst>
      <p:ext uri="{BB962C8B-B14F-4D97-AF65-F5344CB8AC3E}">
        <p14:creationId xmlns:p14="http://schemas.microsoft.com/office/powerpoint/2010/main" val="914162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22600</TotalTime>
  <Words>729</Words>
  <Application>Microsoft Macintosh PowerPoint</Application>
  <PresentationFormat>On-screen Show (4:3)</PresentationFormat>
  <Paragraphs>138</Paragraphs>
  <Slides>18</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Bookman Old Style</vt:lpstr>
      <vt:lpstr>Calibri</vt:lpstr>
      <vt:lpstr>Century Gothic</vt:lpstr>
      <vt:lpstr>Montserrat</vt:lpstr>
      <vt:lpstr>Raleway</vt:lpstr>
      <vt:lpstr>Rockwell Extra Bold</vt:lpstr>
      <vt:lpstr>Times New Roman</vt:lpstr>
      <vt:lpstr>Verdana</vt:lpstr>
      <vt:lpstr>Wingdings</vt:lpstr>
      <vt:lpstr>Wood Type</vt:lpstr>
      <vt:lpstr>PowerPoint Presentation</vt:lpstr>
      <vt:lpstr>learning outcomes</vt:lpstr>
      <vt:lpstr>searching is an art!</vt:lpstr>
      <vt:lpstr>efficiency is key</vt:lpstr>
      <vt:lpstr>PowerPoint Presentation</vt:lpstr>
      <vt:lpstr>PowerPoint Presentation</vt:lpstr>
      <vt:lpstr>asking your question</vt:lpstr>
      <vt:lpstr>refining your question</vt:lpstr>
      <vt:lpstr>PowerPoint Presentation</vt:lpstr>
      <vt:lpstr>overview of PICO</vt:lpstr>
      <vt:lpstr>PowerPoint Presentation</vt:lpstr>
      <vt:lpstr>PubMed MeSH terms</vt:lpstr>
      <vt:lpstr>boolean operators</vt:lpstr>
      <vt:lpstr>next steps</vt:lpstr>
      <vt:lpstr>let’s practice together</vt:lpstr>
      <vt:lpstr>recap</vt:lpstr>
      <vt:lpstr>key resources</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Champieux</dc:creator>
  <cp:lastModifiedBy>Microsoft Office User</cp:lastModifiedBy>
  <cp:revision>262</cp:revision>
  <cp:lastPrinted>2016-10-13T19:09:48Z</cp:lastPrinted>
  <dcterms:created xsi:type="dcterms:W3CDTF">2016-07-15T21:56:35Z</dcterms:created>
  <dcterms:modified xsi:type="dcterms:W3CDTF">2017-04-25T19:34:43Z</dcterms:modified>
</cp:coreProperties>
</file>