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43" r:id="rId1"/>
  </p:sldMasterIdLst>
  <p:notesMasterIdLst>
    <p:notesMasterId r:id="rId17"/>
  </p:notesMasterIdLst>
  <p:sldIdLst>
    <p:sldId id="487" r:id="rId2"/>
    <p:sldId id="489" r:id="rId3"/>
    <p:sldId id="494" r:id="rId4"/>
    <p:sldId id="498" r:id="rId5"/>
    <p:sldId id="491" r:id="rId6"/>
    <p:sldId id="495" r:id="rId7"/>
    <p:sldId id="496" r:id="rId8"/>
    <p:sldId id="493" r:id="rId9"/>
    <p:sldId id="415" r:id="rId10"/>
    <p:sldId id="417" r:id="rId11"/>
    <p:sldId id="502" r:id="rId12"/>
    <p:sldId id="501" r:id="rId13"/>
    <p:sldId id="500" r:id="rId14"/>
    <p:sldId id="499" r:id="rId15"/>
    <p:sldId id="39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2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9995"/>
    <a:srgbClr val="FFFD78"/>
    <a:srgbClr val="6D97BF"/>
    <a:srgbClr val="A0B0C1"/>
    <a:srgbClr val="8C110A"/>
    <a:srgbClr val="1C1C1C"/>
    <a:srgbClr val="DDDDDD"/>
    <a:srgbClr val="AFB09F"/>
    <a:srgbClr val="C8B9A6"/>
    <a:srgbClr val="418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5997"/>
    <p:restoredTop sz="78297"/>
  </p:normalViewPr>
  <p:slideViewPr>
    <p:cSldViewPr snapToGrid="0" snapToObjects="1" showGuides="1">
      <p:cViewPr>
        <p:scale>
          <a:sx n="80" d="100"/>
          <a:sy n="80" d="100"/>
        </p:scale>
        <p:origin x="1272" y="568"/>
      </p:cViewPr>
      <p:guideLst>
        <p:guide orient="horz" pos="2160"/>
        <p:guide pos="321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115D8C-BFDF-2D42-931F-25E06C5F5D52}" type="datetimeFigureOut">
              <a:rPr lang="en-US" smtClean="0"/>
              <a:t>5/3/17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B44A0E-38FD-2445-AB69-5F020EC840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030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44A0E-38FD-2445-AB69-5F020EC840A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2102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44A0E-38FD-2445-AB69-5F020EC840A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3132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Provided</a:t>
            </a:r>
            <a:r>
              <a:rPr lang="en-US" baseline="0" dirty="0" smtClean="0"/>
              <a:t> example: car accidents and text messaging</a:t>
            </a:r>
            <a:endParaRPr lang="en-US" dirty="0" smtClean="0"/>
          </a:p>
          <a:p>
            <a:r>
              <a:rPr lang="en-US" dirty="0" smtClean="0"/>
              <a:t>Then they use</a:t>
            </a:r>
            <a:r>
              <a:rPr lang="en-US" baseline="0" dirty="0" smtClean="0"/>
              <a:t> their research question (goal is to acquire some articles or citation files -&gt; we’ll add to citation manager at upcoming session)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44A0E-38FD-2445-AB69-5F020EC840AE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9265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44A0E-38FD-2445-AB69-5F020EC840AE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764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44A0E-38FD-2445-AB69-5F020EC840AE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506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44A0E-38FD-2445-AB69-5F020EC840A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8400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WHEN AM I DONE??</a:t>
            </a:r>
          </a:p>
          <a:p>
            <a:r>
              <a:rPr lang="en-US" baseline="0" dirty="0" smtClean="0"/>
              <a:t>we want comprehension but not at the sake of thousands of articles to search through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44A0E-38FD-2445-AB69-5F020EC840A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2687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Build = one term at a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44A0E-38FD-2445-AB69-5F020EC840A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0593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Difference between background and foreground question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Concept maps = good for developing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background (more mechanistic) questions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PICO = good for developing more clinical (applied)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questions **don’t start with a question and pull out pieces for PICO!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44A0E-38FD-2445-AB69-5F020EC840A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1410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Try making a concept map!</a:t>
            </a:r>
          </a:p>
          <a:p>
            <a:r>
              <a:rPr lang="en-US" dirty="0" smtClean="0"/>
              <a:t>Letisha’s demo</a:t>
            </a:r>
          </a:p>
          <a:p>
            <a:r>
              <a:rPr lang="en-US" dirty="0" smtClean="0"/>
              <a:t>valentine’s day candy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44A0E-38FD-2445-AB69-5F020EC840A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8952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1AB27B-D03E-4440-8997-4B22624379F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3481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44A0E-38FD-2445-AB69-5F020EC840A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4255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Provided</a:t>
            </a:r>
            <a:r>
              <a:rPr lang="en-US" baseline="0" dirty="0" smtClean="0"/>
              <a:t> example: HIV and AIDS; HIV or AIDS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44A0E-38FD-2445-AB69-5F020EC840A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097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90626" y="1346947"/>
            <a:ext cx="7667244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90626" y="4282763"/>
            <a:ext cx="7667244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90626" y="1484779"/>
            <a:ext cx="7667244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47522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66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16DB-8200-E24A-8595-3E38B31C4242}" type="datetimeFigureOut">
              <a:rPr lang="en-US" smtClean="0"/>
              <a:t>5/3/17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32B926D0-5B91-B345-A345-0E027BA154A5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16DB-8200-E24A-8595-3E38B31C4242}" type="datetimeFigureOut">
              <a:rPr lang="en-US" smtClean="0"/>
              <a:t>5/3/17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926D0-5B91-B345-A345-0E027BA154A5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16DB-8200-E24A-8595-3E38B31C4242}" type="datetimeFigureOut">
              <a:rPr lang="en-US" smtClean="0"/>
              <a:t>5/3/17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926D0-5B91-B345-A345-0E027BA154A5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972" y="1182915"/>
            <a:ext cx="8694058" cy="5256522"/>
          </a:xfrm>
        </p:spPr>
        <p:txBody>
          <a:bodyPr/>
          <a:lstStyle>
            <a:lvl3pPr marL="9144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7623629" y="6555553"/>
            <a:ext cx="1295400" cy="228600"/>
          </a:xfrm>
        </p:spPr>
        <p:txBody>
          <a:bodyPr>
            <a:noAutofit/>
          </a:bodyPr>
          <a:lstStyle>
            <a:lvl1pPr marL="0" indent="0" algn="r">
              <a:buNone/>
              <a:defRPr sz="1100" i="1"/>
            </a:lvl1pPr>
          </a:lstStyle>
          <a:p>
            <a:pPr lvl="0"/>
            <a:r>
              <a:rPr lang="en-US" sz="1100" i="1" dirty="0" smtClean="0"/>
              <a:t>Citation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813594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16DB-8200-E24A-8595-3E38B31C4242}" type="datetimeFigureOut">
              <a:rPr lang="en-US" smtClean="0"/>
              <a:t>5/3/17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926D0-5B91-B345-A345-0E027BA154A5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6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/>
          <a:p>
            <a:fld id="{8DDF16DB-8200-E24A-8595-3E38B31C4242}" type="datetimeFigureOut">
              <a:rPr lang="en-US" smtClean="0"/>
              <a:t>5/3/17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7031" y="6272785"/>
            <a:ext cx="4745736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32B926D0-5B91-B345-A345-0E027BA154A5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16DB-8200-E24A-8595-3E38B31C4242}" type="datetimeFigureOut">
              <a:rPr lang="en-US" smtClean="0"/>
              <a:t>5/3/17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926D0-5B91-B345-A345-0E027BA154A5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16DB-8200-E24A-8595-3E38B31C4242}" type="datetimeFigureOut">
              <a:rPr lang="en-US" smtClean="0"/>
              <a:t>5/3/17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926D0-5B91-B345-A345-0E027BA154A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16DB-8200-E24A-8595-3E38B31C4242}" type="datetimeFigureOut">
              <a:rPr lang="en-US" smtClean="0"/>
              <a:t>5/3/17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926D0-5B91-B345-A345-0E027BA154A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16DB-8200-E24A-8595-3E38B31C4242}" type="datetimeFigureOut">
              <a:rPr lang="en-US" smtClean="0"/>
              <a:t>5/3/17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926D0-5B91-B345-A345-0E027BA154A5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16DB-8200-E24A-8595-3E38B31C4242}" type="datetimeFigureOut">
              <a:rPr lang="en-US" smtClean="0"/>
              <a:t>5/3/17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926D0-5B91-B345-A345-0E027BA154A5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8DDF16DB-8200-E24A-8595-3E38B31C4242}" type="datetimeFigureOut">
              <a:rPr lang="en-US" smtClean="0"/>
              <a:t>5/3/17</a:t>
            </a:fld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926D0-5B91-B345-A345-0E027BA154A5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2.png"/><Relationship Id="rId15" Type="http://schemas.microsoft.com/office/2007/relationships/hdphoto" Target="../media/hdphoto1.wdp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8DDF16DB-8200-E24A-8595-3E38B31C4242}" type="datetimeFigureOut">
              <a:rPr lang="en-US" smtClean="0"/>
              <a:t>5/3/17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j-lt"/>
              </a:defRPr>
            </a:lvl1pPr>
          </a:lstStyle>
          <a:p>
            <a:fld id="{32B926D0-5B91-B345-A345-0E027BA154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006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4" r:id="rId1"/>
    <p:sldLayoutId id="2147484045" r:id="rId2"/>
    <p:sldLayoutId id="2147484046" r:id="rId3"/>
    <p:sldLayoutId id="2147484047" r:id="rId4"/>
    <p:sldLayoutId id="2147484048" r:id="rId5"/>
    <p:sldLayoutId id="2147484049" r:id="rId6"/>
    <p:sldLayoutId id="2147484050" r:id="rId7"/>
    <p:sldLayoutId id="2147484051" r:id="rId8"/>
    <p:sldLayoutId id="2147484052" r:id="rId9"/>
    <p:sldLayoutId id="2147484053" r:id="rId10"/>
    <p:sldLayoutId id="2147484054" r:id="rId11"/>
    <p:sldLayoutId id="214748405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1" kern="1200" cap="none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2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hyperlink" Target="http://www.ohsu.edu/xd/education/library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lm.nih.gov/bsd/disted/video/index.html" TargetMode="External"/><Relationship Id="rId4" Type="http://schemas.openxmlformats.org/officeDocument/2006/relationships/hyperlink" Target="http://www.ohsu.edu/xd/education/library/contact.cfm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ovid.com/site/support/training.jsp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3.png"/><Relationship Id="rId5" Type="http://schemas.openxmlformats.org/officeDocument/2006/relationships/hyperlink" Target="https://www.flickr.com/photos/jeanlouis_zimmermann/3055800558" TargetMode="Externa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6541" y="1815570"/>
            <a:ext cx="82145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409995"/>
                </a:solidFill>
                <a:latin typeface="+mj-lt"/>
                <a:ea typeface="Montserrat" charset="0"/>
                <a:cs typeface="Montserrat" charset="0"/>
              </a:rPr>
              <a:t>Research Project Workshop 05:</a:t>
            </a:r>
          </a:p>
          <a:p>
            <a:pPr algn="ctr"/>
            <a:r>
              <a:rPr lang="en-US" sz="4000" dirty="0" smtClean="0">
                <a:latin typeface="+mj-lt"/>
              </a:rPr>
              <a:t>Efficient Searches, Part II</a:t>
            </a:r>
            <a:endParaRPr lang="en-US" sz="4000" dirty="0" smtClean="0">
              <a:solidFill>
                <a:srgbClr val="409995"/>
              </a:solidFill>
              <a:latin typeface="+mj-lt"/>
              <a:ea typeface="Montserrat" charset="0"/>
              <a:cs typeface="Montserrat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6172" y="3860033"/>
            <a:ext cx="849527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  <a:ea typeface="Montserrat" charset="0"/>
                <a:cs typeface="Montserrat" charset="0"/>
              </a:rPr>
              <a:t>May 3, 2017</a:t>
            </a:r>
          </a:p>
          <a:p>
            <a:pPr algn="ctr"/>
            <a:r>
              <a:rPr lang="en-US" sz="2000" dirty="0" smtClean="0">
                <a:latin typeface="+mj-lt"/>
                <a:ea typeface="Montserrat" charset="0"/>
                <a:cs typeface="Montserrat" charset="0"/>
              </a:rPr>
              <a:t>	         Andrew Hamilton, MS, MLS </a:t>
            </a:r>
          </a:p>
          <a:p>
            <a:pPr algn="ctr"/>
            <a:r>
              <a:rPr lang="en-US" sz="2000" dirty="0" smtClean="0">
                <a:latin typeface="+mj-lt"/>
                <a:ea typeface="Montserrat" charset="0"/>
                <a:cs typeface="Montserrat" charset="0"/>
              </a:rPr>
              <a:t>		Laura Zeigen, MA, MLIS, MPH</a:t>
            </a:r>
          </a:p>
          <a:p>
            <a:pPr algn="ctr"/>
            <a:r>
              <a:rPr lang="en-US" sz="2000" dirty="0">
                <a:latin typeface="+mj-lt"/>
                <a:ea typeface="Montserrat" charset="0"/>
                <a:cs typeface="Montserrat" charset="0"/>
              </a:rPr>
              <a:t>	</a:t>
            </a:r>
            <a:r>
              <a:rPr lang="en-US" sz="2000" dirty="0" smtClean="0">
                <a:latin typeface="+mj-lt"/>
                <a:ea typeface="Montserrat" charset="0"/>
                <a:cs typeface="Montserrat" charset="0"/>
              </a:rPr>
              <a:t>&amp; Letisha Wyatt, PhD</a:t>
            </a:r>
            <a:endParaRPr lang="en-US" sz="2000" dirty="0">
              <a:latin typeface="+mj-lt"/>
              <a:ea typeface="Montserrat" charset="0"/>
              <a:cs typeface="Montserrat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15453" y="4290920"/>
            <a:ext cx="2265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  <a:ea typeface="Montserrat" charset="0"/>
                <a:cs typeface="Montserrat" charset="0"/>
              </a:rPr>
              <a:t>Instructor(s</a:t>
            </a:r>
            <a:r>
              <a:rPr lang="en-US" sz="2800" dirty="0">
                <a:ea typeface="Montserrat" charset="0"/>
                <a:cs typeface="Montserrat" charset="0"/>
              </a:rPr>
              <a:t>):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4108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94001"/>
            <a:ext cx="9144000" cy="753979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409995"/>
                </a:solidFill>
              </a:rPr>
              <a:t>boolean operators</a:t>
            </a:r>
            <a:endParaRPr lang="en-US" b="1" dirty="0">
              <a:solidFill>
                <a:srgbClr val="409995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21" y="1475874"/>
            <a:ext cx="9045779" cy="349535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1654086" y="6581001"/>
            <a:ext cx="7048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Adapted 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from https://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sites.google.com/a/onalaskaschools.com/tech/boolean-search-tools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739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620" y="2464128"/>
            <a:ext cx="8496579" cy="1610566"/>
          </a:xfrm>
        </p:spPr>
        <p:txBody>
          <a:bodyPr anchor="ctr">
            <a:noAutofit/>
          </a:bodyPr>
          <a:lstStyle/>
          <a:p>
            <a:pPr algn="ctr"/>
            <a:r>
              <a:rPr lang="en-US" sz="4800" b="1" dirty="0" err="1" smtClean="0">
                <a:solidFill>
                  <a:srgbClr val="409995"/>
                </a:solidFill>
              </a:rPr>
              <a:t>scopus</a:t>
            </a:r>
            <a:r>
              <a:rPr lang="en-US" sz="4800" b="1" dirty="0" smtClean="0">
                <a:solidFill>
                  <a:srgbClr val="409995"/>
                </a:solidFill>
              </a:rPr>
              <a:t>!</a:t>
            </a:r>
            <a:endParaRPr lang="en-US" sz="4800" b="1" dirty="0">
              <a:solidFill>
                <a:srgbClr val="40999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1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45" t="20145" r="16232" b="22116"/>
          <a:stretch/>
        </p:blipFill>
        <p:spPr>
          <a:xfrm>
            <a:off x="88114" y="1165495"/>
            <a:ext cx="8976116" cy="43997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1558359" y="5789796"/>
            <a:ext cx="6035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accent1"/>
                </a:solidFill>
                <a:hlinkClick r:id="rId4"/>
              </a:rPr>
              <a:t>OHSU Library Webpage</a:t>
            </a:r>
            <a:endParaRPr lang="en-US" sz="4000" dirty="0">
              <a:solidFill>
                <a:schemeClr val="accent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186927"/>
            <a:ext cx="9144000" cy="753979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409995"/>
                </a:solidFill>
              </a:rPr>
              <a:t>let’s </a:t>
            </a:r>
            <a:r>
              <a:rPr lang="en-US" b="1" dirty="0" smtClean="0">
                <a:solidFill>
                  <a:srgbClr val="409995"/>
                </a:solidFill>
              </a:rPr>
              <a:t>practice together</a:t>
            </a:r>
            <a:endParaRPr lang="en-US" b="1" dirty="0">
              <a:solidFill>
                <a:srgbClr val="40999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779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6006"/>
            <a:ext cx="9144000" cy="88079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rgbClr val="409995"/>
                </a:solidFill>
              </a:rPr>
              <a:t>recap</a:t>
            </a:r>
            <a:endParaRPr lang="en-US" sz="4000" b="1" dirty="0">
              <a:solidFill>
                <a:srgbClr val="40999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8905" y="1548062"/>
            <a:ext cx="8526189" cy="414688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 smtClean="0"/>
              <a:t>1 </a:t>
            </a:r>
            <a:r>
              <a:rPr lang="en-US" sz="2800" dirty="0"/>
              <a:t>How to frame your question (define concept </a:t>
            </a:r>
            <a:endParaRPr lang="en-US" sz="28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/>
              <a:t> </a:t>
            </a:r>
            <a:r>
              <a:rPr lang="en-US" sz="2800" dirty="0" smtClean="0"/>
              <a:t>  and </a:t>
            </a:r>
            <a:r>
              <a:rPr lang="en-US" sz="2800" dirty="0"/>
              <a:t>keywords</a:t>
            </a:r>
            <a:r>
              <a:rPr lang="en-US" sz="2800" dirty="0" smtClean="0"/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 smtClean="0"/>
              <a:t>2 </a:t>
            </a:r>
            <a:r>
              <a:rPr lang="en-US" sz="2800" dirty="0"/>
              <a:t>Understand the </a:t>
            </a:r>
            <a:r>
              <a:rPr lang="en-US" sz="2800" dirty="0" smtClean="0"/>
              <a:t>benefit and application of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/>
              <a:t> </a:t>
            </a:r>
            <a:r>
              <a:rPr lang="en-US" sz="2800" dirty="0" smtClean="0"/>
              <a:t>  controlled vocabulary </a:t>
            </a:r>
            <a:r>
              <a:rPr lang="en-US" sz="2800" dirty="0"/>
              <a:t>and indexing </a:t>
            </a:r>
            <a:endParaRPr lang="en-US" sz="28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8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/>
              <a:t>3 Execute </a:t>
            </a:r>
            <a:r>
              <a:rPr lang="en-US" sz="2800" dirty="0" smtClean="0"/>
              <a:t>and save search results </a:t>
            </a:r>
            <a:r>
              <a:rPr lang="en-US" sz="2800" dirty="0"/>
              <a:t>or search </a:t>
            </a:r>
            <a:endParaRPr lang="en-US" sz="28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/>
              <a:t> </a:t>
            </a:r>
            <a:r>
              <a:rPr lang="en-US" sz="2800" dirty="0" smtClean="0"/>
              <a:t>  strategy</a:t>
            </a: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lvl="1">
              <a:buFont typeface="Wingdings" charset="2"/>
              <a:buChar char="q"/>
            </a:pPr>
            <a:endParaRPr lang="en-US" sz="2800" dirty="0" smtClean="0"/>
          </a:p>
          <a:p>
            <a:pPr>
              <a:buFont typeface="Wingdings" charset="2"/>
              <a:buChar char="q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40809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1415555"/>
            <a:ext cx="7772400" cy="4050792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2800" dirty="0" smtClean="0"/>
              <a:t> </a:t>
            </a:r>
            <a:r>
              <a:rPr lang="en-US" sz="2800" dirty="0" smtClean="0">
                <a:hlinkClick r:id="rId2"/>
              </a:rPr>
              <a:t>Ovid Tutorials</a:t>
            </a:r>
            <a:endParaRPr lang="en-US" sz="2800" dirty="0"/>
          </a:p>
          <a:p>
            <a:pPr>
              <a:buFont typeface="Wingdings" charset="2"/>
              <a:buChar char="q"/>
            </a:pPr>
            <a:r>
              <a:rPr lang="en-US" sz="2800" dirty="0"/>
              <a:t> </a:t>
            </a:r>
            <a:r>
              <a:rPr lang="en-US" sz="2800" dirty="0">
                <a:hlinkClick r:id="rId3"/>
              </a:rPr>
              <a:t>Branching Out: The MeSH Vocabulary</a:t>
            </a:r>
            <a:r>
              <a:rPr lang="en-US" sz="2800" dirty="0"/>
              <a:t> (11 min video</a:t>
            </a:r>
            <a:r>
              <a:rPr lang="en-US" sz="2800" dirty="0" smtClean="0"/>
              <a:t>)</a:t>
            </a:r>
            <a:endParaRPr lang="en-US" sz="2800" dirty="0"/>
          </a:p>
          <a:p>
            <a:pPr>
              <a:buFont typeface="Wingdings" charset="2"/>
              <a:buChar char="q"/>
            </a:pPr>
            <a:r>
              <a:rPr lang="en-US" sz="2800" dirty="0"/>
              <a:t> </a:t>
            </a:r>
            <a:r>
              <a:rPr lang="en-US" sz="2800" dirty="0">
                <a:hlinkClick r:id="rId4"/>
              </a:rPr>
              <a:t>Contact us</a:t>
            </a:r>
            <a:endParaRPr lang="en-US" sz="2800" dirty="0"/>
          </a:p>
          <a:p>
            <a:pPr>
              <a:buFont typeface="Wingdings" charset="2"/>
              <a:buChar char="q"/>
            </a:pPr>
            <a:endParaRPr lang="en-US" sz="2800" dirty="0"/>
          </a:p>
        </p:txBody>
      </p:sp>
      <p:sp>
        <p:nvSpPr>
          <p:cNvPr id="5" name="Title 5"/>
          <p:cNvSpPr>
            <a:spLocks noGrp="1"/>
          </p:cNvSpPr>
          <p:nvPr>
            <p:ph type="title"/>
          </p:nvPr>
        </p:nvSpPr>
        <p:spPr>
          <a:xfrm>
            <a:off x="0" y="224590"/>
            <a:ext cx="9143999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409995"/>
                </a:solidFill>
              </a:rPr>
              <a:t>key resources</a:t>
            </a:r>
            <a:endParaRPr lang="en-US" b="1" dirty="0">
              <a:solidFill>
                <a:srgbClr val="40999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910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67858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409995"/>
                </a:solidFill>
                <a:latin typeface="+mj-lt"/>
                <a:ea typeface="Montserrat" charset="0"/>
                <a:cs typeface="Montserrat" charset="0"/>
              </a:rPr>
              <a:t>questions?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73768" y="1258465"/>
            <a:ext cx="672164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Andrew Hamilton, MS, MLS</a:t>
            </a:r>
          </a:p>
          <a:p>
            <a:r>
              <a:rPr lang="en-US" sz="2800" dirty="0" smtClean="0"/>
              <a:t>hamiltoa@ohsu.edu</a:t>
            </a:r>
          </a:p>
          <a:p>
            <a:r>
              <a:rPr lang="en-US" sz="2800" dirty="0" smtClean="0"/>
              <a:t>503.494.7527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3768" y="4756484"/>
            <a:ext cx="672164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Letisha R. Wyatt, PhD</a:t>
            </a:r>
          </a:p>
          <a:p>
            <a:r>
              <a:rPr lang="en-US" sz="2800" dirty="0" smtClean="0"/>
              <a:t>wyattl@ohsu.edu</a:t>
            </a:r>
          </a:p>
          <a:p>
            <a:r>
              <a:rPr lang="en-US" sz="2800" dirty="0" smtClean="0"/>
              <a:t>503.494.8627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3767" y="2965658"/>
            <a:ext cx="705852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Laura Zeigen, MA, MLIS, MPH</a:t>
            </a:r>
          </a:p>
          <a:p>
            <a:r>
              <a:rPr lang="en-US" sz="2800" dirty="0" smtClean="0"/>
              <a:t>zeigenl@ohsu.edu</a:t>
            </a:r>
            <a:endParaRPr lang="en-US" sz="2800" dirty="0"/>
          </a:p>
          <a:p>
            <a:r>
              <a:rPr lang="en-US" sz="2800" dirty="0" smtClean="0"/>
              <a:t>503.494.0505</a:t>
            </a:r>
          </a:p>
        </p:txBody>
      </p:sp>
    </p:spTree>
    <p:extLst>
      <p:ext uri="{BB962C8B-B14F-4D97-AF65-F5344CB8AC3E}">
        <p14:creationId xmlns:p14="http://schemas.microsoft.com/office/powerpoint/2010/main" val="92477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6006"/>
            <a:ext cx="9144000" cy="88079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rgbClr val="409995"/>
                </a:solidFill>
              </a:rPr>
              <a:t>learning outcomes</a:t>
            </a:r>
            <a:endParaRPr lang="en-US" sz="4000" b="1" dirty="0">
              <a:solidFill>
                <a:srgbClr val="40999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8905" y="1195136"/>
            <a:ext cx="8526189" cy="5189622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 smtClean="0"/>
              <a:t>1 Recall: How </a:t>
            </a:r>
            <a:r>
              <a:rPr lang="en-US" sz="2800" dirty="0"/>
              <a:t>to frame your question (define  </a:t>
            </a:r>
            <a:r>
              <a:rPr lang="en-US" sz="2800" dirty="0" smtClean="0"/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/>
              <a:t> </a:t>
            </a:r>
            <a:r>
              <a:rPr lang="en-US" sz="2800" dirty="0" smtClean="0"/>
              <a:t>  concepts and keywords) and the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/>
              <a:t> </a:t>
            </a:r>
            <a:r>
              <a:rPr lang="en-US" sz="2800" dirty="0" smtClean="0"/>
              <a:t>  benefits/application of controlled vocabulary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 smtClean="0"/>
              <a:t>2 Understand and apply unique features of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/>
              <a:t> </a:t>
            </a:r>
            <a:r>
              <a:rPr lang="en-US" sz="2800" dirty="0" smtClean="0"/>
              <a:t>  Ovid Medline database interface (“adjacency”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/>
              <a:t> </a:t>
            </a:r>
            <a:r>
              <a:rPr lang="en-US" sz="2800" dirty="0" smtClean="0"/>
              <a:t>  searching)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8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/>
              <a:t>3 </a:t>
            </a:r>
            <a:r>
              <a:rPr lang="en-US" sz="2800" dirty="0" smtClean="0"/>
              <a:t>Understand and apply the unique features of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/>
              <a:t> </a:t>
            </a:r>
            <a:r>
              <a:rPr lang="en-US" sz="2800" dirty="0" smtClean="0"/>
              <a:t>  Scopus database searching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/>
              <a:t> </a:t>
            </a:r>
            <a:r>
              <a:rPr lang="en-US" sz="2800" dirty="0" smtClean="0"/>
              <a:t>  (journal</a:t>
            </a:r>
            <a:r>
              <a:rPr lang="en-US" sz="2800" dirty="0"/>
              <a:t> publishing information; author and </a:t>
            </a:r>
            <a:endParaRPr lang="en-US" sz="28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 smtClean="0"/>
              <a:t>   institution searching)</a:t>
            </a:r>
          </a:p>
          <a:p>
            <a:pPr marL="0" indent="0">
              <a:buNone/>
            </a:pPr>
            <a:endParaRPr lang="en-US" sz="2800" dirty="0" smtClean="0"/>
          </a:p>
          <a:p>
            <a:pPr lvl="1">
              <a:buFont typeface="Wingdings" charset="2"/>
              <a:buChar char="q"/>
            </a:pPr>
            <a:endParaRPr lang="en-US" sz="2800" dirty="0" smtClean="0"/>
          </a:p>
          <a:p>
            <a:pPr>
              <a:buFont typeface="Wingdings" charset="2"/>
              <a:buChar char="q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2668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053" y="1261308"/>
            <a:ext cx="5438273" cy="4696691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82673" y="128318"/>
            <a:ext cx="9061327" cy="94803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b="1" kern="1200" cap="none" baseline="0"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409995"/>
                </a:solidFill>
              </a:rPr>
              <a:t>comprehensive searches</a:t>
            </a:r>
            <a:endParaRPr lang="en-US" dirty="0">
              <a:solidFill>
                <a:srgbClr val="409995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00461" y="3866147"/>
            <a:ext cx="2245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409995"/>
                </a:solidFill>
              </a:rPr>
              <a:t>specificity</a:t>
            </a:r>
            <a:endParaRPr lang="en-US" sz="2800" b="1" dirty="0">
              <a:solidFill>
                <a:srgbClr val="409995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62335" y="4708358"/>
            <a:ext cx="2245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409995"/>
                </a:solidFill>
              </a:rPr>
              <a:t>sensitivity</a:t>
            </a:r>
            <a:endParaRPr lang="en-US" sz="2800" b="1" dirty="0">
              <a:solidFill>
                <a:srgbClr val="40999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227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1251285" y="1195137"/>
            <a:ext cx="6473706" cy="5285874"/>
            <a:chOff x="834" y="359"/>
            <a:chExt cx="5479" cy="4096"/>
          </a:xfrm>
          <a:effectLst>
            <a:outerShdw blurRad="50800" dist="50800" dir="5400000" algn="ctr" rotWithShape="0">
              <a:schemeClr val="bg2">
                <a:lumMod val="20000"/>
                <a:lumOff val="80000"/>
              </a:schemeClr>
            </a:outerShdw>
          </a:effectLst>
        </p:grpSpPr>
        <p:sp>
          <p:nvSpPr>
            <p:cNvPr id="3" name="Rectangle 27"/>
            <p:cNvSpPr>
              <a:spLocks noChangeArrowheads="1"/>
            </p:cNvSpPr>
            <p:nvPr/>
          </p:nvSpPr>
          <p:spPr bwMode="auto">
            <a:xfrm>
              <a:off x="1063" y="1388"/>
              <a:ext cx="2031" cy="7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lumMod val="20000"/>
                  <a:lumOff val="8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CA" sz="2400" dirty="0">
                <a:latin typeface="Times New Roman" pitchFamily="18" charset="0"/>
                <a:ea typeface="+mn-ea"/>
              </a:endParaRPr>
            </a:p>
          </p:txBody>
        </p:sp>
        <p:grpSp>
          <p:nvGrpSpPr>
            <p:cNvPr id="4" name="Group 34"/>
            <p:cNvGrpSpPr>
              <a:grpSpLocks/>
            </p:cNvGrpSpPr>
            <p:nvPr/>
          </p:nvGrpSpPr>
          <p:grpSpPr bwMode="auto">
            <a:xfrm>
              <a:off x="834" y="359"/>
              <a:ext cx="5479" cy="4096"/>
              <a:chOff x="-1302" y="461"/>
              <a:chExt cx="5479" cy="4096"/>
            </a:xfrm>
          </p:grpSpPr>
          <p:grpSp>
            <p:nvGrpSpPr>
              <p:cNvPr id="5" name="Group 33"/>
              <p:cNvGrpSpPr>
                <a:grpSpLocks/>
              </p:cNvGrpSpPr>
              <p:nvPr/>
            </p:nvGrpSpPr>
            <p:grpSpPr bwMode="auto">
              <a:xfrm>
                <a:off x="-1302" y="461"/>
                <a:ext cx="5479" cy="4096"/>
                <a:chOff x="0" y="340"/>
                <a:chExt cx="5479" cy="4096"/>
              </a:xfrm>
            </p:grpSpPr>
            <p:sp>
              <p:nvSpPr>
                <p:cNvPr id="7" name="Rectangle 10"/>
                <p:cNvSpPr>
                  <a:spLocks noChangeArrowheads="1"/>
                </p:cNvSpPr>
                <p:nvPr/>
              </p:nvSpPr>
              <p:spPr bwMode="auto">
                <a:xfrm>
                  <a:off x="618" y="340"/>
                  <a:ext cx="4534" cy="712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>
                      <a:lumMod val="20000"/>
                      <a:lumOff val="80000"/>
                    </a:schemeClr>
                  </a:outerShdw>
                </a:effectLst>
              </p:spPr>
              <p:txBody>
                <a:bodyPr wrap="none" anchor="ctr" anchorCtr="1"/>
                <a:lstStyle/>
                <a:p>
                  <a:pPr>
                    <a:defRPr/>
                  </a:pPr>
                  <a:endParaRPr lang="en-CA" sz="2400" dirty="0">
                    <a:latin typeface="Times New Roman" pitchFamily="18" charset="0"/>
                    <a:ea typeface="+mn-ea"/>
                  </a:endParaRPr>
                </a:p>
              </p:txBody>
            </p:sp>
            <p:sp>
              <p:nvSpPr>
                <p:cNvPr id="8" name="Line 35"/>
                <p:cNvSpPr>
                  <a:spLocks noChangeShapeType="1"/>
                </p:cNvSpPr>
                <p:nvPr/>
              </p:nvSpPr>
              <p:spPr bwMode="auto">
                <a:xfrm>
                  <a:off x="1488" y="1056"/>
                  <a:ext cx="0" cy="288"/>
                </a:xfrm>
                <a:prstGeom prst="line">
                  <a:avLst/>
                </a:prstGeom>
                <a:noFill/>
                <a:ln w="50800">
                  <a:solidFill>
                    <a:schemeClr val="tx1"/>
                  </a:solidFill>
                  <a:round/>
                  <a:headEnd type="triangle" w="med" len="med"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CA" dirty="0">
                    <a:latin typeface="Times New Roman" pitchFamily="18" charset="0"/>
                    <a:ea typeface="+mn-ea"/>
                  </a:endParaRPr>
                </a:p>
              </p:txBody>
            </p:sp>
            <p:grpSp>
              <p:nvGrpSpPr>
                <p:cNvPr id="9" name="Group 31"/>
                <p:cNvGrpSpPr>
                  <a:grpSpLocks/>
                </p:cNvGrpSpPr>
                <p:nvPr/>
              </p:nvGrpSpPr>
              <p:grpSpPr bwMode="auto">
                <a:xfrm>
                  <a:off x="0" y="446"/>
                  <a:ext cx="5479" cy="3990"/>
                  <a:chOff x="0" y="446"/>
                  <a:chExt cx="5479" cy="3990"/>
                </a:xfrm>
              </p:grpSpPr>
              <p:sp>
                <p:nvSpPr>
                  <p:cNvPr id="10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577" y="446"/>
                    <a:ext cx="4596" cy="49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92075" tIns="46038" rIns="92075" bIns="46038" anchor="ctr" anchorCtr="1"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sz="3200" b="1" dirty="0">
                        <a:solidFill>
                          <a:srgbClr val="081D58"/>
                        </a:solidFill>
                        <a:latin typeface="Arial" charset="0"/>
                        <a:ea typeface="+mn-ea"/>
                      </a:rPr>
                      <a:t>Assess</a:t>
                    </a:r>
                    <a:endParaRPr lang="en-US" sz="3200" b="1" dirty="0">
                      <a:latin typeface="Arial" charset="0"/>
                      <a:ea typeface="+mn-ea"/>
                    </a:endParaRPr>
                  </a:p>
                </p:txBody>
              </p:sp>
              <p:sp>
                <p:nvSpPr>
                  <p:cNvPr id="11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577" y="492"/>
                    <a:ext cx="4799" cy="49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92075" tIns="46038" rIns="92075" bIns="46038" anchor="ctr" anchorCtr="1">
                    <a:spAutoFit/>
                  </a:bodyPr>
                  <a:lstStyle/>
                  <a:p>
                    <a:pPr marL="114300" indent="-114300" algn="l">
                      <a:defRPr/>
                    </a:pPr>
                    <a:endParaRPr lang="en-CA" sz="3200" dirty="0">
                      <a:latin typeface="Arial" charset="0"/>
                      <a:ea typeface="+mn-ea"/>
                    </a:endParaRPr>
                  </a:p>
                </p:txBody>
              </p:sp>
              <p:sp>
                <p:nvSpPr>
                  <p:cNvPr id="12" name="Rectangle 13"/>
                  <p:cNvSpPr>
                    <a:spLocks noChangeArrowheads="1"/>
                  </p:cNvSpPr>
                  <p:nvPr/>
                </p:nvSpPr>
                <p:spPr bwMode="auto">
                  <a:xfrm>
                    <a:off x="3439" y="1343"/>
                    <a:ext cx="2040" cy="1725"/>
                  </a:xfrm>
                  <a:prstGeom prst="rect">
                    <a:avLst/>
                  </a:prstGeom>
                  <a:solidFill>
                    <a:srgbClr val="FFCCFF"/>
                  </a:solidFill>
                  <a:ln w="12700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>
                    <a:outerShdw dist="107763" dir="2700000" algn="ctr" rotWithShape="0">
                      <a:schemeClr val="bg2">
                        <a:lumMod val="20000"/>
                        <a:lumOff val="80000"/>
                      </a:schemeClr>
                    </a:outerShdw>
                  </a:effectLst>
                </p:spPr>
                <p:txBody>
                  <a:bodyPr wrap="none" anchor="ctr" anchorCtr="1"/>
                  <a:lstStyle/>
                  <a:p>
                    <a:pPr>
                      <a:defRPr/>
                    </a:pPr>
                    <a:endParaRPr lang="en-CA" sz="2400" dirty="0">
                      <a:latin typeface="Times New Roman" pitchFamily="18" charset="0"/>
                      <a:ea typeface="+mn-ea"/>
                    </a:endParaRPr>
                  </a:p>
                </p:txBody>
              </p:sp>
              <p:sp>
                <p:nvSpPr>
                  <p:cNvPr id="13" name="Line 15"/>
                  <p:cNvSpPr>
                    <a:spLocks noChangeShapeType="1"/>
                  </p:cNvSpPr>
                  <p:nvPr/>
                </p:nvSpPr>
                <p:spPr bwMode="auto">
                  <a:xfrm>
                    <a:off x="4279" y="1056"/>
                    <a:ext cx="0" cy="288"/>
                  </a:xfrm>
                  <a:prstGeom prst="line">
                    <a:avLst/>
                  </a:prstGeom>
                  <a:noFill/>
                  <a:ln w="50800">
                    <a:solidFill>
                      <a:schemeClr val="tx1"/>
                    </a:solidFill>
                    <a:round/>
                    <a:headEnd type="triangle" w="med" len="med"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CA" dirty="0">
                      <a:latin typeface="Times New Roman" pitchFamily="18" charset="0"/>
                      <a:ea typeface="+mn-ea"/>
                    </a:endParaRPr>
                  </a:p>
                </p:txBody>
              </p:sp>
              <p:sp>
                <p:nvSpPr>
                  <p:cNvPr id="14" name="Rectangle 13"/>
                  <p:cNvSpPr>
                    <a:spLocks noChangeArrowheads="1"/>
                  </p:cNvSpPr>
                  <p:nvPr/>
                </p:nvSpPr>
                <p:spPr bwMode="auto">
                  <a:xfrm>
                    <a:off x="211" y="2360"/>
                    <a:ext cx="2033" cy="70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>
                    <a:outerShdw dist="107763" dir="2700000" algn="ctr" rotWithShape="0">
                      <a:schemeClr val="bg2">
                        <a:lumMod val="20000"/>
                        <a:lumOff val="80000"/>
                      </a:schemeClr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CA" sz="2400" dirty="0">
                      <a:latin typeface="Times New Roman" pitchFamily="18" charset="0"/>
                      <a:ea typeface="+mn-ea"/>
                    </a:endParaRPr>
                  </a:p>
                </p:txBody>
              </p:sp>
              <p:sp>
                <p:nvSpPr>
                  <p:cNvPr id="15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193" y="2448"/>
                    <a:ext cx="2069" cy="46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92075" tIns="46038" rIns="92075" bIns="46038">
                    <a:spAutoFit/>
                  </a:bodyPr>
                  <a:lstStyle/>
                  <a:p>
                    <a:pPr algn="ctr">
                      <a:defRPr/>
                    </a:pPr>
                    <a:r>
                      <a:rPr lang="en-US" sz="3000" b="1" dirty="0">
                        <a:solidFill>
                          <a:srgbClr val="081D58"/>
                        </a:solidFill>
                        <a:latin typeface="Arial" charset="0"/>
                        <a:ea typeface="+mn-ea"/>
                      </a:rPr>
                      <a:t>Appraise</a:t>
                    </a:r>
                    <a:endParaRPr lang="en-US" sz="3000" b="1" dirty="0">
                      <a:latin typeface="Arial" charset="0"/>
                      <a:ea typeface="+mn-ea"/>
                    </a:endParaRPr>
                  </a:p>
                </p:txBody>
              </p:sp>
              <p:sp>
                <p:nvSpPr>
                  <p:cNvPr id="16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1488" y="3072"/>
                    <a:ext cx="0" cy="288"/>
                  </a:xfrm>
                  <a:prstGeom prst="line">
                    <a:avLst/>
                  </a:prstGeom>
                  <a:noFill/>
                  <a:ln w="50800">
                    <a:solidFill>
                      <a:schemeClr val="tx1"/>
                    </a:solidFill>
                    <a:round/>
                    <a:headEnd type="triangle" w="med" len="med"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CA" dirty="0">
                      <a:latin typeface="Times New Roman" pitchFamily="18" charset="0"/>
                      <a:ea typeface="+mn-ea"/>
                    </a:endParaRPr>
                  </a:p>
                </p:txBody>
              </p:sp>
              <p:grpSp>
                <p:nvGrpSpPr>
                  <p:cNvPr id="17" name="Group 20"/>
                  <p:cNvGrpSpPr>
                    <a:grpSpLocks/>
                  </p:cNvGrpSpPr>
                  <p:nvPr/>
                </p:nvGrpSpPr>
                <p:grpSpPr bwMode="auto">
                  <a:xfrm>
                    <a:off x="2539" y="1650"/>
                    <a:ext cx="683" cy="1573"/>
                    <a:chOff x="2539" y="1650"/>
                    <a:chExt cx="683" cy="1573"/>
                  </a:xfrm>
                </p:grpSpPr>
                <p:grpSp>
                  <p:nvGrpSpPr>
                    <p:cNvPr id="26" name="Group 2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539" y="2370"/>
                      <a:ext cx="629" cy="853"/>
                      <a:chOff x="2539" y="2370"/>
                      <a:chExt cx="629" cy="853"/>
                    </a:xfrm>
                  </p:grpSpPr>
                  <p:sp>
                    <p:nvSpPr>
                      <p:cNvPr id="30" name="Freeform 2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797" y="2588"/>
                        <a:ext cx="371" cy="635"/>
                      </a:xfrm>
                      <a:custGeom>
                        <a:avLst/>
                        <a:gdLst>
                          <a:gd name="T0" fmla="*/ 178 w 371"/>
                          <a:gd name="T1" fmla="*/ 634 h 635"/>
                          <a:gd name="T2" fmla="*/ 0 w 371"/>
                          <a:gd name="T3" fmla="*/ 634 h 635"/>
                          <a:gd name="T4" fmla="*/ 27 w 371"/>
                          <a:gd name="T5" fmla="*/ 617 h 635"/>
                          <a:gd name="T6" fmla="*/ 50 w 371"/>
                          <a:gd name="T7" fmla="*/ 589 h 635"/>
                          <a:gd name="T8" fmla="*/ 70 w 371"/>
                          <a:gd name="T9" fmla="*/ 552 h 635"/>
                          <a:gd name="T10" fmla="*/ 89 w 371"/>
                          <a:gd name="T11" fmla="*/ 510 h 635"/>
                          <a:gd name="T12" fmla="*/ 108 w 371"/>
                          <a:gd name="T13" fmla="*/ 450 h 635"/>
                          <a:gd name="T14" fmla="*/ 125 w 371"/>
                          <a:gd name="T15" fmla="*/ 386 h 635"/>
                          <a:gd name="T16" fmla="*/ 139 w 371"/>
                          <a:gd name="T17" fmla="*/ 313 h 635"/>
                          <a:gd name="T18" fmla="*/ 152 w 371"/>
                          <a:gd name="T19" fmla="*/ 222 h 635"/>
                          <a:gd name="T20" fmla="*/ 160 w 371"/>
                          <a:gd name="T21" fmla="*/ 145 h 635"/>
                          <a:gd name="T22" fmla="*/ 168 w 371"/>
                          <a:gd name="T23" fmla="*/ 64 h 635"/>
                          <a:gd name="T24" fmla="*/ 171 w 371"/>
                          <a:gd name="T25" fmla="*/ 0 h 635"/>
                          <a:gd name="T26" fmla="*/ 370 w 371"/>
                          <a:gd name="T27" fmla="*/ 0 h 635"/>
                          <a:gd name="T28" fmla="*/ 366 w 371"/>
                          <a:gd name="T29" fmla="*/ 54 h 635"/>
                          <a:gd name="T30" fmla="*/ 361 w 371"/>
                          <a:gd name="T31" fmla="*/ 111 h 635"/>
                          <a:gd name="T32" fmla="*/ 356 w 371"/>
                          <a:gd name="T33" fmla="*/ 163 h 635"/>
                          <a:gd name="T34" fmla="*/ 352 w 371"/>
                          <a:gd name="T35" fmla="*/ 204 h 635"/>
                          <a:gd name="T36" fmla="*/ 346 w 371"/>
                          <a:gd name="T37" fmla="*/ 254 h 635"/>
                          <a:gd name="T38" fmla="*/ 337 w 371"/>
                          <a:gd name="T39" fmla="*/ 313 h 635"/>
                          <a:gd name="T40" fmla="*/ 328 w 371"/>
                          <a:gd name="T41" fmla="*/ 356 h 635"/>
                          <a:gd name="T42" fmla="*/ 318 w 371"/>
                          <a:gd name="T43" fmla="*/ 401 h 635"/>
                          <a:gd name="T44" fmla="*/ 313 w 371"/>
                          <a:gd name="T45" fmla="*/ 424 h 635"/>
                          <a:gd name="T46" fmla="*/ 305 w 371"/>
                          <a:gd name="T47" fmla="*/ 454 h 635"/>
                          <a:gd name="T48" fmla="*/ 297 w 371"/>
                          <a:gd name="T49" fmla="*/ 481 h 635"/>
                          <a:gd name="T50" fmla="*/ 286 w 371"/>
                          <a:gd name="T51" fmla="*/ 514 h 635"/>
                          <a:gd name="T52" fmla="*/ 277 w 371"/>
                          <a:gd name="T53" fmla="*/ 535 h 635"/>
                          <a:gd name="T54" fmla="*/ 269 w 371"/>
                          <a:gd name="T55" fmla="*/ 552 h 635"/>
                          <a:gd name="T56" fmla="*/ 260 w 371"/>
                          <a:gd name="T57" fmla="*/ 570 h 635"/>
                          <a:gd name="T58" fmla="*/ 250 w 371"/>
                          <a:gd name="T59" fmla="*/ 587 h 635"/>
                          <a:gd name="T60" fmla="*/ 240 w 371"/>
                          <a:gd name="T61" fmla="*/ 602 h 635"/>
                          <a:gd name="T62" fmla="*/ 227 w 371"/>
                          <a:gd name="T63" fmla="*/ 617 h 635"/>
                          <a:gd name="T64" fmla="*/ 214 w 371"/>
                          <a:gd name="T65" fmla="*/ 627 h 635"/>
                          <a:gd name="T66" fmla="*/ 203 w 371"/>
                          <a:gd name="T67" fmla="*/ 632 h 635"/>
                          <a:gd name="T68" fmla="*/ 191 w 371"/>
                          <a:gd name="T69" fmla="*/ 634 h 635"/>
                          <a:gd name="T70" fmla="*/ 178 w 371"/>
                          <a:gd name="T71" fmla="*/ 634 h 635"/>
                          <a:gd name="T72" fmla="*/ 0 60000 65536"/>
                          <a:gd name="T73" fmla="*/ 0 60000 65536"/>
                          <a:gd name="T74" fmla="*/ 0 60000 65536"/>
                          <a:gd name="T75" fmla="*/ 0 60000 65536"/>
                          <a:gd name="T76" fmla="*/ 0 60000 65536"/>
                          <a:gd name="T77" fmla="*/ 0 60000 65536"/>
                          <a:gd name="T78" fmla="*/ 0 60000 65536"/>
                          <a:gd name="T79" fmla="*/ 0 60000 65536"/>
                          <a:gd name="T80" fmla="*/ 0 60000 65536"/>
                          <a:gd name="T81" fmla="*/ 0 60000 65536"/>
                          <a:gd name="T82" fmla="*/ 0 60000 65536"/>
                          <a:gd name="T83" fmla="*/ 0 60000 65536"/>
                          <a:gd name="T84" fmla="*/ 0 60000 65536"/>
                          <a:gd name="T85" fmla="*/ 0 60000 65536"/>
                          <a:gd name="T86" fmla="*/ 0 60000 65536"/>
                          <a:gd name="T87" fmla="*/ 0 60000 65536"/>
                          <a:gd name="T88" fmla="*/ 0 60000 65536"/>
                          <a:gd name="T89" fmla="*/ 0 60000 65536"/>
                          <a:gd name="T90" fmla="*/ 0 60000 65536"/>
                          <a:gd name="T91" fmla="*/ 0 60000 65536"/>
                          <a:gd name="T92" fmla="*/ 0 60000 65536"/>
                          <a:gd name="T93" fmla="*/ 0 60000 65536"/>
                          <a:gd name="T94" fmla="*/ 0 60000 65536"/>
                          <a:gd name="T95" fmla="*/ 0 60000 65536"/>
                          <a:gd name="T96" fmla="*/ 0 60000 65536"/>
                          <a:gd name="T97" fmla="*/ 0 60000 65536"/>
                          <a:gd name="T98" fmla="*/ 0 60000 65536"/>
                          <a:gd name="T99" fmla="*/ 0 60000 65536"/>
                          <a:gd name="T100" fmla="*/ 0 60000 65536"/>
                          <a:gd name="T101" fmla="*/ 0 60000 65536"/>
                          <a:gd name="T102" fmla="*/ 0 60000 65536"/>
                          <a:gd name="T103" fmla="*/ 0 60000 65536"/>
                          <a:gd name="T104" fmla="*/ 0 60000 65536"/>
                          <a:gd name="T105" fmla="*/ 0 60000 65536"/>
                          <a:gd name="T106" fmla="*/ 0 60000 65536"/>
                          <a:gd name="T107" fmla="*/ 0 60000 65536"/>
                          <a:gd name="T108" fmla="*/ 0 w 371"/>
                          <a:gd name="T109" fmla="*/ 0 h 635"/>
                          <a:gd name="T110" fmla="*/ 371 w 371"/>
                          <a:gd name="T111" fmla="*/ 635 h 635"/>
                        </a:gdLst>
                        <a:ahLst/>
                        <a:cxnLst>
                          <a:cxn ang="T72">
                            <a:pos x="T0" y="T1"/>
                          </a:cxn>
                          <a:cxn ang="T73">
                            <a:pos x="T2" y="T3"/>
                          </a:cxn>
                          <a:cxn ang="T74">
                            <a:pos x="T4" y="T5"/>
                          </a:cxn>
                          <a:cxn ang="T75">
                            <a:pos x="T6" y="T7"/>
                          </a:cxn>
                          <a:cxn ang="T76">
                            <a:pos x="T8" y="T9"/>
                          </a:cxn>
                          <a:cxn ang="T77">
                            <a:pos x="T10" y="T11"/>
                          </a:cxn>
                          <a:cxn ang="T78">
                            <a:pos x="T12" y="T13"/>
                          </a:cxn>
                          <a:cxn ang="T79">
                            <a:pos x="T14" y="T15"/>
                          </a:cxn>
                          <a:cxn ang="T80">
                            <a:pos x="T16" y="T17"/>
                          </a:cxn>
                          <a:cxn ang="T81">
                            <a:pos x="T18" y="T19"/>
                          </a:cxn>
                          <a:cxn ang="T82">
                            <a:pos x="T20" y="T21"/>
                          </a:cxn>
                          <a:cxn ang="T83">
                            <a:pos x="T22" y="T23"/>
                          </a:cxn>
                          <a:cxn ang="T84">
                            <a:pos x="T24" y="T25"/>
                          </a:cxn>
                          <a:cxn ang="T85">
                            <a:pos x="T26" y="T27"/>
                          </a:cxn>
                          <a:cxn ang="T86">
                            <a:pos x="T28" y="T29"/>
                          </a:cxn>
                          <a:cxn ang="T87">
                            <a:pos x="T30" y="T31"/>
                          </a:cxn>
                          <a:cxn ang="T88">
                            <a:pos x="T32" y="T33"/>
                          </a:cxn>
                          <a:cxn ang="T89">
                            <a:pos x="T34" y="T35"/>
                          </a:cxn>
                          <a:cxn ang="T90">
                            <a:pos x="T36" y="T37"/>
                          </a:cxn>
                          <a:cxn ang="T91">
                            <a:pos x="T38" y="T39"/>
                          </a:cxn>
                          <a:cxn ang="T92">
                            <a:pos x="T40" y="T41"/>
                          </a:cxn>
                          <a:cxn ang="T93">
                            <a:pos x="T42" y="T43"/>
                          </a:cxn>
                          <a:cxn ang="T94">
                            <a:pos x="T44" y="T45"/>
                          </a:cxn>
                          <a:cxn ang="T95">
                            <a:pos x="T46" y="T47"/>
                          </a:cxn>
                          <a:cxn ang="T96">
                            <a:pos x="T48" y="T49"/>
                          </a:cxn>
                          <a:cxn ang="T97">
                            <a:pos x="T50" y="T51"/>
                          </a:cxn>
                          <a:cxn ang="T98">
                            <a:pos x="T52" y="T53"/>
                          </a:cxn>
                          <a:cxn ang="T99">
                            <a:pos x="T54" y="T55"/>
                          </a:cxn>
                          <a:cxn ang="T100">
                            <a:pos x="T56" y="T57"/>
                          </a:cxn>
                          <a:cxn ang="T101">
                            <a:pos x="T58" y="T59"/>
                          </a:cxn>
                          <a:cxn ang="T102">
                            <a:pos x="T60" y="T61"/>
                          </a:cxn>
                          <a:cxn ang="T103">
                            <a:pos x="T62" y="T63"/>
                          </a:cxn>
                          <a:cxn ang="T104">
                            <a:pos x="T64" y="T65"/>
                          </a:cxn>
                          <a:cxn ang="T105">
                            <a:pos x="T66" y="T67"/>
                          </a:cxn>
                          <a:cxn ang="T106">
                            <a:pos x="T68" y="T69"/>
                          </a:cxn>
                          <a:cxn ang="T107">
                            <a:pos x="T70" y="T71"/>
                          </a:cxn>
                        </a:cxnLst>
                        <a:rect l="T108" t="T109" r="T110" b="T111"/>
                        <a:pathLst>
                          <a:path w="371" h="635">
                            <a:moveTo>
                              <a:pt x="178" y="634"/>
                            </a:moveTo>
                            <a:lnTo>
                              <a:pt x="0" y="634"/>
                            </a:lnTo>
                            <a:lnTo>
                              <a:pt x="27" y="617"/>
                            </a:lnTo>
                            <a:lnTo>
                              <a:pt x="50" y="589"/>
                            </a:lnTo>
                            <a:lnTo>
                              <a:pt x="70" y="552"/>
                            </a:lnTo>
                            <a:lnTo>
                              <a:pt x="89" y="510"/>
                            </a:lnTo>
                            <a:lnTo>
                              <a:pt x="108" y="450"/>
                            </a:lnTo>
                            <a:lnTo>
                              <a:pt x="125" y="386"/>
                            </a:lnTo>
                            <a:lnTo>
                              <a:pt x="139" y="313"/>
                            </a:lnTo>
                            <a:lnTo>
                              <a:pt x="152" y="222"/>
                            </a:lnTo>
                            <a:lnTo>
                              <a:pt x="160" y="145"/>
                            </a:lnTo>
                            <a:lnTo>
                              <a:pt x="168" y="64"/>
                            </a:lnTo>
                            <a:lnTo>
                              <a:pt x="171" y="0"/>
                            </a:lnTo>
                            <a:lnTo>
                              <a:pt x="370" y="0"/>
                            </a:lnTo>
                            <a:lnTo>
                              <a:pt x="366" y="54"/>
                            </a:lnTo>
                            <a:lnTo>
                              <a:pt x="361" y="111"/>
                            </a:lnTo>
                            <a:lnTo>
                              <a:pt x="356" y="163"/>
                            </a:lnTo>
                            <a:lnTo>
                              <a:pt x="352" y="204"/>
                            </a:lnTo>
                            <a:lnTo>
                              <a:pt x="346" y="254"/>
                            </a:lnTo>
                            <a:lnTo>
                              <a:pt x="337" y="313"/>
                            </a:lnTo>
                            <a:lnTo>
                              <a:pt x="328" y="356"/>
                            </a:lnTo>
                            <a:lnTo>
                              <a:pt x="318" y="401"/>
                            </a:lnTo>
                            <a:lnTo>
                              <a:pt x="313" y="424"/>
                            </a:lnTo>
                            <a:lnTo>
                              <a:pt x="305" y="454"/>
                            </a:lnTo>
                            <a:lnTo>
                              <a:pt x="297" y="481"/>
                            </a:lnTo>
                            <a:lnTo>
                              <a:pt x="286" y="514"/>
                            </a:lnTo>
                            <a:lnTo>
                              <a:pt x="277" y="535"/>
                            </a:lnTo>
                            <a:lnTo>
                              <a:pt x="269" y="552"/>
                            </a:lnTo>
                            <a:lnTo>
                              <a:pt x="260" y="570"/>
                            </a:lnTo>
                            <a:lnTo>
                              <a:pt x="250" y="587"/>
                            </a:lnTo>
                            <a:lnTo>
                              <a:pt x="240" y="602"/>
                            </a:lnTo>
                            <a:lnTo>
                              <a:pt x="227" y="617"/>
                            </a:lnTo>
                            <a:lnTo>
                              <a:pt x="214" y="627"/>
                            </a:lnTo>
                            <a:lnTo>
                              <a:pt x="203" y="632"/>
                            </a:lnTo>
                            <a:lnTo>
                              <a:pt x="191" y="634"/>
                            </a:lnTo>
                            <a:lnTo>
                              <a:pt x="178" y="634"/>
                            </a:lnTo>
                          </a:path>
                        </a:pathLst>
                      </a:custGeom>
                      <a:solidFill>
                        <a:srgbClr val="800000"/>
                      </a:solidFill>
                      <a:ln w="12700" cap="rnd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en-CA" sz="2400" dirty="0">
                          <a:latin typeface="Times New Roman" pitchFamily="18" charset="0"/>
                          <a:ea typeface="+mn-ea"/>
                        </a:endParaRPr>
                      </a:p>
                    </p:txBody>
                  </p:sp>
                  <p:sp>
                    <p:nvSpPr>
                      <p:cNvPr id="31" name="Freeform 2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539" y="2370"/>
                        <a:ext cx="439" cy="853"/>
                      </a:xfrm>
                      <a:custGeom>
                        <a:avLst/>
                        <a:gdLst>
                          <a:gd name="T0" fmla="*/ 257 w 439"/>
                          <a:gd name="T1" fmla="*/ 852 h 853"/>
                          <a:gd name="T2" fmla="*/ 246 w 439"/>
                          <a:gd name="T3" fmla="*/ 852 h 853"/>
                          <a:gd name="T4" fmla="*/ 229 w 439"/>
                          <a:gd name="T5" fmla="*/ 849 h 853"/>
                          <a:gd name="T6" fmla="*/ 209 w 439"/>
                          <a:gd name="T7" fmla="*/ 839 h 853"/>
                          <a:gd name="T8" fmla="*/ 194 w 439"/>
                          <a:gd name="T9" fmla="*/ 821 h 853"/>
                          <a:gd name="T10" fmla="*/ 179 w 439"/>
                          <a:gd name="T11" fmla="*/ 801 h 853"/>
                          <a:gd name="T12" fmla="*/ 167 w 439"/>
                          <a:gd name="T13" fmla="*/ 778 h 853"/>
                          <a:gd name="T14" fmla="*/ 157 w 439"/>
                          <a:gd name="T15" fmla="*/ 754 h 853"/>
                          <a:gd name="T16" fmla="*/ 144 w 439"/>
                          <a:gd name="T17" fmla="*/ 721 h 853"/>
                          <a:gd name="T18" fmla="*/ 132 w 439"/>
                          <a:gd name="T19" fmla="*/ 687 h 853"/>
                          <a:gd name="T20" fmla="*/ 121 w 439"/>
                          <a:gd name="T21" fmla="*/ 650 h 853"/>
                          <a:gd name="T22" fmla="*/ 110 w 439"/>
                          <a:gd name="T23" fmla="*/ 604 h 853"/>
                          <a:gd name="T24" fmla="*/ 99 w 439"/>
                          <a:gd name="T25" fmla="*/ 551 h 853"/>
                          <a:gd name="T26" fmla="*/ 93 w 439"/>
                          <a:gd name="T27" fmla="*/ 514 h 853"/>
                          <a:gd name="T28" fmla="*/ 87 w 439"/>
                          <a:gd name="T29" fmla="*/ 477 h 853"/>
                          <a:gd name="T30" fmla="*/ 82 w 439"/>
                          <a:gd name="T31" fmla="*/ 440 h 853"/>
                          <a:gd name="T32" fmla="*/ 79 w 439"/>
                          <a:gd name="T33" fmla="*/ 408 h 853"/>
                          <a:gd name="T34" fmla="*/ 76 w 439"/>
                          <a:gd name="T35" fmla="*/ 381 h 853"/>
                          <a:gd name="T36" fmla="*/ 73 w 439"/>
                          <a:gd name="T37" fmla="*/ 349 h 853"/>
                          <a:gd name="T38" fmla="*/ 70 w 439"/>
                          <a:gd name="T39" fmla="*/ 314 h 853"/>
                          <a:gd name="T40" fmla="*/ 67 w 439"/>
                          <a:gd name="T41" fmla="*/ 271 h 853"/>
                          <a:gd name="T42" fmla="*/ 64 w 439"/>
                          <a:gd name="T43" fmla="*/ 219 h 853"/>
                          <a:gd name="T44" fmla="*/ 0 w 439"/>
                          <a:gd name="T45" fmla="*/ 219 h 853"/>
                          <a:gd name="T46" fmla="*/ 152 w 439"/>
                          <a:gd name="T47" fmla="*/ 0 h 853"/>
                          <a:gd name="T48" fmla="*/ 335 w 439"/>
                          <a:gd name="T49" fmla="*/ 219 h 853"/>
                          <a:gd name="T50" fmla="*/ 263 w 439"/>
                          <a:gd name="T51" fmla="*/ 219 h 853"/>
                          <a:gd name="T52" fmla="*/ 265 w 439"/>
                          <a:gd name="T53" fmla="*/ 253 h 853"/>
                          <a:gd name="T54" fmla="*/ 269 w 439"/>
                          <a:gd name="T55" fmla="*/ 293 h 853"/>
                          <a:gd name="T56" fmla="*/ 272 w 439"/>
                          <a:gd name="T57" fmla="*/ 336 h 853"/>
                          <a:gd name="T58" fmla="*/ 276 w 439"/>
                          <a:gd name="T59" fmla="*/ 379 h 853"/>
                          <a:gd name="T60" fmla="*/ 281 w 439"/>
                          <a:gd name="T61" fmla="*/ 418 h 853"/>
                          <a:gd name="T62" fmla="*/ 284 w 439"/>
                          <a:gd name="T63" fmla="*/ 452 h 853"/>
                          <a:gd name="T64" fmla="*/ 293 w 439"/>
                          <a:gd name="T65" fmla="*/ 510 h 853"/>
                          <a:gd name="T66" fmla="*/ 302 w 439"/>
                          <a:gd name="T67" fmla="*/ 561 h 853"/>
                          <a:gd name="T68" fmla="*/ 309 w 439"/>
                          <a:gd name="T69" fmla="*/ 596 h 853"/>
                          <a:gd name="T70" fmla="*/ 315 w 439"/>
                          <a:gd name="T71" fmla="*/ 626 h 853"/>
                          <a:gd name="T72" fmla="*/ 323 w 439"/>
                          <a:gd name="T73" fmla="*/ 655 h 853"/>
                          <a:gd name="T74" fmla="*/ 328 w 439"/>
                          <a:gd name="T75" fmla="*/ 678 h 853"/>
                          <a:gd name="T76" fmla="*/ 336 w 439"/>
                          <a:gd name="T77" fmla="*/ 702 h 853"/>
                          <a:gd name="T78" fmla="*/ 342 w 439"/>
                          <a:gd name="T79" fmla="*/ 721 h 853"/>
                          <a:gd name="T80" fmla="*/ 349 w 439"/>
                          <a:gd name="T81" fmla="*/ 738 h 853"/>
                          <a:gd name="T82" fmla="*/ 356 w 439"/>
                          <a:gd name="T83" fmla="*/ 754 h 853"/>
                          <a:gd name="T84" fmla="*/ 364 w 439"/>
                          <a:gd name="T85" fmla="*/ 773 h 853"/>
                          <a:gd name="T86" fmla="*/ 372 w 439"/>
                          <a:gd name="T87" fmla="*/ 787 h 853"/>
                          <a:gd name="T88" fmla="*/ 380 w 439"/>
                          <a:gd name="T89" fmla="*/ 802 h 853"/>
                          <a:gd name="T90" fmla="*/ 388 w 439"/>
                          <a:gd name="T91" fmla="*/ 815 h 853"/>
                          <a:gd name="T92" fmla="*/ 397 w 439"/>
                          <a:gd name="T93" fmla="*/ 825 h 853"/>
                          <a:gd name="T94" fmla="*/ 405 w 439"/>
                          <a:gd name="T95" fmla="*/ 834 h 853"/>
                          <a:gd name="T96" fmla="*/ 414 w 439"/>
                          <a:gd name="T97" fmla="*/ 840 h 853"/>
                          <a:gd name="T98" fmla="*/ 421 w 439"/>
                          <a:gd name="T99" fmla="*/ 845 h 853"/>
                          <a:gd name="T100" fmla="*/ 428 w 439"/>
                          <a:gd name="T101" fmla="*/ 849 h 853"/>
                          <a:gd name="T102" fmla="*/ 438 w 439"/>
                          <a:gd name="T103" fmla="*/ 852 h 853"/>
                          <a:gd name="T104" fmla="*/ 257 w 439"/>
                          <a:gd name="T105" fmla="*/ 852 h 853"/>
                          <a:gd name="T106" fmla="*/ 0 60000 65536"/>
                          <a:gd name="T107" fmla="*/ 0 60000 65536"/>
                          <a:gd name="T108" fmla="*/ 0 60000 65536"/>
                          <a:gd name="T109" fmla="*/ 0 60000 65536"/>
                          <a:gd name="T110" fmla="*/ 0 60000 65536"/>
                          <a:gd name="T111" fmla="*/ 0 60000 65536"/>
                          <a:gd name="T112" fmla="*/ 0 60000 65536"/>
                          <a:gd name="T113" fmla="*/ 0 60000 65536"/>
                          <a:gd name="T114" fmla="*/ 0 60000 65536"/>
                          <a:gd name="T115" fmla="*/ 0 60000 65536"/>
                          <a:gd name="T116" fmla="*/ 0 60000 65536"/>
                          <a:gd name="T117" fmla="*/ 0 60000 65536"/>
                          <a:gd name="T118" fmla="*/ 0 60000 65536"/>
                          <a:gd name="T119" fmla="*/ 0 60000 65536"/>
                          <a:gd name="T120" fmla="*/ 0 60000 65536"/>
                          <a:gd name="T121" fmla="*/ 0 60000 65536"/>
                          <a:gd name="T122" fmla="*/ 0 60000 65536"/>
                          <a:gd name="T123" fmla="*/ 0 60000 65536"/>
                          <a:gd name="T124" fmla="*/ 0 60000 65536"/>
                          <a:gd name="T125" fmla="*/ 0 60000 65536"/>
                          <a:gd name="T126" fmla="*/ 0 60000 65536"/>
                          <a:gd name="T127" fmla="*/ 0 60000 65536"/>
                          <a:gd name="T128" fmla="*/ 0 60000 65536"/>
                          <a:gd name="T129" fmla="*/ 0 60000 65536"/>
                          <a:gd name="T130" fmla="*/ 0 60000 65536"/>
                          <a:gd name="T131" fmla="*/ 0 60000 65536"/>
                          <a:gd name="T132" fmla="*/ 0 60000 65536"/>
                          <a:gd name="T133" fmla="*/ 0 60000 65536"/>
                          <a:gd name="T134" fmla="*/ 0 60000 65536"/>
                          <a:gd name="T135" fmla="*/ 0 60000 65536"/>
                          <a:gd name="T136" fmla="*/ 0 60000 65536"/>
                          <a:gd name="T137" fmla="*/ 0 60000 65536"/>
                          <a:gd name="T138" fmla="*/ 0 60000 65536"/>
                          <a:gd name="T139" fmla="*/ 0 60000 65536"/>
                          <a:gd name="T140" fmla="*/ 0 60000 65536"/>
                          <a:gd name="T141" fmla="*/ 0 60000 65536"/>
                          <a:gd name="T142" fmla="*/ 0 60000 65536"/>
                          <a:gd name="T143" fmla="*/ 0 60000 65536"/>
                          <a:gd name="T144" fmla="*/ 0 60000 65536"/>
                          <a:gd name="T145" fmla="*/ 0 60000 65536"/>
                          <a:gd name="T146" fmla="*/ 0 60000 65536"/>
                          <a:gd name="T147" fmla="*/ 0 60000 65536"/>
                          <a:gd name="T148" fmla="*/ 0 60000 65536"/>
                          <a:gd name="T149" fmla="*/ 0 60000 65536"/>
                          <a:gd name="T150" fmla="*/ 0 60000 65536"/>
                          <a:gd name="T151" fmla="*/ 0 60000 65536"/>
                          <a:gd name="T152" fmla="*/ 0 60000 65536"/>
                          <a:gd name="T153" fmla="*/ 0 60000 65536"/>
                          <a:gd name="T154" fmla="*/ 0 60000 65536"/>
                          <a:gd name="T155" fmla="*/ 0 60000 65536"/>
                          <a:gd name="T156" fmla="*/ 0 60000 65536"/>
                          <a:gd name="T157" fmla="*/ 0 60000 65536"/>
                          <a:gd name="T158" fmla="*/ 0 60000 65536"/>
                          <a:gd name="T159" fmla="*/ 0 w 439"/>
                          <a:gd name="T160" fmla="*/ 0 h 853"/>
                          <a:gd name="T161" fmla="*/ 439 w 439"/>
                          <a:gd name="T162" fmla="*/ 853 h 853"/>
                        </a:gdLst>
                        <a:ahLst/>
                        <a:cxnLst>
                          <a:cxn ang="T106">
                            <a:pos x="T0" y="T1"/>
                          </a:cxn>
                          <a:cxn ang="T107">
                            <a:pos x="T2" y="T3"/>
                          </a:cxn>
                          <a:cxn ang="T108">
                            <a:pos x="T4" y="T5"/>
                          </a:cxn>
                          <a:cxn ang="T109">
                            <a:pos x="T6" y="T7"/>
                          </a:cxn>
                          <a:cxn ang="T110">
                            <a:pos x="T8" y="T9"/>
                          </a:cxn>
                          <a:cxn ang="T111">
                            <a:pos x="T10" y="T11"/>
                          </a:cxn>
                          <a:cxn ang="T112">
                            <a:pos x="T12" y="T13"/>
                          </a:cxn>
                          <a:cxn ang="T113">
                            <a:pos x="T14" y="T15"/>
                          </a:cxn>
                          <a:cxn ang="T114">
                            <a:pos x="T16" y="T17"/>
                          </a:cxn>
                          <a:cxn ang="T115">
                            <a:pos x="T18" y="T19"/>
                          </a:cxn>
                          <a:cxn ang="T116">
                            <a:pos x="T20" y="T21"/>
                          </a:cxn>
                          <a:cxn ang="T117">
                            <a:pos x="T22" y="T23"/>
                          </a:cxn>
                          <a:cxn ang="T118">
                            <a:pos x="T24" y="T25"/>
                          </a:cxn>
                          <a:cxn ang="T119">
                            <a:pos x="T26" y="T27"/>
                          </a:cxn>
                          <a:cxn ang="T120">
                            <a:pos x="T28" y="T29"/>
                          </a:cxn>
                          <a:cxn ang="T121">
                            <a:pos x="T30" y="T31"/>
                          </a:cxn>
                          <a:cxn ang="T122">
                            <a:pos x="T32" y="T33"/>
                          </a:cxn>
                          <a:cxn ang="T123">
                            <a:pos x="T34" y="T35"/>
                          </a:cxn>
                          <a:cxn ang="T124">
                            <a:pos x="T36" y="T37"/>
                          </a:cxn>
                          <a:cxn ang="T125">
                            <a:pos x="T38" y="T39"/>
                          </a:cxn>
                          <a:cxn ang="T126">
                            <a:pos x="T40" y="T41"/>
                          </a:cxn>
                          <a:cxn ang="T127">
                            <a:pos x="T42" y="T43"/>
                          </a:cxn>
                          <a:cxn ang="T128">
                            <a:pos x="T44" y="T45"/>
                          </a:cxn>
                          <a:cxn ang="T129">
                            <a:pos x="T46" y="T47"/>
                          </a:cxn>
                          <a:cxn ang="T130">
                            <a:pos x="T48" y="T49"/>
                          </a:cxn>
                          <a:cxn ang="T131">
                            <a:pos x="T50" y="T51"/>
                          </a:cxn>
                          <a:cxn ang="T132">
                            <a:pos x="T52" y="T53"/>
                          </a:cxn>
                          <a:cxn ang="T133">
                            <a:pos x="T54" y="T55"/>
                          </a:cxn>
                          <a:cxn ang="T134">
                            <a:pos x="T56" y="T57"/>
                          </a:cxn>
                          <a:cxn ang="T135">
                            <a:pos x="T58" y="T59"/>
                          </a:cxn>
                          <a:cxn ang="T136">
                            <a:pos x="T60" y="T61"/>
                          </a:cxn>
                          <a:cxn ang="T137">
                            <a:pos x="T62" y="T63"/>
                          </a:cxn>
                          <a:cxn ang="T138">
                            <a:pos x="T64" y="T65"/>
                          </a:cxn>
                          <a:cxn ang="T139">
                            <a:pos x="T66" y="T67"/>
                          </a:cxn>
                          <a:cxn ang="T140">
                            <a:pos x="T68" y="T69"/>
                          </a:cxn>
                          <a:cxn ang="T141">
                            <a:pos x="T70" y="T71"/>
                          </a:cxn>
                          <a:cxn ang="T142">
                            <a:pos x="T72" y="T73"/>
                          </a:cxn>
                          <a:cxn ang="T143">
                            <a:pos x="T74" y="T75"/>
                          </a:cxn>
                          <a:cxn ang="T144">
                            <a:pos x="T76" y="T77"/>
                          </a:cxn>
                          <a:cxn ang="T145">
                            <a:pos x="T78" y="T79"/>
                          </a:cxn>
                          <a:cxn ang="T146">
                            <a:pos x="T80" y="T81"/>
                          </a:cxn>
                          <a:cxn ang="T147">
                            <a:pos x="T82" y="T83"/>
                          </a:cxn>
                          <a:cxn ang="T148">
                            <a:pos x="T84" y="T85"/>
                          </a:cxn>
                          <a:cxn ang="T149">
                            <a:pos x="T86" y="T87"/>
                          </a:cxn>
                          <a:cxn ang="T150">
                            <a:pos x="T88" y="T89"/>
                          </a:cxn>
                          <a:cxn ang="T151">
                            <a:pos x="T90" y="T91"/>
                          </a:cxn>
                          <a:cxn ang="T152">
                            <a:pos x="T92" y="T93"/>
                          </a:cxn>
                          <a:cxn ang="T153">
                            <a:pos x="T94" y="T95"/>
                          </a:cxn>
                          <a:cxn ang="T154">
                            <a:pos x="T96" y="T97"/>
                          </a:cxn>
                          <a:cxn ang="T155">
                            <a:pos x="T98" y="T99"/>
                          </a:cxn>
                          <a:cxn ang="T156">
                            <a:pos x="T100" y="T101"/>
                          </a:cxn>
                          <a:cxn ang="T157">
                            <a:pos x="T102" y="T103"/>
                          </a:cxn>
                          <a:cxn ang="T158">
                            <a:pos x="T104" y="T105"/>
                          </a:cxn>
                        </a:cxnLst>
                        <a:rect l="T159" t="T160" r="T161" b="T162"/>
                        <a:pathLst>
                          <a:path w="439" h="853">
                            <a:moveTo>
                              <a:pt x="257" y="852"/>
                            </a:moveTo>
                            <a:lnTo>
                              <a:pt x="246" y="852"/>
                            </a:lnTo>
                            <a:lnTo>
                              <a:pt x="229" y="849"/>
                            </a:lnTo>
                            <a:lnTo>
                              <a:pt x="209" y="839"/>
                            </a:lnTo>
                            <a:lnTo>
                              <a:pt x="194" y="821"/>
                            </a:lnTo>
                            <a:lnTo>
                              <a:pt x="179" y="801"/>
                            </a:lnTo>
                            <a:lnTo>
                              <a:pt x="167" y="778"/>
                            </a:lnTo>
                            <a:lnTo>
                              <a:pt x="157" y="754"/>
                            </a:lnTo>
                            <a:lnTo>
                              <a:pt x="144" y="721"/>
                            </a:lnTo>
                            <a:lnTo>
                              <a:pt x="132" y="687"/>
                            </a:lnTo>
                            <a:lnTo>
                              <a:pt x="121" y="650"/>
                            </a:lnTo>
                            <a:lnTo>
                              <a:pt x="110" y="604"/>
                            </a:lnTo>
                            <a:lnTo>
                              <a:pt x="99" y="551"/>
                            </a:lnTo>
                            <a:lnTo>
                              <a:pt x="93" y="514"/>
                            </a:lnTo>
                            <a:lnTo>
                              <a:pt x="87" y="477"/>
                            </a:lnTo>
                            <a:lnTo>
                              <a:pt x="82" y="440"/>
                            </a:lnTo>
                            <a:lnTo>
                              <a:pt x="79" y="408"/>
                            </a:lnTo>
                            <a:lnTo>
                              <a:pt x="76" y="381"/>
                            </a:lnTo>
                            <a:lnTo>
                              <a:pt x="73" y="349"/>
                            </a:lnTo>
                            <a:lnTo>
                              <a:pt x="70" y="314"/>
                            </a:lnTo>
                            <a:lnTo>
                              <a:pt x="67" y="271"/>
                            </a:lnTo>
                            <a:lnTo>
                              <a:pt x="64" y="219"/>
                            </a:lnTo>
                            <a:lnTo>
                              <a:pt x="0" y="219"/>
                            </a:lnTo>
                            <a:lnTo>
                              <a:pt x="152" y="0"/>
                            </a:lnTo>
                            <a:lnTo>
                              <a:pt x="335" y="219"/>
                            </a:lnTo>
                            <a:lnTo>
                              <a:pt x="263" y="219"/>
                            </a:lnTo>
                            <a:lnTo>
                              <a:pt x="265" y="253"/>
                            </a:lnTo>
                            <a:lnTo>
                              <a:pt x="269" y="293"/>
                            </a:lnTo>
                            <a:lnTo>
                              <a:pt x="272" y="336"/>
                            </a:lnTo>
                            <a:lnTo>
                              <a:pt x="276" y="379"/>
                            </a:lnTo>
                            <a:lnTo>
                              <a:pt x="281" y="418"/>
                            </a:lnTo>
                            <a:lnTo>
                              <a:pt x="284" y="452"/>
                            </a:lnTo>
                            <a:lnTo>
                              <a:pt x="293" y="510"/>
                            </a:lnTo>
                            <a:lnTo>
                              <a:pt x="302" y="561"/>
                            </a:lnTo>
                            <a:lnTo>
                              <a:pt x="309" y="596"/>
                            </a:lnTo>
                            <a:lnTo>
                              <a:pt x="315" y="626"/>
                            </a:lnTo>
                            <a:lnTo>
                              <a:pt x="323" y="655"/>
                            </a:lnTo>
                            <a:lnTo>
                              <a:pt x="328" y="678"/>
                            </a:lnTo>
                            <a:lnTo>
                              <a:pt x="336" y="702"/>
                            </a:lnTo>
                            <a:lnTo>
                              <a:pt x="342" y="721"/>
                            </a:lnTo>
                            <a:lnTo>
                              <a:pt x="349" y="738"/>
                            </a:lnTo>
                            <a:lnTo>
                              <a:pt x="356" y="754"/>
                            </a:lnTo>
                            <a:lnTo>
                              <a:pt x="364" y="773"/>
                            </a:lnTo>
                            <a:lnTo>
                              <a:pt x="372" y="787"/>
                            </a:lnTo>
                            <a:lnTo>
                              <a:pt x="380" y="802"/>
                            </a:lnTo>
                            <a:lnTo>
                              <a:pt x="388" y="815"/>
                            </a:lnTo>
                            <a:lnTo>
                              <a:pt x="397" y="825"/>
                            </a:lnTo>
                            <a:lnTo>
                              <a:pt x="405" y="834"/>
                            </a:lnTo>
                            <a:lnTo>
                              <a:pt x="414" y="840"/>
                            </a:lnTo>
                            <a:lnTo>
                              <a:pt x="421" y="845"/>
                            </a:lnTo>
                            <a:lnTo>
                              <a:pt x="428" y="849"/>
                            </a:lnTo>
                            <a:lnTo>
                              <a:pt x="438" y="852"/>
                            </a:lnTo>
                            <a:lnTo>
                              <a:pt x="257" y="852"/>
                            </a:lnTo>
                          </a:path>
                        </a:pathLst>
                      </a:custGeom>
                      <a:solidFill>
                        <a:srgbClr val="FF0000"/>
                      </a:solidFill>
                      <a:ln w="12700" cap="rnd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en-CA" sz="2400" dirty="0">
                          <a:latin typeface="Times New Roman" pitchFamily="18" charset="0"/>
                          <a:ea typeface="+mn-ea"/>
                        </a:endParaRPr>
                      </a:p>
                    </p:txBody>
                  </p:sp>
                </p:grpSp>
                <p:grpSp>
                  <p:nvGrpSpPr>
                    <p:cNvPr id="27" name="Group 2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593" y="1650"/>
                      <a:ext cx="629" cy="853"/>
                      <a:chOff x="2593" y="1650"/>
                      <a:chExt cx="629" cy="853"/>
                    </a:xfrm>
                  </p:grpSpPr>
                  <p:sp>
                    <p:nvSpPr>
                      <p:cNvPr id="28" name="Freeform 2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783" y="1650"/>
                        <a:ext cx="439" cy="853"/>
                      </a:xfrm>
                      <a:custGeom>
                        <a:avLst/>
                        <a:gdLst>
                          <a:gd name="T0" fmla="*/ 181 w 439"/>
                          <a:gd name="T1" fmla="*/ 0 h 853"/>
                          <a:gd name="T2" fmla="*/ 192 w 439"/>
                          <a:gd name="T3" fmla="*/ 0 h 853"/>
                          <a:gd name="T4" fmla="*/ 209 w 439"/>
                          <a:gd name="T5" fmla="*/ 3 h 853"/>
                          <a:gd name="T6" fmla="*/ 229 w 439"/>
                          <a:gd name="T7" fmla="*/ 13 h 853"/>
                          <a:gd name="T8" fmla="*/ 244 w 439"/>
                          <a:gd name="T9" fmla="*/ 31 h 853"/>
                          <a:gd name="T10" fmla="*/ 259 w 439"/>
                          <a:gd name="T11" fmla="*/ 51 h 853"/>
                          <a:gd name="T12" fmla="*/ 271 w 439"/>
                          <a:gd name="T13" fmla="*/ 74 h 853"/>
                          <a:gd name="T14" fmla="*/ 281 w 439"/>
                          <a:gd name="T15" fmla="*/ 98 h 853"/>
                          <a:gd name="T16" fmla="*/ 294 w 439"/>
                          <a:gd name="T17" fmla="*/ 131 h 853"/>
                          <a:gd name="T18" fmla="*/ 306 w 439"/>
                          <a:gd name="T19" fmla="*/ 165 h 853"/>
                          <a:gd name="T20" fmla="*/ 317 w 439"/>
                          <a:gd name="T21" fmla="*/ 202 h 853"/>
                          <a:gd name="T22" fmla="*/ 327 w 439"/>
                          <a:gd name="T23" fmla="*/ 248 h 853"/>
                          <a:gd name="T24" fmla="*/ 338 w 439"/>
                          <a:gd name="T25" fmla="*/ 301 h 853"/>
                          <a:gd name="T26" fmla="*/ 345 w 439"/>
                          <a:gd name="T27" fmla="*/ 338 h 853"/>
                          <a:gd name="T28" fmla="*/ 351 w 439"/>
                          <a:gd name="T29" fmla="*/ 375 h 853"/>
                          <a:gd name="T30" fmla="*/ 356 w 439"/>
                          <a:gd name="T31" fmla="*/ 412 h 853"/>
                          <a:gd name="T32" fmla="*/ 359 w 439"/>
                          <a:gd name="T33" fmla="*/ 444 h 853"/>
                          <a:gd name="T34" fmla="*/ 362 w 439"/>
                          <a:gd name="T35" fmla="*/ 471 h 853"/>
                          <a:gd name="T36" fmla="*/ 365 w 439"/>
                          <a:gd name="T37" fmla="*/ 503 h 853"/>
                          <a:gd name="T38" fmla="*/ 368 w 439"/>
                          <a:gd name="T39" fmla="*/ 538 h 853"/>
                          <a:gd name="T40" fmla="*/ 371 w 439"/>
                          <a:gd name="T41" fmla="*/ 581 h 853"/>
                          <a:gd name="T42" fmla="*/ 374 w 439"/>
                          <a:gd name="T43" fmla="*/ 633 h 853"/>
                          <a:gd name="T44" fmla="*/ 438 w 439"/>
                          <a:gd name="T45" fmla="*/ 633 h 853"/>
                          <a:gd name="T46" fmla="*/ 286 w 439"/>
                          <a:gd name="T47" fmla="*/ 852 h 853"/>
                          <a:gd name="T48" fmla="*/ 103 w 439"/>
                          <a:gd name="T49" fmla="*/ 633 h 853"/>
                          <a:gd name="T50" fmla="*/ 175 w 439"/>
                          <a:gd name="T51" fmla="*/ 633 h 853"/>
                          <a:gd name="T52" fmla="*/ 173 w 439"/>
                          <a:gd name="T53" fmla="*/ 599 h 853"/>
                          <a:gd name="T54" fmla="*/ 169 w 439"/>
                          <a:gd name="T55" fmla="*/ 559 h 853"/>
                          <a:gd name="T56" fmla="*/ 166 w 439"/>
                          <a:gd name="T57" fmla="*/ 516 h 853"/>
                          <a:gd name="T58" fmla="*/ 162 w 439"/>
                          <a:gd name="T59" fmla="*/ 473 h 853"/>
                          <a:gd name="T60" fmla="*/ 157 w 439"/>
                          <a:gd name="T61" fmla="*/ 434 h 853"/>
                          <a:gd name="T62" fmla="*/ 154 w 439"/>
                          <a:gd name="T63" fmla="*/ 400 h 853"/>
                          <a:gd name="T64" fmla="*/ 145 w 439"/>
                          <a:gd name="T65" fmla="*/ 342 h 853"/>
                          <a:gd name="T66" fmla="*/ 136 w 439"/>
                          <a:gd name="T67" fmla="*/ 291 h 853"/>
                          <a:gd name="T68" fmla="*/ 129 w 439"/>
                          <a:gd name="T69" fmla="*/ 256 h 853"/>
                          <a:gd name="T70" fmla="*/ 123 w 439"/>
                          <a:gd name="T71" fmla="*/ 226 h 853"/>
                          <a:gd name="T72" fmla="*/ 115 w 439"/>
                          <a:gd name="T73" fmla="*/ 197 h 853"/>
                          <a:gd name="T74" fmla="*/ 109 w 439"/>
                          <a:gd name="T75" fmla="*/ 174 h 853"/>
                          <a:gd name="T76" fmla="*/ 102 w 439"/>
                          <a:gd name="T77" fmla="*/ 150 h 853"/>
                          <a:gd name="T78" fmla="*/ 96 w 439"/>
                          <a:gd name="T79" fmla="*/ 131 h 853"/>
                          <a:gd name="T80" fmla="*/ 89 w 439"/>
                          <a:gd name="T81" fmla="*/ 114 h 853"/>
                          <a:gd name="T82" fmla="*/ 82 w 439"/>
                          <a:gd name="T83" fmla="*/ 98 h 853"/>
                          <a:gd name="T84" fmla="*/ 74 w 439"/>
                          <a:gd name="T85" fmla="*/ 79 h 853"/>
                          <a:gd name="T86" fmla="*/ 66 w 439"/>
                          <a:gd name="T87" fmla="*/ 65 h 853"/>
                          <a:gd name="T88" fmla="*/ 58 w 439"/>
                          <a:gd name="T89" fmla="*/ 50 h 853"/>
                          <a:gd name="T90" fmla="*/ 50 w 439"/>
                          <a:gd name="T91" fmla="*/ 37 h 853"/>
                          <a:gd name="T92" fmla="*/ 41 w 439"/>
                          <a:gd name="T93" fmla="*/ 27 h 853"/>
                          <a:gd name="T94" fmla="*/ 33 w 439"/>
                          <a:gd name="T95" fmla="*/ 18 h 853"/>
                          <a:gd name="T96" fmla="*/ 24 w 439"/>
                          <a:gd name="T97" fmla="*/ 12 h 853"/>
                          <a:gd name="T98" fmla="*/ 17 w 439"/>
                          <a:gd name="T99" fmla="*/ 7 h 853"/>
                          <a:gd name="T100" fmla="*/ 10 w 439"/>
                          <a:gd name="T101" fmla="*/ 3 h 853"/>
                          <a:gd name="T102" fmla="*/ 0 w 439"/>
                          <a:gd name="T103" fmla="*/ 0 h 853"/>
                          <a:gd name="T104" fmla="*/ 181 w 439"/>
                          <a:gd name="T105" fmla="*/ 0 h 853"/>
                          <a:gd name="T106" fmla="*/ 0 60000 65536"/>
                          <a:gd name="T107" fmla="*/ 0 60000 65536"/>
                          <a:gd name="T108" fmla="*/ 0 60000 65536"/>
                          <a:gd name="T109" fmla="*/ 0 60000 65536"/>
                          <a:gd name="T110" fmla="*/ 0 60000 65536"/>
                          <a:gd name="T111" fmla="*/ 0 60000 65536"/>
                          <a:gd name="T112" fmla="*/ 0 60000 65536"/>
                          <a:gd name="T113" fmla="*/ 0 60000 65536"/>
                          <a:gd name="T114" fmla="*/ 0 60000 65536"/>
                          <a:gd name="T115" fmla="*/ 0 60000 65536"/>
                          <a:gd name="T116" fmla="*/ 0 60000 65536"/>
                          <a:gd name="T117" fmla="*/ 0 60000 65536"/>
                          <a:gd name="T118" fmla="*/ 0 60000 65536"/>
                          <a:gd name="T119" fmla="*/ 0 60000 65536"/>
                          <a:gd name="T120" fmla="*/ 0 60000 65536"/>
                          <a:gd name="T121" fmla="*/ 0 60000 65536"/>
                          <a:gd name="T122" fmla="*/ 0 60000 65536"/>
                          <a:gd name="T123" fmla="*/ 0 60000 65536"/>
                          <a:gd name="T124" fmla="*/ 0 60000 65536"/>
                          <a:gd name="T125" fmla="*/ 0 60000 65536"/>
                          <a:gd name="T126" fmla="*/ 0 60000 65536"/>
                          <a:gd name="T127" fmla="*/ 0 60000 65536"/>
                          <a:gd name="T128" fmla="*/ 0 60000 65536"/>
                          <a:gd name="T129" fmla="*/ 0 60000 65536"/>
                          <a:gd name="T130" fmla="*/ 0 60000 65536"/>
                          <a:gd name="T131" fmla="*/ 0 60000 65536"/>
                          <a:gd name="T132" fmla="*/ 0 60000 65536"/>
                          <a:gd name="T133" fmla="*/ 0 60000 65536"/>
                          <a:gd name="T134" fmla="*/ 0 60000 65536"/>
                          <a:gd name="T135" fmla="*/ 0 60000 65536"/>
                          <a:gd name="T136" fmla="*/ 0 60000 65536"/>
                          <a:gd name="T137" fmla="*/ 0 60000 65536"/>
                          <a:gd name="T138" fmla="*/ 0 60000 65536"/>
                          <a:gd name="T139" fmla="*/ 0 60000 65536"/>
                          <a:gd name="T140" fmla="*/ 0 60000 65536"/>
                          <a:gd name="T141" fmla="*/ 0 60000 65536"/>
                          <a:gd name="T142" fmla="*/ 0 60000 65536"/>
                          <a:gd name="T143" fmla="*/ 0 60000 65536"/>
                          <a:gd name="T144" fmla="*/ 0 60000 65536"/>
                          <a:gd name="T145" fmla="*/ 0 60000 65536"/>
                          <a:gd name="T146" fmla="*/ 0 60000 65536"/>
                          <a:gd name="T147" fmla="*/ 0 60000 65536"/>
                          <a:gd name="T148" fmla="*/ 0 60000 65536"/>
                          <a:gd name="T149" fmla="*/ 0 60000 65536"/>
                          <a:gd name="T150" fmla="*/ 0 60000 65536"/>
                          <a:gd name="T151" fmla="*/ 0 60000 65536"/>
                          <a:gd name="T152" fmla="*/ 0 60000 65536"/>
                          <a:gd name="T153" fmla="*/ 0 60000 65536"/>
                          <a:gd name="T154" fmla="*/ 0 60000 65536"/>
                          <a:gd name="T155" fmla="*/ 0 60000 65536"/>
                          <a:gd name="T156" fmla="*/ 0 60000 65536"/>
                          <a:gd name="T157" fmla="*/ 0 60000 65536"/>
                          <a:gd name="T158" fmla="*/ 0 60000 65536"/>
                          <a:gd name="T159" fmla="*/ 0 w 439"/>
                          <a:gd name="T160" fmla="*/ 0 h 853"/>
                          <a:gd name="T161" fmla="*/ 439 w 439"/>
                          <a:gd name="T162" fmla="*/ 853 h 853"/>
                        </a:gdLst>
                        <a:ahLst/>
                        <a:cxnLst>
                          <a:cxn ang="T106">
                            <a:pos x="T0" y="T1"/>
                          </a:cxn>
                          <a:cxn ang="T107">
                            <a:pos x="T2" y="T3"/>
                          </a:cxn>
                          <a:cxn ang="T108">
                            <a:pos x="T4" y="T5"/>
                          </a:cxn>
                          <a:cxn ang="T109">
                            <a:pos x="T6" y="T7"/>
                          </a:cxn>
                          <a:cxn ang="T110">
                            <a:pos x="T8" y="T9"/>
                          </a:cxn>
                          <a:cxn ang="T111">
                            <a:pos x="T10" y="T11"/>
                          </a:cxn>
                          <a:cxn ang="T112">
                            <a:pos x="T12" y="T13"/>
                          </a:cxn>
                          <a:cxn ang="T113">
                            <a:pos x="T14" y="T15"/>
                          </a:cxn>
                          <a:cxn ang="T114">
                            <a:pos x="T16" y="T17"/>
                          </a:cxn>
                          <a:cxn ang="T115">
                            <a:pos x="T18" y="T19"/>
                          </a:cxn>
                          <a:cxn ang="T116">
                            <a:pos x="T20" y="T21"/>
                          </a:cxn>
                          <a:cxn ang="T117">
                            <a:pos x="T22" y="T23"/>
                          </a:cxn>
                          <a:cxn ang="T118">
                            <a:pos x="T24" y="T25"/>
                          </a:cxn>
                          <a:cxn ang="T119">
                            <a:pos x="T26" y="T27"/>
                          </a:cxn>
                          <a:cxn ang="T120">
                            <a:pos x="T28" y="T29"/>
                          </a:cxn>
                          <a:cxn ang="T121">
                            <a:pos x="T30" y="T31"/>
                          </a:cxn>
                          <a:cxn ang="T122">
                            <a:pos x="T32" y="T33"/>
                          </a:cxn>
                          <a:cxn ang="T123">
                            <a:pos x="T34" y="T35"/>
                          </a:cxn>
                          <a:cxn ang="T124">
                            <a:pos x="T36" y="T37"/>
                          </a:cxn>
                          <a:cxn ang="T125">
                            <a:pos x="T38" y="T39"/>
                          </a:cxn>
                          <a:cxn ang="T126">
                            <a:pos x="T40" y="T41"/>
                          </a:cxn>
                          <a:cxn ang="T127">
                            <a:pos x="T42" y="T43"/>
                          </a:cxn>
                          <a:cxn ang="T128">
                            <a:pos x="T44" y="T45"/>
                          </a:cxn>
                          <a:cxn ang="T129">
                            <a:pos x="T46" y="T47"/>
                          </a:cxn>
                          <a:cxn ang="T130">
                            <a:pos x="T48" y="T49"/>
                          </a:cxn>
                          <a:cxn ang="T131">
                            <a:pos x="T50" y="T51"/>
                          </a:cxn>
                          <a:cxn ang="T132">
                            <a:pos x="T52" y="T53"/>
                          </a:cxn>
                          <a:cxn ang="T133">
                            <a:pos x="T54" y="T55"/>
                          </a:cxn>
                          <a:cxn ang="T134">
                            <a:pos x="T56" y="T57"/>
                          </a:cxn>
                          <a:cxn ang="T135">
                            <a:pos x="T58" y="T59"/>
                          </a:cxn>
                          <a:cxn ang="T136">
                            <a:pos x="T60" y="T61"/>
                          </a:cxn>
                          <a:cxn ang="T137">
                            <a:pos x="T62" y="T63"/>
                          </a:cxn>
                          <a:cxn ang="T138">
                            <a:pos x="T64" y="T65"/>
                          </a:cxn>
                          <a:cxn ang="T139">
                            <a:pos x="T66" y="T67"/>
                          </a:cxn>
                          <a:cxn ang="T140">
                            <a:pos x="T68" y="T69"/>
                          </a:cxn>
                          <a:cxn ang="T141">
                            <a:pos x="T70" y="T71"/>
                          </a:cxn>
                          <a:cxn ang="T142">
                            <a:pos x="T72" y="T73"/>
                          </a:cxn>
                          <a:cxn ang="T143">
                            <a:pos x="T74" y="T75"/>
                          </a:cxn>
                          <a:cxn ang="T144">
                            <a:pos x="T76" y="T77"/>
                          </a:cxn>
                          <a:cxn ang="T145">
                            <a:pos x="T78" y="T79"/>
                          </a:cxn>
                          <a:cxn ang="T146">
                            <a:pos x="T80" y="T81"/>
                          </a:cxn>
                          <a:cxn ang="T147">
                            <a:pos x="T82" y="T83"/>
                          </a:cxn>
                          <a:cxn ang="T148">
                            <a:pos x="T84" y="T85"/>
                          </a:cxn>
                          <a:cxn ang="T149">
                            <a:pos x="T86" y="T87"/>
                          </a:cxn>
                          <a:cxn ang="T150">
                            <a:pos x="T88" y="T89"/>
                          </a:cxn>
                          <a:cxn ang="T151">
                            <a:pos x="T90" y="T91"/>
                          </a:cxn>
                          <a:cxn ang="T152">
                            <a:pos x="T92" y="T93"/>
                          </a:cxn>
                          <a:cxn ang="T153">
                            <a:pos x="T94" y="T95"/>
                          </a:cxn>
                          <a:cxn ang="T154">
                            <a:pos x="T96" y="T97"/>
                          </a:cxn>
                          <a:cxn ang="T155">
                            <a:pos x="T98" y="T99"/>
                          </a:cxn>
                          <a:cxn ang="T156">
                            <a:pos x="T100" y="T101"/>
                          </a:cxn>
                          <a:cxn ang="T157">
                            <a:pos x="T102" y="T103"/>
                          </a:cxn>
                          <a:cxn ang="T158">
                            <a:pos x="T104" y="T105"/>
                          </a:cxn>
                        </a:cxnLst>
                        <a:rect l="T159" t="T160" r="T161" b="T162"/>
                        <a:pathLst>
                          <a:path w="439" h="853">
                            <a:moveTo>
                              <a:pt x="181" y="0"/>
                            </a:moveTo>
                            <a:lnTo>
                              <a:pt x="192" y="0"/>
                            </a:lnTo>
                            <a:lnTo>
                              <a:pt x="209" y="3"/>
                            </a:lnTo>
                            <a:lnTo>
                              <a:pt x="229" y="13"/>
                            </a:lnTo>
                            <a:lnTo>
                              <a:pt x="244" y="31"/>
                            </a:lnTo>
                            <a:lnTo>
                              <a:pt x="259" y="51"/>
                            </a:lnTo>
                            <a:lnTo>
                              <a:pt x="271" y="74"/>
                            </a:lnTo>
                            <a:lnTo>
                              <a:pt x="281" y="98"/>
                            </a:lnTo>
                            <a:lnTo>
                              <a:pt x="294" y="131"/>
                            </a:lnTo>
                            <a:lnTo>
                              <a:pt x="306" y="165"/>
                            </a:lnTo>
                            <a:lnTo>
                              <a:pt x="317" y="202"/>
                            </a:lnTo>
                            <a:lnTo>
                              <a:pt x="327" y="248"/>
                            </a:lnTo>
                            <a:lnTo>
                              <a:pt x="338" y="301"/>
                            </a:lnTo>
                            <a:lnTo>
                              <a:pt x="345" y="338"/>
                            </a:lnTo>
                            <a:lnTo>
                              <a:pt x="351" y="375"/>
                            </a:lnTo>
                            <a:lnTo>
                              <a:pt x="356" y="412"/>
                            </a:lnTo>
                            <a:lnTo>
                              <a:pt x="359" y="444"/>
                            </a:lnTo>
                            <a:lnTo>
                              <a:pt x="362" y="471"/>
                            </a:lnTo>
                            <a:lnTo>
                              <a:pt x="365" y="503"/>
                            </a:lnTo>
                            <a:lnTo>
                              <a:pt x="368" y="538"/>
                            </a:lnTo>
                            <a:lnTo>
                              <a:pt x="371" y="581"/>
                            </a:lnTo>
                            <a:lnTo>
                              <a:pt x="374" y="633"/>
                            </a:lnTo>
                            <a:lnTo>
                              <a:pt x="438" y="633"/>
                            </a:lnTo>
                            <a:lnTo>
                              <a:pt x="286" y="852"/>
                            </a:lnTo>
                            <a:lnTo>
                              <a:pt x="103" y="633"/>
                            </a:lnTo>
                            <a:lnTo>
                              <a:pt x="175" y="633"/>
                            </a:lnTo>
                            <a:lnTo>
                              <a:pt x="173" y="599"/>
                            </a:lnTo>
                            <a:lnTo>
                              <a:pt x="169" y="559"/>
                            </a:lnTo>
                            <a:lnTo>
                              <a:pt x="166" y="516"/>
                            </a:lnTo>
                            <a:lnTo>
                              <a:pt x="162" y="473"/>
                            </a:lnTo>
                            <a:lnTo>
                              <a:pt x="157" y="434"/>
                            </a:lnTo>
                            <a:lnTo>
                              <a:pt x="154" y="400"/>
                            </a:lnTo>
                            <a:lnTo>
                              <a:pt x="145" y="342"/>
                            </a:lnTo>
                            <a:lnTo>
                              <a:pt x="136" y="291"/>
                            </a:lnTo>
                            <a:lnTo>
                              <a:pt x="129" y="256"/>
                            </a:lnTo>
                            <a:lnTo>
                              <a:pt x="123" y="226"/>
                            </a:lnTo>
                            <a:lnTo>
                              <a:pt x="115" y="197"/>
                            </a:lnTo>
                            <a:lnTo>
                              <a:pt x="109" y="174"/>
                            </a:lnTo>
                            <a:lnTo>
                              <a:pt x="102" y="150"/>
                            </a:lnTo>
                            <a:lnTo>
                              <a:pt x="96" y="131"/>
                            </a:lnTo>
                            <a:lnTo>
                              <a:pt x="89" y="114"/>
                            </a:lnTo>
                            <a:lnTo>
                              <a:pt x="82" y="98"/>
                            </a:lnTo>
                            <a:lnTo>
                              <a:pt x="74" y="79"/>
                            </a:lnTo>
                            <a:lnTo>
                              <a:pt x="66" y="65"/>
                            </a:lnTo>
                            <a:lnTo>
                              <a:pt x="58" y="50"/>
                            </a:lnTo>
                            <a:lnTo>
                              <a:pt x="50" y="37"/>
                            </a:lnTo>
                            <a:lnTo>
                              <a:pt x="41" y="27"/>
                            </a:lnTo>
                            <a:lnTo>
                              <a:pt x="33" y="18"/>
                            </a:lnTo>
                            <a:lnTo>
                              <a:pt x="24" y="12"/>
                            </a:lnTo>
                            <a:lnTo>
                              <a:pt x="17" y="7"/>
                            </a:lnTo>
                            <a:lnTo>
                              <a:pt x="10" y="3"/>
                            </a:lnTo>
                            <a:lnTo>
                              <a:pt x="0" y="0"/>
                            </a:lnTo>
                            <a:lnTo>
                              <a:pt x="181" y="0"/>
                            </a:lnTo>
                          </a:path>
                        </a:pathLst>
                      </a:custGeom>
                      <a:solidFill>
                        <a:srgbClr val="800000"/>
                      </a:solidFill>
                      <a:ln w="12700" cap="rnd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en-CA" sz="2400" dirty="0">
                          <a:latin typeface="Times New Roman" pitchFamily="18" charset="0"/>
                          <a:ea typeface="+mn-ea"/>
                        </a:endParaRPr>
                      </a:p>
                    </p:txBody>
                  </p:sp>
                  <p:sp>
                    <p:nvSpPr>
                      <p:cNvPr id="29" name="Freeform 2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593" y="1650"/>
                        <a:ext cx="371" cy="635"/>
                      </a:xfrm>
                      <a:custGeom>
                        <a:avLst/>
                        <a:gdLst>
                          <a:gd name="T0" fmla="*/ 191 w 371"/>
                          <a:gd name="T1" fmla="*/ 0 h 635"/>
                          <a:gd name="T2" fmla="*/ 370 w 371"/>
                          <a:gd name="T3" fmla="*/ 0 h 635"/>
                          <a:gd name="T4" fmla="*/ 342 w 371"/>
                          <a:gd name="T5" fmla="*/ 17 h 635"/>
                          <a:gd name="T6" fmla="*/ 319 w 371"/>
                          <a:gd name="T7" fmla="*/ 45 h 635"/>
                          <a:gd name="T8" fmla="*/ 298 w 371"/>
                          <a:gd name="T9" fmla="*/ 82 h 635"/>
                          <a:gd name="T10" fmla="*/ 279 w 371"/>
                          <a:gd name="T11" fmla="*/ 124 h 635"/>
                          <a:gd name="T12" fmla="*/ 261 w 371"/>
                          <a:gd name="T13" fmla="*/ 184 h 635"/>
                          <a:gd name="T14" fmla="*/ 244 w 371"/>
                          <a:gd name="T15" fmla="*/ 248 h 635"/>
                          <a:gd name="T16" fmla="*/ 230 w 371"/>
                          <a:gd name="T17" fmla="*/ 321 h 635"/>
                          <a:gd name="T18" fmla="*/ 217 w 371"/>
                          <a:gd name="T19" fmla="*/ 412 h 635"/>
                          <a:gd name="T20" fmla="*/ 209 w 371"/>
                          <a:gd name="T21" fmla="*/ 489 h 635"/>
                          <a:gd name="T22" fmla="*/ 201 w 371"/>
                          <a:gd name="T23" fmla="*/ 570 h 635"/>
                          <a:gd name="T24" fmla="*/ 198 w 371"/>
                          <a:gd name="T25" fmla="*/ 634 h 635"/>
                          <a:gd name="T26" fmla="*/ 0 w 371"/>
                          <a:gd name="T27" fmla="*/ 634 h 635"/>
                          <a:gd name="T28" fmla="*/ 3 w 371"/>
                          <a:gd name="T29" fmla="*/ 580 h 635"/>
                          <a:gd name="T30" fmla="*/ 8 w 371"/>
                          <a:gd name="T31" fmla="*/ 523 h 635"/>
                          <a:gd name="T32" fmla="*/ 13 w 371"/>
                          <a:gd name="T33" fmla="*/ 471 h 635"/>
                          <a:gd name="T34" fmla="*/ 17 w 371"/>
                          <a:gd name="T35" fmla="*/ 430 h 635"/>
                          <a:gd name="T36" fmla="*/ 23 w 371"/>
                          <a:gd name="T37" fmla="*/ 380 h 635"/>
                          <a:gd name="T38" fmla="*/ 32 w 371"/>
                          <a:gd name="T39" fmla="*/ 321 h 635"/>
                          <a:gd name="T40" fmla="*/ 40 w 371"/>
                          <a:gd name="T41" fmla="*/ 278 h 635"/>
                          <a:gd name="T42" fmla="*/ 50 w 371"/>
                          <a:gd name="T43" fmla="*/ 233 h 635"/>
                          <a:gd name="T44" fmla="*/ 56 w 371"/>
                          <a:gd name="T45" fmla="*/ 210 h 635"/>
                          <a:gd name="T46" fmla="*/ 64 w 371"/>
                          <a:gd name="T47" fmla="*/ 180 h 635"/>
                          <a:gd name="T48" fmla="*/ 72 w 371"/>
                          <a:gd name="T49" fmla="*/ 153 h 635"/>
                          <a:gd name="T50" fmla="*/ 83 w 371"/>
                          <a:gd name="T51" fmla="*/ 120 h 635"/>
                          <a:gd name="T52" fmla="*/ 92 w 371"/>
                          <a:gd name="T53" fmla="*/ 99 h 635"/>
                          <a:gd name="T54" fmla="*/ 100 w 371"/>
                          <a:gd name="T55" fmla="*/ 82 h 635"/>
                          <a:gd name="T56" fmla="*/ 109 w 371"/>
                          <a:gd name="T57" fmla="*/ 64 h 635"/>
                          <a:gd name="T58" fmla="*/ 119 w 371"/>
                          <a:gd name="T59" fmla="*/ 47 h 635"/>
                          <a:gd name="T60" fmla="*/ 129 w 371"/>
                          <a:gd name="T61" fmla="*/ 32 h 635"/>
                          <a:gd name="T62" fmla="*/ 142 w 371"/>
                          <a:gd name="T63" fmla="*/ 17 h 635"/>
                          <a:gd name="T64" fmla="*/ 155 w 371"/>
                          <a:gd name="T65" fmla="*/ 7 h 635"/>
                          <a:gd name="T66" fmla="*/ 166 w 371"/>
                          <a:gd name="T67" fmla="*/ 2 h 635"/>
                          <a:gd name="T68" fmla="*/ 178 w 371"/>
                          <a:gd name="T69" fmla="*/ 0 h 635"/>
                          <a:gd name="T70" fmla="*/ 191 w 371"/>
                          <a:gd name="T71" fmla="*/ 0 h 635"/>
                          <a:gd name="T72" fmla="*/ 0 60000 65536"/>
                          <a:gd name="T73" fmla="*/ 0 60000 65536"/>
                          <a:gd name="T74" fmla="*/ 0 60000 65536"/>
                          <a:gd name="T75" fmla="*/ 0 60000 65536"/>
                          <a:gd name="T76" fmla="*/ 0 60000 65536"/>
                          <a:gd name="T77" fmla="*/ 0 60000 65536"/>
                          <a:gd name="T78" fmla="*/ 0 60000 65536"/>
                          <a:gd name="T79" fmla="*/ 0 60000 65536"/>
                          <a:gd name="T80" fmla="*/ 0 60000 65536"/>
                          <a:gd name="T81" fmla="*/ 0 60000 65536"/>
                          <a:gd name="T82" fmla="*/ 0 60000 65536"/>
                          <a:gd name="T83" fmla="*/ 0 60000 65536"/>
                          <a:gd name="T84" fmla="*/ 0 60000 65536"/>
                          <a:gd name="T85" fmla="*/ 0 60000 65536"/>
                          <a:gd name="T86" fmla="*/ 0 60000 65536"/>
                          <a:gd name="T87" fmla="*/ 0 60000 65536"/>
                          <a:gd name="T88" fmla="*/ 0 60000 65536"/>
                          <a:gd name="T89" fmla="*/ 0 60000 65536"/>
                          <a:gd name="T90" fmla="*/ 0 60000 65536"/>
                          <a:gd name="T91" fmla="*/ 0 60000 65536"/>
                          <a:gd name="T92" fmla="*/ 0 60000 65536"/>
                          <a:gd name="T93" fmla="*/ 0 60000 65536"/>
                          <a:gd name="T94" fmla="*/ 0 60000 65536"/>
                          <a:gd name="T95" fmla="*/ 0 60000 65536"/>
                          <a:gd name="T96" fmla="*/ 0 60000 65536"/>
                          <a:gd name="T97" fmla="*/ 0 60000 65536"/>
                          <a:gd name="T98" fmla="*/ 0 60000 65536"/>
                          <a:gd name="T99" fmla="*/ 0 60000 65536"/>
                          <a:gd name="T100" fmla="*/ 0 60000 65536"/>
                          <a:gd name="T101" fmla="*/ 0 60000 65536"/>
                          <a:gd name="T102" fmla="*/ 0 60000 65536"/>
                          <a:gd name="T103" fmla="*/ 0 60000 65536"/>
                          <a:gd name="T104" fmla="*/ 0 60000 65536"/>
                          <a:gd name="T105" fmla="*/ 0 60000 65536"/>
                          <a:gd name="T106" fmla="*/ 0 60000 65536"/>
                          <a:gd name="T107" fmla="*/ 0 60000 65536"/>
                          <a:gd name="T108" fmla="*/ 0 w 371"/>
                          <a:gd name="T109" fmla="*/ 0 h 635"/>
                          <a:gd name="T110" fmla="*/ 371 w 371"/>
                          <a:gd name="T111" fmla="*/ 635 h 635"/>
                        </a:gdLst>
                        <a:ahLst/>
                        <a:cxnLst>
                          <a:cxn ang="T72">
                            <a:pos x="T0" y="T1"/>
                          </a:cxn>
                          <a:cxn ang="T73">
                            <a:pos x="T2" y="T3"/>
                          </a:cxn>
                          <a:cxn ang="T74">
                            <a:pos x="T4" y="T5"/>
                          </a:cxn>
                          <a:cxn ang="T75">
                            <a:pos x="T6" y="T7"/>
                          </a:cxn>
                          <a:cxn ang="T76">
                            <a:pos x="T8" y="T9"/>
                          </a:cxn>
                          <a:cxn ang="T77">
                            <a:pos x="T10" y="T11"/>
                          </a:cxn>
                          <a:cxn ang="T78">
                            <a:pos x="T12" y="T13"/>
                          </a:cxn>
                          <a:cxn ang="T79">
                            <a:pos x="T14" y="T15"/>
                          </a:cxn>
                          <a:cxn ang="T80">
                            <a:pos x="T16" y="T17"/>
                          </a:cxn>
                          <a:cxn ang="T81">
                            <a:pos x="T18" y="T19"/>
                          </a:cxn>
                          <a:cxn ang="T82">
                            <a:pos x="T20" y="T21"/>
                          </a:cxn>
                          <a:cxn ang="T83">
                            <a:pos x="T22" y="T23"/>
                          </a:cxn>
                          <a:cxn ang="T84">
                            <a:pos x="T24" y="T25"/>
                          </a:cxn>
                          <a:cxn ang="T85">
                            <a:pos x="T26" y="T27"/>
                          </a:cxn>
                          <a:cxn ang="T86">
                            <a:pos x="T28" y="T29"/>
                          </a:cxn>
                          <a:cxn ang="T87">
                            <a:pos x="T30" y="T31"/>
                          </a:cxn>
                          <a:cxn ang="T88">
                            <a:pos x="T32" y="T33"/>
                          </a:cxn>
                          <a:cxn ang="T89">
                            <a:pos x="T34" y="T35"/>
                          </a:cxn>
                          <a:cxn ang="T90">
                            <a:pos x="T36" y="T37"/>
                          </a:cxn>
                          <a:cxn ang="T91">
                            <a:pos x="T38" y="T39"/>
                          </a:cxn>
                          <a:cxn ang="T92">
                            <a:pos x="T40" y="T41"/>
                          </a:cxn>
                          <a:cxn ang="T93">
                            <a:pos x="T42" y="T43"/>
                          </a:cxn>
                          <a:cxn ang="T94">
                            <a:pos x="T44" y="T45"/>
                          </a:cxn>
                          <a:cxn ang="T95">
                            <a:pos x="T46" y="T47"/>
                          </a:cxn>
                          <a:cxn ang="T96">
                            <a:pos x="T48" y="T49"/>
                          </a:cxn>
                          <a:cxn ang="T97">
                            <a:pos x="T50" y="T51"/>
                          </a:cxn>
                          <a:cxn ang="T98">
                            <a:pos x="T52" y="T53"/>
                          </a:cxn>
                          <a:cxn ang="T99">
                            <a:pos x="T54" y="T55"/>
                          </a:cxn>
                          <a:cxn ang="T100">
                            <a:pos x="T56" y="T57"/>
                          </a:cxn>
                          <a:cxn ang="T101">
                            <a:pos x="T58" y="T59"/>
                          </a:cxn>
                          <a:cxn ang="T102">
                            <a:pos x="T60" y="T61"/>
                          </a:cxn>
                          <a:cxn ang="T103">
                            <a:pos x="T62" y="T63"/>
                          </a:cxn>
                          <a:cxn ang="T104">
                            <a:pos x="T64" y="T65"/>
                          </a:cxn>
                          <a:cxn ang="T105">
                            <a:pos x="T66" y="T67"/>
                          </a:cxn>
                          <a:cxn ang="T106">
                            <a:pos x="T68" y="T69"/>
                          </a:cxn>
                          <a:cxn ang="T107">
                            <a:pos x="T70" y="T71"/>
                          </a:cxn>
                        </a:cxnLst>
                        <a:rect l="T108" t="T109" r="T110" b="T111"/>
                        <a:pathLst>
                          <a:path w="371" h="635">
                            <a:moveTo>
                              <a:pt x="191" y="0"/>
                            </a:moveTo>
                            <a:lnTo>
                              <a:pt x="370" y="0"/>
                            </a:lnTo>
                            <a:lnTo>
                              <a:pt x="342" y="17"/>
                            </a:lnTo>
                            <a:lnTo>
                              <a:pt x="319" y="45"/>
                            </a:lnTo>
                            <a:lnTo>
                              <a:pt x="298" y="82"/>
                            </a:lnTo>
                            <a:lnTo>
                              <a:pt x="279" y="124"/>
                            </a:lnTo>
                            <a:lnTo>
                              <a:pt x="261" y="184"/>
                            </a:lnTo>
                            <a:lnTo>
                              <a:pt x="244" y="248"/>
                            </a:lnTo>
                            <a:lnTo>
                              <a:pt x="230" y="321"/>
                            </a:lnTo>
                            <a:lnTo>
                              <a:pt x="217" y="412"/>
                            </a:lnTo>
                            <a:lnTo>
                              <a:pt x="209" y="489"/>
                            </a:lnTo>
                            <a:lnTo>
                              <a:pt x="201" y="570"/>
                            </a:lnTo>
                            <a:lnTo>
                              <a:pt x="198" y="634"/>
                            </a:lnTo>
                            <a:lnTo>
                              <a:pt x="0" y="634"/>
                            </a:lnTo>
                            <a:lnTo>
                              <a:pt x="3" y="580"/>
                            </a:lnTo>
                            <a:lnTo>
                              <a:pt x="8" y="523"/>
                            </a:lnTo>
                            <a:lnTo>
                              <a:pt x="13" y="471"/>
                            </a:lnTo>
                            <a:lnTo>
                              <a:pt x="17" y="430"/>
                            </a:lnTo>
                            <a:lnTo>
                              <a:pt x="23" y="380"/>
                            </a:lnTo>
                            <a:lnTo>
                              <a:pt x="32" y="321"/>
                            </a:lnTo>
                            <a:lnTo>
                              <a:pt x="40" y="278"/>
                            </a:lnTo>
                            <a:lnTo>
                              <a:pt x="50" y="233"/>
                            </a:lnTo>
                            <a:lnTo>
                              <a:pt x="56" y="210"/>
                            </a:lnTo>
                            <a:lnTo>
                              <a:pt x="64" y="180"/>
                            </a:lnTo>
                            <a:lnTo>
                              <a:pt x="72" y="153"/>
                            </a:lnTo>
                            <a:lnTo>
                              <a:pt x="83" y="120"/>
                            </a:lnTo>
                            <a:lnTo>
                              <a:pt x="92" y="99"/>
                            </a:lnTo>
                            <a:lnTo>
                              <a:pt x="100" y="82"/>
                            </a:lnTo>
                            <a:lnTo>
                              <a:pt x="109" y="64"/>
                            </a:lnTo>
                            <a:lnTo>
                              <a:pt x="119" y="47"/>
                            </a:lnTo>
                            <a:lnTo>
                              <a:pt x="129" y="32"/>
                            </a:lnTo>
                            <a:lnTo>
                              <a:pt x="142" y="17"/>
                            </a:lnTo>
                            <a:lnTo>
                              <a:pt x="155" y="7"/>
                            </a:lnTo>
                            <a:lnTo>
                              <a:pt x="166" y="2"/>
                            </a:lnTo>
                            <a:lnTo>
                              <a:pt x="178" y="0"/>
                            </a:lnTo>
                            <a:lnTo>
                              <a:pt x="191" y="0"/>
                            </a:lnTo>
                          </a:path>
                        </a:pathLst>
                      </a:custGeom>
                      <a:solidFill>
                        <a:srgbClr val="FF0000"/>
                      </a:solidFill>
                      <a:ln w="12700" cap="rnd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en-CA" sz="2400" dirty="0">
                          <a:latin typeface="Times New Roman" pitchFamily="18" charset="0"/>
                          <a:ea typeface="+mn-ea"/>
                        </a:endParaRPr>
                      </a:p>
                    </p:txBody>
                  </p:sp>
                </p:grpSp>
              </p:grpSp>
              <p:sp>
                <p:nvSpPr>
                  <p:cNvPr id="18" name="Rectangle 28"/>
                  <p:cNvSpPr>
                    <a:spLocks noChangeArrowheads="1"/>
                  </p:cNvSpPr>
                  <p:nvPr/>
                </p:nvSpPr>
                <p:spPr bwMode="auto">
                  <a:xfrm>
                    <a:off x="193" y="1440"/>
                    <a:ext cx="2069" cy="49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92075" tIns="46038" rIns="92075" bIns="46038">
                    <a:spAutoFit/>
                  </a:bodyPr>
                  <a:lstStyle/>
                  <a:p>
                    <a:pPr algn="ctr">
                      <a:defRPr/>
                    </a:pPr>
                    <a:r>
                      <a:rPr lang="en-US" sz="3200" b="1" dirty="0">
                        <a:solidFill>
                          <a:srgbClr val="081D58"/>
                        </a:solidFill>
                        <a:latin typeface="Arial" charset="0"/>
                        <a:ea typeface="+mn-ea"/>
                      </a:rPr>
                      <a:t>Apply</a:t>
                    </a:r>
                    <a:endParaRPr lang="en-US" sz="3200" b="1" dirty="0">
                      <a:latin typeface="Arial" charset="0"/>
                      <a:ea typeface="+mn-ea"/>
                    </a:endParaRPr>
                  </a:p>
                </p:txBody>
              </p:sp>
              <p:sp>
                <p:nvSpPr>
                  <p:cNvPr id="19" name="Rectangle 29"/>
                  <p:cNvSpPr>
                    <a:spLocks noChangeArrowheads="1"/>
                  </p:cNvSpPr>
                  <p:nvPr/>
                </p:nvSpPr>
                <p:spPr bwMode="auto">
                  <a:xfrm>
                    <a:off x="187" y="1565"/>
                    <a:ext cx="2025" cy="23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92075" tIns="46038" rIns="92075" bIns="46038">
                    <a:spAutoFit/>
                  </a:bodyPr>
                  <a:lstStyle/>
                  <a:p>
                    <a:pPr marL="114300" indent="-114300" algn="l">
                      <a:buFontTx/>
                      <a:buChar char="•"/>
                      <a:defRPr/>
                    </a:pPr>
                    <a:endParaRPr lang="en-CA" sz="1200" dirty="0">
                      <a:latin typeface="Arial" charset="0"/>
                      <a:ea typeface="+mn-ea"/>
                    </a:endParaRPr>
                  </a:p>
                </p:txBody>
              </p:sp>
              <p:sp>
                <p:nvSpPr>
                  <p:cNvPr id="20" name="Line 30"/>
                  <p:cNvSpPr>
                    <a:spLocks noChangeShapeType="1"/>
                  </p:cNvSpPr>
                  <p:nvPr/>
                </p:nvSpPr>
                <p:spPr bwMode="auto">
                  <a:xfrm>
                    <a:off x="1488" y="2064"/>
                    <a:ext cx="0" cy="288"/>
                  </a:xfrm>
                  <a:prstGeom prst="line">
                    <a:avLst/>
                  </a:prstGeom>
                  <a:noFill/>
                  <a:ln w="50800">
                    <a:solidFill>
                      <a:schemeClr val="tx1"/>
                    </a:solidFill>
                    <a:round/>
                    <a:headEnd type="triangle" w="med" len="med"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CA" dirty="0">
                      <a:latin typeface="Times New Roman" pitchFamily="18" charset="0"/>
                      <a:ea typeface="+mn-ea"/>
                    </a:endParaRPr>
                  </a:p>
                </p:txBody>
              </p:sp>
              <p:sp>
                <p:nvSpPr>
                  <p:cNvPr id="21" name="Line 31"/>
                  <p:cNvSpPr>
                    <a:spLocks noChangeShapeType="1"/>
                  </p:cNvSpPr>
                  <p:nvPr/>
                </p:nvSpPr>
                <p:spPr bwMode="auto">
                  <a:xfrm>
                    <a:off x="2256" y="1440"/>
                    <a:ext cx="1147" cy="0"/>
                  </a:xfrm>
                  <a:prstGeom prst="line">
                    <a:avLst/>
                  </a:prstGeom>
                  <a:noFill/>
                  <a:ln w="50800">
                    <a:solidFill>
                      <a:schemeClr val="tx1"/>
                    </a:solidFill>
                    <a:round/>
                    <a:headEnd type="none" w="sm" len="sm"/>
                    <a:tailEnd type="stealth" w="med" len="lg"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CA" dirty="0">
                      <a:latin typeface="Times New Roman" pitchFamily="18" charset="0"/>
                      <a:ea typeface="+mn-ea"/>
                    </a:endParaRPr>
                  </a:p>
                </p:txBody>
              </p:sp>
              <p:sp>
                <p:nvSpPr>
                  <p:cNvPr id="22" name="Rectangle 32"/>
                  <p:cNvSpPr>
                    <a:spLocks noChangeArrowheads="1"/>
                  </p:cNvSpPr>
                  <p:nvPr/>
                </p:nvSpPr>
                <p:spPr bwMode="auto">
                  <a:xfrm>
                    <a:off x="577" y="3367"/>
                    <a:ext cx="4554" cy="70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>
                    <a:outerShdw dist="107763" dir="2700000" algn="ctr" rotWithShape="0">
                      <a:schemeClr val="bg2">
                        <a:lumMod val="20000"/>
                        <a:lumOff val="80000"/>
                      </a:schemeClr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CA" sz="2400" dirty="0">
                      <a:latin typeface="Times New Roman" pitchFamily="18" charset="0"/>
                      <a:ea typeface="+mn-ea"/>
                    </a:endParaRPr>
                  </a:p>
                </p:txBody>
              </p:sp>
              <p:sp>
                <p:nvSpPr>
                  <p:cNvPr id="23" name="Rectangle 33"/>
                  <p:cNvSpPr>
                    <a:spLocks noChangeArrowheads="1"/>
                  </p:cNvSpPr>
                  <p:nvPr/>
                </p:nvSpPr>
                <p:spPr bwMode="auto">
                  <a:xfrm>
                    <a:off x="1776" y="3408"/>
                    <a:ext cx="2245" cy="49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square" lIns="92075" tIns="46038" rIns="92075" bIns="46038"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sz="3200" b="1" dirty="0">
                        <a:solidFill>
                          <a:srgbClr val="081D58"/>
                        </a:solidFill>
                        <a:latin typeface="Arial" charset="0"/>
                        <a:ea typeface="+mn-ea"/>
                      </a:rPr>
                      <a:t>Acquire</a:t>
                    </a:r>
                    <a:endParaRPr lang="en-US" sz="3200" b="1" dirty="0">
                      <a:latin typeface="Arial" charset="0"/>
                      <a:ea typeface="+mn-ea"/>
                    </a:endParaRPr>
                  </a:p>
                </p:txBody>
              </p:sp>
              <p:sp>
                <p:nvSpPr>
                  <p:cNvPr id="24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4279" y="3072"/>
                    <a:ext cx="0" cy="288"/>
                  </a:xfrm>
                  <a:prstGeom prst="line">
                    <a:avLst/>
                  </a:prstGeom>
                  <a:noFill/>
                  <a:ln w="50800">
                    <a:solidFill>
                      <a:schemeClr val="tx1"/>
                    </a:solidFill>
                    <a:round/>
                    <a:headEnd type="triangle" w="med" len="med"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CA" dirty="0">
                      <a:latin typeface="Times New Roman" pitchFamily="18" charset="0"/>
                      <a:ea typeface="+mn-ea"/>
                    </a:endParaRPr>
                  </a:p>
                </p:txBody>
              </p:sp>
              <p:sp>
                <p:nvSpPr>
                  <p:cNvPr id="25" name="Text Box 3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0" y="4176"/>
                    <a:ext cx="1632" cy="26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l" eaLnBrk="1" hangingPunct="1">
                      <a:spcBef>
                        <a:spcPct val="50000"/>
                      </a:spcBef>
                      <a:defRPr/>
                    </a:pPr>
                    <a:r>
                      <a:rPr lang="en-US" sz="700" dirty="0">
                        <a:solidFill>
                          <a:srgbClr val="800000"/>
                        </a:solidFill>
                        <a:latin typeface="Verdana" pitchFamily="34" charset="0"/>
                        <a:ea typeface="+mn-ea"/>
                      </a:rPr>
                      <a:t>Copyright © Centre for Health Evidence</a:t>
                    </a:r>
                  </a:p>
                </p:txBody>
              </p:sp>
            </p:grpSp>
          </p:grpSp>
          <p:sp>
            <p:nvSpPr>
              <p:cNvPr id="6" name="Rectangle 14"/>
              <p:cNvSpPr>
                <a:spLocks noChangeArrowheads="1"/>
              </p:cNvSpPr>
              <p:nvPr/>
            </p:nvSpPr>
            <p:spPr bwMode="auto">
              <a:xfrm>
                <a:off x="2661" y="2034"/>
                <a:ext cx="1011" cy="4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defRPr/>
                </a:pPr>
                <a:r>
                  <a:rPr lang="en-US" sz="3200" b="1" dirty="0">
                    <a:solidFill>
                      <a:srgbClr val="081D58"/>
                    </a:solidFill>
                    <a:latin typeface="Arial" charset="0"/>
                    <a:ea typeface="+mn-ea"/>
                  </a:rPr>
                  <a:t>Ask</a:t>
                </a:r>
                <a:endParaRPr lang="en-US" sz="3200" b="1" dirty="0">
                  <a:latin typeface="Arial" charset="0"/>
                  <a:ea typeface="+mn-ea"/>
                </a:endParaRPr>
              </a:p>
            </p:txBody>
          </p:sp>
        </p:grpSp>
      </p:grpSp>
      <p:sp>
        <p:nvSpPr>
          <p:cNvPr id="32" name="Title 1"/>
          <p:cNvSpPr txBox="1">
            <a:spLocks/>
          </p:cNvSpPr>
          <p:nvPr/>
        </p:nvSpPr>
        <p:spPr>
          <a:xfrm>
            <a:off x="0" y="192506"/>
            <a:ext cx="9144000" cy="9625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b="1" kern="1200" cap="none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409995"/>
                </a:solidFill>
              </a:rPr>
              <a:t>5 A’s method of searching</a:t>
            </a:r>
            <a:endParaRPr lang="en-US" dirty="0">
              <a:solidFill>
                <a:srgbClr val="40999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74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288759"/>
            <a:ext cx="9144000" cy="65772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409995"/>
                </a:solidFill>
              </a:rPr>
              <a:t>next steps</a:t>
            </a:r>
            <a:endParaRPr lang="en-US" b="1" dirty="0">
              <a:solidFill>
                <a:srgbClr val="40999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0699" y="1381321"/>
            <a:ext cx="7742601" cy="5179899"/>
          </a:xfrm>
        </p:spPr>
        <p:txBody>
          <a:bodyPr>
            <a:noAutofit/>
          </a:bodyPr>
          <a:lstStyle/>
          <a:p>
            <a:pPr>
              <a:buFont typeface="Wingdings" charset="2"/>
              <a:buChar char="q"/>
            </a:pPr>
            <a:r>
              <a:rPr lang="en-US" sz="2800" b="1" dirty="0" smtClean="0"/>
              <a:t> </a:t>
            </a:r>
            <a:r>
              <a:rPr lang="en-US" sz="2800" b="1" dirty="0"/>
              <a:t>Building</a:t>
            </a:r>
            <a:r>
              <a:rPr lang="en-US" sz="2800" dirty="0"/>
              <a:t> a search (keywords vs. </a:t>
            </a:r>
            <a:r>
              <a:rPr lang="en-US" sz="2800" dirty="0" smtClean="0"/>
              <a:t>MeSH)</a:t>
            </a:r>
            <a:endParaRPr lang="en-US" sz="2800" dirty="0"/>
          </a:p>
          <a:p>
            <a:pPr>
              <a:buFont typeface="Wingdings" charset="2"/>
              <a:buChar char="q"/>
            </a:pPr>
            <a:r>
              <a:rPr lang="en-US" sz="2800" dirty="0" smtClean="0"/>
              <a:t> </a:t>
            </a:r>
            <a:r>
              <a:rPr lang="en-US" sz="2800" b="1" dirty="0" smtClean="0"/>
              <a:t>Evaluate</a:t>
            </a:r>
            <a:r>
              <a:rPr lang="en-US" sz="2800" dirty="0" smtClean="0"/>
              <a:t> your results! </a:t>
            </a:r>
          </a:p>
          <a:p>
            <a:pPr lvl="1">
              <a:buFont typeface="Wingdings" charset="2"/>
              <a:buChar char="q"/>
            </a:pPr>
            <a:r>
              <a:rPr lang="en-US" sz="2600" dirty="0"/>
              <a:t> </a:t>
            </a:r>
            <a:r>
              <a:rPr lang="en-US" sz="2600" dirty="0" smtClean="0"/>
              <a:t>Search details box</a:t>
            </a:r>
          </a:p>
          <a:p>
            <a:pPr lvl="1">
              <a:buFont typeface="Wingdings" charset="2"/>
              <a:buChar char="q"/>
            </a:pPr>
            <a:r>
              <a:rPr lang="en-US" sz="2600" dirty="0"/>
              <a:t> </a:t>
            </a:r>
            <a:r>
              <a:rPr lang="en-US" sz="2600" dirty="0" smtClean="0"/>
              <a:t>MeSH terms on good articles</a:t>
            </a:r>
          </a:p>
          <a:p>
            <a:pPr>
              <a:buFont typeface="Wingdings" charset="2"/>
              <a:buChar char="q"/>
            </a:pPr>
            <a:r>
              <a:rPr lang="en-US" sz="2800" dirty="0" smtClean="0"/>
              <a:t> </a:t>
            </a:r>
            <a:r>
              <a:rPr lang="en-US" sz="2800" b="1" dirty="0" smtClean="0"/>
              <a:t>Revise</a:t>
            </a:r>
            <a:r>
              <a:rPr lang="en-US" sz="2800" dirty="0" smtClean="0"/>
              <a:t> as needed and try again</a:t>
            </a:r>
          </a:p>
          <a:p>
            <a:pPr>
              <a:buFont typeface="Wingdings" charset="2"/>
              <a:buChar char="q"/>
            </a:pPr>
            <a:r>
              <a:rPr lang="en-US" sz="2800" dirty="0"/>
              <a:t> </a:t>
            </a:r>
            <a:r>
              <a:rPr lang="en-US" sz="2800" b="1" dirty="0" smtClean="0"/>
              <a:t>Saving your fish</a:t>
            </a:r>
            <a:r>
              <a:rPr lang="en-US" sz="2800" dirty="0" smtClean="0"/>
              <a:t>: references doc for citation management software</a:t>
            </a:r>
          </a:p>
          <a:p>
            <a:pPr>
              <a:buFont typeface="Wingdings" charset="2"/>
              <a:buChar char="q"/>
            </a:pPr>
            <a:r>
              <a:rPr lang="en-US" sz="2800" dirty="0"/>
              <a:t> </a:t>
            </a:r>
            <a:r>
              <a:rPr lang="en-US" sz="2800" b="1" dirty="0" smtClean="0"/>
              <a:t>Saving your net</a:t>
            </a:r>
            <a:r>
              <a:rPr lang="en-US" sz="2800" dirty="0" smtClean="0"/>
              <a:t>: PubMed MyNCBI to save and automate search</a:t>
            </a:r>
          </a:p>
        </p:txBody>
      </p:sp>
    </p:spTree>
    <p:extLst>
      <p:ext uri="{BB962C8B-B14F-4D97-AF65-F5344CB8AC3E}">
        <p14:creationId xmlns:p14="http://schemas.microsoft.com/office/powerpoint/2010/main" val="28274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92506"/>
            <a:ext cx="9144000" cy="962526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409995"/>
                </a:solidFill>
              </a:rPr>
              <a:t>asking/r</a:t>
            </a:r>
            <a:r>
              <a:rPr lang="en-US" b="1" dirty="0" smtClean="0">
                <a:solidFill>
                  <a:srgbClr val="409995"/>
                </a:solidFill>
              </a:rPr>
              <a:t>efining your question</a:t>
            </a:r>
            <a:endParaRPr lang="en-US" b="1" dirty="0">
              <a:solidFill>
                <a:srgbClr val="40999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5969" y="1365281"/>
            <a:ext cx="7566136" cy="3270888"/>
          </a:xfrm>
        </p:spPr>
        <p:txBody>
          <a:bodyPr>
            <a:normAutofit fontScale="92500"/>
          </a:bodyPr>
          <a:lstStyle/>
          <a:p>
            <a:pPr>
              <a:buFont typeface="Wingdings" charset="2"/>
              <a:buChar char="q"/>
            </a:pPr>
            <a:r>
              <a:rPr lang="en-US" sz="2800" dirty="0" smtClean="0"/>
              <a:t> Concept mapping</a:t>
            </a:r>
          </a:p>
          <a:p>
            <a:pPr>
              <a:buFont typeface="Wingdings" charset="2"/>
              <a:buChar char="q"/>
            </a:pPr>
            <a:r>
              <a:rPr lang="en-US" sz="2800" dirty="0" smtClean="0"/>
              <a:t> PICO </a:t>
            </a:r>
          </a:p>
          <a:p>
            <a:pPr marL="0" indent="0">
              <a:buNone/>
            </a:pPr>
            <a:r>
              <a:rPr lang="en-US" sz="2800" dirty="0" smtClean="0"/>
              <a:t>These help:</a:t>
            </a:r>
          </a:p>
          <a:p>
            <a:pPr lvl="1">
              <a:buFont typeface="Wingdings" charset="2"/>
              <a:buChar char="q"/>
            </a:pPr>
            <a:r>
              <a:rPr lang="en-US" sz="2800" dirty="0" smtClean="0"/>
              <a:t> Define broad topical concepts</a:t>
            </a:r>
          </a:p>
          <a:p>
            <a:pPr lvl="1">
              <a:buFont typeface="Wingdings" charset="2"/>
              <a:buChar char="q"/>
            </a:pPr>
            <a:r>
              <a:rPr lang="en-US" sz="2800" dirty="0" smtClean="0"/>
              <a:t> Describe relationships between concepts</a:t>
            </a:r>
          </a:p>
          <a:p>
            <a:pPr lvl="1">
              <a:buFont typeface="Wingdings" charset="2"/>
              <a:buChar char="q"/>
            </a:pPr>
            <a:r>
              <a:rPr lang="en-US" sz="2800" dirty="0"/>
              <a:t> </a:t>
            </a:r>
            <a:r>
              <a:rPr lang="en-US" sz="2800" dirty="0" smtClean="0"/>
              <a:t>Organize ideas</a:t>
            </a:r>
          </a:p>
          <a:p>
            <a:pPr lvl="1">
              <a:buFont typeface="Wingdings" charset="2"/>
              <a:buChar char="q"/>
            </a:pPr>
            <a:r>
              <a:rPr lang="en-US" sz="2800" dirty="0"/>
              <a:t> </a:t>
            </a:r>
            <a:r>
              <a:rPr lang="en-US" sz="2800" dirty="0" smtClean="0"/>
              <a:t>Develop keywords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7214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560" y="1733215"/>
            <a:ext cx="7888879" cy="4117995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0" y="192506"/>
            <a:ext cx="9144000" cy="9625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b="1" kern="1200" cap="none" baseline="0"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409995"/>
                </a:solidFill>
              </a:rPr>
              <a:t>overview of concept maps</a:t>
            </a:r>
            <a:endParaRPr lang="en-US" dirty="0">
              <a:solidFill>
                <a:srgbClr val="409995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0421" y="6441944"/>
            <a:ext cx="14109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Image from </a:t>
            </a:r>
            <a:r>
              <a:rPr lang="en-US" sz="1200" dirty="0" smtClean="0">
                <a:hlinkClick r:id="rId5"/>
              </a:rPr>
              <a:t>here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14162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2386" y="1527851"/>
            <a:ext cx="5039227" cy="44077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/>
              <a:t>P</a:t>
            </a:r>
            <a:r>
              <a:rPr lang="en-US" sz="2800" dirty="0"/>
              <a:t> = Population or patient</a:t>
            </a:r>
          </a:p>
          <a:p>
            <a:pPr marL="0" indent="0">
              <a:buNone/>
            </a:pPr>
            <a:r>
              <a:rPr lang="en-US" sz="2800" b="1" dirty="0"/>
              <a:t>I</a:t>
            </a:r>
            <a:r>
              <a:rPr lang="en-US" sz="2800" dirty="0"/>
              <a:t> = Intervention or exposure</a:t>
            </a:r>
          </a:p>
          <a:p>
            <a:pPr marL="0" indent="0">
              <a:buNone/>
            </a:pPr>
            <a:r>
              <a:rPr lang="en-US" sz="2800" b="1" dirty="0"/>
              <a:t>C</a:t>
            </a:r>
            <a:r>
              <a:rPr lang="en-US" sz="2800" dirty="0"/>
              <a:t> = </a:t>
            </a:r>
            <a:r>
              <a:rPr lang="en-US" sz="2800" dirty="0" smtClean="0"/>
              <a:t>Comparison* </a:t>
            </a:r>
            <a:endParaRPr lang="en-US" sz="2800" dirty="0"/>
          </a:p>
          <a:p>
            <a:pPr marL="0" indent="0">
              <a:buNone/>
            </a:pPr>
            <a:r>
              <a:rPr lang="en-US" sz="2800" b="1" dirty="0" smtClean="0"/>
              <a:t>O</a:t>
            </a:r>
            <a:r>
              <a:rPr lang="en-US" sz="2800" dirty="0" smtClean="0"/>
              <a:t> </a:t>
            </a:r>
            <a:r>
              <a:rPr lang="en-US" sz="2800" dirty="0"/>
              <a:t>= Outcome</a:t>
            </a:r>
          </a:p>
          <a:p>
            <a:pPr marL="0" indent="0">
              <a:buNone/>
            </a:pPr>
            <a:r>
              <a:rPr lang="en-US" sz="2800" b="1" dirty="0"/>
              <a:t>T</a:t>
            </a:r>
            <a:r>
              <a:rPr lang="en-US" sz="2800" dirty="0"/>
              <a:t> = Time </a:t>
            </a:r>
            <a:r>
              <a:rPr lang="en-US" sz="2800" dirty="0" smtClean="0"/>
              <a:t>factors*</a:t>
            </a:r>
          </a:p>
          <a:p>
            <a:pPr marL="0" indent="0">
              <a:buNone/>
            </a:pPr>
            <a:r>
              <a:rPr lang="en-US" sz="2800" b="1" dirty="0" smtClean="0"/>
              <a:t>S</a:t>
            </a:r>
            <a:r>
              <a:rPr lang="en-US" sz="2800" dirty="0" smtClean="0"/>
              <a:t> </a:t>
            </a:r>
            <a:r>
              <a:rPr lang="en-US" sz="2800" dirty="0"/>
              <a:t>= </a:t>
            </a:r>
            <a:r>
              <a:rPr lang="en-US" sz="2800" dirty="0" smtClean="0"/>
              <a:t>Setting*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 algn="ctr">
              <a:buNone/>
            </a:pPr>
            <a:r>
              <a:rPr lang="en-US" dirty="0" smtClean="0"/>
              <a:t>*may not always have this piece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192506"/>
            <a:ext cx="9144000" cy="962526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rgbClr val="409995"/>
                </a:solidFill>
              </a:rPr>
              <a:t>overview of PICO</a:t>
            </a:r>
            <a:endParaRPr lang="en-US" b="1" dirty="0">
              <a:solidFill>
                <a:srgbClr val="40999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845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288759"/>
            <a:ext cx="9144000" cy="65772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409995"/>
                </a:solidFill>
              </a:rPr>
              <a:t>PubMed MeSH terms</a:t>
            </a:r>
            <a:endParaRPr lang="en-US" b="1" dirty="0">
              <a:solidFill>
                <a:srgbClr val="40999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0699" y="1381321"/>
            <a:ext cx="7742601" cy="5179899"/>
          </a:xfrm>
        </p:spPr>
        <p:txBody>
          <a:bodyPr>
            <a:noAutofit/>
          </a:bodyPr>
          <a:lstStyle/>
          <a:p>
            <a:pPr>
              <a:buFont typeface="Wingdings" charset="2"/>
              <a:buChar char="q"/>
            </a:pPr>
            <a:r>
              <a:rPr lang="en-US" sz="2800" b="1" dirty="0" smtClean="0"/>
              <a:t> </a:t>
            </a:r>
            <a:r>
              <a:rPr lang="en-US" sz="2800" b="1" u="sng" dirty="0" smtClean="0"/>
              <a:t>Me</a:t>
            </a:r>
            <a:r>
              <a:rPr lang="en-US" sz="2800" dirty="0" smtClean="0"/>
              <a:t>dical </a:t>
            </a:r>
            <a:r>
              <a:rPr lang="en-US" sz="2800" b="1" u="sng" dirty="0" smtClean="0"/>
              <a:t>S</a:t>
            </a:r>
            <a:r>
              <a:rPr lang="en-US" sz="2800" dirty="0" smtClean="0"/>
              <a:t>ubject </a:t>
            </a:r>
            <a:r>
              <a:rPr lang="en-US" sz="2800" b="1" u="sng" dirty="0" smtClean="0"/>
              <a:t>H</a:t>
            </a:r>
            <a:r>
              <a:rPr lang="en-US" sz="2800" dirty="0" smtClean="0"/>
              <a:t>eadings: </a:t>
            </a:r>
          </a:p>
          <a:p>
            <a:pPr marL="0" indent="0">
              <a:buNone/>
            </a:pPr>
            <a:r>
              <a:rPr lang="en-US" sz="2800" dirty="0" smtClean="0"/>
              <a:t>terms tagged to an article when being indexing in PubMed</a:t>
            </a:r>
          </a:p>
          <a:p>
            <a:pPr lvl="1">
              <a:buFont typeface="Wingdings" charset="2"/>
              <a:buChar char="q"/>
            </a:pPr>
            <a:r>
              <a:rPr lang="en-US" sz="2600" dirty="0"/>
              <a:t> </a:t>
            </a:r>
            <a:r>
              <a:rPr lang="en-US" sz="2600" dirty="0" smtClean="0"/>
              <a:t>Controlled vocabulary!</a:t>
            </a:r>
          </a:p>
          <a:p>
            <a:pPr lvl="1">
              <a:buFont typeface="Wingdings" charset="2"/>
              <a:buChar char="q"/>
            </a:pPr>
            <a:r>
              <a:rPr lang="en-US" sz="2600" dirty="0"/>
              <a:t> </a:t>
            </a:r>
            <a:r>
              <a:rPr lang="en-US" sz="2400" dirty="0" smtClean="0"/>
              <a:t>Updated </a:t>
            </a:r>
            <a:r>
              <a:rPr lang="en-US" sz="2400" dirty="0"/>
              <a:t>annually</a:t>
            </a:r>
          </a:p>
          <a:p>
            <a:pPr>
              <a:buFont typeface="Wingdings" charset="2"/>
              <a:buChar char="q"/>
            </a:pPr>
            <a:r>
              <a:rPr lang="en-US" sz="2800" dirty="0"/>
              <a:t> </a:t>
            </a:r>
            <a:r>
              <a:rPr lang="en-US" sz="2800" dirty="0" smtClean="0"/>
              <a:t>MeSH terms database – essentially a thesaurus</a:t>
            </a:r>
          </a:p>
          <a:p>
            <a:pPr lvl="1">
              <a:buFont typeface="Wingdings" charset="2"/>
              <a:buChar char="q"/>
            </a:pPr>
            <a:r>
              <a:rPr lang="en-US" sz="2600" dirty="0" smtClean="0"/>
              <a:t> Tree structure</a:t>
            </a:r>
          </a:p>
          <a:p>
            <a:pPr lvl="1">
              <a:buFont typeface="Wingdings" charset="2"/>
              <a:buChar char="q"/>
            </a:pPr>
            <a:r>
              <a:rPr lang="en-US" sz="2600" dirty="0"/>
              <a:t> </a:t>
            </a:r>
            <a:r>
              <a:rPr lang="en-US" sz="2600" dirty="0" smtClean="0"/>
              <a:t>Hierarchies and exploding</a:t>
            </a:r>
          </a:p>
          <a:p>
            <a:pPr lvl="1">
              <a:buFont typeface="Wingdings" charset="2"/>
              <a:buChar char="q"/>
            </a:pPr>
            <a:r>
              <a:rPr lang="en-US" sz="2600" dirty="0"/>
              <a:t> </a:t>
            </a:r>
            <a:r>
              <a:rPr lang="en-US" sz="2600" dirty="0" smtClean="0"/>
              <a:t>Subheadings</a:t>
            </a:r>
          </a:p>
          <a:p>
            <a:pPr marL="274320" lvl="1" indent="0">
              <a:buNone/>
            </a:pPr>
            <a:r>
              <a:rPr lang="en-US" sz="2600" dirty="0"/>
              <a:t>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80288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84ACB6"/>
      </a:dk2>
      <a:lt2>
        <a:srgbClr val="EBE9DD"/>
      </a:lt2>
      <a:accent1>
        <a:srgbClr val="6F8183"/>
      </a:accent1>
      <a:accent2>
        <a:srgbClr val="967E96"/>
      </a:accent2>
      <a:accent3>
        <a:srgbClr val="CCC893"/>
      </a:accent3>
      <a:accent4>
        <a:srgbClr val="A54D74"/>
      </a:accent4>
      <a:accent5>
        <a:srgbClr val="949C6B"/>
      </a:accent5>
      <a:accent6>
        <a:srgbClr val="766A50"/>
      </a:accent6>
      <a:hlink>
        <a:srgbClr val="CC6600"/>
      </a:hlink>
      <a:folHlink>
        <a:srgbClr val="777777"/>
      </a:folHlink>
    </a:clrScheme>
    <a:fontScheme name="Wood 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man Old Style" panose="02050604050505020204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8E89CD47-BF55-4DDE-B823-2283AA7E76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22636</TotalTime>
  <Words>500</Words>
  <Application>Microsoft Macintosh PowerPoint</Application>
  <PresentationFormat>On-screen Show (4:3)</PresentationFormat>
  <Paragraphs>123</Paragraphs>
  <Slides>15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Bookman Old Style</vt:lpstr>
      <vt:lpstr>Calibri</vt:lpstr>
      <vt:lpstr>Century Gothic</vt:lpstr>
      <vt:lpstr>Montserrat</vt:lpstr>
      <vt:lpstr>Rockwell Extra Bold</vt:lpstr>
      <vt:lpstr>Times New Roman</vt:lpstr>
      <vt:lpstr>Verdana</vt:lpstr>
      <vt:lpstr>Wingdings</vt:lpstr>
      <vt:lpstr>Arial</vt:lpstr>
      <vt:lpstr>Wood Type</vt:lpstr>
      <vt:lpstr>PowerPoint Presentation</vt:lpstr>
      <vt:lpstr>learning outcomes</vt:lpstr>
      <vt:lpstr>PowerPoint Presentation</vt:lpstr>
      <vt:lpstr>PowerPoint Presentation</vt:lpstr>
      <vt:lpstr>next steps</vt:lpstr>
      <vt:lpstr>asking/refining your question</vt:lpstr>
      <vt:lpstr>PowerPoint Presentation</vt:lpstr>
      <vt:lpstr>overview of PICO</vt:lpstr>
      <vt:lpstr>PubMed MeSH terms</vt:lpstr>
      <vt:lpstr>boolean operators</vt:lpstr>
      <vt:lpstr>scopus!</vt:lpstr>
      <vt:lpstr>let’s practice together</vt:lpstr>
      <vt:lpstr>recap</vt:lpstr>
      <vt:lpstr>key resources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Robin Champieux</dc:creator>
  <cp:lastModifiedBy>Microsoft Office User</cp:lastModifiedBy>
  <cp:revision>266</cp:revision>
  <cp:lastPrinted>2016-10-13T19:09:48Z</cp:lastPrinted>
  <dcterms:created xsi:type="dcterms:W3CDTF">2016-07-15T21:56:35Z</dcterms:created>
  <dcterms:modified xsi:type="dcterms:W3CDTF">2017-05-03T16:41:55Z</dcterms:modified>
</cp:coreProperties>
</file>