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6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62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133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91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00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09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201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89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26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90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79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1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A596D-284E-4434-AB27-B201FA23FEAE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17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31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908720"/>
            <a:ext cx="149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Blast format 7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67744" y="1261470"/>
            <a:ext cx="5394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Filter critical: </a:t>
            </a:r>
            <a:r>
              <a:rPr lang="en-US" altLang="zh-CN" dirty="0" err="1" smtClean="0"/>
              <a:t>evalue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mismatchs</a:t>
            </a:r>
            <a:r>
              <a:rPr lang="en-US" altLang="zh-CN" dirty="0" smtClean="0"/>
              <a:t>, gaps, identity, covered</a:t>
            </a:r>
          </a:p>
          <a:p>
            <a:r>
              <a:rPr lang="en-US" altLang="zh-CN" dirty="0" smtClean="0"/>
              <a:t>Or can be filtered by user (by filter function in the excel 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24451" y="2370946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Reference: from-to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72973" y="1844824"/>
            <a:ext cx="2102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Reference candidate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2"/>
            <a:endCxn id="7" idx="0"/>
          </p:cNvCxnSpPr>
          <p:nvPr/>
        </p:nvCxnSpPr>
        <p:spPr>
          <a:xfrm flipH="1">
            <a:off x="2224415" y="1278052"/>
            <a:ext cx="36" cy="566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36168" y="2915652"/>
            <a:ext cx="258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With reference alignment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7" idx="2"/>
            <a:endCxn id="10" idx="0"/>
          </p:cNvCxnSpPr>
          <p:nvPr/>
        </p:nvCxnSpPr>
        <p:spPr>
          <a:xfrm>
            <a:off x="2224415" y="2214156"/>
            <a:ext cx="6371" cy="701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53856" y="3635732"/>
            <a:ext cx="1960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multiple alignment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0" idx="2"/>
            <a:endCxn id="14" idx="0"/>
          </p:cNvCxnSpPr>
          <p:nvPr/>
        </p:nvCxnSpPr>
        <p:spPr>
          <a:xfrm>
            <a:off x="2230786" y="3284984"/>
            <a:ext cx="3210" cy="350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17408" y="4797152"/>
            <a:ext cx="834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display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4" idx="2"/>
            <a:endCxn id="17" idx="0"/>
          </p:cNvCxnSpPr>
          <p:nvPr/>
        </p:nvCxnSpPr>
        <p:spPr>
          <a:xfrm>
            <a:off x="2233996" y="4005064"/>
            <a:ext cx="61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23168" y="4211796"/>
            <a:ext cx="14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View scheme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31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7744" y="1412776"/>
            <a:ext cx="1062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Raw </a:t>
            </a:r>
            <a:r>
              <a:rPr lang="en-US" altLang="zh-CN" dirty="0" err="1" smtClean="0"/>
              <a:t>seq</a:t>
            </a:r>
            <a:endParaRPr lang="en-US" altLang="zh-CN" dirty="0" smtClean="0"/>
          </a:p>
          <a:p>
            <a:r>
              <a:rPr lang="en-US" altLang="zh-CN" dirty="0" smtClean="0"/>
              <a:t>Ab1,fasta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80500" y="2541685"/>
            <a:ext cx="138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blast7format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34090" y="3356992"/>
            <a:ext cx="15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Imported data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31465" y="1991657"/>
            <a:ext cx="1229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Blastdb</a:t>
            </a:r>
            <a:r>
              <a:rPr lang="en-US" altLang="zh-CN" dirty="0" smtClean="0"/>
              <a:t>/ref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2"/>
            <a:endCxn id="6" idx="0"/>
          </p:cNvCxnSpPr>
          <p:nvPr/>
        </p:nvCxnSpPr>
        <p:spPr>
          <a:xfrm flipH="1">
            <a:off x="2799171" y="2059107"/>
            <a:ext cx="1" cy="1297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6" idx="0"/>
          </p:cNvCxnSpPr>
          <p:nvPr/>
        </p:nvCxnSpPr>
        <p:spPr>
          <a:xfrm flipH="1">
            <a:off x="2799171" y="2911017"/>
            <a:ext cx="1375622" cy="445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588224" y="1987687"/>
            <a:ext cx="29820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qseqid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qlen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sseqid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slen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pident</a:t>
            </a:r>
            <a:r>
              <a:rPr lang="en-US" altLang="zh-CN" dirty="0">
                <a:solidFill>
                  <a:srgbClr val="FF0000"/>
                </a:solidFill>
              </a:rPr>
              <a:t> length mismatch </a:t>
            </a:r>
            <a:r>
              <a:rPr lang="en-US" altLang="zh-CN" dirty="0" err="1">
                <a:solidFill>
                  <a:srgbClr val="FF0000"/>
                </a:solidFill>
              </a:rPr>
              <a:t>gapopen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qstart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qend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sstart</a:t>
            </a:r>
            <a:r>
              <a:rPr lang="en-US" altLang="zh-CN" dirty="0">
                <a:solidFill>
                  <a:srgbClr val="FF0000"/>
                </a:solidFill>
              </a:rPr>
              <a:t> send </a:t>
            </a:r>
            <a:r>
              <a:rPr lang="en-US" altLang="zh-CN" dirty="0" err="1">
                <a:solidFill>
                  <a:srgbClr val="FF0000"/>
                </a:solidFill>
              </a:rPr>
              <a:t>evalue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bitscore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qseq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sseq1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2" name="直接箭头连接符 21"/>
          <p:cNvCxnSpPr>
            <a:stCxn id="5" idx="3"/>
            <a:endCxn id="20" idx="1"/>
          </p:cNvCxnSpPr>
          <p:nvPr/>
        </p:nvCxnSpPr>
        <p:spPr>
          <a:xfrm>
            <a:off x="4869085" y="2726351"/>
            <a:ext cx="17191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30599" y="404664"/>
            <a:ext cx="131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Data import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97860" y="1559634"/>
            <a:ext cx="75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blastn</a:t>
            </a:r>
            <a:endParaRPr lang="zh-CN" altLang="en-US" dirty="0"/>
          </a:p>
        </p:txBody>
      </p:sp>
      <p:cxnSp>
        <p:nvCxnSpPr>
          <p:cNvPr id="26" name="直接连接符 25"/>
          <p:cNvCxnSpPr>
            <a:stCxn id="4" idx="3"/>
            <a:endCxn id="24" idx="1"/>
          </p:cNvCxnSpPr>
          <p:nvPr/>
        </p:nvCxnSpPr>
        <p:spPr>
          <a:xfrm>
            <a:off x="3330599" y="1735942"/>
            <a:ext cx="467261" cy="8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2"/>
            <a:endCxn id="5" idx="0"/>
          </p:cNvCxnSpPr>
          <p:nvPr/>
        </p:nvCxnSpPr>
        <p:spPr>
          <a:xfrm flipH="1">
            <a:off x="4174793" y="1928966"/>
            <a:ext cx="1055" cy="612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7" idx="1"/>
          </p:cNvCxnSpPr>
          <p:nvPr/>
        </p:nvCxnSpPr>
        <p:spPr>
          <a:xfrm flipH="1">
            <a:off x="4174792" y="2176323"/>
            <a:ext cx="256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33309" y="4582553"/>
            <a:ext cx="1333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filtered data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084168" y="4468469"/>
            <a:ext cx="2982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Recorded reads filtered will be set to hid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8" name="直接箭头连接符 37"/>
          <p:cNvCxnSpPr>
            <a:stCxn id="6" idx="2"/>
            <a:endCxn id="35" idx="0"/>
          </p:cNvCxnSpPr>
          <p:nvPr/>
        </p:nvCxnSpPr>
        <p:spPr>
          <a:xfrm>
            <a:off x="2799171" y="3726324"/>
            <a:ext cx="731" cy="856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95536" y="3801949"/>
            <a:ext cx="2281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Filter by filter function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35" idx="3"/>
            <a:endCxn id="36" idx="1"/>
          </p:cNvCxnSpPr>
          <p:nvPr/>
        </p:nvCxnSpPr>
        <p:spPr>
          <a:xfrm>
            <a:off x="3466494" y="4767219"/>
            <a:ext cx="2617674" cy="24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9" idx="3"/>
          </p:cNvCxnSpPr>
          <p:nvPr/>
        </p:nvCxnSpPr>
        <p:spPr>
          <a:xfrm>
            <a:off x="2677186" y="3986615"/>
            <a:ext cx="121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35651" y="3986615"/>
            <a:ext cx="179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Filter by program</a:t>
            </a:r>
            <a:endParaRPr lang="zh-CN" altLang="en-US" dirty="0"/>
          </a:p>
        </p:txBody>
      </p:sp>
      <p:cxnSp>
        <p:nvCxnSpPr>
          <p:cNvPr id="48" name="直接连接符 47"/>
          <p:cNvCxnSpPr>
            <a:stCxn id="44" idx="1"/>
          </p:cNvCxnSpPr>
          <p:nvPr/>
        </p:nvCxnSpPr>
        <p:spPr>
          <a:xfrm flipH="1">
            <a:off x="2799902" y="4171281"/>
            <a:ext cx="335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05177" y="6205954"/>
            <a:ext cx="8697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Be careful: the user filter must apply prior the program filter. Or the program filter will reset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517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16524" y="4645655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Has data?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7750" y="3547616"/>
            <a:ext cx="2418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Input(fa,seq,ab1,blast7)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72021" y="4636164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merge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5" idx="3"/>
            <a:endCxn id="7" idx="1"/>
          </p:cNvCxnSpPr>
          <p:nvPr/>
        </p:nvCxnSpPr>
        <p:spPr>
          <a:xfrm flipV="1">
            <a:off x="2621185" y="4820830"/>
            <a:ext cx="1350836" cy="9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2"/>
            <a:endCxn id="43" idx="0"/>
          </p:cNvCxnSpPr>
          <p:nvPr/>
        </p:nvCxnSpPr>
        <p:spPr>
          <a:xfrm flipH="1">
            <a:off x="2057057" y="5014987"/>
            <a:ext cx="11798" cy="653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  <a:endCxn id="43" idx="0"/>
          </p:cNvCxnSpPr>
          <p:nvPr/>
        </p:nvCxnSpPr>
        <p:spPr>
          <a:xfrm flipH="1">
            <a:off x="2057057" y="5005496"/>
            <a:ext cx="2306931" cy="663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25280" y="5351247"/>
            <a:ext cx="751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blast7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6" idx="2"/>
            <a:endCxn id="5" idx="0"/>
          </p:cNvCxnSpPr>
          <p:nvPr/>
        </p:nvCxnSpPr>
        <p:spPr>
          <a:xfrm>
            <a:off x="2057056" y="3916948"/>
            <a:ext cx="11799" cy="728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516524" y="5668852"/>
            <a:ext cx="108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New data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46415" y="506707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50990" y="4449129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356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 </a:t>
            </a:r>
            <a:r>
              <a:rPr lang="en-US" altLang="zh-CN" dirty="0" err="1" smtClean="0"/>
              <a:t>Tianyihuiyuan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Begin with SNP/</a:t>
            </a:r>
            <a:r>
              <a:rPr lang="en-US" altLang="zh-CN" dirty="0" err="1" smtClean="0"/>
              <a:t>Indel</a:t>
            </a:r>
            <a:r>
              <a:rPr lang="en-US" altLang="zh-CN" dirty="0" smtClean="0"/>
              <a:t> position, and reference sequence</a:t>
            </a:r>
          </a:p>
          <a:p>
            <a:pPr marL="0" indent="0">
              <a:buNone/>
            </a:pPr>
            <a:r>
              <a:rPr lang="en-US" altLang="zh-CN" dirty="0" smtClean="0"/>
              <a:t>SNP/</a:t>
            </a:r>
            <a:r>
              <a:rPr lang="en-US" altLang="zh-CN" dirty="0" err="1" smtClean="0"/>
              <a:t>Indel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vcf</a:t>
            </a:r>
            <a:r>
              <a:rPr lang="en-US" altLang="zh-CN" dirty="0" smtClean="0"/>
              <a:t>, bed, or other format</a:t>
            </a:r>
          </a:p>
          <a:p>
            <a:pPr marL="0" indent="0">
              <a:buNone/>
            </a:pPr>
            <a:r>
              <a:rPr lang="en-US" altLang="zh-CN" dirty="0"/>
              <a:t>r</a:t>
            </a:r>
            <a:r>
              <a:rPr lang="en-US" altLang="zh-CN" dirty="0" smtClean="0"/>
              <a:t>eference: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, organisms, or </a:t>
            </a:r>
            <a:r>
              <a:rPr lang="en-US" altLang="zh-CN" dirty="0" err="1" smtClean="0"/>
              <a:t>fasta</a:t>
            </a:r>
            <a:r>
              <a:rPr lang="en-US" altLang="zh-CN" smtClean="0"/>
              <a:t> sequence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977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Workflow for </a:t>
            </a:r>
            <a:r>
              <a:rPr lang="en-US" altLang="zh-CN" dirty="0" err="1" smtClean="0"/>
              <a:t>EMview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580112" y="1844824"/>
            <a:ext cx="3105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STR: Sequencing Target Region 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732512" y="2430180"/>
            <a:ext cx="260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TBL: table format of blast 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652120" y="3212976"/>
            <a:ext cx="3475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FTBL: Filtered table format of blast </a:t>
            </a:r>
            <a:endParaRPr lang="zh-CN" altLang="en-US" dirty="0"/>
          </a:p>
        </p:txBody>
      </p:sp>
      <p:grpSp>
        <p:nvGrpSpPr>
          <p:cNvPr id="72" name="组合 71"/>
          <p:cNvGrpSpPr/>
          <p:nvPr/>
        </p:nvGrpSpPr>
        <p:grpSpPr>
          <a:xfrm>
            <a:off x="341634" y="1700808"/>
            <a:ext cx="3858344" cy="4721170"/>
            <a:chOff x="341634" y="1700808"/>
            <a:chExt cx="3858344" cy="4721170"/>
          </a:xfrm>
        </p:grpSpPr>
        <p:sp>
          <p:nvSpPr>
            <p:cNvPr id="6" name="TextBox 5"/>
            <p:cNvSpPr txBox="1"/>
            <p:nvPr/>
          </p:nvSpPr>
          <p:spPr>
            <a:xfrm>
              <a:off x="2087516" y="1700808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AB1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33006" y="2483604"/>
              <a:ext cx="666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Fasta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06552" y="3347700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TBL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59832" y="2915652"/>
              <a:ext cx="1082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reference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54655" y="4442612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FTBL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59832" y="3923764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STR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35365" y="4871910"/>
              <a:ext cx="931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SNVinfo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59632" y="5301208"/>
              <a:ext cx="930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EMview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89361" y="5301208"/>
              <a:ext cx="940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SNVExtr</a:t>
              </a:r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14083" y="6052646"/>
              <a:ext cx="1421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Other format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>
              <a:stCxn id="6" idx="2"/>
              <a:endCxn id="7" idx="0"/>
            </p:cNvCxnSpPr>
            <p:nvPr/>
          </p:nvCxnSpPr>
          <p:spPr>
            <a:xfrm flipH="1">
              <a:off x="2366399" y="2070140"/>
              <a:ext cx="1002" cy="4134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971600" y="2070140"/>
              <a:ext cx="864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>
                  <a:solidFill>
                    <a:srgbClr val="FF0000"/>
                  </a:solidFill>
                </a:rPr>
                <a:t>GetSeq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7" idx="2"/>
              <a:endCxn id="8" idx="0"/>
            </p:cNvCxnSpPr>
            <p:nvPr/>
          </p:nvCxnSpPr>
          <p:spPr>
            <a:xfrm>
              <a:off x="2366399" y="2852936"/>
              <a:ext cx="0" cy="4947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9" idx="1"/>
            </p:cNvCxnSpPr>
            <p:nvPr/>
          </p:nvCxnSpPr>
          <p:spPr>
            <a:xfrm flipH="1">
              <a:off x="2414844" y="3100318"/>
              <a:ext cx="6449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8" idx="3"/>
            </p:cNvCxnSpPr>
            <p:nvPr/>
          </p:nvCxnSpPr>
          <p:spPr>
            <a:xfrm>
              <a:off x="1836324" y="2254806"/>
              <a:ext cx="53007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71600" y="2915652"/>
              <a:ext cx="949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>
                  <a:solidFill>
                    <a:srgbClr val="FF0000"/>
                  </a:solidFill>
                </a:rPr>
                <a:t>callBlast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直接箭头连接符 27"/>
            <p:cNvCxnSpPr>
              <a:stCxn id="26" idx="3"/>
            </p:cNvCxnSpPr>
            <p:nvPr/>
          </p:nvCxnSpPr>
          <p:spPr>
            <a:xfrm>
              <a:off x="1921219" y="3100318"/>
              <a:ext cx="4451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8" idx="2"/>
              <a:endCxn id="11" idx="0"/>
            </p:cNvCxnSpPr>
            <p:nvPr/>
          </p:nvCxnSpPr>
          <p:spPr>
            <a:xfrm>
              <a:off x="2366399" y="3717032"/>
              <a:ext cx="956486" cy="2067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235355" y="3442997"/>
              <a:ext cx="964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>
                  <a:solidFill>
                    <a:srgbClr val="FF0000"/>
                  </a:solidFill>
                </a:rPr>
                <a:t>STRInfer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2" name="直接箭头连接符 41"/>
            <p:cNvCxnSpPr>
              <a:stCxn id="35" idx="1"/>
            </p:cNvCxnSpPr>
            <p:nvPr/>
          </p:nvCxnSpPr>
          <p:spPr>
            <a:xfrm flipH="1">
              <a:off x="2959554" y="3627663"/>
              <a:ext cx="275801" cy="2333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8" idx="2"/>
              <a:endCxn id="10" idx="0"/>
            </p:cNvCxnSpPr>
            <p:nvPr/>
          </p:nvCxnSpPr>
          <p:spPr>
            <a:xfrm>
              <a:off x="2366399" y="3717032"/>
              <a:ext cx="1002" cy="7255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954788" y="3895156"/>
              <a:ext cx="943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>
                  <a:solidFill>
                    <a:srgbClr val="FF0000"/>
                  </a:solidFill>
                </a:rPr>
                <a:t>callfilter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6" name="直接箭头连接符 45"/>
            <p:cNvCxnSpPr>
              <a:stCxn id="45" idx="3"/>
            </p:cNvCxnSpPr>
            <p:nvPr/>
          </p:nvCxnSpPr>
          <p:spPr>
            <a:xfrm>
              <a:off x="1898060" y="4079822"/>
              <a:ext cx="4515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11" idx="1"/>
            </p:cNvCxnSpPr>
            <p:nvPr/>
          </p:nvCxnSpPr>
          <p:spPr>
            <a:xfrm flipH="1">
              <a:off x="2414844" y="4108430"/>
              <a:ext cx="6449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10" idx="2"/>
              <a:endCxn id="13" idx="0"/>
            </p:cNvCxnSpPr>
            <p:nvPr/>
          </p:nvCxnSpPr>
          <p:spPr>
            <a:xfrm flipH="1">
              <a:off x="1724888" y="4811944"/>
              <a:ext cx="642513" cy="4892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10" idx="2"/>
              <a:endCxn id="14" idx="0"/>
            </p:cNvCxnSpPr>
            <p:nvPr/>
          </p:nvCxnSpPr>
          <p:spPr>
            <a:xfrm>
              <a:off x="2367401" y="4811944"/>
              <a:ext cx="592153" cy="4892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656825" y="4797152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aligner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2" name="直接箭头连接符 61"/>
            <p:cNvCxnSpPr>
              <a:stCxn id="61" idx="3"/>
            </p:cNvCxnSpPr>
            <p:nvPr/>
          </p:nvCxnSpPr>
          <p:spPr>
            <a:xfrm>
              <a:off x="1484296" y="4981818"/>
              <a:ext cx="5673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2890195" y="4502578"/>
              <a:ext cx="1034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Extractor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5" name="直接箭头连接符 64"/>
            <p:cNvCxnSpPr>
              <a:stCxn id="63" idx="1"/>
            </p:cNvCxnSpPr>
            <p:nvPr/>
          </p:nvCxnSpPr>
          <p:spPr>
            <a:xfrm flipH="1">
              <a:off x="2626247" y="4687244"/>
              <a:ext cx="263948" cy="2945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12" idx="1"/>
            </p:cNvCxnSpPr>
            <p:nvPr/>
          </p:nvCxnSpPr>
          <p:spPr>
            <a:xfrm flipH="1">
              <a:off x="2699792" y="5056576"/>
              <a:ext cx="43557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13" idx="2"/>
              <a:endCxn id="15" idx="0"/>
            </p:cNvCxnSpPr>
            <p:nvPr/>
          </p:nvCxnSpPr>
          <p:spPr>
            <a:xfrm flipH="1">
              <a:off x="1724887" y="5670540"/>
              <a:ext cx="1" cy="3821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341634" y="5643381"/>
              <a:ext cx="1052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>
                  <a:solidFill>
                    <a:srgbClr val="FF0000"/>
                  </a:solidFill>
                </a:rPr>
                <a:t>Formater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1" name="直接箭头连接符 70"/>
            <p:cNvCxnSpPr>
              <a:stCxn id="70" idx="3"/>
            </p:cNvCxnSpPr>
            <p:nvPr/>
          </p:nvCxnSpPr>
          <p:spPr>
            <a:xfrm>
              <a:off x="1393782" y="5828047"/>
              <a:ext cx="34265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962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181</Words>
  <Application>Microsoft Office PowerPoint</Application>
  <PresentationFormat>全屏显示(4:3)</PresentationFormat>
  <Paragraphs>54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For Tianyihuiyuan</vt:lpstr>
      <vt:lpstr>Workflow for EMview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Liry</dc:creator>
  <cp:lastModifiedBy>Ruiyuan Li</cp:lastModifiedBy>
  <cp:revision>20</cp:revision>
  <dcterms:created xsi:type="dcterms:W3CDTF">2015-12-04T15:07:49Z</dcterms:created>
  <dcterms:modified xsi:type="dcterms:W3CDTF">2016-03-28T14:15:29Z</dcterms:modified>
</cp:coreProperties>
</file>