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sldIdLst>
    <p:sldId id="256" r:id="rId5"/>
    <p:sldId id="257" r:id="rId6"/>
    <p:sldId id="277" r:id="rId7"/>
    <p:sldId id="258" r:id="rId8"/>
    <p:sldId id="259" r:id="rId9"/>
    <p:sldId id="260" r:id="rId10"/>
    <p:sldId id="261" r:id="rId11"/>
    <p:sldId id="262" r:id="rId12"/>
    <p:sldId id="263" r:id="rId13"/>
    <p:sldId id="264" r:id="rId14"/>
    <p:sldId id="265" r:id="rId15"/>
    <p:sldId id="266" r:id="rId16"/>
    <p:sldId id="267" r:id="rId17"/>
    <p:sldId id="278" r:id="rId18"/>
    <p:sldId id="269" r:id="rId19"/>
    <p:sldId id="270" r:id="rId20"/>
    <p:sldId id="268" r:id="rId21"/>
    <p:sldId id="280" r:id="rId22"/>
    <p:sldId id="271" r:id="rId23"/>
    <p:sldId id="279"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00FF00"/>
    <a:srgbClr val="0503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12717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55181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983921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5525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74196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97961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543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0398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25583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6465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92581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1/4/2024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259487801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E45B9B-5690-F156-E2ED-D88478B76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6C1F323-3E27-28EF-68EA-A738865F4543}"/>
              </a:ext>
            </a:extLst>
          </p:cNvPr>
          <p:cNvPicPr>
            <a:picLocks noChangeAspect="1"/>
          </p:cNvPicPr>
          <p:nvPr/>
        </p:nvPicPr>
        <p:blipFill rotWithShape="1">
          <a:blip r:embed="rId2">
            <a:alphaModFix amt="50000"/>
          </a:blip>
          <a:srcRect t="7210" b="2428"/>
          <a:stretch/>
        </p:blipFill>
        <p:spPr>
          <a:xfrm>
            <a:off x="1" y="10"/>
            <a:ext cx="12191998" cy="6857990"/>
          </a:xfrm>
          <a:prstGeom prst="rect">
            <a:avLst/>
          </a:prstGeom>
        </p:spPr>
      </p:pic>
      <p:sp>
        <p:nvSpPr>
          <p:cNvPr id="2" name="Başlık 1">
            <a:extLst>
              <a:ext uri="{FF2B5EF4-FFF2-40B4-BE49-F238E27FC236}">
                <a16:creationId xmlns:a16="http://schemas.microsoft.com/office/drawing/2014/main" id="{8DB6738D-0B90-44E4-C631-B77599AE736D}"/>
              </a:ext>
            </a:extLst>
          </p:cNvPr>
          <p:cNvSpPr>
            <a:spLocks noGrp="1"/>
          </p:cNvSpPr>
          <p:nvPr>
            <p:ph type="ctrTitle"/>
          </p:nvPr>
        </p:nvSpPr>
        <p:spPr>
          <a:xfrm>
            <a:off x="6537277" y="2398143"/>
            <a:ext cx="4954137" cy="2116348"/>
          </a:xfrm>
          <a:noFill/>
        </p:spPr>
        <p:txBody>
          <a:bodyPr anchor="b">
            <a:normAutofit/>
          </a:bodyPr>
          <a:lstStyle/>
          <a:p>
            <a:pPr algn="r"/>
            <a:r>
              <a:rPr lang="tr-TR">
                <a:solidFill>
                  <a:srgbClr val="FFFFFF"/>
                </a:solidFill>
              </a:rPr>
              <a:t>Space-Time Coding</a:t>
            </a:r>
          </a:p>
        </p:txBody>
      </p:sp>
      <p:sp>
        <p:nvSpPr>
          <p:cNvPr id="3" name="Alt Başlık 2">
            <a:extLst>
              <a:ext uri="{FF2B5EF4-FFF2-40B4-BE49-F238E27FC236}">
                <a16:creationId xmlns:a16="http://schemas.microsoft.com/office/drawing/2014/main" id="{65096029-B7BC-9F2E-8D15-C4EC496B9D3E}"/>
              </a:ext>
            </a:extLst>
          </p:cNvPr>
          <p:cNvSpPr>
            <a:spLocks noGrp="1"/>
          </p:cNvSpPr>
          <p:nvPr>
            <p:ph type="subTitle" idx="1"/>
          </p:nvPr>
        </p:nvSpPr>
        <p:spPr>
          <a:xfrm>
            <a:off x="6537276" y="4514492"/>
            <a:ext cx="4870953" cy="719424"/>
          </a:xfrm>
          <a:noFill/>
        </p:spPr>
        <p:txBody>
          <a:bodyPr anchor="t">
            <a:normAutofit/>
          </a:bodyPr>
          <a:lstStyle/>
          <a:p>
            <a:pPr algn="r">
              <a:lnSpc>
                <a:spcPct val="110000"/>
              </a:lnSpc>
            </a:pPr>
            <a:r>
              <a:rPr lang="tr-TR" sz="700">
                <a:solidFill>
                  <a:srgbClr val="FFFFFF"/>
                </a:solidFill>
              </a:rPr>
              <a:t>21014096 Tufan Yasin Bölükbaş</a:t>
            </a:r>
          </a:p>
          <a:p>
            <a:pPr algn="r">
              <a:lnSpc>
                <a:spcPct val="110000"/>
              </a:lnSpc>
            </a:pPr>
            <a:r>
              <a:rPr lang="tr-TR" sz="700">
                <a:solidFill>
                  <a:srgbClr val="FFFFFF"/>
                </a:solidFill>
              </a:rPr>
              <a:t>18014125 Alirıza Bilir</a:t>
            </a:r>
          </a:p>
          <a:p>
            <a:pPr algn="r">
              <a:lnSpc>
                <a:spcPct val="110000"/>
              </a:lnSpc>
            </a:pPr>
            <a:r>
              <a:rPr lang="tr-TR" sz="700">
                <a:solidFill>
                  <a:srgbClr val="FFFFFF"/>
                </a:solidFill>
              </a:rPr>
              <a:t>19014070 Mert Ceylan</a:t>
            </a:r>
          </a:p>
        </p:txBody>
      </p:sp>
      <p:sp>
        <p:nvSpPr>
          <p:cNvPr id="13" name="Freeform: Shape 12">
            <a:extLst>
              <a:ext uri="{FF2B5EF4-FFF2-40B4-BE49-F238E27FC236}">
                <a16:creationId xmlns:a16="http://schemas.microsoft.com/office/drawing/2014/main" id="{41A03FE5-7938-1573-2D18-E168CC7C0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2500" y="952500"/>
            <a:ext cx="10287000"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4608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2588950" y="834085"/>
            <a:ext cx="7014099" cy="1309687"/>
          </a:xfrm>
        </p:spPr>
        <p:txBody>
          <a:bodyPr>
            <a:normAutofit/>
          </a:bodyPr>
          <a:lstStyle/>
          <a:p>
            <a:pPr algn="ctr"/>
            <a:r>
              <a:rPr lang="tr-TR" dirty="0" err="1">
                <a:solidFill>
                  <a:schemeClr val="bg1"/>
                </a:solidFill>
              </a:rPr>
              <a:t>Decodıng</a:t>
            </a:r>
            <a:r>
              <a:rPr lang="tr-TR" dirty="0">
                <a:solidFill>
                  <a:schemeClr val="bg1"/>
                </a:solidFill>
              </a:rPr>
              <a:t> </a:t>
            </a:r>
            <a:r>
              <a:rPr lang="tr-TR" dirty="0" err="1">
                <a:solidFill>
                  <a:schemeClr val="bg1"/>
                </a:solidFill>
              </a:rPr>
              <a:t>algorıthm</a:t>
            </a:r>
            <a:r>
              <a:rPr lang="tr-TR" dirty="0">
                <a:solidFill>
                  <a:schemeClr val="bg1"/>
                </a:solidFill>
              </a:rPr>
              <a:t> of Space–time </a:t>
            </a:r>
            <a:r>
              <a:rPr lang="tr-TR" dirty="0" err="1">
                <a:solidFill>
                  <a:schemeClr val="bg1"/>
                </a:solidFill>
              </a:rPr>
              <a:t>block</a:t>
            </a:r>
            <a:r>
              <a:rPr lang="tr-TR" dirty="0">
                <a:solidFill>
                  <a:schemeClr val="bg1"/>
                </a:solidFill>
              </a:rPr>
              <a:t> </a:t>
            </a:r>
            <a:r>
              <a:rPr lang="tr-TR" dirty="0" err="1">
                <a:solidFill>
                  <a:schemeClr val="bg1"/>
                </a:solidFill>
              </a:rPr>
              <a:t>coding</a:t>
            </a:r>
            <a:endParaRPr lang="tr-TR" dirty="0">
              <a:solidFill>
                <a:schemeClr val="bg1"/>
              </a:solidFill>
            </a:endParaRPr>
          </a:p>
        </p:txBody>
      </p:sp>
      <p:sp>
        <p:nvSpPr>
          <p:cNvPr id="3" name="Metin kutusu 2">
            <a:extLst>
              <a:ext uri="{FF2B5EF4-FFF2-40B4-BE49-F238E27FC236}">
                <a16:creationId xmlns:a16="http://schemas.microsoft.com/office/drawing/2014/main" id="{A309B1EB-95C9-C594-CB9E-5A50972DE089}"/>
              </a:ext>
            </a:extLst>
          </p:cNvPr>
          <p:cNvSpPr txBox="1"/>
          <p:nvPr/>
        </p:nvSpPr>
        <p:spPr>
          <a:xfrm>
            <a:off x="1201445" y="2654423"/>
            <a:ext cx="9695155" cy="646331"/>
          </a:xfrm>
          <a:prstGeom prst="rect">
            <a:avLst/>
          </a:prstGeom>
          <a:noFill/>
        </p:spPr>
        <p:txBody>
          <a:bodyPr wrap="square" rtlCol="0">
            <a:spAutoFit/>
          </a:bodyPr>
          <a:lstStyle/>
          <a:p>
            <a:r>
              <a:rPr lang="en-US" dirty="0">
                <a:solidFill>
                  <a:schemeClr val="bg1"/>
                </a:solidFill>
              </a:rPr>
              <a:t>Maximum likelihood decoding of any space–time block code can be achieved using only linear processing at the receiver. Let's examine an example using the G2 matrix below:</a:t>
            </a:r>
            <a:endParaRPr lang="tr-TR" dirty="0">
              <a:solidFill>
                <a:schemeClr val="bg1"/>
              </a:solidFill>
            </a:endParaRPr>
          </a:p>
        </p:txBody>
      </p:sp>
      <p:pic>
        <p:nvPicPr>
          <p:cNvPr id="6" name="Resim 5" descr="yazı tipi, beyaz, diyagram, metin içeren bir resim&#10;&#10;Açıklama otomatik olarak oluşturuldu">
            <a:extLst>
              <a:ext uri="{FF2B5EF4-FFF2-40B4-BE49-F238E27FC236}">
                <a16:creationId xmlns:a16="http://schemas.microsoft.com/office/drawing/2014/main" id="{7FE90652-A8EA-4FEC-2EEC-6A0AAFAD5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608" y="3557247"/>
            <a:ext cx="2174781" cy="864336"/>
          </a:xfrm>
          <a:prstGeom prst="rect">
            <a:avLst/>
          </a:prstGeom>
        </p:spPr>
      </p:pic>
    </p:spTree>
    <p:extLst>
      <p:ext uri="{BB962C8B-B14F-4D97-AF65-F5344CB8AC3E}">
        <p14:creationId xmlns:p14="http://schemas.microsoft.com/office/powerpoint/2010/main" val="195993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A309B1EB-95C9-C594-CB9E-5A50972DE089}"/>
                  </a:ext>
                </a:extLst>
              </p:cNvPr>
              <p:cNvSpPr txBox="1"/>
              <p:nvPr/>
            </p:nvSpPr>
            <p:spPr>
              <a:xfrm>
                <a:off x="1248420" y="674703"/>
                <a:ext cx="9695155" cy="1534972"/>
              </a:xfrm>
              <a:prstGeom prst="rect">
                <a:avLst/>
              </a:prstGeom>
              <a:noFill/>
            </p:spPr>
            <p:txBody>
              <a:bodyPr wrap="square" rtlCol="0">
                <a:spAutoFit/>
              </a:bodyPr>
              <a:lstStyle/>
              <a:p>
                <a:r>
                  <a:rPr lang="en-US" dirty="0">
                    <a:solidFill>
                      <a:schemeClr val="bg1"/>
                    </a:solidFill>
                  </a:rPr>
                  <a:t>Suppose that there are </a:t>
                </a:r>
                <a14:m>
                  <m:oMath xmlns:m="http://schemas.openxmlformats.org/officeDocument/2006/math">
                    <m:sSup>
                      <m:sSupPr>
                        <m:ctrlPr>
                          <a:rPr lang="en-US" i="1" smtClean="0">
                            <a:solidFill>
                              <a:schemeClr val="bg1"/>
                            </a:solidFill>
                            <a:latin typeface="Cambria Math" panose="02040503050406030204" pitchFamily="18" charset="0"/>
                          </a:rPr>
                        </m:ctrlPr>
                      </m:sSupPr>
                      <m:e>
                        <m:r>
                          <a:rPr lang="tr-TR" b="0" i="1" smtClean="0">
                            <a:solidFill>
                              <a:schemeClr val="bg1"/>
                            </a:solidFill>
                            <a:latin typeface="Cambria Math" panose="02040503050406030204" pitchFamily="18" charset="0"/>
                          </a:rPr>
                          <m:t>2</m:t>
                        </m:r>
                      </m:e>
                      <m:sup>
                        <m:r>
                          <a:rPr lang="tr-TR" b="0" i="1" smtClean="0">
                            <a:solidFill>
                              <a:schemeClr val="bg1"/>
                            </a:solidFill>
                            <a:latin typeface="Cambria Math" panose="02040503050406030204" pitchFamily="18" charset="0"/>
                          </a:rPr>
                          <m:t>𝑏</m:t>
                        </m:r>
                      </m:sup>
                    </m:sSup>
                  </m:oMath>
                </a14:m>
                <a:r>
                  <a:rPr lang="en-US" dirty="0">
                    <a:solidFill>
                      <a:schemeClr val="bg1"/>
                    </a:solidFill>
                  </a:rPr>
                  <a:t>signals in the constellation. At the first time slot </a:t>
                </a:r>
                <a:r>
                  <a:rPr lang="tr-TR" dirty="0">
                    <a:solidFill>
                      <a:schemeClr val="bg1"/>
                    </a:solidFill>
                  </a:rPr>
                  <a:t>2b </a:t>
                </a:r>
                <a:r>
                  <a:rPr lang="en-US" dirty="0">
                    <a:solidFill>
                      <a:schemeClr val="bg1"/>
                    </a:solidFill>
                  </a:rPr>
                  <a:t>bits arrive at the encoder and select two complex symbols </a:t>
                </a:r>
                <a14:m>
                  <m:oMath xmlns:m="http://schemas.openxmlformats.org/officeDocument/2006/math">
                    <m:sSub>
                      <m:sSubPr>
                        <m:ctrlPr>
                          <a:rPr lang="en-US" i="1" smtClean="0">
                            <a:solidFill>
                              <a:schemeClr val="bg1"/>
                            </a:solidFill>
                            <a:latin typeface="Cambria Math" panose="02040503050406030204" pitchFamily="18" charset="0"/>
                          </a:rPr>
                        </m:ctrlPr>
                      </m:sSubPr>
                      <m:e>
                        <m:r>
                          <a:rPr lang="tr-TR" b="0" i="1" smtClean="0">
                            <a:solidFill>
                              <a:schemeClr val="bg1"/>
                            </a:solidFill>
                            <a:latin typeface="Cambria Math" panose="02040503050406030204" pitchFamily="18" charset="0"/>
                          </a:rPr>
                          <m:t>𝑠</m:t>
                        </m:r>
                      </m:e>
                      <m:sub>
                        <m:r>
                          <a:rPr lang="tr-TR" b="0" i="1" smtClean="0">
                            <a:solidFill>
                              <a:schemeClr val="bg1"/>
                            </a:solidFill>
                            <a:latin typeface="Cambria Math" panose="02040503050406030204" pitchFamily="18" charset="0"/>
                          </a:rPr>
                          <m:t>1</m:t>
                        </m:r>
                      </m:sub>
                    </m:sSub>
                  </m:oMath>
                </a14:m>
                <a:r>
                  <a:rPr lang="en-US" dirty="0">
                    <a:solidFill>
                      <a:schemeClr val="bg1"/>
                    </a:solidFill>
                  </a:rPr>
                  <a:t>and</a:t>
                </a:r>
                <a:r>
                  <a:rPr lang="tr-TR" dirty="0">
                    <a:solidFill>
                      <a:schemeClr val="bg1"/>
                    </a:solidFill>
                  </a:rPr>
                  <a:t> </a:t>
                </a:r>
                <a14:m>
                  <m:oMath xmlns:m="http://schemas.openxmlformats.org/officeDocument/2006/math">
                    <m:sSub>
                      <m:sSubPr>
                        <m:ctrlPr>
                          <a:rPr lang="en-US" i="1" smtClean="0">
                            <a:solidFill>
                              <a:schemeClr val="bg1"/>
                            </a:solidFill>
                            <a:latin typeface="Cambria Math" panose="02040503050406030204" pitchFamily="18" charset="0"/>
                          </a:rPr>
                        </m:ctrlPr>
                      </m:sSubPr>
                      <m:e>
                        <m:r>
                          <a:rPr lang="tr-TR" b="0" i="1" smtClean="0">
                            <a:solidFill>
                              <a:schemeClr val="bg1"/>
                            </a:solidFill>
                            <a:latin typeface="Cambria Math" panose="02040503050406030204" pitchFamily="18" charset="0"/>
                          </a:rPr>
                          <m:t>𝑠</m:t>
                        </m:r>
                      </m:e>
                      <m:sub>
                        <m:r>
                          <a:rPr lang="tr-TR" b="0" i="1" smtClean="0">
                            <a:solidFill>
                              <a:schemeClr val="bg1"/>
                            </a:solidFill>
                            <a:latin typeface="Cambria Math" panose="02040503050406030204" pitchFamily="18" charset="0"/>
                          </a:rPr>
                          <m:t>2</m:t>
                        </m:r>
                      </m:sub>
                    </m:sSub>
                  </m:oMath>
                </a14:m>
                <a:r>
                  <a:rPr lang="en-US" dirty="0">
                    <a:solidFill>
                      <a:schemeClr val="bg1"/>
                    </a:solidFill>
                  </a:rPr>
                  <a:t>. These symbols are transmitted simultaneously from antennas one and two, respectively. At the second time slot, signals </a:t>
                </a:r>
                <a14:m>
                  <m:oMath xmlns:m="http://schemas.openxmlformats.org/officeDocument/2006/math">
                    <m:sSubSup>
                      <m:sSubSupPr>
                        <m:ctrlPr>
                          <a:rPr lang="en-US" i="1" smtClean="0">
                            <a:solidFill>
                              <a:schemeClr val="bg1"/>
                            </a:solidFill>
                            <a:latin typeface="Cambria Math" panose="02040503050406030204" pitchFamily="18" charset="0"/>
                          </a:rPr>
                        </m:ctrlPr>
                      </m:sSubSupPr>
                      <m:e>
                        <m:r>
                          <a:rPr lang="tr-TR" b="0" i="1" smtClean="0">
                            <a:solidFill>
                              <a:schemeClr val="bg1"/>
                            </a:solidFill>
                            <a:latin typeface="Cambria Math" panose="02040503050406030204" pitchFamily="18" charset="0"/>
                          </a:rPr>
                          <m:t>−</m:t>
                        </m:r>
                        <m:r>
                          <a:rPr lang="tr-TR" b="0" i="1" smtClean="0">
                            <a:solidFill>
                              <a:schemeClr val="bg1"/>
                            </a:solidFill>
                            <a:latin typeface="Cambria Math" panose="02040503050406030204" pitchFamily="18" charset="0"/>
                          </a:rPr>
                          <m:t>𝑠</m:t>
                        </m:r>
                      </m:e>
                      <m:sub>
                        <m:r>
                          <a:rPr lang="tr-TR" b="0" i="1" smtClean="0">
                            <a:solidFill>
                              <a:schemeClr val="bg1"/>
                            </a:solidFill>
                            <a:latin typeface="Cambria Math" panose="02040503050406030204" pitchFamily="18" charset="0"/>
                          </a:rPr>
                          <m:t>2</m:t>
                        </m:r>
                      </m:sub>
                      <m:sup>
                        <m:r>
                          <a:rPr lang="tr-TR" b="0" i="1" smtClean="0">
                            <a:solidFill>
                              <a:schemeClr val="bg1"/>
                            </a:solidFill>
                            <a:latin typeface="Cambria Math" panose="02040503050406030204" pitchFamily="18" charset="0"/>
                          </a:rPr>
                          <m:t>∗</m:t>
                        </m:r>
                      </m:sup>
                    </m:sSubSup>
                  </m:oMath>
                </a14:m>
                <a:r>
                  <a:rPr lang="en-US" dirty="0">
                    <a:solidFill>
                      <a:schemeClr val="bg1"/>
                    </a:solidFill>
                  </a:rPr>
                  <a:t>and</a:t>
                </a:r>
                <a:r>
                  <a:rPr lang="tr-TR" dirty="0">
                    <a:solidFill>
                      <a:schemeClr val="bg1"/>
                    </a:solidFill>
                  </a:rPr>
                  <a:t> </a:t>
                </a:r>
                <a14:m>
                  <m:oMath xmlns:m="http://schemas.openxmlformats.org/officeDocument/2006/math">
                    <m:sSubSup>
                      <m:sSubSupPr>
                        <m:ctrlPr>
                          <a:rPr lang="en-US" i="1" smtClean="0">
                            <a:solidFill>
                              <a:schemeClr val="bg1"/>
                            </a:solidFill>
                            <a:latin typeface="Cambria Math" panose="02040503050406030204" pitchFamily="18" charset="0"/>
                          </a:rPr>
                        </m:ctrlPr>
                      </m:sSubSupPr>
                      <m:e>
                        <m:r>
                          <a:rPr lang="tr-TR" b="0" i="1" smtClean="0">
                            <a:solidFill>
                              <a:schemeClr val="bg1"/>
                            </a:solidFill>
                            <a:latin typeface="Cambria Math" panose="02040503050406030204" pitchFamily="18" charset="0"/>
                          </a:rPr>
                          <m:t>𝑠</m:t>
                        </m:r>
                      </m:e>
                      <m:sub>
                        <m:r>
                          <a:rPr lang="tr-TR" b="0" i="1" smtClean="0">
                            <a:solidFill>
                              <a:schemeClr val="bg1"/>
                            </a:solidFill>
                            <a:latin typeface="Cambria Math" panose="02040503050406030204" pitchFamily="18" charset="0"/>
                          </a:rPr>
                          <m:t>1</m:t>
                        </m:r>
                      </m:sub>
                      <m:sup>
                        <m:r>
                          <a:rPr lang="tr-TR" b="0" i="1" smtClean="0">
                            <a:solidFill>
                              <a:schemeClr val="bg1"/>
                            </a:solidFill>
                            <a:latin typeface="Cambria Math" panose="02040503050406030204" pitchFamily="18" charset="0"/>
                          </a:rPr>
                          <m:t>∗</m:t>
                        </m:r>
                      </m:sup>
                    </m:sSubSup>
                  </m:oMath>
                </a14:m>
                <a:r>
                  <a:rPr lang="en-US" dirty="0">
                    <a:solidFill>
                      <a:schemeClr val="bg1"/>
                    </a:solidFill>
                  </a:rPr>
                  <a:t> are transmitted simultaneously from antennas one and two, respectively. Then maximum likelihood detection amounts to minimizing the decision metric</a:t>
                </a:r>
                <a:r>
                  <a:rPr lang="tr-TR" dirty="0">
                    <a:solidFill>
                      <a:schemeClr val="bg1"/>
                    </a:solidFill>
                  </a:rPr>
                  <a:t>:</a:t>
                </a:r>
              </a:p>
            </p:txBody>
          </p:sp>
        </mc:Choice>
        <mc:Fallback xmlns="">
          <p:sp>
            <p:nvSpPr>
              <p:cNvPr id="3" name="Metin kutusu 2">
                <a:extLst>
                  <a:ext uri="{FF2B5EF4-FFF2-40B4-BE49-F238E27FC236}">
                    <a16:creationId xmlns:a16="http://schemas.microsoft.com/office/drawing/2014/main" id="{A309B1EB-95C9-C594-CB9E-5A50972DE089}"/>
                  </a:ext>
                </a:extLst>
              </p:cNvPr>
              <p:cNvSpPr txBox="1">
                <a:spLocks noRot="1" noChangeAspect="1" noMove="1" noResize="1" noEditPoints="1" noAdjustHandles="1" noChangeArrowheads="1" noChangeShapeType="1" noTextEdit="1"/>
              </p:cNvSpPr>
              <p:nvPr/>
            </p:nvSpPr>
            <p:spPr>
              <a:xfrm>
                <a:off x="1248420" y="674703"/>
                <a:ext cx="9695155" cy="1534972"/>
              </a:xfrm>
              <a:prstGeom prst="rect">
                <a:avLst/>
              </a:prstGeom>
              <a:blipFill>
                <a:blip r:embed="rId2"/>
                <a:stretch>
                  <a:fillRect l="-566" t="-1594" r="-943" b="-2789"/>
                </a:stretch>
              </a:blipFill>
            </p:spPr>
            <p:txBody>
              <a:bodyPr/>
              <a:lstStyle/>
              <a:p>
                <a:r>
                  <a:rPr lang="tr-TR">
                    <a:noFill/>
                  </a:rPr>
                  <a:t> </a:t>
                </a:r>
              </a:p>
            </p:txBody>
          </p:sp>
        </mc:Fallback>
      </mc:AlternateContent>
      <p:pic>
        <p:nvPicPr>
          <p:cNvPr id="8" name="Resim 7" descr="yazı tipi, metin, beyaz, el yazısı içeren bir resim&#10;&#10;Açıklama otomatik olarak oluşturuldu">
            <a:extLst>
              <a:ext uri="{FF2B5EF4-FFF2-40B4-BE49-F238E27FC236}">
                <a16:creationId xmlns:a16="http://schemas.microsoft.com/office/drawing/2014/main" id="{2C1B45EF-CD2F-0C80-D550-B7D9B9D1F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914" y="2321451"/>
            <a:ext cx="6028166" cy="989919"/>
          </a:xfrm>
          <a:prstGeom prst="rect">
            <a:avLst/>
          </a:prstGeom>
        </p:spPr>
      </p:pic>
      <mc:AlternateContent xmlns:mc="http://schemas.openxmlformats.org/markup-compatibility/2006" xmlns:a14="http://schemas.microsoft.com/office/drawing/2010/main">
        <mc:Choice Requires="a14">
          <p:sp>
            <p:nvSpPr>
              <p:cNvPr id="9" name="Metin kutusu 8">
                <a:extLst>
                  <a:ext uri="{FF2B5EF4-FFF2-40B4-BE49-F238E27FC236}">
                    <a16:creationId xmlns:a16="http://schemas.microsoft.com/office/drawing/2014/main" id="{0E016FC9-3020-15FF-DDFC-8FC281E49777}"/>
                  </a:ext>
                </a:extLst>
              </p:cNvPr>
              <p:cNvSpPr txBox="1"/>
              <p:nvPr/>
            </p:nvSpPr>
            <p:spPr>
              <a:xfrm>
                <a:off x="1248419" y="3546631"/>
                <a:ext cx="9695155" cy="923330"/>
              </a:xfrm>
              <a:prstGeom prst="rect">
                <a:avLst/>
              </a:prstGeom>
              <a:noFill/>
            </p:spPr>
            <p:txBody>
              <a:bodyPr wrap="square" rtlCol="0">
                <a:spAutoFit/>
              </a:bodyPr>
              <a:lstStyle/>
              <a:p>
                <a:r>
                  <a:rPr lang="en-US" dirty="0">
                    <a:solidFill>
                      <a:schemeClr val="bg1"/>
                    </a:solidFill>
                  </a:rPr>
                  <a:t>The minimizing values are the receiver estimates of </a:t>
                </a:r>
                <a14:m>
                  <m:oMath xmlns:m="http://schemas.openxmlformats.org/officeDocument/2006/math">
                    <m:sSub>
                      <m:sSubPr>
                        <m:ctrlPr>
                          <a:rPr lang="en-US" i="1" smtClean="0">
                            <a:solidFill>
                              <a:schemeClr val="bg1"/>
                            </a:solidFill>
                            <a:latin typeface="Cambria Math" panose="02040503050406030204" pitchFamily="18" charset="0"/>
                          </a:rPr>
                        </m:ctrlPr>
                      </m:sSubPr>
                      <m:e>
                        <m:r>
                          <a:rPr lang="tr-TR" b="0" i="1" smtClean="0">
                            <a:solidFill>
                              <a:schemeClr val="bg1"/>
                            </a:solidFill>
                            <a:latin typeface="Cambria Math" panose="02040503050406030204" pitchFamily="18" charset="0"/>
                          </a:rPr>
                          <m:t>𝑠</m:t>
                        </m:r>
                      </m:e>
                      <m:sub>
                        <m:r>
                          <a:rPr lang="tr-TR" b="0" i="1" smtClean="0">
                            <a:solidFill>
                              <a:schemeClr val="bg1"/>
                            </a:solidFill>
                            <a:latin typeface="Cambria Math" panose="02040503050406030204" pitchFamily="18" charset="0"/>
                          </a:rPr>
                          <m:t>1</m:t>
                        </m:r>
                      </m:sub>
                    </m:sSub>
                  </m:oMath>
                </a14:m>
                <a:r>
                  <a:rPr lang="en-US" dirty="0">
                    <a:solidFill>
                      <a:schemeClr val="bg1"/>
                    </a:solidFill>
                  </a:rPr>
                  <a:t>and</a:t>
                </a:r>
                <a:r>
                  <a:rPr lang="tr-TR" dirty="0">
                    <a:solidFill>
                      <a:schemeClr val="bg1"/>
                    </a:solidFill>
                  </a:rPr>
                  <a:t> </a:t>
                </a:r>
                <a14:m>
                  <m:oMath xmlns:m="http://schemas.openxmlformats.org/officeDocument/2006/math">
                    <m:sSub>
                      <m:sSubPr>
                        <m:ctrlPr>
                          <a:rPr lang="en-US" i="1" smtClean="0">
                            <a:solidFill>
                              <a:schemeClr val="bg1"/>
                            </a:solidFill>
                            <a:latin typeface="Cambria Math" panose="02040503050406030204" pitchFamily="18" charset="0"/>
                          </a:rPr>
                        </m:ctrlPr>
                      </m:sSubPr>
                      <m:e>
                        <m:r>
                          <a:rPr lang="tr-TR" b="0" i="1" smtClean="0">
                            <a:solidFill>
                              <a:schemeClr val="bg1"/>
                            </a:solidFill>
                            <a:latin typeface="Cambria Math" panose="02040503050406030204" pitchFamily="18" charset="0"/>
                          </a:rPr>
                          <m:t>𝑠</m:t>
                        </m:r>
                      </m:e>
                      <m:sub>
                        <m:r>
                          <a:rPr lang="tr-TR" b="0" i="1" smtClean="0">
                            <a:solidFill>
                              <a:schemeClr val="bg1"/>
                            </a:solidFill>
                            <a:latin typeface="Cambria Math" panose="02040503050406030204" pitchFamily="18" charset="0"/>
                          </a:rPr>
                          <m:t>2</m:t>
                        </m:r>
                      </m:sub>
                    </m:sSub>
                  </m:oMath>
                </a14:m>
                <a:r>
                  <a:rPr lang="en-US" dirty="0">
                    <a:solidFill>
                      <a:schemeClr val="bg1"/>
                    </a:solidFill>
                  </a:rPr>
                  <a:t> , respectively. We expand the above metric and delete the terms that are independent of the codewords and observe that the above minimization is equivalent to minimizing</a:t>
                </a:r>
                <a:r>
                  <a:rPr lang="tr-TR" dirty="0">
                    <a:solidFill>
                      <a:schemeClr val="bg1"/>
                    </a:solidFill>
                  </a:rPr>
                  <a:t>:</a:t>
                </a:r>
              </a:p>
            </p:txBody>
          </p:sp>
        </mc:Choice>
        <mc:Fallback xmlns="">
          <p:sp>
            <p:nvSpPr>
              <p:cNvPr id="9" name="Metin kutusu 8">
                <a:extLst>
                  <a:ext uri="{FF2B5EF4-FFF2-40B4-BE49-F238E27FC236}">
                    <a16:creationId xmlns:a16="http://schemas.microsoft.com/office/drawing/2014/main" id="{0E016FC9-3020-15FF-DDFC-8FC281E49777}"/>
                  </a:ext>
                </a:extLst>
              </p:cNvPr>
              <p:cNvSpPr txBox="1">
                <a:spLocks noRot="1" noChangeAspect="1" noMove="1" noResize="1" noEditPoints="1" noAdjustHandles="1" noChangeArrowheads="1" noChangeShapeType="1" noTextEdit="1"/>
              </p:cNvSpPr>
              <p:nvPr/>
            </p:nvSpPr>
            <p:spPr>
              <a:xfrm>
                <a:off x="1248419" y="3546631"/>
                <a:ext cx="9695155" cy="923330"/>
              </a:xfrm>
              <a:prstGeom prst="rect">
                <a:avLst/>
              </a:prstGeom>
              <a:blipFill>
                <a:blip r:embed="rId4"/>
                <a:stretch>
                  <a:fillRect l="-566" t="-3311" b="-10596"/>
                </a:stretch>
              </a:blipFill>
            </p:spPr>
            <p:txBody>
              <a:bodyPr/>
              <a:lstStyle/>
              <a:p>
                <a:r>
                  <a:rPr lang="tr-TR">
                    <a:noFill/>
                  </a:rPr>
                  <a:t> </a:t>
                </a:r>
              </a:p>
            </p:txBody>
          </p:sp>
        </mc:Fallback>
      </mc:AlternateContent>
      <p:pic>
        <p:nvPicPr>
          <p:cNvPr id="11" name="Resim 10" descr="metin, yazı tipi, el yazısı, beyaz içeren bir resim&#10;&#10;Açıklama otomatik olarak oluşturuldu">
            <a:extLst>
              <a:ext uri="{FF2B5EF4-FFF2-40B4-BE49-F238E27FC236}">
                <a16:creationId xmlns:a16="http://schemas.microsoft.com/office/drawing/2014/main" id="{6E3F4186-A939-350C-7C4D-99701BCF61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1759" y="4705222"/>
            <a:ext cx="4288482" cy="1685890"/>
          </a:xfrm>
          <a:prstGeom prst="rect">
            <a:avLst/>
          </a:prstGeom>
        </p:spPr>
      </p:pic>
    </p:spTree>
    <p:extLst>
      <p:ext uri="{BB962C8B-B14F-4D97-AF65-F5344CB8AC3E}">
        <p14:creationId xmlns:p14="http://schemas.microsoft.com/office/powerpoint/2010/main" val="3748208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309B1EB-95C9-C594-CB9E-5A50972DE089}"/>
              </a:ext>
            </a:extLst>
          </p:cNvPr>
          <p:cNvSpPr txBox="1"/>
          <p:nvPr/>
        </p:nvSpPr>
        <p:spPr>
          <a:xfrm>
            <a:off x="1248420" y="674703"/>
            <a:ext cx="9695155" cy="646331"/>
          </a:xfrm>
          <a:prstGeom prst="rect">
            <a:avLst/>
          </a:prstGeom>
          <a:noFill/>
        </p:spPr>
        <p:txBody>
          <a:bodyPr wrap="square" rtlCol="0">
            <a:spAutoFit/>
          </a:bodyPr>
          <a:lstStyle/>
          <a:p>
            <a:r>
              <a:rPr lang="en-US" dirty="0">
                <a:solidFill>
                  <a:schemeClr val="bg1"/>
                </a:solidFill>
              </a:rPr>
              <a:t>If we divide the m</a:t>
            </a:r>
            <a:r>
              <a:rPr lang="tr-TR" dirty="0" err="1">
                <a:solidFill>
                  <a:schemeClr val="bg1"/>
                </a:solidFill>
              </a:rPr>
              <a:t>etric</a:t>
            </a:r>
            <a:r>
              <a:rPr lang="en-US" dirty="0">
                <a:solidFill>
                  <a:schemeClr val="bg1"/>
                </a:solidFill>
              </a:rPr>
              <a:t> into two parts, one of which is a function of only s1 and the other is a function of only s2, we obtain the following two equations</a:t>
            </a:r>
            <a:endParaRPr lang="tr-TR" dirty="0">
              <a:solidFill>
                <a:schemeClr val="bg1"/>
              </a:solidFill>
            </a:endParaRPr>
          </a:p>
        </p:txBody>
      </p:sp>
      <p:pic>
        <p:nvPicPr>
          <p:cNvPr id="4" name="Resim 3" descr="yazı tipi, metin, el yazısı, beyaz içeren bir resim&#10;&#10;Açıklama otomatik olarak oluşturuldu">
            <a:extLst>
              <a:ext uri="{FF2B5EF4-FFF2-40B4-BE49-F238E27FC236}">
                <a16:creationId xmlns:a16="http://schemas.microsoft.com/office/drawing/2014/main" id="{6A08FBBF-9253-5549-0106-64B3376CA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716" y="1725036"/>
            <a:ext cx="4542567" cy="1391026"/>
          </a:xfrm>
          <a:prstGeom prst="rect">
            <a:avLst/>
          </a:prstGeom>
        </p:spPr>
      </p:pic>
      <p:pic>
        <p:nvPicPr>
          <p:cNvPr id="6" name="Resim 5" descr="metin, yazı tipi, el yazısı, beyaz içeren bir resim&#10;&#10;Açıklama otomatik olarak oluşturuldu">
            <a:extLst>
              <a:ext uri="{FF2B5EF4-FFF2-40B4-BE49-F238E27FC236}">
                <a16:creationId xmlns:a16="http://schemas.microsoft.com/office/drawing/2014/main" id="{21498198-C488-669B-3F05-5E45A20AE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176" y="3726403"/>
            <a:ext cx="4793642" cy="1297103"/>
          </a:xfrm>
          <a:prstGeom prst="rect">
            <a:avLst/>
          </a:prstGeom>
        </p:spPr>
      </p:pic>
    </p:spTree>
    <p:extLst>
      <p:ext uri="{BB962C8B-B14F-4D97-AF65-F5344CB8AC3E}">
        <p14:creationId xmlns:p14="http://schemas.microsoft.com/office/powerpoint/2010/main" val="285775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309B1EB-95C9-C594-CB9E-5A50972DE089}"/>
              </a:ext>
            </a:extLst>
          </p:cNvPr>
          <p:cNvSpPr txBox="1"/>
          <p:nvPr/>
        </p:nvSpPr>
        <p:spPr>
          <a:xfrm>
            <a:off x="1248420" y="674703"/>
            <a:ext cx="9695155" cy="369332"/>
          </a:xfrm>
          <a:prstGeom prst="rect">
            <a:avLst/>
          </a:prstGeom>
          <a:noFill/>
        </p:spPr>
        <p:txBody>
          <a:bodyPr wrap="square" rtlCol="0">
            <a:spAutoFit/>
          </a:bodyPr>
          <a:lstStyle/>
          <a:p>
            <a:r>
              <a:rPr lang="en-US" dirty="0">
                <a:solidFill>
                  <a:schemeClr val="bg1"/>
                </a:solidFill>
              </a:rPr>
              <a:t>If we minimize both metrics, we get the following values</a:t>
            </a:r>
            <a:endParaRPr lang="tr-TR" dirty="0">
              <a:solidFill>
                <a:schemeClr val="bg1"/>
              </a:solidFill>
            </a:endParaRPr>
          </a:p>
        </p:txBody>
      </p:sp>
      <p:pic>
        <p:nvPicPr>
          <p:cNvPr id="5" name="Resim 4" descr="metin, yazı tipi, diyagram, beyaz içeren bir resim&#10;&#10;Açıklama otomatik olarak oluşturuldu">
            <a:extLst>
              <a:ext uri="{FF2B5EF4-FFF2-40B4-BE49-F238E27FC236}">
                <a16:creationId xmlns:a16="http://schemas.microsoft.com/office/drawing/2014/main" id="{B6774B7F-5DB1-23D2-6C66-753BE4335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401" y="1848631"/>
            <a:ext cx="3125197" cy="1557265"/>
          </a:xfrm>
          <a:prstGeom prst="rect">
            <a:avLst/>
          </a:prstGeom>
        </p:spPr>
      </p:pic>
      <p:pic>
        <p:nvPicPr>
          <p:cNvPr id="8" name="Resim 7" descr="yazı tipi, metin, diyagram, el yazısı içeren bir resim&#10;&#10;Açıklama otomatik olarak oluşturuldu">
            <a:extLst>
              <a:ext uri="{FF2B5EF4-FFF2-40B4-BE49-F238E27FC236}">
                <a16:creationId xmlns:a16="http://schemas.microsoft.com/office/drawing/2014/main" id="{0054E9F3-EC3F-9BD4-8065-BF918E5C0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200" y="3907608"/>
            <a:ext cx="3293593" cy="1640935"/>
          </a:xfrm>
          <a:prstGeom prst="rect">
            <a:avLst/>
          </a:prstGeom>
        </p:spPr>
      </p:pic>
    </p:spTree>
    <p:extLst>
      <p:ext uri="{BB962C8B-B14F-4D97-AF65-F5344CB8AC3E}">
        <p14:creationId xmlns:p14="http://schemas.microsoft.com/office/powerpoint/2010/main" val="256068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2588950" y="834085"/>
            <a:ext cx="7014099" cy="1309687"/>
          </a:xfrm>
        </p:spPr>
        <p:txBody>
          <a:bodyPr>
            <a:normAutofit/>
          </a:bodyPr>
          <a:lstStyle/>
          <a:p>
            <a:pPr algn="ctr"/>
            <a:r>
              <a:rPr lang="tr-TR" dirty="0">
                <a:solidFill>
                  <a:schemeClr val="bg1"/>
                </a:solidFill>
              </a:rPr>
              <a:t>PERFORMANCE ANALYSIS</a:t>
            </a:r>
          </a:p>
        </p:txBody>
      </p:sp>
      <p:sp>
        <p:nvSpPr>
          <p:cNvPr id="3" name="Metin kutusu 2">
            <a:extLst>
              <a:ext uri="{FF2B5EF4-FFF2-40B4-BE49-F238E27FC236}">
                <a16:creationId xmlns:a16="http://schemas.microsoft.com/office/drawing/2014/main" id="{A309B1EB-95C9-C594-CB9E-5A50972DE089}"/>
              </a:ext>
            </a:extLst>
          </p:cNvPr>
          <p:cNvSpPr txBox="1"/>
          <p:nvPr/>
        </p:nvSpPr>
        <p:spPr>
          <a:xfrm>
            <a:off x="1201445" y="2654423"/>
            <a:ext cx="9695155" cy="369332"/>
          </a:xfrm>
          <a:prstGeom prst="rect">
            <a:avLst/>
          </a:prstGeom>
          <a:noFill/>
        </p:spPr>
        <p:txBody>
          <a:bodyPr wrap="square" rtlCol="0">
            <a:spAutoFit/>
          </a:bodyPr>
          <a:lstStyle/>
          <a:p>
            <a:r>
              <a:rPr lang="en-US" dirty="0">
                <a:solidFill>
                  <a:schemeClr val="bg1"/>
                </a:solidFill>
              </a:rPr>
              <a:t>Let's analyze G4 given below if the energies of different symbols are equal to each other:</a:t>
            </a:r>
            <a:endParaRPr lang="tr-TR" dirty="0">
              <a:solidFill>
                <a:schemeClr val="bg1"/>
              </a:solidFill>
            </a:endParaRPr>
          </a:p>
        </p:txBody>
      </p:sp>
      <p:pic>
        <p:nvPicPr>
          <p:cNvPr id="5" name="Resim 4" descr="metin, diyagram, ekran görüntüsü içeren bir resim&#10;&#10;Açıklama otomatik olarak oluşturuldu">
            <a:extLst>
              <a:ext uri="{FF2B5EF4-FFF2-40B4-BE49-F238E27FC236}">
                <a16:creationId xmlns:a16="http://schemas.microsoft.com/office/drawing/2014/main" id="{2FDE4B51-E713-675C-64DD-42893DACD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998" y="3834246"/>
            <a:ext cx="3358004" cy="2340072"/>
          </a:xfrm>
          <a:prstGeom prst="rect">
            <a:avLst/>
          </a:prstGeom>
        </p:spPr>
      </p:pic>
    </p:spTree>
    <p:extLst>
      <p:ext uri="{BB962C8B-B14F-4D97-AF65-F5344CB8AC3E}">
        <p14:creationId xmlns:p14="http://schemas.microsoft.com/office/powerpoint/2010/main" val="335994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A309B1EB-95C9-C594-CB9E-5A50972DE089}"/>
              </a:ext>
            </a:extLst>
          </p:cNvPr>
          <p:cNvSpPr txBox="1"/>
          <p:nvPr/>
        </p:nvSpPr>
        <p:spPr>
          <a:xfrm>
            <a:off x="1248422" y="577049"/>
            <a:ext cx="9695155" cy="369332"/>
          </a:xfrm>
          <a:prstGeom prst="rect">
            <a:avLst/>
          </a:prstGeom>
          <a:noFill/>
        </p:spPr>
        <p:txBody>
          <a:bodyPr wrap="square" rtlCol="0">
            <a:spAutoFit/>
          </a:bodyPr>
          <a:lstStyle/>
          <a:p>
            <a:r>
              <a:rPr lang="en-US" dirty="0">
                <a:solidFill>
                  <a:schemeClr val="bg1"/>
                </a:solidFill>
              </a:rPr>
              <a:t>The decoder minimizes</a:t>
            </a:r>
            <a:r>
              <a:rPr lang="tr-TR" dirty="0">
                <a:solidFill>
                  <a:schemeClr val="bg1"/>
                </a:solidFill>
              </a:rPr>
              <a:t> </a:t>
            </a:r>
            <a:r>
              <a:rPr lang="en-US" dirty="0">
                <a:solidFill>
                  <a:schemeClr val="bg1"/>
                </a:solidFill>
              </a:rPr>
              <a:t>the decision metric</a:t>
            </a:r>
            <a:r>
              <a:rPr lang="tr-TR" dirty="0">
                <a:solidFill>
                  <a:schemeClr val="bg1"/>
                </a:solidFill>
              </a:rPr>
              <a:t>:</a:t>
            </a:r>
          </a:p>
        </p:txBody>
      </p:sp>
      <p:pic>
        <p:nvPicPr>
          <p:cNvPr id="8" name="Resim 7" descr="metin, yazı tipi, el yazısı, beyaz içeren bir resim&#10;&#10;Açıklama otomatik olarak oluşturuldu">
            <a:extLst>
              <a:ext uri="{FF2B5EF4-FFF2-40B4-BE49-F238E27FC236}">
                <a16:creationId xmlns:a16="http://schemas.microsoft.com/office/drawing/2014/main" id="{27525B7C-296E-ABA7-5BB4-2B4A8A012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175" y="1334379"/>
            <a:ext cx="4979649" cy="1639640"/>
          </a:xfrm>
          <a:prstGeom prst="rect">
            <a:avLst/>
          </a:prstGeom>
        </p:spPr>
      </p:pic>
      <mc:AlternateContent xmlns:mc="http://schemas.openxmlformats.org/markup-compatibility/2006" xmlns:a14="http://schemas.microsoft.com/office/drawing/2010/main">
        <mc:Choice Requires="a14">
          <p:sp>
            <p:nvSpPr>
              <p:cNvPr id="9" name="Metin kutusu 8">
                <a:extLst>
                  <a:ext uri="{FF2B5EF4-FFF2-40B4-BE49-F238E27FC236}">
                    <a16:creationId xmlns:a16="http://schemas.microsoft.com/office/drawing/2014/main" id="{98247762-22DA-51EF-8858-B2B25B152C6A}"/>
                  </a:ext>
                </a:extLst>
              </p:cNvPr>
              <p:cNvSpPr txBox="1"/>
              <p:nvPr/>
            </p:nvSpPr>
            <p:spPr>
              <a:xfrm>
                <a:off x="1248421" y="3699316"/>
                <a:ext cx="9695155" cy="369332"/>
              </a:xfrm>
              <a:prstGeom prst="rect">
                <a:avLst/>
              </a:prstGeom>
              <a:noFill/>
            </p:spPr>
            <p:txBody>
              <a:bodyPr wrap="square" rtlCol="0">
                <a:spAutoFit/>
              </a:bodyPr>
              <a:lstStyle/>
              <a:p>
                <a:r>
                  <a:rPr lang="en-US" dirty="0">
                    <a:solidFill>
                      <a:schemeClr val="bg1"/>
                    </a:solidFill>
                  </a:rPr>
                  <a:t>for decoding </a:t>
                </a:r>
                <a14:m>
                  <m:oMath xmlns:m="http://schemas.openxmlformats.org/officeDocument/2006/math">
                    <m:sSub>
                      <m:sSubPr>
                        <m:ctrlPr>
                          <a:rPr lang="en-US" i="1" smtClean="0">
                            <a:solidFill>
                              <a:schemeClr val="bg1"/>
                            </a:solidFill>
                            <a:latin typeface="Cambria Math" panose="02040503050406030204" pitchFamily="18" charset="0"/>
                          </a:rPr>
                        </m:ctrlPr>
                      </m:sSubPr>
                      <m:e>
                        <m:r>
                          <a:rPr lang="tr-TR" b="0" i="1" smtClean="0">
                            <a:solidFill>
                              <a:schemeClr val="bg1"/>
                            </a:solidFill>
                            <a:latin typeface="Cambria Math" panose="02040503050406030204" pitchFamily="18" charset="0"/>
                          </a:rPr>
                          <m:t>𝑠</m:t>
                        </m:r>
                      </m:e>
                      <m:sub>
                        <m:r>
                          <a:rPr lang="tr-TR" b="0" i="1" smtClean="0">
                            <a:solidFill>
                              <a:schemeClr val="bg1"/>
                            </a:solidFill>
                            <a:latin typeface="Cambria Math" panose="02040503050406030204" pitchFamily="18" charset="0"/>
                          </a:rPr>
                          <m:t>1</m:t>
                        </m:r>
                      </m:sub>
                    </m:sSub>
                  </m:oMath>
                </a14:m>
                <a:r>
                  <a:rPr lang="en-US" dirty="0">
                    <a:solidFill>
                      <a:schemeClr val="bg1"/>
                    </a:solidFill>
                  </a:rPr>
                  <a:t>which can be rewritten as </a:t>
                </a:r>
                <a14:m>
                  <m:oMath xmlns:m="http://schemas.openxmlformats.org/officeDocument/2006/math">
                    <m:sSup>
                      <m:sSupPr>
                        <m:ctrlPr>
                          <a:rPr lang="en-US" i="1" smtClean="0">
                            <a:solidFill>
                              <a:schemeClr val="bg1"/>
                            </a:solidFill>
                            <a:latin typeface="Cambria Math" panose="02040503050406030204" pitchFamily="18" charset="0"/>
                          </a:rPr>
                        </m:ctrlPr>
                      </m:sSupPr>
                      <m:e>
                        <m:r>
                          <a:rPr lang="tr-TR" b="0" i="1" smtClean="0">
                            <a:solidFill>
                              <a:schemeClr val="bg1"/>
                            </a:solidFill>
                            <a:latin typeface="Cambria Math" panose="02040503050406030204" pitchFamily="18" charset="0"/>
                          </a:rPr>
                          <m:t>|</m:t>
                        </m:r>
                        <m:sSub>
                          <m:sSubPr>
                            <m:ctrlPr>
                              <a:rPr lang="tr-TR" b="0" i="1" smtClean="0">
                                <a:solidFill>
                                  <a:schemeClr val="bg1"/>
                                </a:solidFill>
                                <a:latin typeface="Cambria Math" panose="02040503050406030204" pitchFamily="18" charset="0"/>
                              </a:rPr>
                            </m:ctrlPr>
                          </m:sSubPr>
                          <m:e>
                            <m:acc>
                              <m:accPr>
                                <m:chr m:val="̆"/>
                                <m:ctrlPr>
                                  <a:rPr lang="tr-TR" b="0" i="1" smtClean="0">
                                    <a:solidFill>
                                      <a:schemeClr val="bg1"/>
                                    </a:solidFill>
                                    <a:latin typeface="Cambria Math" panose="02040503050406030204" pitchFamily="18" charset="0"/>
                                  </a:rPr>
                                </m:ctrlPr>
                              </m:accPr>
                              <m:e>
                                <m:r>
                                  <a:rPr lang="tr-TR" b="0" i="1" smtClean="0">
                                    <a:solidFill>
                                      <a:schemeClr val="bg1"/>
                                    </a:solidFill>
                                    <a:latin typeface="Cambria Math" panose="02040503050406030204" pitchFamily="18" charset="0"/>
                                  </a:rPr>
                                  <m:t>𝑠</m:t>
                                </m:r>
                              </m:e>
                            </m:acc>
                          </m:e>
                          <m:sub>
                            <m:r>
                              <a:rPr lang="tr-TR" b="0" i="1" smtClean="0">
                                <a:solidFill>
                                  <a:schemeClr val="bg1"/>
                                </a:solidFill>
                                <a:latin typeface="Cambria Math" panose="02040503050406030204" pitchFamily="18" charset="0"/>
                              </a:rPr>
                              <m:t>1</m:t>
                            </m:r>
                          </m:sub>
                        </m:sSub>
                        <m:r>
                          <a:rPr lang="tr-TR" b="0" i="1" smtClean="0">
                            <a:solidFill>
                              <a:schemeClr val="bg1"/>
                            </a:solidFill>
                            <a:latin typeface="Cambria Math" panose="02040503050406030204" pitchFamily="18" charset="0"/>
                          </a:rPr>
                          <m:t>−</m:t>
                        </m:r>
                        <m:sSub>
                          <m:sSubPr>
                            <m:ctrlPr>
                              <a:rPr lang="tr-TR" b="0" i="1" smtClean="0">
                                <a:solidFill>
                                  <a:schemeClr val="bg1"/>
                                </a:solidFill>
                                <a:latin typeface="Cambria Math" panose="02040503050406030204" pitchFamily="18" charset="0"/>
                              </a:rPr>
                            </m:ctrlPr>
                          </m:sSubPr>
                          <m:e>
                            <m:r>
                              <a:rPr lang="tr-TR" b="0" i="1" smtClean="0">
                                <a:solidFill>
                                  <a:schemeClr val="bg1"/>
                                </a:solidFill>
                                <a:latin typeface="Cambria Math" panose="02040503050406030204" pitchFamily="18" charset="0"/>
                              </a:rPr>
                              <m:t>𝑠</m:t>
                            </m:r>
                          </m:e>
                          <m:sub>
                            <m:r>
                              <a:rPr lang="tr-TR" b="0" i="1" smtClean="0">
                                <a:solidFill>
                                  <a:schemeClr val="bg1"/>
                                </a:solidFill>
                                <a:latin typeface="Cambria Math" panose="02040503050406030204" pitchFamily="18" charset="0"/>
                              </a:rPr>
                              <m:t>1</m:t>
                            </m:r>
                          </m:sub>
                        </m:sSub>
                        <m:r>
                          <a:rPr lang="tr-TR" b="0" i="1" smtClean="0">
                            <a:solidFill>
                              <a:schemeClr val="bg1"/>
                            </a:solidFill>
                            <a:latin typeface="Cambria Math" panose="02040503050406030204" pitchFamily="18" charset="0"/>
                          </a:rPr>
                          <m:t>|</m:t>
                        </m:r>
                      </m:e>
                      <m:sup>
                        <m:r>
                          <a:rPr lang="tr-TR" b="0" i="1" smtClean="0">
                            <a:solidFill>
                              <a:schemeClr val="bg1"/>
                            </a:solidFill>
                            <a:latin typeface="Cambria Math" panose="02040503050406030204" pitchFamily="18" charset="0"/>
                          </a:rPr>
                          <m:t>2</m:t>
                        </m:r>
                      </m:sup>
                    </m:sSup>
                  </m:oMath>
                </a14:m>
                <a:r>
                  <a:rPr lang="tr-TR" dirty="0">
                    <a:solidFill>
                      <a:schemeClr val="bg1"/>
                    </a:solidFill>
                  </a:rPr>
                  <a:t> </a:t>
                </a:r>
                <a:r>
                  <a:rPr lang="en-US" dirty="0">
                    <a:solidFill>
                      <a:schemeClr val="bg1"/>
                    </a:solidFill>
                  </a:rPr>
                  <a:t>where</a:t>
                </a:r>
                <a:endParaRPr lang="tr-TR" dirty="0">
                  <a:solidFill>
                    <a:schemeClr val="bg1"/>
                  </a:solidFill>
                </a:endParaRPr>
              </a:p>
            </p:txBody>
          </p:sp>
        </mc:Choice>
        <mc:Fallback xmlns="">
          <p:sp>
            <p:nvSpPr>
              <p:cNvPr id="9" name="Metin kutusu 8">
                <a:extLst>
                  <a:ext uri="{FF2B5EF4-FFF2-40B4-BE49-F238E27FC236}">
                    <a16:creationId xmlns:a16="http://schemas.microsoft.com/office/drawing/2014/main" id="{98247762-22DA-51EF-8858-B2B25B152C6A}"/>
                  </a:ext>
                </a:extLst>
              </p:cNvPr>
              <p:cNvSpPr txBox="1">
                <a:spLocks noRot="1" noChangeAspect="1" noMove="1" noResize="1" noEditPoints="1" noAdjustHandles="1" noChangeArrowheads="1" noChangeShapeType="1" noTextEdit="1"/>
              </p:cNvSpPr>
              <p:nvPr/>
            </p:nvSpPr>
            <p:spPr>
              <a:xfrm>
                <a:off x="1248421" y="3699316"/>
                <a:ext cx="9695155" cy="369332"/>
              </a:xfrm>
              <a:prstGeom prst="rect">
                <a:avLst/>
              </a:prstGeom>
              <a:blipFill>
                <a:blip r:embed="rId3"/>
                <a:stretch>
                  <a:fillRect l="-566" t="-8333" b="-28333"/>
                </a:stretch>
              </a:blipFill>
            </p:spPr>
            <p:txBody>
              <a:bodyPr/>
              <a:lstStyle/>
              <a:p>
                <a:r>
                  <a:rPr lang="tr-TR">
                    <a:noFill/>
                  </a:rPr>
                  <a:t> </a:t>
                </a:r>
              </a:p>
            </p:txBody>
          </p:sp>
        </mc:Fallback>
      </mc:AlternateContent>
      <p:pic>
        <p:nvPicPr>
          <p:cNvPr id="11" name="Resim 10" descr="yazı tipi, metin, el yazısı, beyaz içeren bir resim&#10;&#10;Açıklama otomatik olarak oluşturuldu">
            <a:extLst>
              <a:ext uri="{FF2B5EF4-FFF2-40B4-BE49-F238E27FC236}">
                <a16:creationId xmlns:a16="http://schemas.microsoft.com/office/drawing/2014/main" id="{55D317FE-E428-0F0B-227B-7D00598670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0466" y="4448982"/>
            <a:ext cx="5631067" cy="1277972"/>
          </a:xfrm>
          <a:prstGeom prst="rect">
            <a:avLst/>
          </a:prstGeom>
        </p:spPr>
      </p:pic>
    </p:spTree>
    <p:extLst>
      <p:ext uri="{BB962C8B-B14F-4D97-AF65-F5344CB8AC3E}">
        <p14:creationId xmlns:p14="http://schemas.microsoft.com/office/powerpoint/2010/main" val="358803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A309B1EB-95C9-C594-CB9E-5A50972DE089}"/>
                  </a:ext>
                </a:extLst>
              </p:cNvPr>
              <p:cNvSpPr txBox="1"/>
              <p:nvPr/>
            </p:nvSpPr>
            <p:spPr>
              <a:xfrm>
                <a:off x="1248422" y="577049"/>
                <a:ext cx="9695155" cy="441659"/>
              </a:xfrm>
              <a:prstGeom prst="rect">
                <a:avLst/>
              </a:prstGeom>
              <a:noFill/>
            </p:spPr>
            <p:txBody>
              <a:bodyPr wrap="square" rtlCol="0">
                <a:spAutoFit/>
              </a:bodyPr>
              <a:lstStyle/>
              <a:p>
                <a:r>
                  <a:rPr lang="en-US" dirty="0">
                    <a:solidFill>
                      <a:schemeClr val="bg1"/>
                    </a:solidFill>
                  </a:rPr>
                  <a:t>By replacing </a:t>
                </a:r>
                <a14:m>
                  <m:oMath xmlns:m="http://schemas.openxmlformats.org/officeDocument/2006/math">
                    <m:sSubSup>
                      <m:sSubSupPr>
                        <m:ctrlPr>
                          <a:rPr lang="en-US" i="1" smtClean="0">
                            <a:solidFill>
                              <a:schemeClr val="bg1"/>
                            </a:solidFill>
                            <a:latin typeface="Cambria Math" panose="02040503050406030204" pitchFamily="18" charset="0"/>
                          </a:rPr>
                        </m:ctrlPr>
                      </m:sSubSupPr>
                      <m:e>
                        <m:r>
                          <a:rPr lang="tr-TR" b="0" i="1" smtClean="0">
                            <a:solidFill>
                              <a:schemeClr val="bg1"/>
                            </a:solidFill>
                            <a:latin typeface="Cambria Math" panose="02040503050406030204" pitchFamily="18" charset="0"/>
                          </a:rPr>
                          <m:t>𝑟</m:t>
                        </m:r>
                      </m:e>
                      <m:sub>
                        <m:r>
                          <a:rPr lang="tr-TR" b="0" i="1" smtClean="0">
                            <a:solidFill>
                              <a:schemeClr val="bg1"/>
                            </a:solidFill>
                            <a:latin typeface="Cambria Math" panose="02040503050406030204" pitchFamily="18" charset="0"/>
                          </a:rPr>
                          <m:t>𝑡</m:t>
                        </m:r>
                      </m:sub>
                      <m:sup>
                        <m:r>
                          <a:rPr lang="tr-TR" b="0" i="1" smtClean="0">
                            <a:solidFill>
                              <a:schemeClr val="bg1"/>
                            </a:solidFill>
                            <a:latin typeface="Cambria Math" panose="02040503050406030204" pitchFamily="18" charset="0"/>
                          </a:rPr>
                          <m:t>𝑗</m:t>
                        </m:r>
                      </m:sup>
                    </m:sSubSup>
                  </m:oMath>
                </a14:m>
                <a:r>
                  <a:rPr lang="en-US" dirty="0">
                    <a:solidFill>
                      <a:schemeClr val="bg1"/>
                    </a:solidFill>
                  </a:rPr>
                  <a:t>from in the above equation and simple</a:t>
                </a:r>
                <a:r>
                  <a:rPr lang="tr-TR" dirty="0">
                    <a:solidFill>
                      <a:schemeClr val="bg1"/>
                    </a:solidFill>
                  </a:rPr>
                  <a:t> </a:t>
                </a:r>
                <a:r>
                  <a:rPr lang="en-US" dirty="0">
                    <a:solidFill>
                      <a:schemeClr val="bg1"/>
                    </a:solidFill>
                  </a:rPr>
                  <a:t>manipulations, we arrive at</a:t>
                </a:r>
                <a:endParaRPr lang="tr-TR" dirty="0">
                  <a:solidFill>
                    <a:schemeClr val="bg1"/>
                  </a:solidFill>
                </a:endParaRPr>
              </a:p>
            </p:txBody>
          </p:sp>
        </mc:Choice>
        <mc:Fallback xmlns="">
          <p:sp>
            <p:nvSpPr>
              <p:cNvPr id="3" name="Metin kutusu 2">
                <a:extLst>
                  <a:ext uri="{FF2B5EF4-FFF2-40B4-BE49-F238E27FC236}">
                    <a16:creationId xmlns:a16="http://schemas.microsoft.com/office/drawing/2014/main" id="{A309B1EB-95C9-C594-CB9E-5A50972DE089}"/>
                  </a:ext>
                </a:extLst>
              </p:cNvPr>
              <p:cNvSpPr txBox="1">
                <a:spLocks noRot="1" noChangeAspect="1" noMove="1" noResize="1" noEditPoints="1" noAdjustHandles="1" noChangeArrowheads="1" noChangeShapeType="1" noTextEdit="1"/>
              </p:cNvSpPr>
              <p:nvPr/>
            </p:nvSpPr>
            <p:spPr>
              <a:xfrm>
                <a:off x="1248422" y="577049"/>
                <a:ext cx="9695155" cy="441659"/>
              </a:xfrm>
              <a:prstGeom prst="rect">
                <a:avLst/>
              </a:prstGeom>
              <a:blipFill>
                <a:blip r:embed="rId2"/>
                <a:stretch>
                  <a:fillRect l="-566" b="-18056"/>
                </a:stretch>
              </a:blipFill>
            </p:spPr>
            <p:txBody>
              <a:bodyPr/>
              <a:lstStyle/>
              <a:p>
                <a:r>
                  <a:rPr lang="tr-TR">
                    <a:noFill/>
                  </a:rPr>
                  <a:t> </a:t>
                </a:r>
              </a:p>
            </p:txBody>
          </p:sp>
        </mc:Fallback>
      </mc:AlternateContent>
      <p:pic>
        <p:nvPicPr>
          <p:cNvPr id="4" name="Resim 3" descr="yazı tipi, beyaz, metin, grafik içeren bir resim&#10;&#10;Açıklama otomatik olarak oluşturuldu">
            <a:extLst>
              <a:ext uri="{FF2B5EF4-FFF2-40B4-BE49-F238E27FC236}">
                <a16:creationId xmlns:a16="http://schemas.microsoft.com/office/drawing/2014/main" id="{5B9DEA9C-8866-56AE-CB36-93A444507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826" y="1449268"/>
            <a:ext cx="3710348" cy="991430"/>
          </a:xfrm>
          <a:prstGeom prst="rect">
            <a:avLst/>
          </a:prstGeom>
        </p:spPr>
      </p:pic>
      <p:pic>
        <p:nvPicPr>
          <p:cNvPr id="6" name="Resim 5" descr="metin, yazı tipi, el yazısı, beyaz içeren bir resim&#10;&#10;Açıklama otomatik olarak oluşturuldu">
            <a:extLst>
              <a:ext uri="{FF2B5EF4-FFF2-40B4-BE49-F238E27FC236}">
                <a16:creationId xmlns:a16="http://schemas.microsoft.com/office/drawing/2014/main" id="{EB35FD3B-E398-26E7-93C5-8E0513C164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6247" y="3084734"/>
            <a:ext cx="4979506" cy="1220936"/>
          </a:xfrm>
          <a:prstGeom prst="rect">
            <a:avLst/>
          </a:prstGeom>
        </p:spPr>
      </p:pic>
      <p:sp>
        <p:nvSpPr>
          <p:cNvPr id="7" name="Metin kutusu 6">
            <a:extLst>
              <a:ext uri="{FF2B5EF4-FFF2-40B4-BE49-F238E27FC236}">
                <a16:creationId xmlns:a16="http://schemas.microsoft.com/office/drawing/2014/main" id="{98544C4B-646F-7558-3389-F66B52F6AEB7}"/>
              </a:ext>
            </a:extLst>
          </p:cNvPr>
          <p:cNvSpPr txBox="1"/>
          <p:nvPr/>
        </p:nvSpPr>
        <p:spPr>
          <a:xfrm>
            <a:off x="1347556" y="4949706"/>
            <a:ext cx="9695155" cy="369332"/>
          </a:xfrm>
          <a:prstGeom prst="rect">
            <a:avLst/>
          </a:prstGeom>
          <a:noFill/>
        </p:spPr>
        <p:txBody>
          <a:bodyPr wrap="square" rtlCol="0">
            <a:spAutoFit/>
          </a:bodyPr>
          <a:lstStyle/>
          <a:p>
            <a:r>
              <a:rPr lang="tr-TR" dirty="0" err="1">
                <a:solidFill>
                  <a:schemeClr val="bg1"/>
                </a:solidFill>
              </a:rPr>
              <a:t>By</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last</a:t>
            </a:r>
            <a:r>
              <a:rPr lang="tr-TR" dirty="0">
                <a:solidFill>
                  <a:schemeClr val="bg1"/>
                </a:solidFill>
              </a:rPr>
              <a:t> </a:t>
            </a:r>
            <a:r>
              <a:rPr lang="tr-TR" dirty="0" err="1">
                <a:solidFill>
                  <a:schemeClr val="bg1"/>
                </a:solidFill>
              </a:rPr>
              <a:t>equation</a:t>
            </a:r>
            <a:r>
              <a:rPr lang="tr-TR" dirty="0">
                <a:solidFill>
                  <a:schemeClr val="bg1"/>
                </a:solidFill>
              </a:rPr>
              <a:t>, </a:t>
            </a:r>
            <a:r>
              <a:rPr lang="en-US" dirty="0">
                <a:solidFill>
                  <a:schemeClr val="bg1"/>
                </a:solidFill>
              </a:rPr>
              <a:t>the random variable is</a:t>
            </a:r>
            <a:r>
              <a:rPr lang="tr-TR" dirty="0">
                <a:solidFill>
                  <a:schemeClr val="bg1"/>
                </a:solidFill>
              </a:rPr>
              <a:t> </a:t>
            </a:r>
            <a:r>
              <a:rPr lang="en-US" dirty="0">
                <a:solidFill>
                  <a:schemeClr val="bg1"/>
                </a:solidFill>
              </a:rPr>
              <a:t>a zero-mean complex Gaussian random variable</a:t>
            </a:r>
            <a:r>
              <a:rPr lang="tr-TR" dirty="0">
                <a:solidFill>
                  <a:schemeClr val="bg1"/>
                </a:solidFill>
              </a:rPr>
              <a:t>.</a:t>
            </a:r>
          </a:p>
        </p:txBody>
      </p:sp>
    </p:spTree>
    <p:extLst>
      <p:ext uri="{BB962C8B-B14F-4D97-AF65-F5344CB8AC3E}">
        <p14:creationId xmlns:p14="http://schemas.microsoft.com/office/powerpoint/2010/main" val="376269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2588950" y="265914"/>
            <a:ext cx="7014099" cy="1309687"/>
          </a:xfrm>
        </p:spPr>
        <p:txBody>
          <a:bodyPr>
            <a:normAutofit/>
          </a:bodyPr>
          <a:lstStyle/>
          <a:p>
            <a:pPr algn="ctr"/>
            <a:r>
              <a:rPr lang="tr-TR" dirty="0">
                <a:solidFill>
                  <a:schemeClr val="bg1"/>
                </a:solidFill>
              </a:rPr>
              <a:t>SIMILUATION STEPS</a:t>
            </a:r>
          </a:p>
        </p:txBody>
      </p:sp>
      <p:sp>
        <p:nvSpPr>
          <p:cNvPr id="3" name="Metin kutusu 2">
            <a:extLst>
              <a:ext uri="{FF2B5EF4-FFF2-40B4-BE49-F238E27FC236}">
                <a16:creationId xmlns:a16="http://schemas.microsoft.com/office/drawing/2014/main" id="{A309B1EB-95C9-C594-CB9E-5A50972DE089}"/>
              </a:ext>
            </a:extLst>
          </p:cNvPr>
          <p:cNvSpPr txBox="1"/>
          <p:nvPr/>
        </p:nvSpPr>
        <p:spPr>
          <a:xfrm>
            <a:off x="1065320" y="1291702"/>
            <a:ext cx="10626571" cy="5478423"/>
          </a:xfrm>
          <a:prstGeom prst="rect">
            <a:avLst/>
          </a:prstGeom>
          <a:noFill/>
        </p:spPr>
        <p:txBody>
          <a:bodyPr wrap="square" rtlCol="0">
            <a:spAutoFit/>
          </a:bodyPr>
          <a:lstStyle/>
          <a:p>
            <a:r>
              <a:rPr lang="en-US" sz="1400" spc="-5" dirty="0">
                <a:solidFill>
                  <a:schemeClr val="bg1"/>
                </a:solidFill>
                <a:latin typeface="Times New Roman" panose="02020603050405020304" pitchFamily="18" charset="0"/>
                <a:ea typeface="SimSun" panose="02010600030101010101" pitchFamily="2" charset="-122"/>
              </a:rPr>
              <a:t>Simulation of Bit Error Rate (BER) Calculation using </a:t>
            </a:r>
            <a:r>
              <a:rPr lang="en-US" sz="1400" spc="-5" dirty="0" err="1">
                <a:solidFill>
                  <a:schemeClr val="bg1"/>
                </a:solidFill>
                <a:latin typeface="Times New Roman" panose="02020603050405020304" pitchFamily="18" charset="0"/>
                <a:ea typeface="SimSun" panose="02010600030101010101" pitchFamily="2" charset="-122"/>
              </a:rPr>
              <a:t>Alamouti</a:t>
            </a:r>
            <a:r>
              <a:rPr lang="en-US" sz="1400" spc="-5" dirty="0">
                <a:solidFill>
                  <a:schemeClr val="bg1"/>
                </a:solidFill>
                <a:latin typeface="Times New Roman" panose="02020603050405020304" pitchFamily="18" charset="0"/>
                <a:ea typeface="SimSun" panose="02010600030101010101" pitchFamily="2" charset="-122"/>
              </a:rPr>
              <a:t> Coding</a:t>
            </a:r>
            <a:br>
              <a:rPr lang="tr-TR" sz="1400" spc="-5" dirty="0">
                <a:solidFill>
                  <a:schemeClr val="bg1"/>
                </a:solidFill>
                <a:latin typeface="Times New Roman" panose="02020603050405020304" pitchFamily="18" charset="0"/>
                <a:ea typeface="SimSun" panose="02010600030101010101" pitchFamily="2" charset="-122"/>
              </a:rPr>
            </a:br>
            <a:r>
              <a:rPr lang="en-US" sz="1400" spc="-5" dirty="0">
                <a:solidFill>
                  <a:schemeClr val="bg1"/>
                </a:solidFill>
                <a:latin typeface="Times New Roman" panose="02020603050405020304" pitchFamily="18" charset="0"/>
                <a:ea typeface="SimSun" panose="02010600030101010101" pitchFamily="2" charset="-122"/>
              </a:rPr>
              <a:t>This simulation is designed to calculate the bit error rate (BER) using </a:t>
            </a:r>
            <a:r>
              <a:rPr lang="en-US" sz="1400" spc="-5" dirty="0" err="1">
                <a:solidFill>
                  <a:schemeClr val="bg1"/>
                </a:solidFill>
                <a:latin typeface="Times New Roman" panose="02020603050405020304" pitchFamily="18" charset="0"/>
                <a:ea typeface="SimSun" panose="02010600030101010101" pitchFamily="2" charset="-122"/>
              </a:rPr>
              <a:t>Alamouti</a:t>
            </a:r>
            <a:r>
              <a:rPr lang="en-US" sz="1400" spc="-5" dirty="0">
                <a:solidFill>
                  <a:schemeClr val="bg1"/>
                </a:solidFill>
                <a:latin typeface="Times New Roman" panose="02020603050405020304" pitchFamily="18" charset="0"/>
                <a:ea typeface="SimSun" panose="02010600030101010101" pitchFamily="2" charset="-122"/>
              </a:rPr>
              <a:t> coding in wireless communication. </a:t>
            </a:r>
            <a:br>
              <a:rPr lang="tr-TR" sz="1400" spc="-5" dirty="0">
                <a:solidFill>
                  <a:schemeClr val="bg1"/>
                </a:solidFill>
                <a:latin typeface="Times New Roman" panose="02020603050405020304" pitchFamily="18" charset="0"/>
                <a:ea typeface="SimSun" panose="02010600030101010101" pitchFamily="2" charset="-122"/>
              </a:rPr>
            </a:br>
            <a:endParaRPr lang="tr-TR" sz="1400" spc="-5" dirty="0">
              <a:solidFill>
                <a:schemeClr val="bg1"/>
              </a:solidFill>
              <a:latin typeface="Times New Roman" panose="02020603050405020304" pitchFamily="18" charset="0"/>
              <a:ea typeface="SimSun" panose="02010600030101010101" pitchFamily="2" charset="-122"/>
            </a:endParaRPr>
          </a:p>
          <a:p>
            <a:r>
              <a:rPr lang="tr-TR" sz="1400" spc="-5" dirty="0">
                <a:solidFill>
                  <a:schemeClr val="bg1"/>
                </a:solidFill>
                <a:latin typeface="Times New Roman" panose="02020603050405020304" pitchFamily="18" charset="0"/>
                <a:ea typeface="SimSun" panose="02010600030101010101" pitchFamily="2" charset="-122"/>
              </a:rPr>
              <a:t>1)</a:t>
            </a:r>
            <a:r>
              <a:rPr lang="en-US" sz="1400" b="1" spc="-5" dirty="0">
                <a:solidFill>
                  <a:schemeClr val="bg1"/>
                </a:solidFill>
                <a:latin typeface="Times New Roman" panose="02020603050405020304" pitchFamily="18" charset="0"/>
                <a:ea typeface="SimSun" panose="02010600030101010101" pitchFamily="2" charset="-122"/>
              </a:rPr>
              <a:t>Data Generation:</a:t>
            </a:r>
            <a:br>
              <a:rPr lang="tr-TR" sz="1400" spc="-5" dirty="0">
                <a:solidFill>
                  <a:schemeClr val="bg1"/>
                </a:solidFill>
                <a:latin typeface="Times New Roman" panose="02020603050405020304" pitchFamily="18" charset="0"/>
                <a:ea typeface="SimSun" panose="02010600030101010101" pitchFamily="2" charset="-122"/>
              </a:rPr>
            </a:br>
            <a:r>
              <a:rPr lang="en-US" sz="1400" spc="-5" dirty="0">
                <a:solidFill>
                  <a:schemeClr val="bg1"/>
                </a:solidFill>
                <a:latin typeface="Times New Roman" panose="02020603050405020304" pitchFamily="18" charset="0"/>
                <a:ea typeface="SimSun" panose="02010600030101010101" pitchFamily="2" charset="-122"/>
              </a:rPr>
              <a:t>The data to be transmitted is generated as a sequence of random complex numbers, each element having a value of +1 or -1. This data is considered the signal used for transmission.</a:t>
            </a:r>
            <a:br>
              <a:rPr lang="tr-TR" sz="1400" spc="-5" dirty="0">
                <a:solidFill>
                  <a:schemeClr val="bg1"/>
                </a:solidFill>
                <a:latin typeface="Times New Roman" panose="02020603050405020304" pitchFamily="18" charset="0"/>
                <a:ea typeface="SimSun" panose="02010600030101010101" pitchFamily="2" charset="-122"/>
              </a:rPr>
            </a:br>
            <a:br>
              <a:rPr lang="tr-TR" sz="1400" spc="-5" dirty="0">
                <a:solidFill>
                  <a:schemeClr val="bg1"/>
                </a:solidFill>
                <a:latin typeface="Times New Roman" panose="02020603050405020304" pitchFamily="18" charset="0"/>
                <a:ea typeface="SimSun" panose="02010600030101010101" pitchFamily="2" charset="-122"/>
              </a:rPr>
            </a:br>
            <a:r>
              <a:rPr lang="tr-TR" sz="1400" spc="-5" dirty="0">
                <a:solidFill>
                  <a:schemeClr val="bg1"/>
                </a:solidFill>
                <a:latin typeface="Times New Roman" panose="02020603050405020304" pitchFamily="18" charset="0"/>
                <a:ea typeface="SimSun" panose="02010600030101010101" pitchFamily="2" charset="-122"/>
              </a:rPr>
              <a:t>2)</a:t>
            </a:r>
            <a:r>
              <a:rPr lang="en-US" sz="1400" b="1" spc="-5" dirty="0" err="1">
                <a:solidFill>
                  <a:schemeClr val="bg1"/>
                </a:solidFill>
                <a:latin typeface="Times New Roman" panose="02020603050405020304" pitchFamily="18" charset="0"/>
                <a:ea typeface="SimSun" panose="02010600030101010101" pitchFamily="2" charset="-122"/>
              </a:rPr>
              <a:t>Alamouti</a:t>
            </a:r>
            <a:r>
              <a:rPr lang="en-US" sz="1400" b="1" spc="-5" dirty="0">
                <a:solidFill>
                  <a:schemeClr val="bg1"/>
                </a:solidFill>
                <a:latin typeface="Times New Roman" panose="02020603050405020304" pitchFamily="18" charset="0"/>
                <a:ea typeface="SimSun" panose="02010600030101010101" pitchFamily="2" charset="-122"/>
              </a:rPr>
              <a:t> Coding (Encode):</a:t>
            </a:r>
            <a:br>
              <a:rPr lang="tr-TR" sz="1400" spc="-5" dirty="0">
                <a:solidFill>
                  <a:schemeClr val="bg1"/>
                </a:solidFill>
                <a:latin typeface="Times New Roman" panose="02020603050405020304" pitchFamily="18" charset="0"/>
                <a:ea typeface="SimSun" panose="02010600030101010101" pitchFamily="2" charset="-122"/>
              </a:rPr>
            </a:br>
            <a:r>
              <a:rPr lang="en-US" sz="1400" spc="-5" dirty="0">
                <a:solidFill>
                  <a:schemeClr val="bg1"/>
                </a:solidFill>
                <a:latin typeface="Times New Roman" panose="02020603050405020304" pitchFamily="18" charset="0"/>
                <a:ea typeface="SimSun" panose="02010600030101010101" pitchFamily="2" charset="-122"/>
              </a:rPr>
              <a:t>The generated data is transformed into an </a:t>
            </a:r>
            <a:r>
              <a:rPr lang="en-US" sz="1400" spc="-5" dirty="0" err="1">
                <a:solidFill>
                  <a:schemeClr val="bg1"/>
                </a:solidFill>
                <a:latin typeface="Times New Roman" panose="02020603050405020304" pitchFamily="18" charset="0"/>
                <a:ea typeface="SimSun" panose="02010600030101010101" pitchFamily="2" charset="-122"/>
              </a:rPr>
              <a:t>Alamouti</a:t>
            </a:r>
            <a:r>
              <a:rPr lang="en-US" sz="1400" spc="-5" dirty="0">
                <a:solidFill>
                  <a:schemeClr val="bg1"/>
                </a:solidFill>
                <a:latin typeface="Times New Roman" panose="02020603050405020304" pitchFamily="18" charset="0"/>
                <a:ea typeface="SimSun" panose="02010600030101010101" pitchFamily="2" charset="-122"/>
              </a:rPr>
              <a:t> matrix. This matrix illustrates how the data is encoded among different antennas during transmission.</a:t>
            </a:r>
            <a:br>
              <a:rPr lang="tr-TR" sz="1400" spc="-5" dirty="0">
                <a:solidFill>
                  <a:schemeClr val="bg1"/>
                </a:solidFill>
                <a:latin typeface="Times New Roman" panose="02020603050405020304" pitchFamily="18" charset="0"/>
                <a:ea typeface="SimSun" panose="02010600030101010101" pitchFamily="2" charset="-122"/>
              </a:rPr>
            </a:br>
            <a:br>
              <a:rPr lang="tr-TR" sz="1400" spc="-5" dirty="0">
                <a:solidFill>
                  <a:schemeClr val="bg1"/>
                </a:solidFill>
                <a:latin typeface="Times New Roman" panose="02020603050405020304" pitchFamily="18" charset="0"/>
                <a:ea typeface="SimSun" panose="02010600030101010101" pitchFamily="2" charset="-122"/>
              </a:rPr>
            </a:br>
            <a:r>
              <a:rPr lang="tr-TR" sz="1400" spc="-5" dirty="0">
                <a:solidFill>
                  <a:schemeClr val="bg1"/>
                </a:solidFill>
                <a:latin typeface="Times New Roman" panose="02020603050405020304" pitchFamily="18" charset="0"/>
                <a:ea typeface="SimSun" panose="02010600030101010101" pitchFamily="2" charset="-122"/>
              </a:rPr>
              <a:t>3)</a:t>
            </a:r>
            <a:r>
              <a:rPr lang="en-US" sz="1400" b="1" spc="-5" dirty="0">
                <a:solidFill>
                  <a:schemeClr val="bg1"/>
                </a:solidFill>
                <a:latin typeface="Times New Roman" panose="02020603050405020304" pitchFamily="18" charset="0"/>
                <a:ea typeface="SimSun" panose="02010600030101010101" pitchFamily="2" charset="-122"/>
              </a:rPr>
              <a:t>Creating a Channel Model:</a:t>
            </a:r>
            <a:br>
              <a:rPr lang="tr-TR" sz="1400" spc="-5" dirty="0">
                <a:solidFill>
                  <a:schemeClr val="bg1"/>
                </a:solidFill>
                <a:latin typeface="Times New Roman" panose="02020603050405020304" pitchFamily="18" charset="0"/>
                <a:ea typeface="SimSun" panose="02010600030101010101" pitchFamily="2" charset="-122"/>
              </a:rPr>
            </a:br>
            <a:r>
              <a:rPr lang="en-US" sz="1400" spc="-5" dirty="0">
                <a:solidFill>
                  <a:schemeClr val="bg1"/>
                </a:solidFill>
                <a:latin typeface="Times New Roman" panose="02020603050405020304" pitchFamily="18" charset="0"/>
                <a:ea typeface="SimSun" panose="02010600030101010101" pitchFamily="2" charset="-122"/>
              </a:rPr>
              <a:t>Using the Rayleigh channel, the simulation models the transmitted signal to reflect real-world conditions. This model represents signal propagation, reflection, and various interactions.</a:t>
            </a:r>
            <a:br>
              <a:rPr lang="tr-TR" sz="1400" spc="-5" dirty="0">
                <a:solidFill>
                  <a:schemeClr val="bg1"/>
                </a:solidFill>
                <a:latin typeface="Times New Roman" panose="02020603050405020304" pitchFamily="18" charset="0"/>
                <a:ea typeface="SimSun" panose="02010600030101010101" pitchFamily="2" charset="-122"/>
              </a:rPr>
            </a:br>
            <a:br>
              <a:rPr lang="tr-TR" sz="1400" spc="-5" dirty="0">
                <a:solidFill>
                  <a:schemeClr val="bg1"/>
                </a:solidFill>
                <a:latin typeface="Times New Roman" panose="02020603050405020304" pitchFamily="18" charset="0"/>
                <a:ea typeface="SimSun" panose="02010600030101010101" pitchFamily="2" charset="-122"/>
              </a:rPr>
            </a:br>
            <a:r>
              <a:rPr lang="tr-TR" sz="1400" spc="-5" dirty="0">
                <a:solidFill>
                  <a:schemeClr val="bg1"/>
                </a:solidFill>
                <a:latin typeface="Times New Roman" panose="02020603050405020304" pitchFamily="18" charset="0"/>
                <a:ea typeface="SimSun" panose="02010600030101010101" pitchFamily="2" charset="-122"/>
              </a:rPr>
              <a:t>4)</a:t>
            </a:r>
            <a:r>
              <a:rPr lang="en-US" sz="1400" b="1" spc="-5" dirty="0">
                <a:solidFill>
                  <a:schemeClr val="bg1"/>
                </a:solidFill>
                <a:latin typeface="Times New Roman" panose="02020603050405020304" pitchFamily="18" charset="0"/>
                <a:ea typeface="SimSun" panose="02010600030101010101" pitchFamily="2" charset="-122"/>
              </a:rPr>
              <a:t>Transmission and Receiver Phase:</a:t>
            </a:r>
            <a:br>
              <a:rPr lang="tr-TR" sz="1400" spc="-5" dirty="0">
                <a:solidFill>
                  <a:schemeClr val="bg1"/>
                </a:solidFill>
                <a:latin typeface="Times New Roman" panose="02020603050405020304" pitchFamily="18" charset="0"/>
                <a:ea typeface="SimSun" panose="02010600030101010101" pitchFamily="2" charset="-122"/>
              </a:rPr>
            </a:br>
            <a:r>
              <a:rPr lang="en-US" sz="1400" spc="-5" dirty="0">
                <a:solidFill>
                  <a:schemeClr val="bg1"/>
                </a:solidFill>
                <a:latin typeface="Times New Roman" panose="02020603050405020304" pitchFamily="18" charset="0"/>
                <a:ea typeface="SimSun" panose="02010600030101010101" pitchFamily="2" charset="-122"/>
              </a:rPr>
              <a:t>Addition of Noise: A noise model representing random noise encountered in actual communication environments is added to the transmitted signal.</a:t>
            </a:r>
            <a:br>
              <a:rPr lang="tr-TR" sz="1400" spc="-5" dirty="0">
                <a:solidFill>
                  <a:schemeClr val="bg1"/>
                </a:solidFill>
                <a:latin typeface="Times New Roman" panose="02020603050405020304" pitchFamily="18" charset="0"/>
                <a:ea typeface="SimSun" panose="02010600030101010101" pitchFamily="2" charset="-122"/>
              </a:rPr>
            </a:br>
            <a:r>
              <a:rPr lang="en-US" sz="1400" spc="-5" dirty="0">
                <a:solidFill>
                  <a:schemeClr val="bg1"/>
                </a:solidFill>
                <a:latin typeface="Times New Roman" panose="02020603050405020304" pitchFamily="18" charset="0"/>
                <a:ea typeface="SimSun" panose="02010600030101010101" pitchFamily="2" charset="-122"/>
              </a:rPr>
              <a:t>Signal Processing at the Receiver: Incoming signals at the receiver are processed using the </a:t>
            </a:r>
            <a:r>
              <a:rPr lang="en-US" sz="1400" spc="-5" dirty="0" err="1">
                <a:solidFill>
                  <a:schemeClr val="bg1"/>
                </a:solidFill>
                <a:latin typeface="Times New Roman" panose="02020603050405020304" pitchFamily="18" charset="0"/>
                <a:ea typeface="SimSun" panose="02010600030101010101" pitchFamily="2" charset="-122"/>
              </a:rPr>
              <a:t>Alamouti</a:t>
            </a:r>
            <a:r>
              <a:rPr lang="en-US" sz="1400" spc="-5" dirty="0">
                <a:solidFill>
                  <a:schemeClr val="bg1"/>
                </a:solidFill>
                <a:latin typeface="Times New Roman" panose="02020603050405020304" pitchFamily="18" charset="0"/>
                <a:ea typeface="SimSun" panose="02010600030101010101" pitchFamily="2" charset="-122"/>
              </a:rPr>
              <a:t> algorithm to separate and process the received data.</a:t>
            </a:r>
            <a:br>
              <a:rPr lang="tr-TR" sz="1400" spc="-5" dirty="0">
                <a:solidFill>
                  <a:schemeClr val="bg1"/>
                </a:solidFill>
                <a:latin typeface="Times New Roman" panose="02020603050405020304" pitchFamily="18" charset="0"/>
                <a:ea typeface="SimSun" panose="02010600030101010101" pitchFamily="2" charset="-122"/>
              </a:rPr>
            </a:br>
            <a:br>
              <a:rPr lang="tr-TR" sz="1400" spc="-5" dirty="0">
                <a:solidFill>
                  <a:schemeClr val="bg1"/>
                </a:solidFill>
                <a:latin typeface="Times New Roman" panose="02020603050405020304" pitchFamily="18" charset="0"/>
                <a:ea typeface="SimSun" panose="02010600030101010101" pitchFamily="2" charset="-122"/>
              </a:rPr>
            </a:br>
            <a:r>
              <a:rPr lang="tr-TR" sz="1400" spc="-5" dirty="0">
                <a:solidFill>
                  <a:schemeClr val="bg1"/>
                </a:solidFill>
                <a:latin typeface="Times New Roman" panose="02020603050405020304" pitchFamily="18" charset="0"/>
                <a:ea typeface="SimSun" panose="02010600030101010101" pitchFamily="2" charset="-122"/>
              </a:rPr>
              <a:t>5)</a:t>
            </a:r>
            <a:r>
              <a:rPr lang="en-US" sz="1400" b="1" spc="-5" dirty="0">
                <a:solidFill>
                  <a:schemeClr val="bg1"/>
                </a:solidFill>
                <a:latin typeface="Times New Roman" panose="02020603050405020304" pitchFamily="18" charset="0"/>
                <a:ea typeface="SimSun" panose="02010600030101010101" pitchFamily="2" charset="-122"/>
              </a:rPr>
              <a:t>Error Calculation and Tracking Total Error Count:</a:t>
            </a:r>
            <a:br>
              <a:rPr lang="tr-TR" sz="1400" spc="-5" dirty="0">
                <a:solidFill>
                  <a:schemeClr val="bg1"/>
                </a:solidFill>
                <a:latin typeface="Times New Roman" panose="02020603050405020304" pitchFamily="18" charset="0"/>
                <a:ea typeface="SimSun" panose="02010600030101010101" pitchFamily="2" charset="-122"/>
              </a:rPr>
            </a:br>
            <a:r>
              <a:rPr lang="en-US" sz="1400" spc="-5" dirty="0">
                <a:solidFill>
                  <a:schemeClr val="bg1"/>
                </a:solidFill>
                <a:latin typeface="Times New Roman" panose="02020603050405020304" pitchFamily="18" charset="0"/>
                <a:ea typeface="SimSun" panose="02010600030101010101" pitchFamily="2" charset="-122"/>
              </a:rPr>
              <a:t>The decoded data at the receiver is compared to the original data, errors are calculated, and the total error count is tracked.</a:t>
            </a:r>
            <a:br>
              <a:rPr lang="tr-TR" sz="1400" spc="-5" dirty="0">
                <a:solidFill>
                  <a:schemeClr val="bg1"/>
                </a:solidFill>
                <a:latin typeface="Times New Roman" panose="02020603050405020304" pitchFamily="18" charset="0"/>
                <a:ea typeface="SimSun" panose="02010600030101010101" pitchFamily="2" charset="-122"/>
              </a:rPr>
            </a:br>
            <a:br>
              <a:rPr lang="tr-TR" sz="1400" spc="-5" dirty="0">
                <a:solidFill>
                  <a:schemeClr val="bg1"/>
                </a:solidFill>
                <a:latin typeface="Times New Roman" panose="02020603050405020304" pitchFamily="18" charset="0"/>
                <a:ea typeface="SimSun" panose="02010600030101010101" pitchFamily="2" charset="-122"/>
              </a:rPr>
            </a:br>
            <a:r>
              <a:rPr lang="tr-TR" sz="1400" spc="-5" dirty="0">
                <a:solidFill>
                  <a:schemeClr val="bg1"/>
                </a:solidFill>
                <a:latin typeface="Times New Roman" panose="02020603050405020304" pitchFamily="18" charset="0"/>
                <a:ea typeface="SimSun" panose="02010600030101010101" pitchFamily="2" charset="-122"/>
              </a:rPr>
              <a:t>6)</a:t>
            </a:r>
            <a:r>
              <a:rPr lang="en-US" sz="1400" b="1" spc="-5" dirty="0">
                <a:solidFill>
                  <a:schemeClr val="bg1"/>
                </a:solidFill>
                <a:latin typeface="Times New Roman" panose="02020603050405020304" pitchFamily="18" charset="0"/>
                <a:ea typeface="SimSun" panose="02010600030101010101" pitchFamily="2" charset="-122"/>
              </a:rPr>
              <a:t>Calculation of Bit Error Rate:</a:t>
            </a:r>
            <a:br>
              <a:rPr lang="tr-TR" sz="1400" spc="-5" dirty="0">
                <a:solidFill>
                  <a:schemeClr val="bg1"/>
                </a:solidFill>
                <a:latin typeface="Times New Roman" panose="02020603050405020304" pitchFamily="18" charset="0"/>
                <a:ea typeface="SimSun" panose="02010600030101010101" pitchFamily="2" charset="-122"/>
              </a:rPr>
            </a:br>
            <a:r>
              <a:rPr lang="en-US" sz="1400" spc="-5" dirty="0">
                <a:solidFill>
                  <a:schemeClr val="bg1"/>
                </a:solidFill>
                <a:latin typeface="Times New Roman" panose="02020603050405020304" pitchFamily="18" charset="0"/>
                <a:ea typeface="SimSun" panose="02010600030101010101" pitchFamily="2" charset="-122"/>
              </a:rPr>
              <a:t>The total error count is divided by the total number of transmitted bits to compute the bit error rate (BER).</a:t>
            </a:r>
            <a:endParaRPr lang="tr-TR" sz="1400" dirty="0">
              <a:solidFill>
                <a:schemeClr val="bg1"/>
              </a:solidFill>
            </a:endParaRPr>
          </a:p>
        </p:txBody>
      </p:sp>
    </p:spTree>
    <p:extLst>
      <p:ext uri="{BB962C8B-B14F-4D97-AF65-F5344CB8AC3E}">
        <p14:creationId xmlns:p14="http://schemas.microsoft.com/office/powerpoint/2010/main" val="426743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2588950" y="265914"/>
            <a:ext cx="7014099" cy="1309687"/>
          </a:xfrm>
        </p:spPr>
        <p:txBody>
          <a:bodyPr>
            <a:normAutofit/>
          </a:bodyPr>
          <a:lstStyle/>
          <a:p>
            <a:pPr algn="ctr"/>
            <a:r>
              <a:rPr lang="en-US" b="1" dirty="0">
                <a:solidFill>
                  <a:schemeClr val="bg1"/>
                </a:solidFill>
              </a:rPr>
              <a:t>Graphical Analysis</a:t>
            </a:r>
            <a:endParaRPr lang="tr-TR" dirty="0">
              <a:solidFill>
                <a:schemeClr val="bg1"/>
              </a:solidFill>
            </a:endParaRPr>
          </a:p>
        </p:txBody>
      </p:sp>
      <p:sp>
        <p:nvSpPr>
          <p:cNvPr id="4" name="Metin kutusu 3">
            <a:extLst>
              <a:ext uri="{FF2B5EF4-FFF2-40B4-BE49-F238E27FC236}">
                <a16:creationId xmlns:a16="http://schemas.microsoft.com/office/drawing/2014/main" id="{FF64F420-8219-AC2B-A605-61C5044C47A2}"/>
              </a:ext>
            </a:extLst>
          </p:cNvPr>
          <p:cNvSpPr txBox="1"/>
          <p:nvPr/>
        </p:nvSpPr>
        <p:spPr>
          <a:xfrm>
            <a:off x="1429305" y="1970843"/>
            <a:ext cx="9712171" cy="2031325"/>
          </a:xfrm>
          <a:prstGeom prst="rect">
            <a:avLst/>
          </a:prstGeom>
          <a:noFill/>
        </p:spPr>
        <p:txBody>
          <a:bodyPr wrap="square" rtlCol="0">
            <a:spAutoFit/>
          </a:bodyPr>
          <a:lstStyle/>
          <a:p>
            <a:r>
              <a:rPr lang="en-US" sz="1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The obtained BER values from the simulation are plotted against different Signal-to-Noise Ratio (SNR) levels on a graph. This graph is used to assess communication system performance and visualize the relationship between SNR and BER. Higher SNR values generally correspond to lower BER, while lower SNR values are associated with higher BER. This graph helps understand how communication systems perform under different conditions. Particularly, higher BER at lower SNR indicates that communication systems have a higher error rate under lower quality conditions.</a:t>
            </a:r>
            <a:endParaRPr lang="tr-TR" sz="1800" kern="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048144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2588950" y="585510"/>
            <a:ext cx="7014099" cy="1309687"/>
          </a:xfrm>
        </p:spPr>
        <p:txBody>
          <a:bodyPr>
            <a:normAutofit/>
          </a:bodyPr>
          <a:lstStyle/>
          <a:p>
            <a:pPr algn="ctr"/>
            <a:r>
              <a:rPr lang="tr-TR" dirty="0">
                <a:solidFill>
                  <a:schemeClr val="bg1"/>
                </a:solidFill>
              </a:rPr>
              <a:t>SIMULATION RESULTS </a:t>
            </a:r>
          </a:p>
        </p:txBody>
      </p:sp>
      <p:sp>
        <p:nvSpPr>
          <p:cNvPr id="3" name="Metin kutusu 2">
            <a:extLst>
              <a:ext uri="{FF2B5EF4-FFF2-40B4-BE49-F238E27FC236}">
                <a16:creationId xmlns:a16="http://schemas.microsoft.com/office/drawing/2014/main" id="{A309B1EB-95C9-C594-CB9E-5A50972DE089}"/>
              </a:ext>
            </a:extLst>
          </p:cNvPr>
          <p:cNvSpPr txBox="1"/>
          <p:nvPr/>
        </p:nvSpPr>
        <p:spPr>
          <a:xfrm>
            <a:off x="1248421" y="1904075"/>
            <a:ext cx="9695155" cy="646331"/>
          </a:xfrm>
          <a:prstGeom prst="rect">
            <a:avLst/>
          </a:prstGeom>
          <a:noFill/>
        </p:spPr>
        <p:txBody>
          <a:bodyPr wrap="square" rtlCol="0">
            <a:spAutoFit/>
          </a:bodyPr>
          <a:lstStyle/>
          <a:p>
            <a:r>
              <a:rPr lang="en-US" dirty="0">
                <a:solidFill>
                  <a:schemeClr val="bg1"/>
                </a:solidFill>
              </a:rPr>
              <a:t>Simulation results regarding the performance of the codes for 2 receivers and 1 transmitter and 2 receivers and 2 transmitters:</a:t>
            </a:r>
            <a:endParaRPr lang="tr-TR" dirty="0">
              <a:solidFill>
                <a:schemeClr val="bg1"/>
              </a:solidFill>
            </a:endParaRPr>
          </a:p>
        </p:txBody>
      </p:sp>
      <p:pic>
        <p:nvPicPr>
          <p:cNvPr id="6" name="Resim 5" descr="metin, ekran görüntüsü, çizgi, öykü gelişim çizgisi; kumpas; grafiğini çıkarma içeren bir resim&#10;&#10;Açıklama otomatik olarak oluşturuldu">
            <a:extLst>
              <a:ext uri="{FF2B5EF4-FFF2-40B4-BE49-F238E27FC236}">
                <a16:creationId xmlns:a16="http://schemas.microsoft.com/office/drawing/2014/main" id="{8F6F03EB-513B-205E-993D-63D0BD480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421" y="2941395"/>
            <a:ext cx="3715964" cy="3331096"/>
          </a:xfrm>
          <a:prstGeom prst="rect">
            <a:avLst/>
          </a:prstGeom>
        </p:spPr>
      </p:pic>
      <p:sp>
        <p:nvSpPr>
          <p:cNvPr id="8" name="Metin kutusu 7">
            <a:extLst>
              <a:ext uri="{FF2B5EF4-FFF2-40B4-BE49-F238E27FC236}">
                <a16:creationId xmlns:a16="http://schemas.microsoft.com/office/drawing/2014/main" id="{DA2FC07F-D928-2B03-AB73-D2FAE0A2F167}"/>
              </a:ext>
            </a:extLst>
          </p:cNvPr>
          <p:cNvSpPr txBox="1"/>
          <p:nvPr/>
        </p:nvSpPr>
        <p:spPr>
          <a:xfrm>
            <a:off x="6391922" y="3133817"/>
            <a:ext cx="4909352" cy="369332"/>
          </a:xfrm>
          <a:prstGeom prst="rect">
            <a:avLst/>
          </a:prstGeom>
          <a:noFill/>
        </p:spPr>
        <p:txBody>
          <a:bodyPr wrap="square" rtlCol="0">
            <a:spAutoFit/>
          </a:bodyPr>
          <a:lstStyle/>
          <a:p>
            <a:pPr marL="285750" indent="-285750">
              <a:buClr>
                <a:srgbClr val="00FF00"/>
              </a:buClr>
              <a:buFont typeface="Arial" panose="020B0604020202020204" pitchFamily="34" charset="0"/>
              <a:buChar char="•"/>
            </a:pPr>
            <a:r>
              <a:rPr lang="tr-TR" dirty="0">
                <a:solidFill>
                  <a:srgbClr val="00FF00"/>
                </a:solidFill>
              </a:rPr>
              <a:t>2 </a:t>
            </a:r>
            <a:r>
              <a:rPr lang="tr-TR" dirty="0" err="1">
                <a:solidFill>
                  <a:srgbClr val="00FF00"/>
                </a:solidFill>
              </a:rPr>
              <a:t>receivers</a:t>
            </a:r>
            <a:r>
              <a:rPr lang="tr-TR" dirty="0">
                <a:solidFill>
                  <a:srgbClr val="00FF00"/>
                </a:solidFill>
              </a:rPr>
              <a:t> </a:t>
            </a:r>
            <a:r>
              <a:rPr lang="tr-TR" dirty="0" err="1">
                <a:solidFill>
                  <a:srgbClr val="00FF00"/>
                </a:solidFill>
              </a:rPr>
              <a:t>and</a:t>
            </a:r>
            <a:r>
              <a:rPr lang="tr-TR" dirty="0">
                <a:solidFill>
                  <a:srgbClr val="00FF00"/>
                </a:solidFill>
              </a:rPr>
              <a:t> 1 </a:t>
            </a:r>
            <a:r>
              <a:rPr lang="tr-TR" dirty="0" err="1">
                <a:solidFill>
                  <a:srgbClr val="00FF00"/>
                </a:solidFill>
              </a:rPr>
              <a:t>transmitter</a:t>
            </a:r>
            <a:endParaRPr lang="tr-TR" dirty="0">
              <a:solidFill>
                <a:srgbClr val="00FF00"/>
              </a:solidFill>
            </a:endParaRPr>
          </a:p>
        </p:txBody>
      </p:sp>
      <p:sp>
        <p:nvSpPr>
          <p:cNvPr id="9" name="Metin kutusu 8">
            <a:extLst>
              <a:ext uri="{FF2B5EF4-FFF2-40B4-BE49-F238E27FC236}">
                <a16:creationId xmlns:a16="http://schemas.microsoft.com/office/drawing/2014/main" id="{0480535A-51F6-8AA3-B50A-6087DD53B4DD}"/>
              </a:ext>
            </a:extLst>
          </p:cNvPr>
          <p:cNvSpPr txBox="1"/>
          <p:nvPr/>
        </p:nvSpPr>
        <p:spPr>
          <a:xfrm flipH="1">
            <a:off x="6391922" y="3788973"/>
            <a:ext cx="3412801" cy="369332"/>
          </a:xfrm>
          <a:prstGeom prst="rect">
            <a:avLst/>
          </a:prstGeom>
          <a:noFill/>
        </p:spPr>
        <p:txBody>
          <a:bodyPr wrap="square" rtlCol="0">
            <a:spAutoFit/>
          </a:bodyPr>
          <a:lstStyle/>
          <a:p>
            <a:pPr marL="285750" indent="-285750">
              <a:buClr>
                <a:srgbClr val="00CCFF"/>
              </a:buClr>
              <a:buFont typeface="Arial" panose="020B0604020202020204" pitchFamily="34" charset="0"/>
              <a:buChar char="•"/>
            </a:pPr>
            <a:r>
              <a:rPr lang="tr-TR" dirty="0">
                <a:solidFill>
                  <a:srgbClr val="00CCFF"/>
                </a:solidFill>
              </a:rPr>
              <a:t>2 </a:t>
            </a:r>
            <a:r>
              <a:rPr lang="tr-TR" dirty="0" err="1">
                <a:solidFill>
                  <a:srgbClr val="00CCFF"/>
                </a:solidFill>
              </a:rPr>
              <a:t>receivers</a:t>
            </a:r>
            <a:r>
              <a:rPr lang="tr-TR" dirty="0">
                <a:solidFill>
                  <a:srgbClr val="00CCFF"/>
                </a:solidFill>
              </a:rPr>
              <a:t> </a:t>
            </a:r>
            <a:r>
              <a:rPr lang="tr-TR" dirty="0" err="1">
                <a:solidFill>
                  <a:srgbClr val="00CCFF"/>
                </a:solidFill>
              </a:rPr>
              <a:t>and</a:t>
            </a:r>
            <a:r>
              <a:rPr lang="tr-TR" dirty="0">
                <a:solidFill>
                  <a:srgbClr val="00CCFF"/>
                </a:solidFill>
              </a:rPr>
              <a:t> 2 </a:t>
            </a:r>
            <a:r>
              <a:rPr lang="tr-TR" dirty="0" err="1">
                <a:solidFill>
                  <a:srgbClr val="00CCFF"/>
                </a:solidFill>
              </a:rPr>
              <a:t>transmitter</a:t>
            </a:r>
            <a:endParaRPr lang="tr-TR" dirty="0">
              <a:solidFill>
                <a:srgbClr val="00CCFF"/>
              </a:solidFill>
            </a:endParaRPr>
          </a:p>
        </p:txBody>
      </p:sp>
    </p:spTree>
    <p:extLst>
      <p:ext uri="{BB962C8B-B14F-4D97-AF65-F5344CB8AC3E}">
        <p14:creationId xmlns:p14="http://schemas.microsoft.com/office/powerpoint/2010/main" val="322350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2588950" y="834085"/>
            <a:ext cx="7014099" cy="1309687"/>
          </a:xfrm>
        </p:spPr>
        <p:txBody>
          <a:bodyPr/>
          <a:lstStyle/>
          <a:p>
            <a:pPr algn="ctr"/>
            <a:r>
              <a:rPr lang="tr-TR" dirty="0">
                <a:solidFill>
                  <a:schemeClr val="bg1"/>
                </a:solidFill>
              </a:rPr>
              <a:t>INTRODUCTION</a:t>
            </a:r>
          </a:p>
        </p:txBody>
      </p:sp>
      <p:sp>
        <p:nvSpPr>
          <p:cNvPr id="3" name="Metin kutusu 2">
            <a:extLst>
              <a:ext uri="{FF2B5EF4-FFF2-40B4-BE49-F238E27FC236}">
                <a16:creationId xmlns:a16="http://schemas.microsoft.com/office/drawing/2014/main" id="{A309B1EB-95C9-C594-CB9E-5A50972DE089}"/>
              </a:ext>
            </a:extLst>
          </p:cNvPr>
          <p:cNvSpPr txBox="1"/>
          <p:nvPr/>
        </p:nvSpPr>
        <p:spPr>
          <a:xfrm>
            <a:off x="1201445" y="2654423"/>
            <a:ext cx="9695155" cy="3693319"/>
          </a:xfrm>
          <a:prstGeom prst="rect">
            <a:avLst/>
          </a:prstGeom>
          <a:noFill/>
        </p:spPr>
        <p:txBody>
          <a:bodyPr wrap="square" rtlCol="0">
            <a:spAutoFit/>
          </a:bodyPr>
          <a:lstStyle/>
          <a:p>
            <a:r>
              <a:rPr lang="en-US" dirty="0">
                <a:solidFill>
                  <a:schemeClr val="bg1"/>
                </a:solidFill>
              </a:rPr>
              <a:t>Efficient modulation and coding schemes have been developed to ensure reliable high-data-rate wireless communication in the face of challenges like multi-path fading, interference, and noise. Diversity in time, frequency, area, polarization, and angle is employed to prevent channel fading, enhancing link reliability, albeit at the cost of some bandwidth efficiency. Spatial diversity, achieved through multiple antennas at the transmitter and/or receiver, is increasingly popular as it minimizes fading without sacrificing valuable bandwidth. Transmit diversity methods, using multiple antennas at the base station for downlink broadcasts, address challenges in establishing receive diversity in portable/mobile terminals due to size and power constraints. This system, known as Multiple Input Multiple Output (MIMO), offers higher channel capacity compared to single antenna systems. Channel statistics, often following a Rayleigh distribution, pose difficulties for reliable signal determination, necessitating diversity through temporal, frequency, polarization, and spatial resources.</a:t>
            </a:r>
            <a:endParaRPr lang="tr-TR" dirty="0">
              <a:solidFill>
                <a:schemeClr val="bg1"/>
              </a:solidFill>
            </a:endParaRPr>
          </a:p>
          <a:p>
            <a:endParaRPr lang="tr-TR" dirty="0">
              <a:solidFill>
                <a:schemeClr val="bg1"/>
              </a:solidFill>
            </a:endParaRPr>
          </a:p>
        </p:txBody>
      </p:sp>
    </p:spTree>
    <p:extLst>
      <p:ext uri="{BB962C8B-B14F-4D97-AF65-F5344CB8AC3E}">
        <p14:creationId xmlns:p14="http://schemas.microsoft.com/office/powerpoint/2010/main" val="1456900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2588948" y="612143"/>
            <a:ext cx="7014099" cy="1309687"/>
          </a:xfrm>
        </p:spPr>
        <p:txBody>
          <a:bodyPr>
            <a:normAutofit/>
          </a:bodyPr>
          <a:lstStyle/>
          <a:p>
            <a:pPr algn="ctr"/>
            <a:r>
              <a:rPr lang="tr-TR" dirty="0">
                <a:solidFill>
                  <a:schemeClr val="bg1"/>
                </a:solidFill>
              </a:rPr>
              <a:t>PERFORMANCE ANALYSIS</a:t>
            </a:r>
          </a:p>
        </p:txBody>
      </p:sp>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A309B1EB-95C9-C594-CB9E-5A50972DE089}"/>
                  </a:ext>
                </a:extLst>
              </p:cNvPr>
              <p:cNvSpPr txBox="1"/>
              <p:nvPr/>
            </p:nvSpPr>
            <p:spPr>
              <a:xfrm>
                <a:off x="1248421" y="2300086"/>
                <a:ext cx="9695155" cy="4557914"/>
              </a:xfrm>
              <a:prstGeom prst="rect">
                <a:avLst/>
              </a:prstGeom>
              <a:noFill/>
            </p:spPr>
            <p:txBody>
              <a:bodyPr wrap="square" rtlCol="0">
                <a:spAutoFit/>
              </a:bodyPr>
              <a:lstStyle/>
              <a:p>
                <a:pPr marL="0" indent="0">
                  <a:buNone/>
                </a:pPr>
                <a:r>
                  <a:rPr lang="en-US" sz="1600" dirty="0">
                    <a:solidFill>
                      <a:schemeClr val="bg1"/>
                    </a:solidFill>
                  </a:rPr>
                  <a:t>When comparing the bit error rate (BER) performances between the 2T2R and 2T1R antenna configurations, a notable contrast is observed despite both configurations sharing the same number of transmitters. The variation arises due to the discrepancy in receiver antennas.</a:t>
                </a:r>
                <a:endParaRPr lang="tr-TR" sz="1600" dirty="0">
                  <a:solidFill>
                    <a:schemeClr val="bg1"/>
                  </a:solidFill>
                </a:endParaRPr>
              </a:p>
              <a:p>
                <a:pPr marL="0" indent="0">
                  <a:buNone/>
                </a:pPr>
                <a:r>
                  <a:rPr lang="en-US" sz="1600" dirty="0">
                    <a:solidFill>
                      <a:schemeClr val="bg1"/>
                    </a:solidFill>
                  </a:rPr>
                  <a:t>In the case of 2T2R, with two transmitters and two receivers, the BER graph displays a more favorable performance starting from an SNR level of approximately </a:t>
                </a:r>
                <a14:m>
                  <m:oMath xmlns:m="http://schemas.openxmlformats.org/officeDocument/2006/math">
                    <m:sSup>
                      <m:sSupPr>
                        <m:ctrlPr>
                          <a:rPr lang="tr-TR"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10</m:t>
                        </m:r>
                      </m:e>
                      <m:sup>
                        <m:r>
                          <a:rPr lang="en-US" sz="1600" i="1">
                            <a:solidFill>
                              <a:schemeClr val="bg1"/>
                            </a:solidFill>
                            <a:latin typeface="Cambria Math" panose="02040503050406030204" pitchFamily="18" charset="0"/>
                          </a:rPr>
                          <m:t>−1.5</m:t>
                        </m:r>
                      </m:sup>
                    </m:sSup>
                  </m:oMath>
                </a14:m>
                <a:r>
                  <a:rPr lang="en-US" sz="1600" dirty="0">
                    <a:solidFill>
                      <a:schemeClr val="bg1"/>
                    </a:solidFill>
                  </a:rPr>
                  <a:t>, gradually decreasing over roughly 10 units to reach a BER of </a:t>
                </a:r>
                <a14:m>
                  <m:oMath xmlns:m="http://schemas.openxmlformats.org/officeDocument/2006/math">
                    <m:sSup>
                      <m:sSupPr>
                        <m:ctrlPr>
                          <a:rPr lang="tr-TR"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10</m:t>
                        </m:r>
                      </m:e>
                      <m:sup>
                        <m:r>
                          <a:rPr lang="en-US" sz="1600" i="1">
                            <a:solidFill>
                              <a:schemeClr val="bg1"/>
                            </a:solidFill>
                            <a:latin typeface="Cambria Math" panose="02040503050406030204" pitchFamily="18" charset="0"/>
                          </a:rPr>
                          <m:t>−4</m:t>
                        </m:r>
                      </m:sup>
                    </m:sSup>
                  </m:oMath>
                </a14:m>
                <a:r>
                  <a:rPr lang="en-US" sz="1600" dirty="0">
                    <a:solidFill>
                      <a:schemeClr val="bg1"/>
                    </a:solidFill>
                  </a:rPr>
                  <a:t>,. This signifies the 2T2R setup's ability to achieve substantially lower error rates, showcasing its robustness and reliability in signal reception and decoding even in challenging SNR conditions.</a:t>
                </a:r>
                <a:endParaRPr lang="tr-TR" sz="1600" dirty="0">
                  <a:solidFill>
                    <a:schemeClr val="bg1"/>
                  </a:solidFill>
                </a:endParaRPr>
              </a:p>
              <a:p>
                <a:pPr marL="0" indent="0">
                  <a:buNone/>
                </a:pPr>
                <a:r>
                  <a:rPr lang="en-US" sz="1600" dirty="0">
                    <a:solidFill>
                      <a:schemeClr val="bg1"/>
                    </a:solidFill>
                  </a:rPr>
                  <a:t>Contrarily, the 2T1R configuration, featuring two transmitters and a single receiver, demonstrates a different BER trend. Beginning at an SNR level around 10^-1, the BER only descends to approximately </a:t>
                </a:r>
                <a14:m>
                  <m:oMath xmlns:m="http://schemas.openxmlformats.org/officeDocument/2006/math">
                    <m:sSup>
                      <m:sSupPr>
                        <m:ctrlPr>
                          <a:rPr lang="tr-TR"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10</m:t>
                        </m:r>
                      </m:e>
                      <m:sup>
                        <m:r>
                          <a:rPr lang="en-US" sz="1600" i="1">
                            <a:solidFill>
                              <a:schemeClr val="bg1"/>
                            </a:solidFill>
                            <a:latin typeface="Cambria Math" panose="02040503050406030204" pitchFamily="18" charset="0"/>
                          </a:rPr>
                          <m:t>−2</m:t>
                        </m:r>
                      </m:sup>
                    </m:sSup>
                  </m:oMath>
                </a14:m>
                <a:r>
                  <a:rPr lang="en-US" sz="1600" dirty="0">
                    <a:solidFill>
                      <a:schemeClr val="bg1"/>
                    </a:solidFill>
                  </a:rPr>
                  <a:t> after progressing roughly 10 units in SNR. This reveals a comparatively higher error rate within this setup due to reduced diversity in signal reception, resulting in a less robust performance in adverse SNR conditions compared to the 2T2R configuration.</a:t>
                </a:r>
                <a:endParaRPr lang="tr-TR" sz="1600" dirty="0">
                  <a:solidFill>
                    <a:schemeClr val="bg1"/>
                  </a:solidFill>
                </a:endParaRPr>
              </a:p>
              <a:p>
                <a:pPr marL="0" indent="0">
                  <a:buNone/>
                </a:pPr>
                <a:r>
                  <a:rPr lang="en-US" sz="1600" dirty="0">
                    <a:solidFill>
                      <a:schemeClr val="bg1"/>
                    </a:solidFill>
                  </a:rPr>
                  <a:t>Understanding the impact of antenna configurations on communication systems is crucial. Despite having the same number of transmitters, the differing receiver setups significantly influence the system's performance, highlighting the importance of receiver diversity for achieving better error rates, especially in challenging signal-to-noise ratio environments.</a:t>
                </a:r>
                <a:endParaRPr lang="tr-TR" sz="1600" dirty="0">
                  <a:solidFill>
                    <a:schemeClr val="bg1"/>
                  </a:solidFill>
                </a:endParaRPr>
              </a:p>
              <a:p>
                <a:endParaRPr lang="tr-TR" dirty="0">
                  <a:solidFill>
                    <a:schemeClr val="bg1"/>
                  </a:solidFill>
                </a:endParaRPr>
              </a:p>
            </p:txBody>
          </p:sp>
        </mc:Choice>
        <mc:Fallback xmlns="">
          <p:sp>
            <p:nvSpPr>
              <p:cNvPr id="3" name="Metin kutusu 2">
                <a:extLst>
                  <a:ext uri="{FF2B5EF4-FFF2-40B4-BE49-F238E27FC236}">
                    <a16:creationId xmlns:a16="http://schemas.microsoft.com/office/drawing/2014/main" id="{A309B1EB-95C9-C594-CB9E-5A50972DE089}"/>
                  </a:ext>
                </a:extLst>
              </p:cNvPr>
              <p:cNvSpPr txBox="1">
                <a:spLocks noRot="1" noChangeAspect="1" noMove="1" noResize="1" noEditPoints="1" noAdjustHandles="1" noChangeArrowheads="1" noChangeShapeType="1" noTextEdit="1"/>
              </p:cNvSpPr>
              <p:nvPr/>
            </p:nvSpPr>
            <p:spPr>
              <a:xfrm>
                <a:off x="1248421" y="2300086"/>
                <a:ext cx="9695155" cy="4557914"/>
              </a:xfrm>
              <a:prstGeom prst="rect">
                <a:avLst/>
              </a:prstGeom>
              <a:blipFill>
                <a:blip r:embed="rId2"/>
                <a:stretch>
                  <a:fillRect l="-377" t="-401"/>
                </a:stretch>
              </a:blipFill>
            </p:spPr>
            <p:txBody>
              <a:bodyPr/>
              <a:lstStyle/>
              <a:p>
                <a:r>
                  <a:rPr lang="tr-TR">
                    <a:noFill/>
                  </a:rPr>
                  <a:t> </a:t>
                </a:r>
              </a:p>
            </p:txBody>
          </p:sp>
        </mc:Fallback>
      </mc:AlternateContent>
    </p:spTree>
    <p:extLst>
      <p:ext uri="{BB962C8B-B14F-4D97-AF65-F5344CB8AC3E}">
        <p14:creationId xmlns:p14="http://schemas.microsoft.com/office/powerpoint/2010/main" val="299983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2588950" y="834085"/>
            <a:ext cx="7014099" cy="1309687"/>
          </a:xfrm>
        </p:spPr>
        <p:txBody>
          <a:bodyPr/>
          <a:lstStyle/>
          <a:p>
            <a:r>
              <a:rPr lang="tr-TR" dirty="0" err="1">
                <a:solidFill>
                  <a:schemeClr val="bg1"/>
                </a:solidFill>
              </a:rPr>
              <a:t>What</a:t>
            </a:r>
            <a:r>
              <a:rPr lang="tr-TR" dirty="0">
                <a:solidFill>
                  <a:schemeClr val="bg1"/>
                </a:solidFill>
              </a:rPr>
              <a:t> ıs </a:t>
            </a:r>
            <a:r>
              <a:rPr lang="tr-TR" dirty="0" err="1">
                <a:solidFill>
                  <a:schemeClr val="bg1"/>
                </a:solidFill>
              </a:rPr>
              <a:t>space</a:t>
            </a:r>
            <a:r>
              <a:rPr lang="tr-TR" dirty="0">
                <a:solidFill>
                  <a:schemeClr val="bg1"/>
                </a:solidFill>
              </a:rPr>
              <a:t> </a:t>
            </a:r>
            <a:r>
              <a:rPr lang="tr-TR" dirty="0" err="1">
                <a:solidFill>
                  <a:schemeClr val="bg1"/>
                </a:solidFill>
              </a:rPr>
              <a:t>tıme</a:t>
            </a:r>
            <a:r>
              <a:rPr lang="tr-TR" dirty="0">
                <a:solidFill>
                  <a:schemeClr val="bg1"/>
                </a:solidFill>
              </a:rPr>
              <a:t> </a:t>
            </a:r>
            <a:r>
              <a:rPr lang="tr-TR" dirty="0" err="1">
                <a:solidFill>
                  <a:schemeClr val="bg1"/>
                </a:solidFill>
              </a:rPr>
              <a:t>codıng</a:t>
            </a:r>
            <a:r>
              <a:rPr lang="tr-TR" dirty="0">
                <a:solidFill>
                  <a:schemeClr val="bg1"/>
                </a:solidFill>
              </a:rPr>
              <a:t>?</a:t>
            </a:r>
          </a:p>
        </p:txBody>
      </p:sp>
      <p:sp>
        <p:nvSpPr>
          <p:cNvPr id="3" name="Metin kutusu 2">
            <a:extLst>
              <a:ext uri="{FF2B5EF4-FFF2-40B4-BE49-F238E27FC236}">
                <a16:creationId xmlns:a16="http://schemas.microsoft.com/office/drawing/2014/main" id="{A309B1EB-95C9-C594-CB9E-5A50972DE089}"/>
              </a:ext>
            </a:extLst>
          </p:cNvPr>
          <p:cNvSpPr txBox="1"/>
          <p:nvPr/>
        </p:nvSpPr>
        <p:spPr>
          <a:xfrm>
            <a:off x="1201445" y="2654423"/>
            <a:ext cx="9695155" cy="1200329"/>
          </a:xfrm>
          <a:prstGeom prst="rect">
            <a:avLst/>
          </a:prstGeom>
          <a:noFill/>
        </p:spPr>
        <p:txBody>
          <a:bodyPr wrap="square" rtlCol="0">
            <a:spAutoFit/>
          </a:bodyPr>
          <a:lstStyle/>
          <a:p>
            <a:r>
              <a:rPr lang="en-US" dirty="0">
                <a:solidFill>
                  <a:schemeClr val="bg1"/>
                </a:solidFill>
              </a:rPr>
              <a:t>The signals sent are suffers attenuation in many cases due to external interference</a:t>
            </a:r>
            <a:r>
              <a:rPr lang="tr-TR" dirty="0">
                <a:solidFill>
                  <a:schemeClr val="bg1"/>
                </a:solidFill>
              </a:rPr>
              <a:t>. </a:t>
            </a:r>
            <a:r>
              <a:rPr lang="en-US" dirty="0">
                <a:solidFill>
                  <a:schemeClr val="bg1"/>
                </a:solidFill>
              </a:rPr>
              <a:t>This makes it difficult for the receiver to receive the signal.</a:t>
            </a:r>
            <a:r>
              <a:rPr lang="en-US" dirty="0"/>
              <a:t>.</a:t>
            </a:r>
            <a:r>
              <a:rPr lang="en-US" dirty="0">
                <a:solidFill>
                  <a:schemeClr val="bg1"/>
                </a:solidFill>
              </a:rPr>
              <a:t> By sending additional information in temporal, frequency, polarization and spatial forms, information is given about the distortion in the signal and this technique is called </a:t>
            </a:r>
            <a:r>
              <a:rPr lang="tr-TR" dirty="0">
                <a:solidFill>
                  <a:schemeClr val="bg1"/>
                </a:solidFill>
              </a:rPr>
              <a:t>‘</a:t>
            </a:r>
            <a:r>
              <a:rPr lang="en-US" dirty="0">
                <a:solidFill>
                  <a:schemeClr val="bg1"/>
                </a:solidFill>
              </a:rPr>
              <a:t>diversity</a:t>
            </a:r>
            <a:r>
              <a:rPr lang="tr-TR" dirty="0">
                <a:solidFill>
                  <a:schemeClr val="bg1"/>
                </a:solidFill>
              </a:rPr>
              <a:t>’</a:t>
            </a:r>
            <a:r>
              <a:rPr lang="en-US" dirty="0">
                <a:solidFill>
                  <a:schemeClr val="bg1"/>
                </a:solidFill>
              </a:rPr>
              <a:t>.</a:t>
            </a:r>
            <a:endParaRPr lang="tr-TR" dirty="0">
              <a:solidFill>
                <a:schemeClr val="bg1"/>
              </a:solidFill>
            </a:endParaRPr>
          </a:p>
        </p:txBody>
      </p:sp>
    </p:spTree>
    <p:extLst>
      <p:ext uri="{BB962C8B-B14F-4D97-AF65-F5344CB8AC3E}">
        <p14:creationId xmlns:p14="http://schemas.microsoft.com/office/powerpoint/2010/main" val="410889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A3B0D8F0-724B-DD30-9178-111E87711D62}"/>
              </a:ext>
            </a:extLst>
          </p:cNvPr>
          <p:cNvSpPr txBox="1"/>
          <p:nvPr/>
        </p:nvSpPr>
        <p:spPr>
          <a:xfrm>
            <a:off x="1429305" y="1136342"/>
            <a:ext cx="3551068" cy="1754326"/>
          </a:xfrm>
          <a:prstGeom prst="rect">
            <a:avLst/>
          </a:prstGeom>
          <a:noFill/>
        </p:spPr>
        <p:txBody>
          <a:bodyPr wrap="square" rtlCol="0">
            <a:spAutoFit/>
          </a:bodyPr>
          <a:lstStyle/>
          <a:p>
            <a:r>
              <a:rPr lang="tr-TR" dirty="0">
                <a:solidFill>
                  <a:schemeClr val="bg1"/>
                </a:solidFill>
              </a:rPr>
              <a:t>                </a:t>
            </a:r>
            <a:r>
              <a:rPr lang="tr-TR" b="1" dirty="0">
                <a:solidFill>
                  <a:schemeClr val="bg1"/>
                </a:solidFill>
              </a:rPr>
              <a:t>Time </a:t>
            </a:r>
            <a:r>
              <a:rPr lang="tr-TR" b="1" dirty="0" err="1">
                <a:solidFill>
                  <a:schemeClr val="bg1"/>
                </a:solidFill>
              </a:rPr>
              <a:t>Variety</a:t>
            </a:r>
            <a:endParaRPr lang="tr-TR" b="1" dirty="0">
              <a:solidFill>
                <a:schemeClr val="bg1"/>
              </a:solidFill>
            </a:endParaRPr>
          </a:p>
          <a:p>
            <a:endParaRPr lang="tr-TR" dirty="0">
              <a:solidFill>
                <a:schemeClr val="bg1"/>
              </a:solidFill>
            </a:endParaRPr>
          </a:p>
          <a:p>
            <a:r>
              <a:rPr lang="en-US" dirty="0">
                <a:solidFill>
                  <a:schemeClr val="bg1"/>
                </a:solidFill>
              </a:rPr>
              <a:t>The signal is sent many times, allowing the receiver to make a more accurate decision about the signal.</a:t>
            </a:r>
            <a:endParaRPr lang="tr-TR" dirty="0">
              <a:solidFill>
                <a:schemeClr val="bg1"/>
              </a:solidFill>
            </a:endParaRPr>
          </a:p>
        </p:txBody>
      </p:sp>
      <p:sp>
        <p:nvSpPr>
          <p:cNvPr id="5" name="Metin kutusu 4">
            <a:extLst>
              <a:ext uri="{FF2B5EF4-FFF2-40B4-BE49-F238E27FC236}">
                <a16:creationId xmlns:a16="http://schemas.microsoft.com/office/drawing/2014/main" id="{8EB59942-6E62-ECAE-017B-215BF0BD26E7}"/>
              </a:ext>
            </a:extLst>
          </p:cNvPr>
          <p:cNvSpPr txBox="1"/>
          <p:nvPr/>
        </p:nvSpPr>
        <p:spPr>
          <a:xfrm>
            <a:off x="7625918" y="1136342"/>
            <a:ext cx="3497802" cy="1754326"/>
          </a:xfrm>
          <a:prstGeom prst="rect">
            <a:avLst/>
          </a:prstGeom>
          <a:noFill/>
        </p:spPr>
        <p:txBody>
          <a:bodyPr wrap="square" rtlCol="0">
            <a:spAutoFit/>
          </a:bodyPr>
          <a:lstStyle/>
          <a:p>
            <a:r>
              <a:rPr lang="tr-TR" dirty="0">
                <a:solidFill>
                  <a:schemeClr val="bg1"/>
                </a:solidFill>
              </a:rPr>
              <a:t>        </a:t>
            </a:r>
            <a:r>
              <a:rPr lang="tr-TR" b="1" dirty="0" err="1">
                <a:solidFill>
                  <a:schemeClr val="bg1"/>
                </a:solidFill>
              </a:rPr>
              <a:t>Frequency</a:t>
            </a:r>
            <a:r>
              <a:rPr lang="tr-TR" b="1" dirty="0">
                <a:solidFill>
                  <a:schemeClr val="bg1"/>
                </a:solidFill>
              </a:rPr>
              <a:t> </a:t>
            </a:r>
            <a:r>
              <a:rPr lang="tr-TR" b="1" dirty="0" err="1">
                <a:solidFill>
                  <a:schemeClr val="bg1"/>
                </a:solidFill>
              </a:rPr>
              <a:t>Diversity</a:t>
            </a:r>
            <a:endParaRPr lang="tr-TR" b="1" dirty="0">
              <a:solidFill>
                <a:schemeClr val="bg1"/>
              </a:solidFill>
            </a:endParaRPr>
          </a:p>
          <a:p>
            <a:endParaRPr lang="tr-TR" dirty="0">
              <a:solidFill>
                <a:schemeClr val="bg1"/>
              </a:solidFill>
            </a:endParaRPr>
          </a:p>
          <a:p>
            <a:r>
              <a:rPr lang="en-US" dirty="0">
                <a:solidFill>
                  <a:schemeClr val="bg1"/>
                </a:solidFill>
              </a:rPr>
              <a:t>Signals are sent with different frequencies, thus providing a better estimate of channel parameters at the receiver.</a:t>
            </a:r>
            <a:endParaRPr lang="tr-TR" dirty="0">
              <a:solidFill>
                <a:schemeClr val="bg1"/>
              </a:solidFill>
            </a:endParaRPr>
          </a:p>
        </p:txBody>
      </p:sp>
      <p:sp>
        <p:nvSpPr>
          <p:cNvPr id="6" name="Metin kutusu 5">
            <a:extLst>
              <a:ext uri="{FF2B5EF4-FFF2-40B4-BE49-F238E27FC236}">
                <a16:creationId xmlns:a16="http://schemas.microsoft.com/office/drawing/2014/main" id="{139ABC3A-3F30-223D-7664-ED2B96270B2E}"/>
              </a:ext>
            </a:extLst>
          </p:cNvPr>
          <p:cNvSpPr txBox="1"/>
          <p:nvPr/>
        </p:nvSpPr>
        <p:spPr>
          <a:xfrm>
            <a:off x="4234649" y="3586579"/>
            <a:ext cx="3870664" cy="1477328"/>
          </a:xfrm>
          <a:prstGeom prst="rect">
            <a:avLst/>
          </a:prstGeom>
          <a:noFill/>
        </p:spPr>
        <p:txBody>
          <a:bodyPr wrap="square" rtlCol="0">
            <a:spAutoFit/>
          </a:bodyPr>
          <a:lstStyle/>
          <a:p>
            <a:r>
              <a:rPr lang="tr-TR" dirty="0">
                <a:solidFill>
                  <a:schemeClr val="bg1"/>
                </a:solidFill>
              </a:rPr>
              <a:t>              </a:t>
            </a:r>
            <a:r>
              <a:rPr lang="tr-TR" b="1" dirty="0">
                <a:solidFill>
                  <a:schemeClr val="bg1"/>
                </a:solidFill>
              </a:rPr>
              <a:t>Space </a:t>
            </a:r>
            <a:r>
              <a:rPr lang="tr-TR" b="1" dirty="0" err="1">
                <a:solidFill>
                  <a:schemeClr val="bg1"/>
                </a:solidFill>
              </a:rPr>
              <a:t>Diversity</a:t>
            </a:r>
            <a:endParaRPr lang="tr-TR" b="1" dirty="0">
              <a:solidFill>
                <a:schemeClr val="bg1"/>
              </a:solidFill>
            </a:endParaRPr>
          </a:p>
          <a:p>
            <a:endParaRPr lang="tr-TR" dirty="0">
              <a:solidFill>
                <a:schemeClr val="bg1"/>
              </a:solidFill>
            </a:endParaRPr>
          </a:p>
          <a:p>
            <a:r>
              <a:rPr lang="en-US" dirty="0">
                <a:solidFill>
                  <a:schemeClr val="bg1"/>
                </a:solidFill>
              </a:rPr>
              <a:t>Signals are sent from the same antenna with different polarization or with different antennas</a:t>
            </a:r>
            <a:endParaRPr lang="tr-TR" dirty="0">
              <a:solidFill>
                <a:schemeClr val="bg1"/>
              </a:solidFill>
            </a:endParaRPr>
          </a:p>
        </p:txBody>
      </p:sp>
    </p:spTree>
    <p:extLst>
      <p:ext uri="{BB962C8B-B14F-4D97-AF65-F5344CB8AC3E}">
        <p14:creationId xmlns:p14="http://schemas.microsoft.com/office/powerpoint/2010/main" val="198479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2563914" y="391885"/>
            <a:ext cx="7014099" cy="1062446"/>
          </a:xfrm>
        </p:spPr>
        <p:txBody>
          <a:bodyPr/>
          <a:lstStyle/>
          <a:p>
            <a:r>
              <a:rPr lang="tr-TR" dirty="0" err="1">
                <a:solidFill>
                  <a:schemeClr val="bg1"/>
                </a:solidFill>
              </a:rPr>
              <a:t>space</a:t>
            </a:r>
            <a:r>
              <a:rPr lang="tr-TR" dirty="0">
                <a:solidFill>
                  <a:schemeClr val="bg1"/>
                </a:solidFill>
              </a:rPr>
              <a:t> </a:t>
            </a:r>
            <a:r>
              <a:rPr lang="tr-TR" dirty="0" err="1">
                <a:solidFill>
                  <a:schemeClr val="bg1"/>
                </a:solidFill>
              </a:rPr>
              <a:t>tıme</a:t>
            </a:r>
            <a:r>
              <a:rPr lang="tr-TR" dirty="0">
                <a:solidFill>
                  <a:schemeClr val="bg1"/>
                </a:solidFill>
              </a:rPr>
              <a:t> </a:t>
            </a:r>
            <a:r>
              <a:rPr lang="tr-TR" dirty="0" err="1">
                <a:solidFill>
                  <a:schemeClr val="bg1"/>
                </a:solidFill>
              </a:rPr>
              <a:t>Trellıs</a:t>
            </a:r>
            <a:r>
              <a:rPr lang="tr-TR" dirty="0">
                <a:solidFill>
                  <a:schemeClr val="bg1"/>
                </a:solidFill>
              </a:rPr>
              <a:t> </a:t>
            </a:r>
            <a:r>
              <a:rPr lang="tr-TR" dirty="0" err="1">
                <a:solidFill>
                  <a:schemeClr val="bg1"/>
                </a:solidFill>
              </a:rPr>
              <a:t>codes</a:t>
            </a:r>
            <a:endParaRPr lang="tr-TR" dirty="0">
              <a:solidFill>
                <a:schemeClr val="bg1"/>
              </a:solidFill>
            </a:endParaRPr>
          </a:p>
        </p:txBody>
      </p:sp>
      <p:sp>
        <p:nvSpPr>
          <p:cNvPr id="3" name="Metin kutusu 2">
            <a:extLst>
              <a:ext uri="{FF2B5EF4-FFF2-40B4-BE49-F238E27FC236}">
                <a16:creationId xmlns:a16="http://schemas.microsoft.com/office/drawing/2014/main" id="{A309B1EB-95C9-C594-CB9E-5A50972DE089}"/>
              </a:ext>
            </a:extLst>
          </p:cNvPr>
          <p:cNvSpPr txBox="1"/>
          <p:nvPr/>
        </p:nvSpPr>
        <p:spPr>
          <a:xfrm>
            <a:off x="1245327" y="1637212"/>
            <a:ext cx="9651274" cy="4524315"/>
          </a:xfrm>
          <a:prstGeom prst="rect">
            <a:avLst/>
          </a:prstGeom>
          <a:noFill/>
        </p:spPr>
        <p:txBody>
          <a:bodyPr wrap="square" rtlCol="0">
            <a:spAutoFit/>
          </a:bodyPr>
          <a:lstStyle/>
          <a:p>
            <a:r>
              <a:rPr lang="en-US" dirty="0">
                <a:solidFill>
                  <a:schemeClr val="bg1"/>
                </a:solidFill>
              </a:rPr>
              <a:t>Space–time trellis coding, a recent development, combines receiver signal processing with coding techniques suitable for multiple transmit antennas, offering substantial gains. Specifically designed codes for two to four transmit antennas exhibit excellent performance in slow fading environments, approaching the outage capacity computed by </a:t>
            </a:r>
            <a:r>
              <a:rPr lang="en-US" dirty="0" err="1">
                <a:solidFill>
                  <a:schemeClr val="bg1"/>
                </a:solidFill>
              </a:rPr>
              <a:t>Telatar</a:t>
            </a:r>
            <a:r>
              <a:rPr lang="en-US" dirty="0">
                <a:solidFill>
                  <a:schemeClr val="bg1"/>
                </a:solidFill>
              </a:rPr>
              <a:t>, Foschini, and </a:t>
            </a:r>
            <a:r>
              <a:rPr lang="en-US" dirty="0" err="1">
                <a:solidFill>
                  <a:schemeClr val="bg1"/>
                </a:solidFill>
              </a:rPr>
              <a:t>Gans</a:t>
            </a:r>
            <a:r>
              <a:rPr lang="en-US" dirty="0">
                <a:solidFill>
                  <a:schemeClr val="bg1"/>
                </a:solidFill>
              </a:rPr>
              <a:t> with a 2–3 dB difference. These codes achieve three to four times the bandwidth efficiency of current systems, providing an optimal tradeoff between constellation size, data rate, diversity advantage, and trellis complexity. However, when the number of transmit antennas is fixed, the decoding complexity of space–time trellis coding increases exponentially with both diversity level and transmission rate. Similar to trellis coded modulation (TCM) for single antenna systems, space–time trellis coding (STTC) employs an encoding trellis, with the coding gain determined by structure and state count. A soft Viterbi decoder retrieves transmitted symbols at the receiver, where a block of data symbols is input into the STTC encoder, and the output symbols are transmitted through various antennas. At the end of a burst, the encoder returns to the zero state by appending a tail of zeros to the input stream. The provided trellis illustrates this process using quadrature phase shift keying (QPSK)</a:t>
            </a:r>
            <a:endParaRPr lang="tr-TR" dirty="0">
              <a:solidFill>
                <a:schemeClr val="bg1"/>
              </a:solidFill>
            </a:endParaRPr>
          </a:p>
        </p:txBody>
      </p:sp>
    </p:spTree>
    <p:extLst>
      <p:ext uri="{BB962C8B-B14F-4D97-AF65-F5344CB8AC3E}">
        <p14:creationId xmlns:p14="http://schemas.microsoft.com/office/powerpoint/2010/main" val="38957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2588950" y="287383"/>
            <a:ext cx="7014099" cy="1158239"/>
          </a:xfrm>
        </p:spPr>
        <p:txBody>
          <a:bodyPr/>
          <a:lstStyle/>
          <a:p>
            <a:r>
              <a:rPr lang="tr-TR" dirty="0">
                <a:solidFill>
                  <a:schemeClr val="bg1"/>
                </a:solidFill>
              </a:rPr>
              <a:t>Space–time </a:t>
            </a:r>
            <a:r>
              <a:rPr lang="tr-TR" dirty="0" err="1">
                <a:solidFill>
                  <a:schemeClr val="bg1"/>
                </a:solidFill>
              </a:rPr>
              <a:t>block</a:t>
            </a:r>
            <a:r>
              <a:rPr lang="tr-TR" dirty="0">
                <a:solidFill>
                  <a:schemeClr val="bg1"/>
                </a:solidFill>
              </a:rPr>
              <a:t> </a:t>
            </a:r>
            <a:r>
              <a:rPr lang="tr-TR" dirty="0" err="1">
                <a:solidFill>
                  <a:schemeClr val="bg1"/>
                </a:solidFill>
              </a:rPr>
              <a:t>coding</a:t>
            </a:r>
            <a:endParaRPr lang="tr-TR" dirty="0">
              <a:solidFill>
                <a:schemeClr val="bg1"/>
              </a:solidFill>
            </a:endParaRPr>
          </a:p>
        </p:txBody>
      </p:sp>
      <p:sp>
        <p:nvSpPr>
          <p:cNvPr id="3" name="Metin kutusu 2">
            <a:extLst>
              <a:ext uri="{FF2B5EF4-FFF2-40B4-BE49-F238E27FC236}">
                <a16:creationId xmlns:a16="http://schemas.microsoft.com/office/drawing/2014/main" id="{A309B1EB-95C9-C594-CB9E-5A50972DE089}"/>
              </a:ext>
            </a:extLst>
          </p:cNvPr>
          <p:cNvSpPr txBox="1"/>
          <p:nvPr/>
        </p:nvSpPr>
        <p:spPr>
          <a:xfrm>
            <a:off x="1149532" y="1915886"/>
            <a:ext cx="9720943" cy="4801314"/>
          </a:xfrm>
          <a:prstGeom prst="rect">
            <a:avLst/>
          </a:prstGeom>
          <a:noFill/>
        </p:spPr>
        <p:txBody>
          <a:bodyPr wrap="square" rtlCol="0">
            <a:spAutoFit/>
          </a:bodyPr>
          <a:lstStyle/>
          <a:p>
            <a:r>
              <a:rPr lang="en-US" dirty="0">
                <a:solidFill>
                  <a:schemeClr val="bg1"/>
                </a:solidFill>
              </a:rPr>
              <a:t>Space-time block coding, discovered by </a:t>
            </a:r>
            <a:r>
              <a:rPr lang="en-US" dirty="0" err="1">
                <a:solidFill>
                  <a:schemeClr val="bg1"/>
                </a:solidFill>
              </a:rPr>
              <a:t>Alamouti</a:t>
            </a:r>
            <a:r>
              <a:rPr lang="en-US" dirty="0">
                <a:solidFill>
                  <a:schemeClr val="bg1"/>
                </a:solidFill>
              </a:rPr>
              <a:t>, generalizes to an arbitrary number of transmitting antennas and can achieve the full diversity promised by transmitting and receiving antennas. When employing Space-Time Block Coding (STBC), a code matrix is formed by buffering a block of data symbols from multiple indicated antennas, and at the receiver, appropriate methods identify these symbols. The challenge in STBC lies in designing the code matrix to optimize diversity gain, coding gain, and channel capacity, with the additional requirement of implementing simple receiver detection methods for transmitter code design.</a:t>
            </a:r>
            <a:endParaRPr lang="tr-TR" dirty="0">
              <a:solidFill>
                <a:schemeClr val="bg1"/>
              </a:solidFill>
            </a:endParaRPr>
          </a:p>
          <a:p>
            <a:endParaRPr lang="tr-TR" dirty="0">
              <a:solidFill>
                <a:schemeClr val="bg1"/>
              </a:solidFill>
            </a:endParaRPr>
          </a:p>
          <a:p>
            <a:endParaRPr lang="tr-TR" dirty="0">
              <a:solidFill>
                <a:schemeClr val="bg1"/>
              </a:solidFill>
            </a:endParaRPr>
          </a:p>
          <a:p>
            <a:endParaRPr lang="tr-TR" dirty="0">
              <a:solidFill>
                <a:schemeClr val="bg1"/>
              </a:solidFill>
            </a:endParaRPr>
          </a:p>
          <a:p>
            <a:endParaRPr lang="en-US" dirty="0">
              <a:solidFill>
                <a:schemeClr val="bg1"/>
              </a:solidFill>
            </a:endParaRPr>
          </a:p>
          <a:p>
            <a:endParaRPr lang="en-US" dirty="0">
              <a:solidFill>
                <a:schemeClr val="bg1"/>
              </a:solidFill>
            </a:endParaRPr>
          </a:p>
          <a:p>
            <a:r>
              <a:rPr lang="en-US" dirty="0" err="1">
                <a:solidFill>
                  <a:schemeClr val="bg1"/>
                </a:solidFill>
              </a:rPr>
              <a:t>Alamouti</a:t>
            </a:r>
            <a:r>
              <a:rPr lang="en-US" dirty="0">
                <a:solidFill>
                  <a:schemeClr val="bg1"/>
                </a:solidFill>
              </a:rPr>
              <a:t> addressed decoding complexity by proposing a scheme for two transmit antennas, which was later generalized into Space–Time Block Coding for an arbitrary number of transmit antennas. This scheme, illustrated in </a:t>
            </a:r>
            <a:r>
              <a:rPr lang="tr-TR" dirty="0">
                <a:solidFill>
                  <a:schemeClr val="bg1"/>
                </a:solidFill>
              </a:rPr>
              <a:t>f</a:t>
            </a:r>
            <a:r>
              <a:rPr lang="en-US" dirty="0" err="1">
                <a:solidFill>
                  <a:schemeClr val="bg1"/>
                </a:solidFill>
              </a:rPr>
              <a:t>igure</a:t>
            </a:r>
            <a:r>
              <a:rPr lang="en-US" dirty="0">
                <a:solidFill>
                  <a:schemeClr val="bg1"/>
                </a:solidFill>
              </a:rPr>
              <a:t>, achieves full diversity promised by both transmit and receive antennas. These codes maintain a notable property of a simple maximum likelihood decoding algorithm based solely on linear processing at the receiver </a:t>
            </a:r>
            <a:endParaRPr lang="tr-TR" dirty="0">
              <a:solidFill>
                <a:schemeClr val="bg1"/>
              </a:solidFill>
            </a:endParaRPr>
          </a:p>
        </p:txBody>
      </p:sp>
      <p:pic>
        <p:nvPicPr>
          <p:cNvPr id="4" name="Picture 1" descr="A diagram of a radio receiver&#10;&#10;Description automatically generated"/>
          <p:cNvPicPr/>
          <p:nvPr/>
        </p:nvPicPr>
        <p:blipFill>
          <a:blip r:embed="rId2"/>
          <a:stretch>
            <a:fillRect/>
          </a:stretch>
        </p:blipFill>
        <p:spPr>
          <a:xfrm>
            <a:off x="5132433" y="3913300"/>
            <a:ext cx="1755140" cy="1301750"/>
          </a:xfrm>
          <a:prstGeom prst="rect">
            <a:avLst/>
          </a:prstGeom>
        </p:spPr>
      </p:pic>
    </p:spTree>
    <p:extLst>
      <p:ext uri="{BB962C8B-B14F-4D97-AF65-F5344CB8AC3E}">
        <p14:creationId xmlns:p14="http://schemas.microsoft.com/office/powerpoint/2010/main" val="338905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3399962" y="834085"/>
            <a:ext cx="5392076" cy="1309687"/>
          </a:xfrm>
        </p:spPr>
        <p:txBody>
          <a:bodyPr/>
          <a:lstStyle/>
          <a:p>
            <a:r>
              <a:rPr lang="tr-TR" dirty="0">
                <a:solidFill>
                  <a:schemeClr val="bg1"/>
                </a:solidFill>
              </a:rPr>
              <a:t>TRANSMISSION MODEL</a:t>
            </a:r>
          </a:p>
        </p:txBody>
      </p:sp>
      <p:sp>
        <p:nvSpPr>
          <p:cNvPr id="3" name="Metin kutusu 2">
            <a:extLst>
              <a:ext uri="{FF2B5EF4-FFF2-40B4-BE49-F238E27FC236}">
                <a16:creationId xmlns:a16="http://schemas.microsoft.com/office/drawing/2014/main" id="{A309B1EB-95C9-C594-CB9E-5A50972DE089}"/>
              </a:ext>
            </a:extLst>
          </p:cNvPr>
          <p:cNvSpPr txBox="1"/>
          <p:nvPr/>
        </p:nvSpPr>
        <p:spPr>
          <a:xfrm>
            <a:off x="1201445" y="2654423"/>
            <a:ext cx="9695155" cy="923330"/>
          </a:xfrm>
          <a:prstGeom prst="rect">
            <a:avLst/>
          </a:prstGeom>
          <a:noFill/>
        </p:spPr>
        <p:txBody>
          <a:bodyPr wrap="square" rtlCol="0">
            <a:spAutoFit/>
          </a:bodyPr>
          <a:lstStyle/>
          <a:p>
            <a:r>
              <a:rPr lang="en-US" dirty="0">
                <a:solidFill>
                  <a:schemeClr val="bg1"/>
                </a:solidFill>
              </a:rPr>
              <a:t>In a wireless communication system with many antennas at the base station, signals are transmitted simultaneously in each time slot. We can express the signals received from antennas as follows:</a:t>
            </a:r>
            <a:endParaRPr lang="tr-TR" dirty="0">
              <a:solidFill>
                <a:schemeClr val="bg1"/>
              </a:solidFill>
            </a:endParaRPr>
          </a:p>
        </p:txBody>
      </p:sp>
      <p:pic>
        <p:nvPicPr>
          <p:cNvPr id="5" name="Resim 4">
            <a:extLst>
              <a:ext uri="{FF2B5EF4-FFF2-40B4-BE49-F238E27FC236}">
                <a16:creationId xmlns:a16="http://schemas.microsoft.com/office/drawing/2014/main" id="{BDEE7202-73CD-FEE9-2C8E-A33806BB0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433" y="3577753"/>
            <a:ext cx="3023178" cy="1062198"/>
          </a:xfrm>
          <a:prstGeom prst="rect">
            <a:avLst/>
          </a:prstGeom>
        </p:spPr>
      </p:pic>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D6CE5E1E-42CD-260F-D0C0-2E0A176E905B}"/>
                  </a:ext>
                </a:extLst>
              </p:cNvPr>
              <p:cNvSpPr txBox="1"/>
              <p:nvPr/>
            </p:nvSpPr>
            <p:spPr>
              <a:xfrm>
                <a:off x="1331650" y="4882718"/>
                <a:ext cx="9294921" cy="713144"/>
              </a:xfrm>
              <a:prstGeom prst="rect">
                <a:avLst/>
              </a:prstGeom>
              <a:noFill/>
            </p:spPr>
            <p:txBody>
              <a:bodyPr wrap="square" rtlCol="0">
                <a:spAutoFit/>
              </a:bodyPr>
              <a:lstStyle/>
              <a:p>
                <a:r>
                  <a:rPr lang="en-US" dirty="0">
                    <a:solidFill>
                      <a:schemeClr val="bg1"/>
                    </a:solidFill>
                  </a:rPr>
                  <a:t>The noise samples denoted </a:t>
                </a:r>
                <a14:m>
                  <m:oMath xmlns:m="http://schemas.openxmlformats.org/officeDocument/2006/math">
                    <m:sSubSup>
                      <m:sSubSupPr>
                        <m:ctrlPr>
                          <a:rPr lang="tr-TR" b="0" i="1" smtClean="0">
                            <a:solidFill>
                              <a:schemeClr val="bg1"/>
                            </a:solidFill>
                            <a:latin typeface="Cambria Math" panose="02040503050406030204" pitchFamily="18" charset="0"/>
                          </a:rPr>
                        </m:ctrlPr>
                      </m:sSubSupPr>
                      <m:e>
                        <m:r>
                          <a:rPr lang="tr-TR" b="0" i="1" smtClean="0">
                            <a:solidFill>
                              <a:schemeClr val="bg1"/>
                            </a:solidFill>
                            <a:latin typeface="Cambria Math" panose="02040503050406030204" pitchFamily="18" charset="0"/>
                          </a:rPr>
                          <m:t>𝑛</m:t>
                        </m:r>
                      </m:e>
                      <m:sub>
                        <m:r>
                          <a:rPr lang="tr-TR" b="0" i="1" smtClean="0">
                            <a:solidFill>
                              <a:schemeClr val="bg1"/>
                            </a:solidFill>
                            <a:latin typeface="Cambria Math" panose="02040503050406030204" pitchFamily="18" charset="0"/>
                          </a:rPr>
                          <m:t>𝑡</m:t>
                        </m:r>
                      </m:sub>
                      <m:sup>
                        <m:r>
                          <a:rPr lang="tr-TR" b="0" i="1" smtClean="0">
                            <a:solidFill>
                              <a:schemeClr val="bg1"/>
                            </a:solidFill>
                            <a:latin typeface="Cambria Math" panose="02040503050406030204" pitchFamily="18" charset="0"/>
                          </a:rPr>
                          <m:t>𝑗</m:t>
                        </m:r>
                      </m:sup>
                    </m:sSubSup>
                  </m:oMath>
                </a14:m>
                <a:r>
                  <a:rPr lang="en-US" dirty="0">
                    <a:solidFill>
                      <a:schemeClr val="bg1"/>
                    </a:solidFill>
                  </a:rPr>
                  <a:t> are independent samples of a zero-mean complex Gaussian random variable with variance </a:t>
                </a:r>
                <a14:m>
                  <m:oMath xmlns:m="http://schemas.openxmlformats.org/officeDocument/2006/math">
                    <m:r>
                      <a:rPr lang="tr-TR" b="0" i="1" smtClean="0">
                        <a:solidFill>
                          <a:schemeClr val="bg1"/>
                        </a:solidFill>
                        <a:latin typeface="Cambria Math" panose="02040503050406030204" pitchFamily="18" charset="0"/>
                      </a:rPr>
                      <m:t>𝑛</m:t>
                    </m:r>
                    <m:r>
                      <a:rPr lang="tr-TR" b="0" i="1" smtClean="0">
                        <a:solidFill>
                          <a:schemeClr val="bg1"/>
                        </a:solidFill>
                        <a:latin typeface="Cambria Math" panose="02040503050406030204" pitchFamily="18" charset="0"/>
                      </a:rPr>
                      <m:t>/(2</m:t>
                    </m:r>
                    <m:r>
                      <a:rPr lang="tr-TR" b="0" i="1" smtClean="0">
                        <a:solidFill>
                          <a:schemeClr val="bg1"/>
                        </a:solidFill>
                        <a:latin typeface="Cambria Math" panose="02040503050406030204" pitchFamily="18" charset="0"/>
                      </a:rPr>
                      <m:t>𝑆𝑁𝑅</m:t>
                    </m:r>
                    <m:r>
                      <a:rPr lang="tr-TR" b="0" i="1" smtClean="0">
                        <a:solidFill>
                          <a:schemeClr val="bg1"/>
                        </a:solidFill>
                        <a:latin typeface="Cambria Math" panose="02040503050406030204" pitchFamily="18" charset="0"/>
                      </a:rPr>
                      <m:t>)</m:t>
                    </m:r>
                  </m:oMath>
                </a14:m>
                <a:r>
                  <a:rPr lang="en-US" dirty="0">
                    <a:solidFill>
                      <a:schemeClr val="bg1"/>
                    </a:solidFill>
                  </a:rPr>
                  <a:t> per complex dimension.</a:t>
                </a:r>
                <a:endParaRPr lang="tr-TR" dirty="0">
                  <a:solidFill>
                    <a:schemeClr val="bg1"/>
                  </a:solidFill>
                </a:endParaRPr>
              </a:p>
            </p:txBody>
          </p:sp>
        </mc:Choice>
        <mc:Fallback xmlns="">
          <p:sp>
            <p:nvSpPr>
              <p:cNvPr id="6" name="Metin kutusu 5">
                <a:extLst>
                  <a:ext uri="{FF2B5EF4-FFF2-40B4-BE49-F238E27FC236}">
                    <a16:creationId xmlns:a16="http://schemas.microsoft.com/office/drawing/2014/main" id="{D6CE5E1E-42CD-260F-D0C0-2E0A176E905B}"/>
                  </a:ext>
                </a:extLst>
              </p:cNvPr>
              <p:cNvSpPr txBox="1">
                <a:spLocks noRot="1" noChangeAspect="1" noMove="1" noResize="1" noEditPoints="1" noAdjustHandles="1" noChangeArrowheads="1" noChangeShapeType="1" noTextEdit="1"/>
              </p:cNvSpPr>
              <p:nvPr/>
            </p:nvSpPr>
            <p:spPr>
              <a:xfrm>
                <a:off x="1331650" y="4882718"/>
                <a:ext cx="9294921" cy="713144"/>
              </a:xfrm>
              <a:prstGeom prst="rect">
                <a:avLst/>
              </a:prstGeom>
              <a:blipFill>
                <a:blip r:embed="rId3"/>
                <a:stretch>
                  <a:fillRect l="-525" b="-12821"/>
                </a:stretch>
              </a:blipFill>
            </p:spPr>
            <p:txBody>
              <a:bodyPr/>
              <a:lstStyle/>
              <a:p>
                <a:r>
                  <a:rPr lang="tr-TR">
                    <a:noFill/>
                  </a:rPr>
                  <a:t> </a:t>
                </a:r>
              </a:p>
            </p:txBody>
          </p:sp>
        </mc:Fallback>
      </mc:AlternateContent>
    </p:spTree>
    <p:extLst>
      <p:ext uri="{BB962C8B-B14F-4D97-AF65-F5344CB8AC3E}">
        <p14:creationId xmlns:p14="http://schemas.microsoft.com/office/powerpoint/2010/main" val="408690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3399962" y="834085"/>
            <a:ext cx="5392076" cy="1309687"/>
          </a:xfrm>
        </p:spPr>
        <p:txBody>
          <a:bodyPr/>
          <a:lstStyle/>
          <a:p>
            <a:r>
              <a:rPr lang="tr-TR" dirty="0">
                <a:solidFill>
                  <a:schemeClr val="bg1"/>
                </a:solidFill>
              </a:rPr>
              <a:t>TRANSMISSION MODEL</a:t>
            </a:r>
          </a:p>
        </p:txBody>
      </p:sp>
      <p:sp>
        <p:nvSpPr>
          <p:cNvPr id="3" name="Metin kutusu 2">
            <a:extLst>
              <a:ext uri="{FF2B5EF4-FFF2-40B4-BE49-F238E27FC236}">
                <a16:creationId xmlns:a16="http://schemas.microsoft.com/office/drawing/2014/main" id="{A309B1EB-95C9-C594-CB9E-5A50972DE089}"/>
              </a:ext>
            </a:extLst>
          </p:cNvPr>
          <p:cNvSpPr txBox="1"/>
          <p:nvPr/>
        </p:nvSpPr>
        <p:spPr>
          <a:xfrm>
            <a:off x="1201445" y="2654423"/>
            <a:ext cx="9695155" cy="646331"/>
          </a:xfrm>
          <a:prstGeom prst="rect">
            <a:avLst/>
          </a:prstGeom>
          <a:noFill/>
        </p:spPr>
        <p:txBody>
          <a:bodyPr wrap="square" rtlCol="0">
            <a:spAutoFit/>
          </a:bodyPr>
          <a:lstStyle/>
          <a:p>
            <a:r>
              <a:rPr lang="en-US" dirty="0">
                <a:solidFill>
                  <a:schemeClr val="bg1"/>
                </a:solidFill>
              </a:rPr>
              <a:t>Assuming perfect channel state information is available, the </a:t>
            </a:r>
            <a:r>
              <a:rPr lang="en-US" dirty="0" err="1">
                <a:solidFill>
                  <a:schemeClr val="bg1"/>
                </a:solidFill>
              </a:rPr>
              <a:t>The</a:t>
            </a:r>
            <a:r>
              <a:rPr lang="en-US" dirty="0">
                <a:solidFill>
                  <a:schemeClr val="bg1"/>
                </a:solidFill>
              </a:rPr>
              <a:t> receiver computes the decision metric</a:t>
            </a:r>
            <a:r>
              <a:rPr lang="tr-TR" dirty="0">
                <a:solidFill>
                  <a:schemeClr val="bg1"/>
                </a:solidFill>
              </a:rPr>
              <a:t>:</a:t>
            </a:r>
          </a:p>
        </p:txBody>
      </p:sp>
      <p:pic>
        <p:nvPicPr>
          <p:cNvPr id="7" name="Resim 6">
            <a:extLst>
              <a:ext uri="{FF2B5EF4-FFF2-40B4-BE49-F238E27FC236}">
                <a16:creationId xmlns:a16="http://schemas.microsoft.com/office/drawing/2014/main" id="{6E4B6822-28B6-CAC9-F4B5-AA3790543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394" y="3300754"/>
            <a:ext cx="2565256" cy="882169"/>
          </a:xfrm>
          <a:prstGeom prst="rect">
            <a:avLst/>
          </a:prstGeom>
        </p:spPr>
      </p:pic>
      <p:pic>
        <p:nvPicPr>
          <p:cNvPr id="9" name="Resim 8">
            <a:extLst>
              <a:ext uri="{FF2B5EF4-FFF2-40B4-BE49-F238E27FC236}">
                <a16:creationId xmlns:a16="http://schemas.microsoft.com/office/drawing/2014/main" id="{4EC0469D-BD54-A404-1695-FC82398C8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2603" y="4591814"/>
            <a:ext cx="4006793" cy="474879"/>
          </a:xfrm>
          <a:prstGeom prst="rect">
            <a:avLst/>
          </a:prstGeom>
        </p:spPr>
      </p:pic>
      <p:sp>
        <p:nvSpPr>
          <p:cNvPr id="11" name="Metin kutusu 10">
            <a:extLst>
              <a:ext uri="{FF2B5EF4-FFF2-40B4-BE49-F238E27FC236}">
                <a16:creationId xmlns:a16="http://schemas.microsoft.com/office/drawing/2014/main" id="{1D2986B4-4F5C-5D91-7F78-812D8E4675FD}"/>
              </a:ext>
            </a:extLst>
          </p:cNvPr>
          <p:cNvSpPr txBox="1"/>
          <p:nvPr/>
        </p:nvSpPr>
        <p:spPr>
          <a:xfrm>
            <a:off x="1201444" y="5226491"/>
            <a:ext cx="9695155" cy="369332"/>
          </a:xfrm>
          <a:prstGeom prst="rect">
            <a:avLst/>
          </a:prstGeom>
          <a:noFill/>
        </p:spPr>
        <p:txBody>
          <a:bodyPr wrap="square" rtlCol="0">
            <a:spAutoFit/>
          </a:bodyPr>
          <a:lstStyle/>
          <a:p>
            <a:r>
              <a:rPr lang="tr-TR" dirty="0">
                <a:solidFill>
                  <a:schemeClr val="bg1"/>
                </a:solidFill>
              </a:rPr>
              <a:t>A</a:t>
            </a:r>
            <a:r>
              <a:rPr lang="en-US" dirty="0" err="1">
                <a:solidFill>
                  <a:schemeClr val="bg1"/>
                </a:solidFill>
              </a:rPr>
              <a:t>nd</a:t>
            </a:r>
            <a:r>
              <a:rPr lang="en-US" dirty="0">
                <a:solidFill>
                  <a:schemeClr val="bg1"/>
                </a:solidFill>
              </a:rPr>
              <a:t> decides in favor of the code word that minimizes the sum</a:t>
            </a:r>
            <a:endParaRPr lang="tr-TR" dirty="0">
              <a:solidFill>
                <a:schemeClr val="bg1"/>
              </a:solidFill>
            </a:endParaRPr>
          </a:p>
        </p:txBody>
      </p:sp>
    </p:spTree>
    <p:extLst>
      <p:ext uri="{BB962C8B-B14F-4D97-AF65-F5344CB8AC3E}">
        <p14:creationId xmlns:p14="http://schemas.microsoft.com/office/powerpoint/2010/main" val="293078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030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0983E3-8155-3FAA-EB9B-3DED0FFE67C8}"/>
              </a:ext>
            </a:extLst>
          </p:cNvPr>
          <p:cNvSpPr>
            <a:spLocks noGrp="1"/>
          </p:cNvSpPr>
          <p:nvPr>
            <p:ph type="title"/>
          </p:nvPr>
        </p:nvSpPr>
        <p:spPr>
          <a:xfrm>
            <a:off x="2588950" y="834085"/>
            <a:ext cx="7014099" cy="1309687"/>
          </a:xfrm>
        </p:spPr>
        <p:txBody>
          <a:bodyPr>
            <a:normAutofit/>
          </a:bodyPr>
          <a:lstStyle/>
          <a:p>
            <a:pPr algn="ctr"/>
            <a:r>
              <a:rPr lang="tr-TR" dirty="0" err="1">
                <a:solidFill>
                  <a:schemeClr val="bg1"/>
                </a:solidFill>
              </a:rPr>
              <a:t>Encoding</a:t>
            </a:r>
            <a:r>
              <a:rPr lang="tr-TR" dirty="0">
                <a:solidFill>
                  <a:schemeClr val="bg1"/>
                </a:solidFill>
              </a:rPr>
              <a:t> </a:t>
            </a:r>
            <a:r>
              <a:rPr lang="tr-TR" dirty="0" err="1">
                <a:solidFill>
                  <a:schemeClr val="bg1"/>
                </a:solidFill>
              </a:rPr>
              <a:t>algorıthm</a:t>
            </a:r>
            <a:r>
              <a:rPr lang="tr-TR" dirty="0">
                <a:solidFill>
                  <a:schemeClr val="bg1"/>
                </a:solidFill>
              </a:rPr>
              <a:t> of Space–time </a:t>
            </a:r>
            <a:r>
              <a:rPr lang="tr-TR" dirty="0" err="1">
                <a:solidFill>
                  <a:schemeClr val="bg1"/>
                </a:solidFill>
              </a:rPr>
              <a:t>block</a:t>
            </a:r>
            <a:r>
              <a:rPr lang="tr-TR" dirty="0">
                <a:solidFill>
                  <a:schemeClr val="bg1"/>
                </a:solidFill>
              </a:rPr>
              <a:t> </a:t>
            </a:r>
            <a:r>
              <a:rPr lang="tr-TR" dirty="0" err="1">
                <a:solidFill>
                  <a:schemeClr val="bg1"/>
                </a:solidFill>
              </a:rPr>
              <a:t>coding</a:t>
            </a:r>
            <a:endParaRPr lang="tr-TR" dirty="0">
              <a:solidFill>
                <a:schemeClr val="bg1"/>
              </a:solidFill>
            </a:endParaRPr>
          </a:p>
        </p:txBody>
      </p:sp>
      <p:sp>
        <p:nvSpPr>
          <p:cNvPr id="3" name="Metin kutusu 2">
            <a:extLst>
              <a:ext uri="{FF2B5EF4-FFF2-40B4-BE49-F238E27FC236}">
                <a16:creationId xmlns:a16="http://schemas.microsoft.com/office/drawing/2014/main" id="{A309B1EB-95C9-C594-CB9E-5A50972DE089}"/>
              </a:ext>
            </a:extLst>
          </p:cNvPr>
          <p:cNvSpPr txBox="1"/>
          <p:nvPr/>
        </p:nvSpPr>
        <p:spPr>
          <a:xfrm>
            <a:off x="1201445" y="2654423"/>
            <a:ext cx="9695155" cy="1200329"/>
          </a:xfrm>
          <a:prstGeom prst="rect">
            <a:avLst/>
          </a:prstGeom>
          <a:noFill/>
        </p:spPr>
        <p:txBody>
          <a:bodyPr wrap="square" rtlCol="0">
            <a:spAutoFit/>
          </a:bodyPr>
          <a:lstStyle/>
          <a:p>
            <a:r>
              <a:rPr lang="en-US" dirty="0">
                <a:solidFill>
                  <a:schemeClr val="bg1"/>
                </a:solidFill>
              </a:rPr>
              <a:t>A space–time block code is defined by a </a:t>
            </a:r>
            <a:r>
              <a:rPr lang="en-US" dirty="0" err="1">
                <a:solidFill>
                  <a:schemeClr val="bg1"/>
                </a:solidFill>
              </a:rPr>
              <a:t>pxn</a:t>
            </a:r>
            <a:r>
              <a:rPr lang="en-US" dirty="0">
                <a:solidFill>
                  <a:schemeClr val="bg1"/>
                </a:solidFill>
              </a:rPr>
              <a:t> transmission matrix G . The entries of the matrix G are linear combinations of the variables x1,x2...</a:t>
            </a:r>
            <a:r>
              <a:rPr lang="en-US" dirty="0" err="1">
                <a:solidFill>
                  <a:schemeClr val="bg1"/>
                </a:solidFill>
              </a:rPr>
              <a:t>xk</a:t>
            </a:r>
            <a:r>
              <a:rPr lang="en-US" dirty="0">
                <a:solidFill>
                  <a:schemeClr val="bg1"/>
                </a:solidFill>
              </a:rPr>
              <a:t> and their conjugates. The number of transmission antennas is n , and we usually use it to separate different codes from each other. For </a:t>
            </a:r>
            <a:r>
              <a:rPr lang="en-US" dirty="0" err="1">
                <a:solidFill>
                  <a:schemeClr val="bg1"/>
                </a:solidFill>
              </a:rPr>
              <a:t>example,represents</a:t>
            </a:r>
            <a:r>
              <a:rPr lang="en-US" dirty="0">
                <a:solidFill>
                  <a:schemeClr val="bg1"/>
                </a:solidFill>
              </a:rPr>
              <a:t> a code which utilizes two transmit antennas and is defined by</a:t>
            </a:r>
            <a:r>
              <a:rPr lang="tr-TR" dirty="0">
                <a:solidFill>
                  <a:schemeClr val="bg1"/>
                </a:solidFill>
              </a:rPr>
              <a:t>:</a:t>
            </a:r>
          </a:p>
        </p:txBody>
      </p:sp>
      <p:pic>
        <p:nvPicPr>
          <p:cNvPr id="5" name="Resim 4" descr="yazı tipi, beyaz, diyagram, daire içeren bir resim&#10;&#10;Açıklama otomatik olarak oluşturuldu">
            <a:extLst>
              <a:ext uri="{FF2B5EF4-FFF2-40B4-BE49-F238E27FC236}">
                <a16:creationId xmlns:a16="http://schemas.microsoft.com/office/drawing/2014/main" id="{1AEAA7B4-C4FE-264E-8FCF-01CB2923A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088" y="4001961"/>
            <a:ext cx="2193867" cy="726883"/>
          </a:xfrm>
          <a:prstGeom prst="rect">
            <a:avLst/>
          </a:prstGeom>
        </p:spPr>
      </p:pic>
    </p:spTree>
    <p:extLst>
      <p:ext uri="{BB962C8B-B14F-4D97-AF65-F5344CB8AC3E}">
        <p14:creationId xmlns:p14="http://schemas.microsoft.com/office/powerpoint/2010/main" val="2403953772"/>
      </p:ext>
    </p:extLst>
  </p:cSld>
  <p:clrMapOvr>
    <a:masterClrMapping/>
  </p:clrMapOvr>
</p:sld>
</file>

<file path=ppt/theme/theme1.xml><?xml version="1.0" encoding="utf-8"?>
<a:theme xmlns:a="http://schemas.openxmlformats.org/drawingml/2006/main" name="PoiseVTI">
  <a:themeElements>
    <a:clrScheme name="AnalogousFromDarkSeedRightStep">
      <a:dk1>
        <a:srgbClr val="000000"/>
      </a:dk1>
      <a:lt1>
        <a:srgbClr val="FFFFFF"/>
      </a:lt1>
      <a:dk2>
        <a:srgbClr val="1B3021"/>
      </a:dk2>
      <a:lt2>
        <a:srgbClr val="F3F0F2"/>
      </a:lt2>
      <a:accent1>
        <a:srgbClr val="47B665"/>
      </a:accent1>
      <a:accent2>
        <a:srgbClr val="3BB18C"/>
      </a:accent2>
      <a:accent3>
        <a:srgbClr val="4AB0BC"/>
      </a:accent3>
      <a:accent4>
        <a:srgbClr val="3B74B1"/>
      </a:accent4>
      <a:accent5>
        <a:srgbClr val="4D54C3"/>
      </a:accent5>
      <a:accent6>
        <a:srgbClr val="6B43B5"/>
      </a:accent6>
      <a:hlink>
        <a:srgbClr val="A08735"/>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AA71D4D535953147B646B76778B479E4" ma:contentTypeVersion="3" ma:contentTypeDescription="Yeni belge oluşturun." ma:contentTypeScope="" ma:versionID="4df39a74743b2afe9c27d0ee76031743">
  <xsd:schema xmlns:xsd="http://www.w3.org/2001/XMLSchema" xmlns:xs="http://www.w3.org/2001/XMLSchema" xmlns:p="http://schemas.microsoft.com/office/2006/metadata/properties" xmlns:ns3="f1230c65-cb51-4840-b9c9-840d3ed24a13" targetNamespace="http://schemas.microsoft.com/office/2006/metadata/properties" ma:root="true" ma:fieldsID="8d90a574b92177a460e3c615351fe9e1" ns3:_="">
    <xsd:import namespace="f1230c65-cb51-4840-b9c9-840d3ed24a13"/>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230c65-cb51-4840-b9c9-840d3ed24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31D6BA-CCD6-4D13-B30B-C78FE92B95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230c65-cb51-4840-b9c9-840d3ed24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DD0A19-CD37-439F-97A9-40F36C8815A7}">
  <ds:schemaRefs>
    <ds:schemaRef ds:uri="http://schemas.microsoft.com/sharepoint/v3/contenttype/forms"/>
  </ds:schemaRefs>
</ds:datastoreItem>
</file>

<file path=customXml/itemProps3.xml><?xml version="1.0" encoding="utf-8"?>
<ds:datastoreItem xmlns:ds="http://schemas.openxmlformats.org/officeDocument/2006/customXml" ds:itemID="{DCF703AB-39B3-45EB-8AD8-2CC36D817A81}">
  <ds:schemaRefs>
    <ds:schemaRef ds:uri="http://purl.org/dc/elements/1.1/"/>
    <ds:schemaRef ds:uri="http://schemas.microsoft.com/office/2006/metadata/properties"/>
    <ds:schemaRef ds:uri="f1230c65-cb51-4840-b9c9-840d3ed24a13"/>
    <ds:schemaRef ds:uri="http://purl.org/dc/terms/"/>
    <ds:schemaRef ds:uri="http://purl.org/dc/dcmityp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TM04033929[[fn=Kurşun Rengi]]</Template>
  <TotalTime>1808</TotalTime>
  <Words>1818</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Goudy Old Style</vt:lpstr>
      <vt:lpstr>Times New Roman</vt:lpstr>
      <vt:lpstr>Univers Light</vt:lpstr>
      <vt:lpstr>PoiseVTI</vt:lpstr>
      <vt:lpstr>Space-Time Coding</vt:lpstr>
      <vt:lpstr>INTRODUCTION</vt:lpstr>
      <vt:lpstr>What ıs space tıme codıng?</vt:lpstr>
      <vt:lpstr>PowerPoint Presentation</vt:lpstr>
      <vt:lpstr>space tıme Trellıs codes</vt:lpstr>
      <vt:lpstr>Space–time block coding</vt:lpstr>
      <vt:lpstr>TRANSMISSION MODEL</vt:lpstr>
      <vt:lpstr>TRANSMISSION MODEL</vt:lpstr>
      <vt:lpstr>Encoding algorıthm of Space–time block coding</vt:lpstr>
      <vt:lpstr>Decodıng algorıthm of Space–time block coding</vt:lpstr>
      <vt:lpstr>PowerPoint Presentation</vt:lpstr>
      <vt:lpstr>PowerPoint Presentation</vt:lpstr>
      <vt:lpstr>PowerPoint Presentation</vt:lpstr>
      <vt:lpstr>PERFORMANCE ANALYSIS</vt:lpstr>
      <vt:lpstr>PowerPoint Presentation</vt:lpstr>
      <vt:lpstr>PowerPoint Presentation</vt:lpstr>
      <vt:lpstr>SIMILUATION STEPS</vt:lpstr>
      <vt:lpstr>Graphical Analysis</vt:lpstr>
      <vt:lpstr>SIMULATION RESULTS </vt:lpstr>
      <vt:lpstr>PERFORMANCE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Space-Time Coding</dc:title>
  <dc:creator>tufan bolukbas</dc:creator>
  <cp:lastModifiedBy>ALİRIZA BİLİR</cp:lastModifiedBy>
  <cp:revision>8</cp:revision>
  <dcterms:created xsi:type="dcterms:W3CDTF">2024-01-02T12:38:46Z</dcterms:created>
  <dcterms:modified xsi:type="dcterms:W3CDTF">2024-01-04T10:32:56Z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0x010100AA71D4D535953147B646B76778B479E4</vt:lpwstr>
  </property>
</Properties>
</file>