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1" r:id="rId12"/>
    <p:sldId id="32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73297" autoAdjust="0"/>
  </p:normalViewPr>
  <p:slideViewPr>
    <p:cSldViewPr snapToGrid="0">
      <p:cViewPr varScale="1">
        <p:scale>
          <a:sx n="54" d="100"/>
          <a:sy n="54" d="100"/>
        </p:scale>
        <p:origin x="14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B8AC6-3FE8-465A-BD9D-CA624274C92D}" type="datetimeFigureOut">
              <a:rPr lang="tr-TR" smtClean="0"/>
              <a:pPr/>
              <a:t>6.04.2020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757-BD5A-41C4-B90F-E43CCC0AC6C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814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FC757-BD5A-41C4-B90F-E43CCC0AC6C1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8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FC757-BD5A-41C4-B90F-E43CCC0AC6C1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055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FC757-BD5A-41C4-B90F-E43CCC0AC6C1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00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FC757-BD5A-41C4-B90F-E43CCC0AC6C1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51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FC757-BD5A-41C4-B90F-E43CCC0AC6C1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1130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FC757-BD5A-41C4-B90F-E43CCC0AC6C1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41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FC757-BD5A-41C4-B90F-E43CCC0AC6C1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1929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FC757-BD5A-41C4-B90F-E43CCC0AC6C1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08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FC757-BD5A-41C4-B90F-E43CCC0AC6C1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Dikdörtgen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Dikdörtgen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Dikdörtgen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Dikdörtgen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Dikdörtgen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Yuvarlatılmış Dikdörtgen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Yuvarlatılmış Dikdörtgen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Dikdörtgen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01004706-7530-4DB0-8106-22B236C0B027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3BBBA2B-B9A9-470B-B2E0-C58095E4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706-7530-4DB0-8106-22B236C0B027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BA2B-B9A9-470B-B2E0-C58095E4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706-7530-4DB0-8106-22B236C0B027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BA2B-B9A9-470B-B2E0-C58095E4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706-7530-4DB0-8106-22B236C0B027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BA2B-B9A9-470B-B2E0-C58095E4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706-7530-4DB0-8106-22B236C0B027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BA2B-B9A9-470B-B2E0-C58095E4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706-7530-4DB0-8106-22B236C0B027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BA2B-B9A9-470B-B2E0-C58095E4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004706-7530-4DB0-8106-22B236C0B027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BBBA2B-B9A9-470B-B2E0-C58095E4A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1004706-7530-4DB0-8106-22B236C0B027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03BBBA2B-B9A9-470B-B2E0-C58095E4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706-7530-4DB0-8106-22B236C0B027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BA2B-B9A9-470B-B2E0-C58095E4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706-7530-4DB0-8106-22B236C0B027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BA2B-B9A9-470B-B2E0-C58095E4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706-7530-4DB0-8106-22B236C0B027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BA2B-B9A9-470B-B2E0-C58095E4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Dikdörtgen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Dikdörtgen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Dikdörtgen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Yuvarlatılmış Dikdörtgen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Yuvarlatılmış Dikdörtgen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Dikdörtgen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Dikdörtgen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Dikdörtgen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Dikdörtgen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Dikdörtgen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1004706-7530-4DB0-8106-22B236C0B027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3BBBA2B-B9A9-470B-B2E0-C58095E4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Recursive Functions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H. </a:t>
            </a:r>
            <a:r>
              <a:rPr lang="tr-TR" dirty="0"/>
              <a:t>İ</a:t>
            </a:r>
            <a:r>
              <a:rPr lang="tr-TR" dirty="0" smtClean="0"/>
              <a:t>rem Türkmen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56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Search an array element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tr-TR" dirty="0"/>
              <a:t>int ElemanAraRecurse(int* dizi, int b, int x)	</a:t>
            </a:r>
            <a:endParaRPr lang="tr-TR" dirty="0" smtClean="0"/>
          </a:p>
          <a:p>
            <a:pPr marL="109728" indent="0">
              <a:buNone/>
            </a:pPr>
            <a:r>
              <a:rPr lang="tr-TR" dirty="0" smtClean="0"/>
              <a:t>{ </a:t>
            </a:r>
            <a:endParaRPr lang="tr-TR" dirty="0"/>
          </a:p>
          <a:p>
            <a:pPr marL="109728" indent="0">
              <a:buNone/>
            </a:pPr>
            <a:r>
              <a:rPr lang="tr-TR" dirty="0"/>
              <a:t>	if (b&lt;0) return -1; </a:t>
            </a:r>
          </a:p>
          <a:p>
            <a:pPr marL="109728" indent="0">
              <a:buNone/>
            </a:pPr>
            <a:r>
              <a:rPr lang="tr-TR" dirty="0"/>
              <a:t>	else </a:t>
            </a:r>
          </a:p>
          <a:p>
            <a:pPr marL="109728" indent="0">
              <a:buNone/>
            </a:pPr>
            <a:r>
              <a:rPr lang="tr-TR" dirty="0"/>
              <a:t>		if (dizi[b]==x)	</a:t>
            </a:r>
            <a:endParaRPr lang="tr-TR" dirty="0" smtClean="0"/>
          </a:p>
          <a:p>
            <a:pPr marL="109728" indent="0">
              <a:buNone/>
            </a:pPr>
            <a:r>
              <a:rPr lang="tr-TR" dirty="0"/>
              <a:t>	</a:t>
            </a:r>
            <a:r>
              <a:rPr lang="tr-TR" dirty="0" smtClean="0"/>
              <a:t>		return </a:t>
            </a:r>
            <a:r>
              <a:rPr lang="tr-TR" dirty="0"/>
              <a:t>b;</a:t>
            </a:r>
          </a:p>
          <a:p>
            <a:pPr marL="109728" indent="0">
              <a:buNone/>
            </a:pPr>
            <a:r>
              <a:rPr lang="tr-TR" dirty="0"/>
              <a:t>		else 			</a:t>
            </a:r>
            <a:endParaRPr lang="tr-TR" dirty="0" smtClean="0"/>
          </a:p>
          <a:p>
            <a:pPr marL="109728" indent="0">
              <a:buNone/>
            </a:pPr>
            <a:r>
              <a:rPr lang="tr-TR" dirty="0" smtClean="0"/>
              <a:t>	</a:t>
            </a:r>
            <a:r>
              <a:rPr lang="tr-TR" dirty="0"/>
              <a:t>	</a:t>
            </a:r>
            <a:r>
              <a:rPr lang="tr-TR" dirty="0" smtClean="0"/>
              <a:t>	return </a:t>
            </a:r>
            <a:r>
              <a:rPr lang="tr-TR" dirty="0"/>
              <a:t>ElemanAraRecurse(dizi,b-1,x); </a:t>
            </a:r>
          </a:p>
          <a:p>
            <a:pPr marL="109728" indent="0">
              <a:buNone/>
            </a:pPr>
            <a:r>
              <a:rPr lang="tr-TR" dirty="0"/>
              <a:t>} </a:t>
            </a:r>
            <a:endParaRPr lang="tr-TR" dirty="0" smtClean="0"/>
          </a:p>
          <a:p>
            <a:pPr marL="109728" indent="0">
              <a:buNone/>
            </a:pPr>
            <a:r>
              <a:rPr lang="tr-TR" dirty="0"/>
              <a:t>int main( )</a:t>
            </a:r>
          </a:p>
          <a:p>
            <a:pPr marL="109728" indent="0">
              <a:buNone/>
            </a:pPr>
            <a:r>
              <a:rPr lang="tr-TR" dirty="0"/>
              <a:t>{ </a:t>
            </a:r>
          </a:p>
          <a:p>
            <a:pPr marL="109728" indent="0">
              <a:buNone/>
            </a:pPr>
            <a:r>
              <a:rPr lang="tr-TR" dirty="0" smtClean="0"/>
              <a:t>	int </a:t>
            </a:r>
            <a:r>
              <a:rPr lang="tr-TR" dirty="0"/>
              <a:t>dizi[5]={3,2,1,5,1};</a:t>
            </a:r>
          </a:p>
          <a:p>
            <a:pPr marL="109728" indent="0">
              <a:buNone/>
            </a:pPr>
            <a:r>
              <a:rPr lang="tr-TR" dirty="0" smtClean="0"/>
              <a:t>	printf </a:t>
            </a:r>
            <a:r>
              <a:rPr lang="tr-TR" dirty="0"/>
              <a:t>( "%d\n", ElemanAraRecurse(dizi,4,7) );</a:t>
            </a:r>
          </a:p>
          <a:p>
            <a:pPr marL="109728" indent="0">
              <a:buNone/>
            </a:pPr>
            <a:r>
              <a:rPr lang="tr-TR" dirty="0" smtClean="0"/>
              <a:t>	return	 </a:t>
            </a:r>
            <a:r>
              <a:rPr lang="tr-TR" dirty="0"/>
              <a:t>0;</a:t>
            </a:r>
          </a:p>
          <a:p>
            <a:pPr marL="109728" indent="0">
              <a:buNone/>
            </a:pPr>
            <a:r>
              <a:rPr lang="tr-T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305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 effective recursive function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Recursive </a:t>
            </a:r>
            <a:r>
              <a:rPr lang="tr-TR" dirty="0" smtClean="0"/>
              <a:t>exponentiation with </a:t>
            </a:r>
            <a:r>
              <a:rPr lang="en-US" dirty="0" smtClean="0"/>
              <a:t> </a:t>
            </a:r>
            <a:r>
              <a:rPr lang="en-US" dirty="0"/>
              <a:t>O(n</a:t>
            </a:r>
            <a:r>
              <a:rPr lang="en-US" dirty="0" smtClean="0"/>
              <a:t>)</a:t>
            </a:r>
            <a:endParaRPr lang="en-US" dirty="0"/>
          </a:p>
          <a:p>
            <a:pPr marL="109728" indent="0">
              <a:buNone/>
            </a:pPr>
            <a:r>
              <a:rPr lang="en-US" dirty="0" err="1"/>
              <a:t>int</a:t>
            </a:r>
            <a:r>
              <a:rPr lang="en-US" dirty="0"/>
              <a:t> powRv1(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x,int</a:t>
            </a:r>
            <a:r>
              <a:rPr lang="en-US" dirty="0"/>
              <a:t> y)</a:t>
            </a:r>
          </a:p>
          <a:p>
            <a:pPr marL="109728" indent="0">
              <a:buNone/>
            </a:pPr>
            <a:r>
              <a:rPr lang="en-US" dirty="0"/>
              <a:t>{</a:t>
            </a:r>
          </a:p>
          <a:p>
            <a:pPr marL="109728" indent="0">
              <a:buNone/>
            </a:pPr>
            <a:r>
              <a:rPr lang="en-US" dirty="0"/>
              <a:t>	if (y==0)</a:t>
            </a:r>
          </a:p>
          <a:p>
            <a:pPr marL="109728" indent="0">
              <a:buNone/>
            </a:pPr>
            <a:r>
              <a:rPr lang="en-US" dirty="0"/>
              <a:t>		return 1;</a:t>
            </a:r>
          </a:p>
          <a:p>
            <a:pPr marL="109728" indent="0">
              <a:buNone/>
            </a:pPr>
            <a:r>
              <a:rPr lang="en-US" dirty="0"/>
              <a:t>	else</a:t>
            </a:r>
          </a:p>
          <a:p>
            <a:pPr marL="109728" indent="0">
              <a:buNone/>
            </a:pPr>
            <a:r>
              <a:rPr lang="en-US" dirty="0"/>
              <a:t>		return x*powRv1(x,y-1);		</a:t>
            </a:r>
          </a:p>
          <a:p>
            <a:pPr marL="109728" indent="0">
              <a:buNone/>
            </a:pPr>
            <a:r>
              <a:rPr lang="en-US" dirty="0"/>
              <a:t>}</a:t>
            </a:r>
            <a:endParaRPr lang="tr-TR" dirty="0" smtClean="0"/>
          </a:p>
          <a:p>
            <a:endParaRPr lang="tr-TR" baseline="30000" dirty="0" smtClean="0"/>
          </a:p>
          <a:p>
            <a:endParaRPr lang="tr-TR" baseline="30000" dirty="0"/>
          </a:p>
        </p:txBody>
      </p:sp>
    </p:spTree>
    <p:extLst>
      <p:ext uri="{BB962C8B-B14F-4D97-AF65-F5344CB8AC3E}">
        <p14:creationId xmlns:p14="http://schemas.microsoft.com/office/powerpoint/2010/main" val="22879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6835"/>
            <a:ext cx="10972800" cy="1066800"/>
          </a:xfrm>
        </p:spPr>
        <p:txBody>
          <a:bodyPr/>
          <a:lstStyle/>
          <a:p>
            <a:r>
              <a:rPr lang="tr-TR" dirty="0"/>
              <a:t>An effective </a:t>
            </a:r>
            <a:r>
              <a:rPr lang="tr-TR" dirty="0" smtClean="0"/>
              <a:t>recursive </a:t>
            </a:r>
            <a:r>
              <a:rPr lang="tr-TR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5718"/>
            <a:ext cx="10972800" cy="5262282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x</a:t>
            </a:r>
            <a:r>
              <a:rPr lang="tr-TR" baseline="30000" dirty="0"/>
              <a:t>p </a:t>
            </a:r>
            <a:r>
              <a:rPr lang="tr-TR" dirty="0"/>
              <a:t>= x</a:t>
            </a:r>
            <a:r>
              <a:rPr lang="tr-TR" baseline="30000" dirty="0"/>
              <a:t>p/2  </a:t>
            </a:r>
            <a:r>
              <a:rPr lang="tr-TR" dirty="0"/>
              <a:t>*  x</a:t>
            </a:r>
            <a:r>
              <a:rPr lang="tr-TR" baseline="30000" dirty="0"/>
              <a:t>p/2    </a:t>
            </a:r>
            <a:r>
              <a:rPr lang="tr-TR" baseline="30000" dirty="0" smtClean="0"/>
              <a:t>	</a:t>
            </a:r>
            <a:r>
              <a:rPr lang="tr-TR" baseline="30000" dirty="0"/>
              <a:t>	</a:t>
            </a:r>
            <a:r>
              <a:rPr lang="tr-TR" dirty="0"/>
              <a:t>if p mod 2 == 0</a:t>
            </a:r>
            <a:endParaRPr lang="tr-TR" baseline="30000" dirty="0"/>
          </a:p>
          <a:p>
            <a:r>
              <a:rPr lang="tr-TR" baseline="30000" dirty="0"/>
              <a:t> </a:t>
            </a:r>
            <a:r>
              <a:rPr lang="tr-TR" dirty="0"/>
              <a:t>x</a:t>
            </a:r>
            <a:r>
              <a:rPr lang="tr-TR" baseline="30000" dirty="0"/>
              <a:t>p </a:t>
            </a:r>
            <a:r>
              <a:rPr lang="tr-TR" dirty="0"/>
              <a:t>= x</a:t>
            </a:r>
            <a:r>
              <a:rPr lang="tr-TR" baseline="30000" dirty="0"/>
              <a:t>p/2  </a:t>
            </a:r>
            <a:r>
              <a:rPr lang="tr-TR" dirty="0"/>
              <a:t>*  x</a:t>
            </a:r>
            <a:r>
              <a:rPr lang="tr-TR" baseline="30000" dirty="0"/>
              <a:t>p/2  </a:t>
            </a:r>
            <a:r>
              <a:rPr lang="tr-TR" dirty="0"/>
              <a:t>*  x</a:t>
            </a:r>
            <a:r>
              <a:rPr lang="tr-TR" baseline="30000" dirty="0"/>
              <a:t>   	</a:t>
            </a:r>
            <a:r>
              <a:rPr lang="tr-TR" dirty="0"/>
              <a:t>if p mod 2 == 1</a:t>
            </a:r>
            <a:endParaRPr lang="tr-TR" baseline="30000" dirty="0"/>
          </a:p>
          <a:p>
            <a:pPr marL="109728" indent="0">
              <a:buNone/>
            </a:pPr>
            <a:endParaRPr lang="tr-TR" dirty="0" smtClean="0"/>
          </a:p>
          <a:p>
            <a:pPr marL="109728" indent="0">
              <a:buNone/>
            </a:pPr>
            <a:r>
              <a:rPr lang="tr-TR" dirty="0" smtClean="0"/>
              <a:t>int </a:t>
            </a:r>
            <a:r>
              <a:rPr lang="tr-TR" dirty="0"/>
              <a:t>powRv2(int x, unsigned int y)</a:t>
            </a:r>
          </a:p>
          <a:p>
            <a:pPr marL="109728" indent="0">
              <a:buNone/>
            </a:pPr>
            <a:r>
              <a:rPr lang="tr-TR" dirty="0"/>
              <a:t>{</a:t>
            </a:r>
          </a:p>
          <a:p>
            <a:pPr marL="109728" indent="0">
              <a:buNone/>
            </a:pPr>
            <a:r>
              <a:rPr lang="tr-TR" dirty="0"/>
              <a:t>    int temp;</a:t>
            </a:r>
          </a:p>
          <a:p>
            <a:pPr marL="109728" indent="0">
              <a:buNone/>
            </a:pPr>
            <a:r>
              <a:rPr lang="tr-TR" dirty="0"/>
              <a:t>    if( y == 0)</a:t>
            </a:r>
          </a:p>
          <a:p>
            <a:pPr marL="109728" indent="0">
              <a:buNone/>
            </a:pPr>
            <a:r>
              <a:rPr lang="tr-TR" dirty="0" smtClean="0"/>
              <a:t>        return 1;</a:t>
            </a:r>
          </a:p>
          <a:p>
            <a:pPr marL="109728" indent="0">
              <a:buNone/>
            </a:pPr>
            <a:r>
              <a:rPr lang="tr-TR" dirty="0" smtClean="0"/>
              <a:t>    </a:t>
            </a:r>
            <a:r>
              <a:rPr lang="tr-TR" dirty="0"/>
              <a:t>temp = powRv2(x, y/2);</a:t>
            </a:r>
          </a:p>
          <a:p>
            <a:pPr marL="109728" indent="0">
              <a:buNone/>
            </a:pPr>
            <a:r>
              <a:rPr lang="tr-TR" dirty="0"/>
              <a:t>    if (y%2 == 0)</a:t>
            </a:r>
          </a:p>
          <a:p>
            <a:pPr marL="109728" indent="0">
              <a:buNone/>
            </a:pPr>
            <a:r>
              <a:rPr lang="tr-TR" dirty="0"/>
              <a:t>        return temp*temp;</a:t>
            </a:r>
          </a:p>
          <a:p>
            <a:pPr marL="109728" indent="0">
              <a:buNone/>
            </a:pPr>
            <a:r>
              <a:rPr lang="tr-TR" dirty="0"/>
              <a:t>    else</a:t>
            </a:r>
          </a:p>
          <a:p>
            <a:pPr marL="109728" indent="0">
              <a:buNone/>
            </a:pPr>
            <a:r>
              <a:rPr lang="tr-TR" dirty="0"/>
              <a:t>        return x*temp*temp;</a:t>
            </a:r>
          </a:p>
          <a:p>
            <a:pPr marL="109728" indent="0">
              <a:buNone/>
            </a:pPr>
            <a:r>
              <a:rPr lang="tr-TR" dirty="0"/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096000" y="3245224"/>
            <a:ext cx="735106" cy="28507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7207624" y="4428564"/>
            <a:ext cx="263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O(log</a:t>
            </a:r>
            <a:r>
              <a:rPr lang="tr-TR" sz="2400" baseline="-25000" dirty="0" smtClean="0"/>
              <a:t>2</a:t>
            </a:r>
            <a:r>
              <a:rPr lang="tr-TR" sz="2400" dirty="0" smtClean="0"/>
              <a:t>n</a:t>
            </a:r>
            <a:r>
              <a:rPr lang="tr-TR" sz="2400" dirty="0"/>
              <a:t>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0429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Recursive Functions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</a:t>
            </a:r>
            <a:r>
              <a:rPr lang="en-US" dirty="0"/>
              <a:t> </a:t>
            </a:r>
            <a:r>
              <a:rPr lang="en-US" b="1" dirty="0"/>
              <a:t>recursive function</a:t>
            </a:r>
            <a:r>
              <a:rPr lang="en-US" dirty="0"/>
              <a:t> can be defined as a routine that calls itself </a:t>
            </a:r>
            <a:r>
              <a:rPr lang="en-US" dirty="0" smtClean="0"/>
              <a:t>directly</a:t>
            </a:r>
            <a:endParaRPr lang="tr-TR" dirty="0" smtClean="0"/>
          </a:p>
          <a:p>
            <a:r>
              <a:rPr lang="en-US" dirty="0"/>
              <a:t>Recursion can reduce time complexity. </a:t>
            </a:r>
            <a:endParaRPr lang="tr-TR" dirty="0" smtClean="0"/>
          </a:p>
          <a:p>
            <a:r>
              <a:rPr lang="en-US" dirty="0"/>
              <a:t>Recursion adds clarity and reduces the time needed to write </a:t>
            </a:r>
            <a:r>
              <a:rPr lang="en-US" dirty="0" smtClean="0"/>
              <a:t>and debug code.</a:t>
            </a:r>
            <a:endParaRPr lang="tr-TR" dirty="0" smtClean="0"/>
          </a:p>
          <a:p>
            <a:r>
              <a:rPr lang="tr-TR" dirty="0" smtClean="0"/>
              <a:t>Requires more memory due to function call overhead.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11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7188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Factorial</a:t>
            </a:r>
            <a:r>
              <a:rPr lang="tr-TR" dirty="0"/>
              <a:t>: n!=n*(n-1)!    F(n)=n*F(n-1) 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8494"/>
            <a:ext cx="10972800" cy="5176042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tr-TR" dirty="0" smtClean="0"/>
              <a:t>#</a:t>
            </a:r>
            <a:r>
              <a:rPr lang="tr-TR" dirty="0"/>
              <a:t>include &lt;stdio.h&gt;</a:t>
            </a:r>
          </a:p>
          <a:p>
            <a:pPr marL="109728" indent="0">
              <a:buNone/>
            </a:pPr>
            <a:r>
              <a:rPr lang="tr-TR" dirty="0"/>
              <a:t>int factRecurseInf(int n)</a:t>
            </a:r>
          </a:p>
          <a:p>
            <a:pPr marL="109728" indent="0">
              <a:buNone/>
            </a:pPr>
            <a:r>
              <a:rPr lang="tr-TR" dirty="0"/>
              <a:t>{ </a:t>
            </a:r>
          </a:p>
          <a:p>
            <a:pPr marL="109728" indent="0">
              <a:buNone/>
            </a:pPr>
            <a:r>
              <a:rPr lang="tr-TR" dirty="0"/>
              <a:t>	printf("processing..");</a:t>
            </a:r>
          </a:p>
          <a:p>
            <a:pPr marL="109728" indent="0">
              <a:buNone/>
            </a:pPr>
            <a:r>
              <a:rPr lang="tr-TR" dirty="0"/>
              <a:t>	return n*factRecurseInf(n-1);</a:t>
            </a:r>
          </a:p>
          <a:p>
            <a:pPr marL="109728" indent="0">
              <a:buNone/>
            </a:pPr>
            <a:r>
              <a:rPr lang="tr-TR" dirty="0"/>
              <a:t>}</a:t>
            </a:r>
          </a:p>
          <a:p>
            <a:pPr marL="109728" indent="0">
              <a:buNone/>
            </a:pPr>
            <a:endParaRPr lang="tr-TR" dirty="0"/>
          </a:p>
          <a:p>
            <a:pPr marL="109728" indent="0">
              <a:buNone/>
            </a:pPr>
            <a:r>
              <a:rPr lang="tr-TR" dirty="0"/>
              <a:t>int factRecurse(int n)</a:t>
            </a:r>
          </a:p>
          <a:p>
            <a:pPr marL="109728" indent="0">
              <a:buNone/>
            </a:pPr>
            <a:r>
              <a:rPr lang="tr-TR" dirty="0"/>
              <a:t>{ </a:t>
            </a:r>
          </a:p>
          <a:p>
            <a:pPr marL="109728" indent="0">
              <a:buNone/>
            </a:pPr>
            <a:r>
              <a:rPr lang="tr-TR" dirty="0"/>
              <a:t>	if (n==1) return 1; </a:t>
            </a:r>
          </a:p>
          <a:p>
            <a:pPr marL="109728" indent="0">
              <a:buNone/>
            </a:pPr>
            <a:r>
              <a:rPr lang="tr-TR" dirty="0"/>
              <a:t>	else </a:t>
            </a:r>
          </a:p>
          <a:p>
            <a:pPr marL="109728" indent="0">
              <a:buNone/>
            </a:pPr>
            <a:r>
              <a:rPr lang="tr-TR" dirty="0"/>
              <a:t>		return n*factRecurse(n-1);</a:t>
            </a:r>
          </a:p>
          <a:p>
            <a:pPr marL="109728" indent="0">
              <a:buNone/>
            </a:pPr>
            <a:r>
              <a:rPr lang="tr-TR" dirty="0"/>
              <a:t>} </a:t>
            </a:r>
          </a:p>
          <a:p>
            <a:pPr marL="109728" indent="0">
              <a:buNone/>
            </a:pPr>
            <a:endParaRPr lang="tr-TR" dirty="0"/>
          </a:p>
          <a:p>
            <a:pPr marL="109728" indent="0">
              <a:buNone/>
            </a:pPr>
            <a:r>
              <a:rPr lang="tr-TR" dirty="0"/>
              <a:t>int main( )</a:t>
            </a:r>
          </a:p>
          <a:p>
            <a:pPr marL="109728" indent="0">
              <a:buNone/>
            </a:pPr>
            <a:r>
              <a:rPr lang="tr-TR" dirty="0"/>
              <a:t>{ </a:t>
            </a:r>
          </a:p>
          <a:p>
            <a:pPr marL="109728" indent="0">
              <a:buNone/>
            </a:pPr>
            <a:r>
              <a:rPr lang="tr-TR" dirty="0"/>
              <a:t>	printf ( "%d\n", </a:t>
            </a:r>
            <a:r>
              <a:rPr lang="tr-TR" dirty="0" smtClean="0"/>
              <a:t>factRecurse(4) </a:t>
            </a:r>
            <a:r>
              <a:rPr lang="tr-TR" dirty="0"/>
              <a:t>);</a:t>
            </a:r>
          </a:p>
          <a:p>
            <a:pPr marL="109728" indent="0">
              <a:buNone/>
            </a:pPr>
            <a:r>
              <a:rPr lang="tr-TR" dirty="0"/>
              <a:t>//	printf ( "%d\n", </a:t>
            </a:r>
            <a:r>
              <a:rPr lang="tr-TR" dirty="0" smtClean="0"/>
              <a:t>factRecurseInf(4) </a:t>
            </a:r>
            <a:r>
              <a:rPr lang="tr-TR" dirty="0"/>
              <a:t>);</a:t>
            </a:r>
          </a:p>
          <a:p>
            <a:pPr marL="109728" indent="0">
              <a:buNone/>
            </a:pPr>
            <a:r>
              <a:rPr lang="tr-TR" dirty="0"/>
              <a:t>	return 0;</a:t>
            </a:r>
          </a:p>
          <a:p>
            <a:pPr marL="109728" indent="0">
              <a:buNone/>
            </a:pPr>
            <a:r>
              <a:rPr lang="tr-TR" dirty="0"/>
              <a:t>} </a:t>
            </a:r>
          </a:p>
          <a:p>
            <a:pPr marL="109728" indent="0">
              <a:buNone/>
            </a:pPr>
            <a:endParaRPr lang="tr-TR" dirty="0" smtClean="0"/>
          </a:p>
          <a:p>
            <a:pPr marL="109728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16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27529"/>
            <a:ext cx="10972800" cy="3774137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marL="109728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Recurse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n)</a:t>
            </a:r>
          </a:p>
          <a:p>
            <a:pPr marL="109728" indent="0">
              <a:buNone/>
            </a:pPr>
            <a:r>
              <a:rPr lang="en-US" sz="1600" dirty="0"/>
              <a:t>{</a:t>
            </a:r>
          </a:p>
          <a:p>
            <a:pPr marL="109728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i,fact</a:t>
            </a:r>
            <a:r>
              <a:rPr lang="en-US" sz="1600" dirty="0"/>
              <a:t>=1;</a:t>
            </a:r>
          </a:p>
          <a:p>
            <a:pPr marL="109728" indent="0">
              <a:buNone/>
            </a:pPr>
            <a:r>
              <a:rPr lang="en-US" sz="1600" dirty="0"/>
              <a:t>	for (</a:t>
            </a:r>
            <a:r>
              <a:rPr lang="en-US" sz="1600" dirty="0" err="1"/>
              <a:t>i</a:t>
            </a:r>
            <a:r>
              <a:rPr lang="en-US" sz="1600" dirty="0"/>
              <a:t>=1;i&lt;=</a:t>
            </a:r>
            <a:r>
              <a:rPr lang="en-US" sz="1600" dirty="0" err="1"/>
              <a:t>n;i</a:t>
            </a:r>
            <a:r>
              <a:rPr lang="en-US" sz="1600" dirty="0"/>
              <a:t>++)</a:t>
            </a:r>
          </a:p>
          <a:p>
            <a:pPr marL="109728" indent="0">
              <a:buNone/>
            </a:pPr>
            <a:r>
              <a:rPr lang="en-US" sz="1600" dirty="0"/>
              <a:t>		fact=fact*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marL="109728" indent="0">
              <a:buNone/>
            </a:pPr>
            <a:r>
              <a:rPr lang="en-US" sz="1600" dirty="0"/>
              <a:t>	return fact;</a:t>
            </a:r>
          </a:p>
          <a:p>
            <a:pPr marL="109728" indent="0">
              <a:buNone/>
            </a:pPr>
            <a:r>
              <a:rPr lang="en-US" sz="1600" dirty="0"/>
              <a:t>}</a:t>
            </a:r>
          </a:p>
          <a:p>
            <a:pPr marL="109728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 )</a:t>
            </a:r>
          </a:p>
          <a:p>
            <a:pPr marL="109728" indent="0">
              <a:buNone/>
            </a:pPr>
            <a:r>
              <a:rPr lang="en-US" sz="1600" dirty="0"/>
              <a:t>{ </a:t>
            </a:r>
          </a:p>
          <a:p>
            <a:pPr marL="109728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say=4;</a:t>
            </a:r>
          </a:p>
          <a:p>
            <a:pPr marL="109728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("%d",</a:t>
            </a:r>
            <a:r>
              <a:rPr lang="en-US" sz="1600" dirty="0" err="1"/>
              <a:t>Recurse</a:t>
            </a:r>
            <a:r>
              <a:rPr lang="en-US" sz="1600" dirty="0"/>
              <a:t>(say));</a:t>
            </a:r>
          </a:p>
          <a:p>
            <a:pPr marL="109728" indent="0">
              <a:buNone/>
            </a:pPr>
            <a:r>
              <a:rPr lang="en-US" sz="1600" dirty="0"/>
              <a:t>	return 0;</a:t>
            </a:r>
          </a:p>
          <a:p>
            <a:pPr marL="109728" indent="0">
              <a:buNone/>
            </a:pPr>
            <a:r>
              <a:rPr lang="en-US" sz="1600" dirty="0"/>
              <a:t>}</a:t>
            </a:r>
            <a:endParaRPr lang="tr-TR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56" y="4401666"/>
            <a:ext cx="1002169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0726" y="1976717"/>
            <a:ext cx="3364006" cy="3388658"/>
          </a:xfrm>
        </p:spPr>
        <p:txBody>
          <a:bodyPr lIns="0" rIns="0">
            <a:noAutofit/>
          </a:bodyPr>
          <a:lstStyle/>
          <a:p>
            <a:pPr marL="109728" indent="0">
              <a:buNone/>
            </a:pPr>
            <a:r>
              <a:rPr lang="tr-TR" sz="1500" dirty="0"/>
              <a:t>int factRecurse(int n)</a:t>
            </a:r>
          </a:p>
          <a:p>
            <a:pPr marL="109728" indent="0">
              <a:buNone/>
            </a:pPr>
            <a:r>
              <a:rPr lang="tr-TR" sz="1500" dirty="0"/>
              <a:t>{ </a:t>
            </a:r>
          </a:p>
          <a:p>
            <a:pPr marL="109728" indent="0">
              <a:buNone/>
            </a:pPr>
            <a:r>
              <a:rPr lang="tr-TR" sz="1500" dirty="0" smtClean="0"/>
              <a:t>   if </a:t>
            </a:r>
            <a:r>
              <a:rPr lang="tr-TR" sz="1500" dirty="0"/>
              <a:t>(n==1) </a:t>
            </a:r>
            <a:endParaRPr lang="tr-TR" sz="1500" dirty="0" smtClean="0"/>
          </a:p>
          <a:p>
            <a:pPr marL="109728" indent="0">
              <a:buNone/>
            </a:pPr>
            <a:r>
              <a:rPr lang="tr-TR" sz="1500" dirty="0" smtClean="0"/>
              <a:t>      return </a:t>
            </a:r>
            <a:r>
              <a:rPr lang="tr-TR" sz="1500" dirty="0"/>
              <a:t>1; </a:t>
            </a:r>
          </a:p>
          <a:p>
            <a:pPr marL="109728" indent="0">
              <a:buNone/>
            </a:pPr>
            <a:r>
              <a:rPr lang="tr-TR" sz="1500" dirty="0" smtClean="0"/>
              <a:t>   else </a:t>
            </a:r>
            <a:endParaRPr lang="tr-TR" sz="1500" dirty="0"/>
          </a:p>
          <a:p>
            <a:pPr marL="109728" indent="0">
              <a:buNone/>
            </a:pPr>
            <a:r>
              <a:rPr lang="tr-TR" sz="1500" dirty="0" smtClean="0"/>
              <a:t>      return </a:t>
            </a:r>
            <a:r>
              <a:rPr lang="tr-TR" sz="1500" dirty="0"/>
              <a:t>n*factRecurse(n-1);</a:t>
            </a:r>
          </a:p>
          <a:p>
            <a:pPr marL="109728" indent="0">
              <a:buNone/>
            </a:pPr>
            <a:r>
              <a:rPr lang="tr-TR" sz="1500" dirty="0"/>
              <a:t>} </a:t>
            </a:r>
          </a:p>
          <a:p>
            <a:pPr marL="109728" indent="0">
              <a:buNone/>
            </a:pPr>
            <a:r>
              <a:rPr lang="tr-TR" sz="1500" dirty="0" smtClean="0"/>
              <a:t>int </a:t>
            </a:r>
            <a:r>
              <a:rPr lang="tr-TR" sz="1500" dirty="0"/>
              <a:t>main( )</a:t>
            </a:r>
          </a:p>
          <a:p>
            <a:pPr marL="109728" indent="0">
              <a:buNone/>
            </a:pPr>
            <a:r>
              <a:rPr lang="tr-TR" sz="1500" dirty="0"/>
              <a:t>{ </a:t>
            </a:r>
          </a:p>
          <a:p>
            <a:pPr marL="109728" indent="0">
              <a:buNone/>
            </a:pPr>
            <a:r>
              <a:rPr lang="tr-TR" sz="1500" dirty="0" smtClean="0"/>
              <a:t>   printf </a:t>
            </a:r>
            <a:r>
              <a:rPr lang="tr-TR" sz="1500" dirty="0"/>
              <a:t>( "%d\n", </a:t>
            </a:r>
            <a:r>
              <a:rPr lang="tr-TR" sz="1500" dirty="0" smtClean="0"/>
              <a:t>factRecurse(4));</a:t>
            </a:r>
            <a:endParaRPr lang="tr-TR" sz="1500" dirty="0"/>
          </a:p>
          <a:p>
            <a:pPr marL="109728" indent="0">
              <a:buNone/>
            </a:pPr>
            <a:r>
              <a:rPr lang="tr-TR" sz="1500" dirty="0" smtClean="0"/>
              <a:t>   return </a:t>
            </a:r>
            <a:r>
              <a:rPr lang="tr-TR" sz="1500" dirty="0"/>
              <a:t>0;</a:t>
            </a:r>
          </a:p>
          <a:p>
            <a:pPr marL="109728" indent="0">
              <a:buNone/>
            </a:pPr>
            <a:r>
              <a:rPr lang="tr-TR" sz="1500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734"/>
            <a:ext cx="92583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Exponentiation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Avoid stack overflow !!</a:t>
            </a:r>
          </a:p>
          <a:p>
            <a:r>
              <a:rPr lang="tr-TR" dirty="0" smtClean="0"/>
              <a:t>What if  factRecurse(-3) ??</a:t>
            </a:r>
          </a:p>
          <a:p>
            <a:r>
              <a:rPr lang="tr-TR" dirty="0" smtClean="0"/>
              <a:t>Exponentiation: </a:t>
            </a:r>
            <a:r>
              <a:rPr lang="tr-TR" dirty="0"/>
              <a:t>	</a:t>
            </a:r>
            <a:r>
              <a:rPr lang="tr-TR" dirty="0" smtClean="0"/>
              <a:t>x</a:t>
            </a:r>
            <a:r>
              <a:rPr lang="tr-TR" baseline="30000" dirty="0" smtClean="0"/>
              <a:t>n</a:t>
            </a:r>
            <a:r>
              <a:rPr lang="tr-TR" dirty="0" smtClean="0"/>
              <a:t>=x * x</a:t>
            </a:r>
            <a:r>
              <a:rPr lang="tr-TR" baseline="30000" dirty="0" smtClean="0"/>
              <a:t>n-1</a:t>
            </a:r>
          </a:p>
          <a:p>
            <a:pPr marL="109728" indent="0">
              <a:buNone/>
            </a:pPr>
            <a:r>
              <a:rPr lang="tr-TR" dirty="0" smtClean="0"/>
              <a:t>int </a:t>
            </a:r>
            <a:r>
              <a:rPr lang="tr-TR" dirty="0"/>
              <a:t>UsRecurse(int x, int n)	</a:t>
            </a:r>
          </a:p>
          <a:p>
            <a:pPr marL="109728" indent="0">
              <a:buNone/>
            </a:pPr>
            <a:r>
              <a:rPr lang="tr-TR" dirty="0"/>
              <a:t>{ </a:t>
            </a:r>
          </a:p>
          <a:p>
            <a:pPr marL="109728" indent="0">
              <a:buNone/>
            </a:pPr>
            <a:r>
              <a:rPr lang="tr-TR" dirty="0"/>
              <a:t>	if (n==1) return x; </a:t>
            </a:r>
          </a:p>
          <a:p>
            <a:pPr marL="109728" indent="0">
              <a:buNone/>
            </a:pPr>
            <a:r>
              <a:rPr lang="tr-TR" dirty="0"/>
              <a:t>	else </a:t>
            </a:r>
          </a:p>
          <a:p>
            <a:pPr marL="109728" indent="0">
              <a:buNone/>
            </a:pPr>
            <a:r>
              <a:rPr lang="tr-TR" dirty="0"/>
              <a:t>		return x*UsRecurse(x,n-1); </a:t>
            </a:r>
          </a:p>
          <a:p>
            <a:pPr marL="109728" indent="0">
              <a:buNone/>
            </a:pPr>
            <a:r>
              <a:rPr lang="tr-TR" dirty="0"/>
              <a:t>} </a:t>
            </a:r>
            <a:endParaRPr lang="tr-TR" dirty="0" smtClean="0"/>
          </a:p>
          <a:p>
            <a:pPr marL="109728" indent="0">
              <a:buNone/>
            </a:pPr>
            <a:endParaRPr lang="tr-TR" dirty="0" smtClean="0"/>
          </a:p>
          <a:p>
            <a:r>
              <a:rPr lang="tr-TR" dirty="0" smtClean="0"/>
              <a:t>M=UsRecurseV3(-4,2) ?</a:t>
            </a:r>
          </a:p>
          <a:p>
            <a:r>
              <a:rPr lang="tr-TR" dirty="0" smtClean="0"/>
              <a:t>M=UsRecurseV3(4,-2</a:t>
            </a:r>
            <a:r>
              <a:rPr lang="tr-TR" dirty="0"/>
              <a:t>) </a:t>
            </a:r>
            <a:r>
              <a:rPr lang="tr-T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18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4095"/>
            <a:ext cx="10972800" cy="609044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tr-TR" sz="1400" dirty="0"/>
              <a:t>#include &lt;stdio.h&gt;</a:t>
            </a:r>
          </a:p>
          <a:p>
            <a:pPr marL="109728" indent="0">
              <a:buNone/>
            </a:pPr>
            <a:r>
              <a:rPr lang="tr-TR" sz="1400" dirty="0"/>
              <a:t>float UsRecurse(int x, int n)	</a:t>
            </a:r>
            <a:endParaRPr lang="tr-TR" sz="1400" dirty="0" smtClean="0"/>
          </a:p>
          <a:p>
            <a:pPr marL="109728" indent="0">
              <a:buNone/>
            </a:pPr>
            <a:r>
              <a:rPr lang="tr-TR" sz="1400" dirty="0" smtClean="0"/>
              <a:t>{ </a:t>
            </a:r>
          </a:p>
          <a:p>
            <a:pPr marL="109728" indent="0">
              <a:buNone/>
            </a:pPr>
            <a:r>
              <a:rPr lang="tr-TR" sz="1400" dirty="0"/>
              <a:t>	if (n==1) return x; </a:t>
            </a:r>
          </a:p>
          <a:p>
            <a:pPr marL="109728" indent="0">
              <a:buNone/>
            </a:pPr>
            <a:r>
              <a:rPr lang="tr-TR" sz="1400" dirty="0"/>
              <a:t>	else </a:t>
            </a:r>
          </a:p>
          <a:p>
            <a:pPr marL="109728" indent="0">
              <a:buNone/>
            </a:pPr>
            <a:r>
              <a:rPr lang="tr-TR" sz="1400" dirty="0"/>
              <a:t>		return x*UsRecurse(x,n-1); </a:t>
            </a:r>
          </a:p>
          <a:p>
            <a:pPr marL="109728" indent="0">
              <a:buNone/>
            </a:pPr>
            <a:r>
              <a:rPr lang="tr-TR" sz="1400" dirty="0"/>
              <a:t>} </a:t>
            </a:r>
          </a:p>
          <a:p>
            <a:pPr marL="109728" indent="0">
              <a:buNone/>
            </a:pPr>
            <a:r>
              <a:rPr lang="tr-TR" sz="1400" dirty="0" smtClean="0"/>
              <a:t>float </a:t>
            </a:r>
            <a:r>
              <a:rPr lang="tr-TR" sz="1400" dirty="0"/>
              <a:t>UsRecurseV2(int x, int n)	</a:t>
            </a:r>
          </a:p>
          <a:p>
            <a:pPr marL="109728" indent="0">
              <a:buNone/>
            </a:pPr>
            <a:r>
              <a:rPr lang="tr-TR" sz="1400" dirty="0"/>
              <a:t>{ </a:t>
            </a:r>
          </a:p>
          <a:p>
            <a:pPr marL="109728" indent="0">
              <a:buNone/>
            </a:pPr>
            <a:r>
              <a:rPr lang="tr-TR" sz="1400" dirty="0"/>
              <a:t>	if (n==0) return 1; </a:t>
            </a:r>
          </a:p>
          <a:p>
            <a:pPr marL="109728" indent="0">
              <a:buNone/>
            </a:pPr>
            <a:r>
              <a:rPr lang="tr-TR" sz="1400" dirty="0"/>
              <a:t>	else </a:t>
            </a:r>
          </a:p>
          <a:p>
            <a:pPr marL="109728" indent="0">
              <a:buNone/>
            </a:pPr>
            <a:r>
              <a:rPr lang="tr-TR" sz="1400" dirty="0"/>
              <a:t>		return 1.0/x*UsRecurseV2(x,n+1); </a:t>
            </a:r>
          </a:p>
          <a:p>
            <a:pPr marL="109728" indent="0">
              <a:buNone/>
            </a:pPr>
            <a:r>
              <a:rPr lang="tr-TR" sz="1400" dirty="0"/>
              <a:t>} </a:t>
            </a:r>
          </a:p>
          <a:p>
            <a:pPr marL="109728" indent="0">
              <a:buNone/>
            </a:pPr>
            <a:r>
              <a:rPr lang="tr-TR" sz="1400" dirty="0" smtClean="0"/>
              <a:t>float </a:t>
            </a:r>
            <a:r>
              <a:rPr lang="tr-TR" sz="1400" dirty="0"/>
              <a:t>UsRecurseV3(int x, int n</a:t>
            </a:r>
            <a:r>
              <a:rPr lang="tr-TR" sz="1400" dirty="0" smtClean="0"/>
              <a:t>)</a:t>
            </a:r>
            <a:endParaRPr lang="tr-TR" sz="1400" dirty="0"/>
          </a:p>
          <a:p>
            <a:pPr marL="109728" indent="0">
              <a:buNone/>
            </a:pPr>
            <a:r>
              <a:rPr lang="tr-TR" sz="1400" dirty="0"/>
              <a:t>{ </a:t>
            </a:r>
          </a:p>
          <a:p>
            <a:pPr marL="109728" indent="0">
              <a:buNone/>
            </a:pPr>
            <a:r>
              <a:rPr lang="tr-TR" sz="1400" dirty="0"/>
              <a:t>	if (n==0) return 1; </a:t>
            </a:r>
          </a:p>
          <a:p>
            <a:pPr marL="109728" indent="0">
              <a:buNone/>
            </a:pPr>
            <a:r>
              <a:rPr lang="tr-TR" sz="1400" dirty="0"/>
              <a:t>	else </a:t>
            </a:r>
          </a:p>
          <a:p>
            <a:pPr marL="109728" indent="0">
              <a:buNone/>
            </a:pPr>
            <a:r>
              <a:rPr lang="tr-TR" sz="1400" dirty="0"/>
              <a:t>		if (n&lt;0)	return 1.0/x*UsRecurseV3(x,n+1); </a:t>
            </a:r>
          </a:p>
          <a:p>
            <a:pPr marL="109728" indent="0">
              <a:buNone/>
            </a:pPr>
            <a:r>
              <a:rPr lang="tr-TR" sz="1400" dirty="0"/>
              <a:t>	return x*UsRecurse(x,n-1); </a:t>
            </a:r>
          </a:p>
          <a:p>
            <a:pPr marL="109728" indent="0">
              <a:buNone/>
            </a:pPr>
            <a:r>
              <a:rPr lang="tr-TR" sz="1400" dirty="0"/>
              <a:t>}</a:t>
            </a:r>
          </a:p>
          <a:p>
            <a:pPr marL="109728" indent="0">
              <a:buNone/>
            </a:pPr>
            <a:r>
              <a:rPr lang="tr-TR" sz="1400" dirty="0" smtClean="0"/>
              <a:t>int </a:t>
            </a:r>
            <a:r>
              <a:rPr lang="tr-TR" sz="1400" dirty="0"/>
              <a:t>main( )</a:t>
            </a:r>
          </a:p>
          <a:p>
            <a:pPr marL="109728" indent="0">
              <a:buNone/>
            </a:pPr>
            <a:r>
              <a:rPr lang="tr-TR" sz="1400" dirty="0"/>
              <a:t>{ </a:t>
            </a:r>
          </a:p>
          <a:p>
            <a:pPr marL="109728" indent="0">
              <a:buNone/>
            </a:pPr>
            <a:r>
              <a:rPr lang="tr-TR" sz="1400" dirty="0" smtClean="0"/>
              <a:t>	printf </a:t>
            </a:r>
            <a:r>
              <a:rPr lang="tr-TR" sz="1400" dirty="0"/>
              <a:t>( "%f\n", UsRecurseV3(4,-2) );</a:t>
            </a:r>
          </a:p>
          <a:p>
            <a:pPr marL="109728" indent="0">
              <a:buNone/>
            </a:pPr>
            <a:r>
              <a:rPr lang="tr-TR" sz="1400" dirty="0" smtClean="0"/>
              <a:t>	return </a:t>
            </a:r>
            <a:r>
              <a:rPr lang="tr-TR" sz="1400" dirty="0"/>
              <a:t>0;</a:t>
            </a:r>
          </a:p>
          <a:p>
            <a:pPr marL="109728" indent="0">
              <a:buNone/>
            </a:pPr>
            <a:r>
              <a:rPr lang="tr-T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3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Calculate the sum of two numbers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What is the purpose? What if a and b are negative?</a:t>
            </a:r>
          </a:p>
          <a:p>
            <a:pPr marL="109728" indent="0">
              <a:buNone/>
            </a:pPr>
            <a:r>
              <a:rPr lang="tr-TR" dirty="0" smtClean="0"/>
              <a:t>int </a:t>
            </a:r>
            <a:r>
              <a:rPr lang="tr-TR" dirty="0"/>
              <a:t>TopRecurse(int a, int b)	</a:t>
            </a:r>
            <a:endParaRPr lang="tr-TR" dirty="0" smtClean="0"/>
          </a:p>
          <a:p>
            <a:pPr marL="109728" indent="0">
              <a:buNone/>
            </a:pPr>
            <a:r>
              <a:rPr lang="tr-TR" dirty="0" smtClean="0"/>
              <a:t>{ </a:t>
            </a:r>
            <a:endParaRPr lang="tr-TR" dirty="0"/>
          </a:p>
          <a:p>
            <a:pPr marL="109728" indent="0">
              <a:buNone/>
            </a:pPr>
            <a:r>
              <a:rPr lang="tr-TR" dirty="0"/>
              <a:t>	if (b==0) </a:t>
            </a:r>
            <a:endParaRPr lang="tr-TR" dirty="0" smtClean="0"/>
          </a:p>
          <a:p>
            <a:pPr marL="109728" indent="0">
              <a:buNone/>
            </a:pPr>
            <a:r>
              <a:rPr lang="tr-TR" dirty="0"/>
              <a:t>	</a:t>
            </a:r>
            <a:r>
              <a:rPr lang="tr-TR" dirty="0" smtClean="0"/>
              <a:t>	return </a:t>
            </a:r>
            <a:r>
              <a:rPr lang="tr-TR" dirty="0"/>
              <a:t>a; </a:t>
            </a:r>
          </a:p>
          <a:p>
            <a:pPr marL="109728" indent="0">
              <a:buNone/>
            </a:pPr>
            <a:r>
              <a:rPr lang="tr-TR" dirty="0"/>
              <a:t>	else </a:t>
            </a:r>
          </a:p>
          <a:p>
            <a:pPr marL="109728" indent="0">
              <a:buNone/>
            </a:pPr>
            <a:r>
              <a:rPr lang="tr-TR" dirty="0"/>
              <a:t>		</a:t>
            </a:r>
            <a:r>
              <a:rPr lang="tr-TR" dirty="0" smtClean="0"/>
              <a:t>TopRecurse(a+1,b-1</a:t>
            </a:r>
            <a:r>
              <a:rPr lang="tr-TR" dirty="0"/>
              <a:t>); </a:t>
            </a:r>
          </a:p>
          <a:p>
            <a:pPr marL="109728" indent="0">
              <a:buNone/>
            </a:pPr>
            <a:r>
              <a:rPr lang="tr-TR" dirty="0" smtClean="0"/>
              <a:t>}</a:t>
            </a:r>
          </a:p>
          <a:p>
            <a:pPr marL="109728" indent="0">
              <a:buNone/>
            </a:pPr>
            <a:r>
              <a:rPr lang="tr-TR" dirty="0"/>
              <a:t>int main( )</a:t>
            </a:r>
          </a:p>
          <a:p>
            <a:pPr marL="109728" indent="0">
              <a:buNone/>
            </a:pPr>
            <a:r>
              <a:rPr lang="tr-TR" dirty="0"/>
              <a:t>{ </a:t>
            </a:r>
          </a:p>
          <a:p>
            <a:pPr marL="109728" indent="0">
              <a:buNone/>
            </a:pPr>
            <a:r>
              <a:rPr lang="tr-TR" dirty="0" smtClean="0"/>
              <a:t>	printf </a:t>
            </a:r>
            <a:r>
              <a:rPr lang="tr-TR" dirty="0"/>
              <a:t>( "%d\n", TopRecurse(4,2) </a:t>
            </a:r>
            <a:r>
              <a:rPr lang="tr-TR" dirty="0" smtClean="0"/>
              <a:t>);</a:t>
            </a:r>
          </a:p>
          <a:p>
            <a:pPr marL="109728" indent="0">
              <a:buNone/>
            </a:pPr>
            <a:r>
              <a:rPr lang="tr-TR" dirty="0"/>
              <a:t>	</a:t>
            </a:r>
            <a:r>
              <a:rPr lang="tr-TR" dirty="0" smtClean="0"/>
              <a:t>return 0;</a:t>
            </a:r>
          </a:p>
          <a:p>
            <a:pPr marL="109728" indent="0">
              <a:buNone/>
            </a:pPr>
            <a:r>
              <a:rPr lang="tr-TR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599" y="3281082"/>
            <a:ext cx="3012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TopRecurse(5+1,1-1)</a:t>
            </a:r>
          </a:p>
          <a:p>
            <a:endParaRPr lang="tr-TR" dirty="0"/>
          </a:p>
          <a:p>
            <a:r>
              <a:rPr lang="tr-TR" dirty="0"/>
              <a:t>TopRecurse(4+1,2-1)</a:t>
            </a:r>
          </a:p>
          <a:p>
            <a:endParaRPr lang="tr-TR" dirty="0"/>
          </a:p>
          <a:p>
            <a:r>
              <a:rPr lang="tr-TR" dirty="0"/>
              <a:t>TopRecurse(4,2)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560424" y="4052047"/>
            <a:ext cx="484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044518" y="4052047"/>
            <a:ext cx="0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560424" y="4589929"/>
            <a:ext cx="48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241740" y="4052047"/>
            <a:ext cx="3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6</a:t>
            </a:r>
            <a:endParaRPr lang="tr-TR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0569392" y="4652691"/>
            <a:ext cx="484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053486" y="4652691"/>
            <a:ext cx="0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0569392" y="5190573"/>
            <a:ext cx="48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250708" y="4652691"/>
            <a:ext cx="3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98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Calculate the sum of array elements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7" y="2154835"/>
            <a:ext cx="10972800" cy="4325112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tr-TR" dirty="0"/>
              <a:t>int DiziTopRecurse(int* dizi, int b)	</a:t>
            </a:r>
            <a:endParaRPr lang="tr-TR" dirty="0" smtClean="0"/>
          </a:p>
          <a:p>
            <a:pPr marL="109728" indent="0">
              <a:buNone/>
            </a:pPr>
            <a:r>
              <a:rPr lang="tr-TR" dirty="0" smtClean="0"/>
              <a:t> { </a:t>
            </a:r>
            <a:endParaRPr lang="tr-TR" dirty="0"/>
          </a:p>
          <a:p>
            <a:pPr marL="109728" indent="0">
              <a:buNone/>
            </a:pPr>
            <a:r>
              <a:rPr lang="tr-TR" dirty="0"/>
              <a:t>	if (b==0) return dizi[b]; </a:t>
            </a:r>
          </a:p>
          <a:p>
            <a:pPr marL="109728" indent="0">
              <a:buNone/>
            </a:pPr>
            <a:r>
              <a:rPr lang="tr-TR" dirty="0"/>
              <a:t>	else </a:t>
            </a:r>
          </a:p>
          <a:p>
            <a:pPr marL="109728" indent="0">
              <a:buNone/>
            </a:pPr>
            <a:r>
              <a:rPr lang="tr-TR" dirty="0"/>
              <a:t>	</a:t>
            </a:r>
            <a:r>
              <a:rPr lang="tr-TR" dirty="0" smtClean="0"/>
              <a:t>   return </a:t>
            </a:r>
            <a:r>
              <a:rPr lang="tr-TR" dirty="0"/>
              <a:t>dizi[b]+DiziTopRecurse(dizi,b-1); </a:t>
            </a:r>
          </a:p>
          <a:p>
            <a:pPr marL="109728" indent="0">
              <a:buNone/>
            </a:pPr>
            <a:r>
              <a:rPr lang="tr-TR" dirty="0"/>
              <a:t>} </a:t>
            </a:r>
            <a:endParaRPr lang="tr-TR" dirty="0" smtClean="0"/>
          </a:p>
          <a:p>
            <a:pPr marL="109728" indent="0">
              <a:buNone/>
            </a:pPr>
            <a:r>
              <a:rPr lang="tr-TR" dirty="0"/>
              <a:t>int main( )</a:t>
            </a:r>
          </a:p>
          <a:p>
            <a:pPr marL="109728" indent="0">
              <a:buNone/>
            </a:pPr>
            <a:r>
              <a:rPr lang="tr-TR" dirty="0"/>
              <a:t>{ </a:t>
            </a:r>
          </a:p>
          <a:p>
            <a:pPr marL="109728" indent="0">
              <a:buNone/>
            </a:pPr>
            <a:r>
              <a:rPr lang="tr-TR" dirty="0" smtClean="0"/>
              <a:t>	int </a:t>
            </a:r>
            <a:r>
              <a:rPr lang="tr-TR" dirty="0"/>
              <a:t>dizi[5]={3,2,1,5,1};</a:t>
            </a:r>
          </a:p>
          <a:p>
            <a:pPr marL="109728" indent="0">
              <a:buNone/>
            </a:pPr>
            <a:r>
              <a:rPr lang="tr-TR" dirty="0" smtClean="0"/>
              <a:t>	printf </a:t>
            </a:r>
            <a:r>
              <a:rPr lang="tr-TR" dirty="0"/>
              <a:t>( "%d\n", DiziTopRecurse(dizi,4) );</a:t>
            </a:r>
          </a:p>
          <a:p>
            <a:pPr marL="109728" indent="0">
              <a:buNone/>
            </a:pPr>
            <a:r>
              <a:rPr lang="tr-TR" dirty="0" smtClean="0"/>
              <a:t>	return </a:t>
            </a:r>
            <a:r>
              <a:rPr lang="tr-TR" dirty="0"/>
              <a:t>0;</a:t>
            </a:r>
          </a:p>
          <a:p>
            <a:pPr marL="109728" indent="0">
              <a:buNone/>
            </a:pPr>
            <a:r>
              <a:rPr lang="tr-TR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4851" y="2707341"/>
            <a:ext cx="3370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dizi(0)=3</a:t>
            </a:r>
          </a:p>
          <a:p>
            <a:endParaRPr lang="tr-TR" dirty="0" smtClean="0"/>
          </a:p>
          <a:p>
            <a:r>
              <a:rPr lang="tr-TR" dirty="0" smtClean="0"/>
              <a:t>dizi[1]+DiziTopRec(dizi,0)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dizi[2]+DiziTopRec(dizi,1)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dizi[3]+DiziTopRec(dizi,2)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dizi[4]+DiziTopRec(dizi,3)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DiziTopRec(dizi,4)</a:t>
            </a:r>
            <a:endParaRPr lang="tr-T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255630" y="2832842"/>
            <a:ext cx="484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739725" y="2832842"/>
            <a:ext cx="0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36946" y="2832842"/>
            <a:ext cx="3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255630" y="3370724"/>
            <a:ext cx="48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246667" y="3469343"/>
            <a:ext cx="484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730761" y="3469343"/>
            <a:ext cx="1" cy="48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927982" y="3469342"/>
            <a:ext cx="77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3+2</a:t>
            </a:r>
            <a:endParaRPr lang="tr-TR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246667" y="3953438"/>
            <a:ext cx="48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255630" y="4061009"/>
            <a:ext cx="484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730764" y="4043080"/>
            <a:ext cx="8960" cy="48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27985" y="4132725"/>
            <a:ext cx="9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3+2+1</a:t>
            </a:r>
            <a:endParaRPr lang="tr-TR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246669" y="4527175"/>
            <a:ext cx="48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82527" y="4589927"/>
            <a:ext cx="484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757661" y="4571998"/>
            <a:ext cx="8960" cy="48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901094" y="4652607"/>
            <a:ext cx="116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3+2+1+5</a:t>
            </a:r>
            <a:endParaRPr lang="tr-TR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0273566" y="5056093"/>
            <a:ext cx="48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282525" y="5127811"/>
            <a:ext cx="484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757659" y="5109882"/>
            <a:ext cx="8960" cy="48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75580" y="5199527"/>
            <a:ext cx="141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3+2+1+5+1</a:t>
            </a:r>
            <a:endParaRPr lang="tr-TR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0273564" y="5593977"/>
            <a:ext cx="48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hir Hayatı">
  <a:themeElements>
    <a:clrScheme name="Şehir Hayatı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Şehir Hayatı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5402</TotalTime>
  <Words>234</Words>
  <Application>Microsoft Office PowerPoint</Application>
  <PresentationFormat>Widescreen</PresentationFormat>
  <Paragraphs>198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Georgia</vt:lpstr>
      <vt:lpstr>Trebuchet MS</vt:lpstr>
      <vt:lpstr>Wingdings 2</vt:lpstr>
      <vt:lpstr>Şehir Hayatı</vt:lpstr>
      <vt:lpstr>Recursive Functions</vt:lpstr>
      <vt:lpstr>Recursive Functions</vt:lpstr>
      <vt:lpstr>Factorial: n!=n*(n-1)!    F(n)=n*F(n-1)  </vt:lpstr>
      <vt:lpstr>PowerPoint Presentation</vt:lpstr>
      <vt:lpstr>PowerPoint Presentation</vt:lpstr>
      <vt:lpstr>Exponentiation</vt:lpstr>
      <vt:lpstr>PowerPoint Presentation</vt:lpstr>
      <vt:lpstr>Calculate the sum of two numbers</vt:lpstr>
      <vt:lpstr>Calculate the sum of array elements</vt:lpstr>
      <vt:lpstr>Search an array element</vt:lpstr>
      <vt:lpstr>An effective recursive function</vt:lpstr>
      <vt:lpstr>An effective recursive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cihan</dc:creator>
  <cp:lastModifiedBy>irem</cp:lastModifiedBy>
  <cp:revision>138</cp:revision>
  <cp:lastPrinted>2020-04-03T06:03:12Z</cp:lastPrinted>
  <dcterms:created xsi:type="dcterms:W3CDTF">2016-07-18T14:58:43Z</dcterms:created>
  <dcterms:modified xsi:type="dcterms:W3CDTF">2020-04-06T11:40:10Z</dcterms:modified>
</cp:coreProperties>
</file>