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2" r:id="rId6"/>
    <p:sldId id="259" r:id="rId7"/>
    <p:sldId id="263" r:id="rId8"/>
    <p:sldId id="264" r:id="rId9"/>
    <p:sldId id="268" r:id="rId10"/>
    <p:sldId id="265" r:id="rId11"/>
    <p:sldId id="266" r:id="rId12"/>
    <p:sldId id="267" r:id="rId13"/>
    <p:sldId id="269"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2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854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792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871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272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428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398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254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464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821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041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106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85222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ell towers">
            <a:extLst>
              <a:ext uri="{FF2B5EF4-FFF2-40B4-BE49-F238E27FC236}">
                <a16:creationId xmlns:a16="http://schemas.microsoft.com/office/drawing/2014/main" id="{6D2712CF-902A-810F-65E8-0736DE6C9324}"/>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AFA40E-527B-0181-C327-CD913D1254E7}"/>
              </a:ext>
            </a:extLst>
          </p:cNvPr>
          <p:cNvSpPr>
            <a:spLocks noGrp="1"/>
          </p:cNvSpPr>
          <p:nvPr>
            <p:ph type="ctrTitle"/>
          </p:nvPr>
        </p:nvSpPr>
        <p:spPr>
          <a:xfrm>
            <a:off x="477981" y="1122363"/>
            <a:ext cx="4023360" cy="3204134"/>
          </a:xfrm>
        </p:spPr>
        <p:txBody>
          <a:bodyPr anchor="b">
            <a:normAutofit/>
          </a:bodyPr>
          <a:lstStyle/>
          <a:p>
            <a:r>
              <a:rPr lang="en-US" sz="3700" dirty="0"/>
              <a:t>Base Station Location Optimization for Wireless Sensor Networks</a:t>
            </a:r>
          </a:p>
        </p:txBody>
      </p:sp>
      <p:sp>
        <p:nvSpPr>
          <p:cNvPr id="3" name="Subtitle 2">
            <a:extLst>
              <a:ext uri="{FF2B5EF4-FFF2-40B4-BE49-F238E27FC236}">
                <a16:creationId xmlns:a16="http://schemas.microsoft.com/office/drawing/2014/main" id="{2FE22F1D-65DD-B6B9-A51A-7A25F48A242F}"/>
              </a:ext>
            </a:extLst>
          </p:cNvPr>
          <p:cNvSpPr>
            <a:spLocks noGrp="1"/>
          </p:cNvSpPr>
          <p:nvPr>
            <p:ph type="subTitle" idx="1"/>
          </p:nvPr>
        </p:nvSpPr>
        <p:spPr>
          <a:xfrm>
            <a:off x="477980" y="4872922"/>
            <a:ext cx="4023359" cy="1208141"/>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cs typeface="Arial" panose="020B0604020202020204" pitchFamily="34" charset="0"/>
              </a:rPr>
              <a:t>EHM4260 Project</a:t>
            </a:r>
            <a:endParaRPr lang="tr-TR" sz="1800" dirty="0">
              <a:effectLst/>
              <a:latin typeface="Times New Roman" panose="02020603050405020304" pitchFamily="18" charset="0"/>
              <a:ea typeface="Times New Roman" panose="02020603050405020304" pitchFamily="18" charset="0"/>
              <a:cs typeface="Arial" panose="020B0604020202020204" pitchFamily="34" charset="0"/>
            </a:endParaRPr>
          </a:p>
          <a:p>
            <a:r>
              <a:rPr lang="en-US" sz="1800" dirty="0">
                <a:effectLst/>
                <a:latin typeface="Times New Roman" panose="02020603050405020304" pitchFamily="18" charset="0"/>
                <a:ea typeface="Times New Roman" panose="02020603050405020304" pitchFamily="18" charset="0"/>
                <a:cs typeface="Arial" panose="020B0604020202020204" pitchFamily="34" charset="0"/>
              </a:rPr>
              <a:t> Alirıza Bilir</a:t>
            </a:r>
            <a:endParaRPr lang="tr-TR" sz="1800" dirty="0">
              <a:effectLst/>
              <a:latin typeface="Times New Roman" panose="02020603050405020304" pitchFamily="18" charset="0"/>
              <a:ea typeface="Times New Roman" panose="02020603050405020304" pitchFamily="18" charset="0"/>
              <a:cs typeface="Arial" panose="020B0604020202020204" pitchFamily="34" charset="0"/>
            </a:endParaRPr>
          </a:p>
          <a:p>
            <a:r>
              <a:rPr lang="tr-TR" sz="1800" dirty="0">
                <a:latin typeface="Times New Roman" panose="02020603050405020304" pitchFamily="18" charset="0"/>
                <a:ea typeface="Times New Roman" panose="02020603050405020304" pitchFamily="18" charset="0"/>
                <a:cs typeface="Arial" panose="020B0604020202020204" pitchFamily="34" charset="0"/>
              </a:rPr>
              <a:t>18014125</a:t>
            </a:r>
            <a:endParaRPr lang="tr-TR" sz="1800" dirty="0">
              <a:effectLst/>
              <a:latin typeface="Calibri" panose="020F0502020204030204" pitchFamily="34" charset="0"/>
              <a:ea typeface="Times New Roman" panose="02020603050405020304" pitchFamily="18" charset="0"/>
              <a:cs typeface="Arial" panose="020B0604020202020204" pitchFamily="34" charset="0"/>
            </a:endParaRPr>
          </a:p>
          <a:p>
            <a:endParaRPr lang="tr-TR" sz="20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732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19C91C-4C2A-F0BB-AB74-4F68EF9CEBD5}"/>
              </a:ext>
            </a:extLst>
          </p:cNvPr>
          <p:cNvSpPr>
            <a:spLocks noGrp="1"/>
          </p:cNvSpPr>
          <p:nvPr>
            <p:ph type="title"/>
          </p:nvPr>
        </p:nvSpPr>
        <p:spPr>
          <a:xfrm>
            <a:off x="5359510" y="978619"/>
            <a:ext cx="5991244" cy="1106424"/>
          </a:xfrm>
        </p:spPr>
        <p:txBody>
          <a:bodyPr>
            <a:normAutofit/>
          </a:bodyPr>
          <a:lstStyle/>
          <a:p>
            <a:r>
              <a:rPr lang="en-US" sz="3200" b="0" i="0">
                <a:effectLst/>
                <a:latin typeface="Söhne"/>
              </a:rPr>
              <a:t>Smallest Total Distances Method</a:t>
            </a:r>
            <a:br>
              <a:rPr lang="tr-TR" sz="3200" b="0" i="0">
                <a:effectLst/>
                <a:latin typeface="Söhne"/>
              </a:rPr>
            </a:br>
            <a:endParaRPr lang="tr-TR" sz="3200"/>
          </a:p>
        </p:txBody>
      </p:sp>
      <p:pic>
        <p:nvPicPr>
          <p:cNvPr id="5" name="Picture 4">
            <a:extLst>
              <a:ext uri="{FF2B5EF4-FFF2-40B4-BE49-F238E27FC236}">
                <a16:creationId xmlns:a16="http://schemas.microsoft.com/office/drawing/2014/main" id="{95FF3EF9-DE86-EC25-A0B4-156F73BDDB73}"/>
              </a:ext>
            </a:extLst>
          </p:cNvPr>
          <p:cNvPicPr>
            <a:picLocks noChangeAspect="1"/>
          </p:cNvPicPr>
          <p:nvPr/>
        </p:nvPicPr>
        <p:blipFill>
          <a:blip r:embed="rId2"/>
          <a:stretch>
            <a:fillRect/>
          </a:stretch>
        </p:blipFill>
        <p:spPr>
          <a:xfrm>
            <a:off x="414528" y="1437515"/>
            <a:ext cx="4033647" cy="3882385"/>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BB34D96-A48D-FD64-E2E7-2444ED254889}"/>
              </a:ext>
            </a:extLst>
          </p:cNvPr>
          <p:cNvSpPr>
            <a:spLocks noGrp="1"/>
          </p:cNvSpPr>
          <p:nvPr>
            <p:ph idx="1"/>
          </p:nvPr>
        </p:nvSpPr>
        <p:spPr>
          <a:xfrm>
            <a:off x="5356861" y="2252870"/>
            <a:ext cx="5993892" cy="3560251"/>
          </a:xfrm>
        </p:spPr>
        <p:txBody>
          <a:bodyPr>
            <a:normAutofit/>
          </a:bodyPr>
          <a:lstStyle/>
          <a:p>
            <a:r>
              <a:rPr lang="en-US" sz="1800" b="0" i="0" dirty="0">
                <a:effectLst/>
                <a:latin typeface="Times New Roman" panose="02020603050405020304" pitchFamily="18" charset="0"/>
                <a:cs typeface="Times New Roman" panose="02020603050405020304" pitchFamily="18" charset="0"/>
              </a:rPr>
              <a:t>This method identifies the point with the smallest total distance to all sensor nodes. It selects the point where the cumulative distance to sensor nodes is the minimum, hence becoming the location for the base station.</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68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44724E-E727-92B3-1045-A047B8213C51}"/>
              </a:ext>
            </a:extLst>
          </p:cNvPr>
          <p:cNvSpPr>
            <a:spLocks noGrp="1"/>
          </p:cNvSpPr>
          <p:nvPr>
            <p:ph type="title"/>
          </p:nvPr>
        </p:nvSpPr>
        <p:spPr>
          <a:xfrm>
            <a:off x="841246" y="978619"/>
            <a:ext cx="5991244" cy="1106424"/>
          </a:xfrm>
        </p:spPr>
        <p:txBody>
          <a:bodyPr>
            <a:normAutofit/>
          </a:bodyPr>
          <a:lstStyle/>
          <a:p>
            <a:r>
              <a:rPr lang="en-US" sz="3200" b="0" i="0">
                <a:effectLst/>
                <a:latin typeface="Söhne"/>
              </a:rPr>
              <a:t>Smallest Total Squared Distances Method</a:t>
            </a:r>
            <a:endParaRPr lang="tr-TR" sz="32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82ED38-78AD-45F0-AAC7-B107DD63B7A4}"/>
              </a:ext>
            </a:extLst>
          </p:cNvPr>
          <p:cNvSpPr>
            <a:spLocks noGrp="1"/>
          </p:cNvSpPr>
          <p:nvPr>
            <p:ph idx="1"/>
          </p:nvPr>
        </p:nvSpPr>
        <p:spPr>
          <a:xfrm>
            <a:off x="841248" y="2252870"/>
            <a:ext cx="5993892" cy="3560251"/>
          </a:xfrm>
        </p:spPr>
        <p:txBody>
          <a:bodyPr>
            <a:normAutofit/>
          </a:bodyPr>
          <a:lstStyle/>
          <a:p>
            <a:pPr marL="0" indent="0">
              <a:buNone/>
            </a:pPr>
            <a:r>
              <a:rPr lang="en-US" sz="1800" b="0" i="0" dirty="0">
                <a:effectLst/>
                <a:latin typeface="Times New Roman" panose="02020603050405020304" pitchFamily="18" charset="0"/>
                <a:cs typeface="Times New Roman" panose="02020603050405020304" pitchFamily="18" charset="0"/>
              </a:rPr>
              <a:t>This approach finds the point with the smallest total squared distance to sensor nodes. It calculates the total squared distance from sensor nodes to a specific point, choosing the location where this total squared distance is minimized as the base station location.</a:t>
            </a:r>
            <a:endParaRPr lang="tr-TR"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0D7A90-F707-8881-9002-4047C7979270}"/>
              </a:ext>
            </a:extLst>
          </p:cNvPr>
          <p:cNvPicPr>
            <a:picLocks noChangeAspect="1"/>
          </p:cNvPicPr>
          <p:nvPr/>
        </p:nvPicPr>
        <p:blipFill>
          <a:blip r:embed="rId2"/>
          <a:stretch>
            <a:fillRect/>
          </a:stretch>
        </p:blipFill>
        <p:spPr>
          <a:xfrm>
            <a:off x="7679814" y="1716833"/>
            <a:ext cx="3808461" cy="3596879"/>
          </a:xfrm>
          <a:prstGeom prst="rect">
            <a:avLst/>
          </a:prstGeom>
        </p:spPr>
      </p:pic>
    </p:spTree>
    <p:extLst>
      <p:ext uri="{BB962C8B-B14F-4D97-AF65-F5344CB8AC3E}">
        <p14:creationId xmlns:p14="http://schemas.microsoft.com/office/powerpoint/2010/main" val="257661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866F-9A40-D20F-AD16-D48F87BE460C}"/>
              </a:ext>
            </a:extLst>
          </p:cNvPr>
          <p:cNvSpPr>
            <a:spLocks noGrp="1"/>
          </p:cNvSpPr>
          <p:nvPr>
            <p:ph type="title"/>
          </p:nvPr>
        </p:nvSpPr>
        <p:spPr/>
        <p:txBody>
          <a:bodyPr/>
          <a:lstStyle/>
          <a:p>
            <a:r>
              <a:rPr lang="en-US" sz="4000" b="0" i="0" dirty="0">
                <a:solidFill>
                  <a:srgbClr val="0F0F0F"/>
                </a:solidFill>
                <a:effectLst/>
                <a:latin typeface="Söhne"/>
              </a:rPr>
              <a:t>Greedy Method</a:t>
            </a:r>
            <a:endParaRPr lang="tr-TR" dirty="0"/>
          </a:p>
        </p:txBody>
      </p:sp>
      <p:sp>
        <p:nvSpPr>
          <p:cNvPr id="3" name="Content Placeholder 2">
            <a:extLst>
              <a:ext uri="{FF2B5EF4-FFF2-40B4-BE49-F238E27FC236}">
                <a16:creationId xmlns:a16="http://schemas.microsoft.com/office/drawing/2014/main" id="{E5D487B7-AAA7-4FA6-A84D-B71C5F8AEC8E}"/>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Utilizing representatives of sensor nodes, this method aims to find the center of the network. It constructs representatives from sensor nodes and combines these representatives to calculate the network's center. This approach adopts the concept of representatives of sensor nodes converging to determine the network's center.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16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D7B72-5665-1D7C-25A1-07E8855748EB}"/>
              </a:ext>
            </a:extLst>
          </p:cNvPr>
          <p:cNvSpPr>
            <a:spLocks noGrp="1"/>
          </p:cNvSpPr>
          <p:nvPr>
            <p:ph type="title"/>
          </p:nvPr>
        </p:nvSpPr>
        <p:spPr>
          <a:xfrm>
            <a:off x="371094" y="1161288"/>
            <a:ext cx="3438144" cy="1239012"/>
          </a:xfrm>
        </p:spPr>
        <p:txBody>
          <a:bodyPr anchor="ctr">
            <a:normAutofit/>
          </a:bodyPr>
          <a:lstStyle/>
          <a:p>
            <a:r>
              <a:rPr lang="tr-TR" sz="2800" dirty="0" err="1"/>
              <a:t>Greedy</a:t>
            </a:r>
            <a:r>
              <a:rPr lang="tr-TR" sz="2800" dirty="0"/>
              <a:t> </a:t>
            </a:r>
            <a:r>
              <a:rPr lang="tr-TR" sz="2800" dirty="0" err="1"/>
              <a:t>Method</a:t>
            </a:r>
            <a:r>
              <a:rPr lang="tr-TR" sz="2800" dirty="0"/>
              <a:t> </a:t>
            </a:r>
            <a:r>
              <a:rPr lang="tr-TR" sz="2800" dirty="0" err="1"/>
              <a:t>Example</a:t>
            </a:r>
            <a:endParaRPr lang="tr-TR" sz="2800" dirty="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7EAE28-D28E-B831-899C-8C1FF280AC0E}"/>
              </a:ext>
            </a:extLst>
          </p:cNvPr>
          <p:cNvSpPr>
            <a:spLocks noGrp="1"/>
          </p:cNvSpPr>
          <p:nvPr>
            <p:ph idx="1"/>
          </p:nvPr>
        </p:nvSpPr>
        <p:spPr>
          <a:xfrm>
            <a:off x="371094" y="2718054"/>
            <a:ext cx="3438906" cy="3207258"/>
          </a:xfrm>
        </p:spPr>
        <p:txBody>
          <a:bodyPr anchor="t">
            <a:normAutofit/>
          </a:bodyPr>
          <a:lstStyle/>
          <a:p>
            <a:r>
              <a:rPr lang="tr-TR" sz="1700" dirty="0">
                <a:latin typeface="Times New Roman" panose="02020603050405020304" pitchFamily="18" charset="0"/>
                <a:cs typeface="Times New Roman" panose="02020603050405020304" pitchFamily="18" charset="0"/>
              </a:rPr>
              <a:t>a – ACO </a:t>
            </a:r>
            <a:r>
              <a:rPr lang="tr-TR" sz="1700" dirty="0" err="1">
                <a:latin typeface="Times New Roman" panose="02020603050405020304" pitchFamily="18" charset="0"/>
                <a:cs typeface="Times New Roman" panose="02020603050405020304" pitchFamily="18" charset="0"/>
              </a:rPr>
              <a:t>Based</a:t>
            </a: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Location</a:t>
            </a:r>
            <a:r>
              <a:rPr lang="tr-TR" sz="1700" dirty="0">
                <a:latin typeface="Times New Roman" panose="02020603050405020304" pitchFamily="18" charset="0"/>
                <a:cs typeface="Times New Roman" panose="02020603050405020304" pitchFamily="18" charset="0"/>
              </a:rPr>
              <a:t> (Ant </a:t>
            </a:r>
            <a:r>
              <a:rPr lang="tr-TR" sz="1700" dirty="0" err="1">
                <a:latin typeface="Times New Roman" panose="02020603050405020304" pitchFamily="18" charset="0"/>
                <a:cs typeface="Times New Roman" panose="02020603050405020304" pitchFamily="18" charset="0"/>
              </a:rPr>
              <a:t>Colony</a:t>
            </a: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Optimization</a:t>
            </a: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use</a:t>
            </a:r>
            <a:r>
              <a:rPr lang="tr-TR" sz="1700" dirty="0">
                <a:latin typeface="Times New Roman" panose="02020603050405020304" pitchFamily="18" charset="0"/>
                <a:cs typeface="Times New Roman" panose="02020603050405020304" pitchFamily="18" charset="0"/>
              </a:rPr>
              <a:t> 10 Base Station </a:t>
            </a:r>
          </a:p>
          <a:p>
            <a:endParaRPr lang="tr-TR" sz="1700" dirty="0">
              <a:latin typeface="Times New Roman" panose="02020603050405020304" pitchFamily="18" charset="0"/>
              <a:cs typeface="Times New Roman" panose="02020603050405020304" pitchFamily="18" charset="0"/>
            </a:endParaRPr>
          </a:p>
          <a:p>
            <a:r>
              <a:rPr lang="tr-TR" sz="1700" dirty="0">
                <a:latin typeface="Times New Roman" panose="02020603050405020304" pitchFamily="18" charset="0"/>
                <a:cs typeface="Times New Roman" panose="02020603050405020304" pitchFamily="18" charset="0"/>
              </a:rPr>
              <a:t>b – ACO-</a:t>
            </a:r>
            <a:r>
              <a:rPr lang="tr-TR" sz="1700" dirty="0" err="1">
                <a:latin typeface="Times New Roman" panose="02020603050405020304" pitchFamily="18" charset="0"/>
                <a:cs typeface="Times New Roman" panose="02020603050405020304" pitchFamily="18" charset="0"/>
              </a:rPr>
              <a:t>Greedy</a:t>
            </a: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Location</a:t>
            </a: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use</a:t>
            </a:r>
            <a:r>
              <a:rPr lang="tr-TR" sz="1700" dirty="0">
                <a:latin typeface="Times New Roman" panose="02020603050405020304" pitchFamily="18" charset="0"/>
                <a:cs typeface="Times New Roman" panose="02020603050405020304" pitchFamily="18" charset="0"/>
              </a:rPr>
              <a:t> 7 Base </a:t>
            </a:r>
            <a:r>
              <a:rPr lang="tr-TR" sz="1700" dirty="0" err="1">
                <a:latin typeface="Times New Roman" panose="02020603050405020304" pitchFamily="18" charset="0"/>
                <a:cs typeface="Times New Roman" panose="02020603050405020304" pitchFamily="18" charset="0"/>
              </a:rPr>
              <a:t>Statiton</a:t>
            </a:r>
            <a:endParaRPr lang="tr-TR"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50FA4A-1BE6-9462-AFDE-CDB60D220CA6}"/>
              </a:ext>
            </a:extLst>
          </p:cNvPr>
          <p:cNvPicPr>
            <a:picLocks noChangeAspect="1"/>
          </p:cNvPicPr>
          <p:nvPr/>
        </p:nvPicPr>
        <p:blipFill>
          <a:blip r:embed="rId2"/>
          <a:stretch>
            <a:fillRect/>
          </a:stretch>
        </p:blipFill>
        <p:spPr>
          <a:xfrm>
            <a:off x="4901184" y="1030632"/>
            <a:ext cx="6922008" cy="4897319"/>
          </a:xfrm>
          <a:prstGeom prst="rect">
            <a:avLst/>
          </a:prstGeom>
        </p:spPr>
      </p:pic>
    </p:spTree>
    <p:extLst>
      <p:ext uri="{BB962C8B-B14F-4D97-AF65-F5344CB8AC3E}">
        <p14:creationId xmlns:p14="http://schemas.microsoft.com/office/powerpoint/2010/main" val="339400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3" name="Rectangle 103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AB62F8-BF07-8430-53BF-DAAFDBDAE350}"/>
              </a:ext>
            </a:extLst>
          </p:cNvPr>
          <p:cNvSpPr>
            <a:spLocks noGrp="1"/>
          </p:cNvSpPr>
          <p:nvPr>
            <p:ph type="title"/>
          </p:nvPr>
        </p:nvSpPr>
        <p:spPr>
          <a:xfrm>
            <a:off x="1046746" y="586822"/>
            <a:ext cx="3537285" cy="1645920"/>
          </a:xfrm>
        </p:spPr>
        <p:txBody>
          <a:bodyPr>
            <a:normAutofit/>
          </a:bodyPr>
          <a:lstStyle/>
          <a:p>
            <a:r>
              <a:rPr lang="tr-TR" sz="3200" dirty="0"/>
              <a:t>WSN (Wireless Sensor Network) </a:t>
            </a:r>
          </a:p>
        </p:txBody>
      </p:sp>
      <p:sp>
        <p:nvSpPr>
          <p:cNvPr id="1035" name="Rectangle 10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58B9D5-E59E-B8B6-22EA-ECE5261DF750}"/>
              </a:ext>
            </a:extLst>
          </p:cNvPr>
          <p:cNvSpPr>
            <a:spLocks noGrp="1"/>
          </p:cNvSpPr>
          <p:nvPr>
            <p:ph idx="1"/>
          </p:nvPr>
        </p:nvSpPr>
        <p:spPr>
          <a:xfrm>
            <a:off x="5161225" y="559459"/>
            <a:ext cx="6484045" cy="1698077"/>
          </a:xfrm>
        </p:spPr>
        <p:txBody>
          <a:bodyPr anchor="ctr">
            <a:normAutofit/>
          </a:bodyPr>
          <a:lstStyle/>
          <a:p>
            <a:r>
              <a:rPr lang="en-US" sz="1800" dirty="0">
                <a:latin typeface="Times New Roman" panose="02020603050405020304" pitchFamily="18" charset="0"/>
                <a:cs typeface="Times New Roman" panose="02020603050405020304" pitchFamily="18" charset="0"/>
              </a:rPr>
              <a:t>A Wireless Sensor Network (WSN) comprises network nodes functioning as sensors that gather local data and transmit it to a central base station wirelessly. This technology is ideal for deployment in hazardous or inaccessible areas to provide crucial information. </a:t>
            </a:r>
            <a:endParaRPr lang="tr-TR" sz="1800" dirty="0">
              <a:latin typeface="Times New Roman" panose="02020603050405020304" pitchFamily="18" charset="0"/>
              <a:cs typeface="Times New Roman" panose="02020603050405020304" pitchFamily="18" charset="0"/>
            </a:endParaRPr>
          </a:p>
        </p:txBody>
      </p:sp>
      <p:pic>
        <p:nvPicPr>
          <p:cNvPr id="1026" name="Picture 2" descr="Sensors | Free Full-Text | Development of Wireless Sensor Network for  Environment Monitoring and Its Implementation Using SSAIL Technology">
            <a:extLst>
              <a:ext uri="{FF2B5EF4-FFF2-40B4-BE49-F238E27FC236}">
                <a16:creationId xmlns:a16="http://schemas.microsoft.com/office/drawing/2014/main" id="{DE5D4910-97BC-3C38-8530-788B306A3C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82148" y="2623817"/>
            <a:ext cx="8854750" cy="376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3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99ED4A-44C1-FB73-5BE4-3D3C1B98588C}"/>
              </a:ext>
            </a:extLst>
          </p:cNvPr>
          <p:cNvSpPr>
            <a:spLocks noGrp="1"/>
          </p:cNvSpPr>
          <p:nvPr>
            <p:ph type="title"/>
          </p:nvPr>
        </p:nvSpPr>
        <p:spPr>
          <a:xfrm>
            <a:off x="5359510" y="978619"/>
            <a:ext cx="5991244" cy="1106424"/>
          </a:xfrm>
        </p:spPr>
        <p:txBody>
          <a:bodyPr>
            <a:normAutofit/>
          </a:bodyPr>
          <a:lstStyle/>
          <a:p>
            <a:r>
              <a:rPr lang="tr-TR" sz="3200" dirty="0"/>
              <a:t>Base Station</a:t>
            </a:r>
          </a:p>
        </p:txBody>
      </p:sp>
      <p:pic>
        <p:nvPicPr>
          <p:cNvPr id="5" name="Picture 4">
            <a:extLst>
              <a:ext uri="{FF2B5EF4-FFF2-40B4-BE49-F238E27FC236}">
                <a16:creationId xmlns:a16="http://schemas.microsoft.com/office/drawing/2014/main" id="{17C40C25-C457-54E0-8DDF-AEEB8332E5C4}"/>
              </a:ext>
            </a:extLst>
          </p:cNvPr>
          <p:cNvPicPr>
            <a:picLocks noChangeAspect="1"/>
          </p:cNvPicPr>
          <p:nvPr/>
        </p:nvPicPr>
        <p:blipFill>
          <a:blip r:embed="rId2"/>
          <a:stretch>
            <a:fillRect/>
          </a:stretch>
        </p:blipFill>
        <p:spPr>
          <a:xfrm>
            <a:off x="631561" y="630936"/>
            <a:ext cx="3599580" cy="5495544"/>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FE0E297-0A68-6627-878B-2C505E258E57}"/>
              </a:ext>
            </a:extLst>
          </p:cNvPr>
          <p:cNvSpPr>
            <a:spLocks noGrp="1"/>
          </p:cNvSpPr>
          <p:nvPr>
            <p:ph idx="1"/>
          </p:nvPr>
        </p:nvSpPr>
        <p:spPr>
          <a:xfrm>
            <a:off x="5356861" y="2252870"/>
            <a:ext cx="5993892" cy="3560251"/>
          </a:xfrm>
        </p:spPr>
        <p:txBody>
          <a:bodyPr>
            <a:normAutofit/>
          </a:bodyPr>
          <a:lstStyle/>
          <a:p>
            <a:r>
              <a:rPr lang="en-US" sz="1800" dirty="0">
                <a:latin typeface="Times New Roman" panose="02020603050405020304" pitchFamily="18" charset="0"/>
                <a:cs typeface="Times New Roman" panose="02020603050405020304" pitchFamily="18" charset="0"/>
              </a:rPr>
              <a:t>A base station is hardware or a device central to wireless communication networks, responsible for facilitating and controlling data communication. It typically serves as the central point of a network, communicating with surrounding devices to exchange data.</a:t>
            </a:r>
            <a:endParaRPr lang="tr-TR" sz="1800" dirty="0">
              <a:latin typeface="Times New Roman" panose="02020603050405020304" pitchFamily="18" charset="0"/>
              <a:cs typeface="Times New Roman" panose="02020603050405020304" pitchFamily="18" charset="0"/>
            </a:endParaRPr>
          </a:p>
          <a:p>
            <a:endParaRPr lang="tr-TR" sz="1800" dirty="0"/>
          </a:p>
        </p:txBody>
      </p:sp>
    </p:spTree>
    <p:extLst>
      <p:ext uri="{BB962C8B-B14F-4D97-AF65-F5344CB8AC3E}">
        <p14:creationId xmlns:p14="http://schemas.microsoft.com/office/powerpoint/2010/main" val="251018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DD38FD-107E-DDC5-7F2F-22E03124F2F2}"/>
              </a:ext>
            </a:extLst>
          </p:cNvPr>
          <p:cNvSpPr>
            <a:spLocks noGrp="1"/>
          </p:cNvSpPr>
          <p:nvPr>
            <p:ph type="title"/>
          </p:nvPr>
        </p:nvSpPr>
        <p:spPr>
          <a:xfrm>
            <a:off x="5359510" y="978619"/>
            <a:ext cx="5991244" cy="1106424"/>
          </a:xfrm>
        </p:spPr>
        <p:txBody>
          <a:bodyPr>
            <a:normAutofit/>
          </a:bodyPr>
          <a:lstStyle/>
          <a:p>
            <a:r>
              <a:rPr lang="tr-TR" sz="3200" dirty="0"/>
              <a:t>Sensor </a:t>
            </a:r>
            <a:r>
              <a:rPr lang="tr-TR" sz="3200" dirty="0" err="1"/>
              <a:t>Nodes</a:t>
            </a:r>
            <a:endParaRPr lang="tr-TR" sz="3200"/>
          </a:p>
        </p:txBody>
      </p:sp>
      <p:pic>
        <p:nvPicPr>
          <p:cNvPr id="5" name="Picture 4">
            <a:extLst>
              <a:ext uri="{FF2B5EF4-FFF2-40B4-BE49-F238E27FC236}">
                <a16:creationId xmlns:a16="http://schemas.microsoft.com/office/drawing/2014/main" id="{6AC28367-F7D2-3E67-E140-59058CF1770D}"/>
              </a:ext>
            </a:extLst>
          </p:cNvPr>
          <p:cNvPicPr>
            <a:picLocks noChangeAspect="1"/>
          </p:cNvPicPr>
          <p:nvPr/>
        </p:nvPicPr>
        <p:blipFill>
          <a:blip r:embed="rId2"/>
          <a:stretch>
            <a:fillRect/>
          </a:stretch>
        </p:blipFill>
        <p:spPr>
          <a:xfrm>
            <a:off x="414528" y="1409526"/>
            <a:ext cx="4033647" cy="3938364"/>
          </a:xfrm>
          <a:prstGeom prst="rect">
            <a:avLst/>
          </a:prstGeom>
        </p:spPr>
      </p:pic>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D18D3E0-5346-D1BA-59CE-2C4AB1C9B04B}"/>
              </a:ext>
            </a:extLst>
          </p:cNvPr>
          <p:cNvSpPr>
            <a:spLocks noGrp="1"/>
          </p:cNvSpPr>
          <p:nvPr>
            <p:ph idx="1"/>
          </p:nvPr>
        </p:nvSpPr>
        <p:spPr>
          <a:xfrm>
            <a:off x="5356861" y="2252870"/>
            <a:ext cx="5993892" cy="3560251"/>
          </a:xfrm>
        </p:spPr>
        <p:txBody>
          <a:bodyPr>
            <a:normAutofit/>
          </a:bodyPr>
          <a:lstStyle/>
          <a:p>
            <a:r>
              <a:rPr lang="en-US" sz="2400" b="0" i="0" dirty="0">
                <a:effectLst/>
                <a:latin typeface="Times New Roman" panose="02020603050405020304" pitchFamily="18" charset="0"/>
                <a:cs typeface="Times New Roman" panose="02020603050405020304" pitchFamily="18" charset="0"/>
              </a:rPr>
              <a:t>These nodes have the ability to collect, process, and transmit information in their surroundings. They typically have limited processing power, storage capacity, and energy resources. Sensor nodes in WSNs can monitor environmental conditions, detect physical events, and wirelessly transmit this information to a central station.</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32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DC02-7D58-1D78-F72C-CA60D143C40C}"/>
              </a:ext>
            </a:extLst>
          </p:cNvPr>
          <p:cNvSpPr>
            <a:spLocks noGrp="1"/>
          </p:cNvSpPr>
          <p:nvPr>
            <p:ph type="title"/>
          </p:nvPr>
        </p:nvSpPr>
        <p:spPr/>
        <p:txBody>
          <a:bodyPr/>
          <a:lstStyle/>
          <a:p>
            <a:r>
              <a:rPr lang="tr-TR" b="0" i="0" dirty="0" err="1">
                <a:solidFill>
                  <a:srgbClr val="374151"/>
                </a:solidFill>
                <a:effectLst/>
                <a:latin typeface="Söhne"/>
              </a:rPr>
              <a:t>Node</a:t>
            </a:r>
            <a:r>
              <a:rPr lang="tr-TR" b="0" i="0" dirty="0">
                <a:solidFill>
                  <a:srgbClr val="374151"/>
                </a:solidFill>
                <a:effectLst/>
                <a:latin typeface="Söhne"/>
              </a:rPr>
              <a:t> </a:t>
            </a:r>
            <a:r>
              <a:rPr lang="tr-TR" b="0" i="0" dirty="0" err="1">
                <a:solidFill>
                  <a:srgbClr val="374151"/>
                </a:solidFill>
                <a:effectLst/>
                <a:latin typeface="Söhne"/>
              </a:rPr>
              <a:t>Energy</a:t>
            </a:r>
            <a:r>
              <a:rPr lang="tr-TR" b="0" i="0" dirty="0">
                <a:solidFill>
                  <a:srgbClr val="374151"/>
                </a:solidFill>
                <a:effectLst/>
                <a:latin typeface="Söhne"/>
              </a:rPr>
              <a:t> </a:t>
            </a:r>
            <a:r>
              <a:rPr lang="tr-TR" b="0" i="0" dirty="0" err="1">
                <a:solidFill>
                  <a:srgbClr val="374151"/>
                </a:solidFill>
                <a:effectLst/>
                <a:latin typeface="Söhne"/>
              </a:rPr>
              <a:t>Consumption</a:t>
            </a:r>
            <a:r>
              <a:rPr lang="tr-TR" b="0" i="0" dirty="0">
                <a:solidFill>
                  <a:srgbClr val="374151"/>
                </a:solidFill>
                <a:effectLst/>
                <a:latin typeface="Söhne"/>
              </a:rPr>
              <a:t> </a:t>
            </a:r>
            <a:endParaRPr lang="tr-TR" dirty="0"/>
          </a:p>
        </p:txBody>
      </p:sp>
      <p:sp>
        <p:nvSpPr>
          <p:cNvPr id="7" name="Content Placeholder 6">
            <a:extLst>
              <a:ext uri="{FF2B5EF4-FFF2-40B4-BE49-F238E27FC236}">
                <a16:creationId xmlns:a16="http://schemas.microsoft.com/office/drawing/2014/main" id="{9032A7BD-E8E8-1F79-1948-F8417D1615DD}"/>
              </a:ext>
            </a:extLst>
          </p:cNvPr>
          <p:cNvSpPr>
            <a:spLocks noGrp="1"/>
          </p:cNvSpPr>
          <p:nvPr>
            <p:ph idx="1"/>
          </p:nvPr>
        </p:nvSpPr>
        <p:spPr/>
        <p:txBody>
          <a:bodyPr/>
          <a:lstStyle/>
          <a:p>
            <a:endParaRPr lang="tr-TR"/>
          </a:p>
        </p:txBody>
      </p:sp>
      <p:pic>
        <p:nvPicPr>
          <p:cNvPr id="9" name="Picture 8">
            <a:extLst>
              <a:ext uri="{FF2B5EF4-FFF2-40B4-BE49-F238E27FC236}">
                <a16:creationId xmlns:a16="http://schemas.microsoft.com/office/drawing/2014/main" id="{ED537607-5DEB-A191-1292-AC718A3FEE6E}"/>
              </a:ext>
            </a:extLst>
          </p:cNvPr>
          <p:cNvPicPr>
            <a:picLocks noChangeAspect="1"/>
          </p:cNvPicPr>
          <p:nvPr/>
        </p:nvPicPr>
        <p:blipFill>
          <a:blip r:embed="rId2"/>
          <a:stretch>
            <a:fillRect/>
          </a:stretch>
        </p:blipFill>
        <p:spPr>
          <a:xfrm>
            <a:off x="624879" y="2031852"/>
            <a:ext cx="10942242" cy="4398414"/>
          </a:xfrm>
          <a:prstGeom prst="rect">
            <a:avLst/>
          </a:prstGeom>
        </p:spPr>
      </p:pic>
    </p:spTree>
    <p:extLst>
      <p:ext uri="{BB962C8B-B14F-4D97-AF65-F5344CB8AC3E}">
        <p14:creationId xmlns:p14="http://schemas.microsoft.com/office/powerpoint/2010/main" val="257505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41A2-F392-C3E6-96D0-0F0273F58A93}"/>
              </a:ext>
            </a:extLst>
          </p:cNvPr>
          <p:cNvSpPr>
            <a:spLocks noGrp="1"/>
          </p:cNvSpPr>
          <p:nvPr>
            <p:ph type="title"/>
          </p:nvPr>
        </p:nvSpPr>
        <p:spPr/>
        <p:txBody>
          <a:bodyPr>
            <a:normAutofit fontScale="90000"/>
          </a:bodyPr>
          <a:lstStyle/>
          <a:p>
            <a:r>
              <a:rPr lang="tr-TR" dirty="0" err="1"/>
              <a:t>Lifetime</a:t>
            </a:r>
            <a:r>
              <a:rPr lang="tr-TR" dirty="0"/>
              <a:t> of WSN</a:t>
            </a:r>
            <a:br>
              <a:rPr lang="tr-TR" dirty="0"/>
            </a:br>
            <a:endParaRPr lang="tr-TR" dirty="0"/>
          </a:p>
        </p:txBody>
      </p:sp>
      <p:sp>
        <p:nvSpPr>
          <p:cNvPr id="3" name="Content Placeholder 2">
            <a:extLst>
              <a:ext uri="{FF2B5EF4-FFF2-40B4-BE49-F238E27FC236}">
                <a16:creationId xmlns:a16="http://schemas.microsoft.com/office/drawing/2014/main" id="{5B687422-55B2-020D-BD18-32467EF07FB2}"/>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drawback of WSNs lies in the limited energy capacity of sensor nodes, typically batteries, which gradually deplete over time. As nodes lose power, they cease to function, disrupting data exchange and affecting the network's effectiveness. The period from activation until the first node's energy depletion determines the network lifetime, a crucial metric for evaluating WSN efficiency. Enhancing this lifetime is pivotal for improving WSN performance. This paper focuses on optimizing energy consumption to extend the network's lifetime, a pivotal consideration in WSN management.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54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744F-4AFA-32E0-FE82-00E6B52B6CFA}"/>
              </a:ext>
            </a:extLst>
          </p:cNvPr>
          <p:cNvSpPr>
            <a:spLocks noGrp="1"/>
          </p:cNvSpPr>
          <p:nvPr>
            <p:ph type="title"/>
          </p:nvPr>
        </p:nvSpPr>
        <p:spPr/>
        <p:txBody>
          <a:bodyPr/>
          <a:lstStyle/>
          <a:p>
            <a:r>
              <a:rPr lang="tr-TR" dirty="0"/>
              <a:t>Popular </a:t>
            </a:r>
            <a:r>
              <a:rPr lang="tr-TR" dirty="0" err="1"/>
              <a:t>Optimization</a:t>
            </a:r>
            <a:r>
              <a:rPr lang="tr-TR" dirty="0"/>
              <a:t> </a:t>
            </a:r>
            <a:r>
              <a:rPr lang="en-US" dirty="0"/>
              <a:t>Methods</a:t>
            </a:r>
          </a:p>
        </p:txBody>
      </p:sp>
      <p:sp>
        <p:nvSpPr>
          <p:cNvPr id="3" name="Content Placeholder 2">
            <a:extLst>
              <a:ext uri="{FF2B5EF4-FFF2-40B4-BE49-F238E27FC236}">
                <a16:creationId xmlns:a16="http://schemas.microsoft.com/office/drawing/2014/main" id="{054608AC-0EB7-FE80-4B89-A2FE71EF07D5}"/>
              </a:ext>
            </a:extLst>
          </p:cNvPr>
          <p:cNvSpPr>
            <a:spLocks noGrp="1"/>
          </p:cNvSpPr>
          <p:nvPr>
            <p:ph idx="1"/>
          </p:nvPr>
        </p:nvSpPr>
        <p:spPr/>
        <p:txBody>
          <a:bodyPr>
            <a:normAutofit/>
          </a:bodyPr>
          <a:lstStyle/>
          <a:p>
            <a:r>
              <a:rPr lang="tr-TR" sz="4400" b="0" i="0" dirty="0">
                <a:solidFill>
                  <a:srgbClr val="0F0F0F"/>
                </a:solidFill>
                <a:effectLst/>
                <a:latin typeface="Söhne"/>
              </a:rPr>
              <a:t> </a:t>
            </a:r>
            <a:r>
              <a:rPr lang="en-US" sz="4400" b="0" i="0" dirty="0">
                <a:solidFill>
                  <a:srgbClr val="0F0F0F"/>
                </a:solidFill>
                <a:effectLst/>
                <a:latin typeface="Söhne"/>
              </a:rPr>
              <a:t>Centroid Method</a:t>
            </a:r>
            <a:endParaRPr lang="tr-TR" sz="4400" b="0" i="0" dirty="0">
              <a:solidFill>
                <a:srgbClr val="0F0F0F"/>
              </a:solidFill>
              <a:effectLst/>
              <a:latin typeface="Söhne"/>
            </a:endParaRPr>
          </a:p>
          <a:p>
            <a:pPr marL="0" indent="0">
              <a:buNone/>
            </a:pPr>
            <a:r>
              <a:rPr lang="en-US" sz="4400" b="0" i="0" dirty="0">
                <a:solidFill>
                  <a:srgbClr val="0F0F0F"/>
                </a:solidFill>
                <a:effectLst/>
                <a:latin typeface="Söhne"/>
              </a:rPr>
              <a:t>• Smallest Total Distances Method</a:t>
            </a:r>
            <a:endParaRPr lang="tr-TR" sz="4400" b="0" i="0" dirty="0">
              <a:solidFill>
                <a:srgbClr val="0F0F0F"/>
              </a:solidFill>
              <a:effectLst/>
              <a:latin typeface="Söhne"/>
            </a:endParaRPr>
          </a:p>
          <a:p>
            <a:pPr marL="0" indent="0">
              <a:buNone/>
            </a:pPr>
            <a:r>
              <a:rPr lang="en-US" sz="4400" b="0" i="0" dirty="0">
                <a:solidFill>
                  <a:srgbClr val="0F0F0F"/>
                </a:solidFill>
                <a:effectLst/>
                <a:latin typeface="Söhne"/>
              </a:rPr>
              <a:t>• Smallest Total Squared Distances Method</a:t>
            </a:r>
            <a:endParaRPr lang="tr-TR" sz="4400" b="0" i="0" dirty="0">
              <a:solidFill>
                <a:srgbClr val="0F0F0F"/>
              </a:solidFill>
              <a:effectLst/>
              <a:latin typeface="Söhne"/>
            </a:endParaRPr>
          </a:p>
          <a:p>
            <a:pPr marL="0" indent="0">
              <a:buNone/>
            </a:pPr>
            <a:r>
              <a:rPr lang="en-US" sz="4400" b="0" i="0" dirty="0">
                <a:solidFill>
                  <a:srgbClr val="0F0F0F"/>
                </a:solidFill>
                <a:effectLst/>
                <a:latin typeface="Söhne"/>
              </a:rPr>
              <a:t>• Greedy Method</a:t>
            </a:r>
            <a:endParaRPr lang="tr-TR" sz="4400" dirty="0"/>
          </a:p>
        </p:txBody>
      </p:sp>
    </p:spTree>
    <p:extLst>
      <p:ext uri="{BB962C8B-B14F-4D97-AF65-F5344CB8AC3E}">
        <p14:creationId xmlns:p14="http://schemas.microsoft.com/office/powerpoint/2010/main" val="38284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23DF-83D7-125C-9FE7-366ADE02CDDD}"/>
              </a:ext>
            </a:extLst>
          </p:cNvPr>
          <p:cNvSpPr>
            <a:spLocks noGrp="1"/>
          </p:cNvSpPr>
          <p:nvPr>
            <p:ph type="title"/>
          </p:nvPr>
        </p:nvSpPr>
        <p:spPr/>
        <p:txBody>
          <a:bodyPr>
            <a:normAutofit fontScale="90000"/>
          </a:bodyPr>
          <a:lstStyle/>
          <a:p>
            <a:r>
              <a:rPr lang="en-US" sz="4000" b="0" i="0" dirty="0">
                <a:solidFill>
                  <a:srgbClr val="0F0F0F"/>
                </a:solidFill>
                <a:effectLst/>
                <a:latin typeface="Söhne"/>
              </a:rPr>
              <a:t>Centroid Method</a:t>
            </a:r>
            <a:br>
              <a:rPr lang="tr-TR" sz="4000" b="0" i="0" dirty="0">
                <a:solidFill>
                  <a:srgbClr val="0F0F0F"/>
                </a:solidFill>
                <a:effectLst/>
                <a:latin typeface="Söhne"/>
              </a:rPr>
            </a:br>
            <a:endParaRPr lang="tr-TR" dirty="0"/>
          </a:p>
        </p:txBody>
      </p:sp>
      <p:sp>
        <p:nvSpPr>
          <p:cNvPr id="3" name="Content Placeholder 2">
            <a:extLst>
              <a:ext uri="{FF2B5EF4-FFF2-40B4-BE49-F238E27FC236}">
                <a16:creationId xmlns:a16="http://schemas.microsoft.com/office/drawing/2014/main" id="{A7C9A5B9-7FEE-0F53-BB17-0458FEF97AAD}"/>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Defined as the center of all sensor nodes, this method determines the center of the network by averaging the coordinates of all sensor nodes. The resulting point is considered the center of the network.</a:t>
            </a:r>
            <a:endParaRPr lang="tr-TR"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22FC41C-9981-6354-F015-916705A6AA5F}"/>
              </a:ext>
            </a:extLst>
          </p:cNvPr>
          <p:cNvPicPr>
            <a:picLocks noChangeAspect="1"/>
          </p:cNvPicPr>
          <p:nvPr/>
        </p:nvPicPr>
        <p:blipFill>
          <a:blip r:embed="rId2"/>
          <a:stretch>
            <a:fillRect/>
          </a:stretch>
        </p:blipFill>
        <p:spPr>
          <a:xfrm>
            <a:off x="3592438" y="4759585"/>
            <a:ext cx="4438650" cy="638175"/>
          </a:xfrm>
          <a:prstGeom prst="rect">
            <a:avLst/>
          </a:prstGeom>
        </p:spPr>
      </p:pic>
    </p:spTree>
    <p:extLst>
      <p:ext uri="{BB962C8B-B14F-4D97-AF65-F5344CB8AC3E}">
        <p14:creationId xmlns:p14="http://schemas.microsoft.com/office/powerpoint/2010/main" val="223656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85FD-4C82-7A6D-E82E-F3E706D3D49E}"/>
              </a:ext>
            </a:extLst>
          </p:cNvPr>
          <p:cNvSpPr>
            <a:spLocks noGrp="1"/>
          </p:cNvSpPr>
          <p:nvPr>
            <p:ph type="title"/>
          </p:nvPr>
        </p:nvSpPr>
        <p:spPr/>
        <p:txBody>
          <a:bodyPr/>
          <a:lstStyle/>
          <a:p>
            <a:r>
              <a:rPr lang="tr-TR" dirty="0" err="1"/>
              <a:t>Centroid</a:t>
            </a:r>
            <a:r>
              <a:rPr lang="tr-TR" dirty="0"/>
              <a:t> </a:t>
            </a:r>
            <a:r>
              <a:rPr lang="tr-TR" dirty="0" err="1"/>
              <a:t>Location</a:t>
            </a:r>
            <a:r>
              <a:rPr lang="tr-TR" dirty="0"/>
              <a:t> </a:t>
            </a:r>
            <a:r>
              <a:rPr lang="tr-TR" dirty="0" err="1"/>
              <a:t>Examples</a:t>
            </a:r>
            <a:r>
              <a:rPr lang="tr-TR" dirty="0"/>
              <a:t> </a:t>
            </a:r>
          </a:p>
        </p:txBody>
      </p:sp>
      <p:sp>
        <p:nvSpPr>
          <p:cNvPr id="3" name="Content Placeholder 2">
            <a:extLst>
              <a:ext uri="{FF2B5EF4-FFF2-40B4-BE49-F238E27FC236}">
                <a16:creationId xmlns:a16="http://schemas.microsoft.com/office/drawing/2014/main" id="{B8D19A41-061A-D7BB-5EAC-8C3467956707}"/>
              </a:ext>
            </a:extLst>
          </p:cNvPr>
          <p:cNvSpPr>
            <a:spLocks noGrp="1"/>
          </p:cNvSpPr>
          <p:nvPr>
            <p:ph idx="1"/>
          </p:nvPr>
        </p:nvSpPr>
        <p:spPr/>
        <p:txBody>
          <a:bodyPr/>
          <a:lstStyle/>
          <a:p>
            <a:pPr marL="0" indent="0">
              <a:buNone/>
            </a:pPr>
            <a:r>
              <a:rPr lang="tr-TR" dirty="0"/>
              <a:t>       Multi Base Station			 </a:t>
            </a:r>
            <a:r>
              <a:rPr lang="tr-TR" dirty="0" err="1"/>
              <a:t>Single</a:t>
            </a:r>
            <a:r>
              <a:rPr lang="tr-TR" dirty="0"/>
              <a:t> Base Station			 </a:t>
            </a:r>
          </a:p>
        </p:txBody>
      </p:sp>
      <p:pic>
        <p:nvPicPr>
          <p:cNvPr id="5" name="Picture 4">
            <a:extLst>
              <a:ext uri="{FF2B5EF4-FFF2-40B4-BE49-F238E27FC236}">
                <a16:creationId xmlns:a16="http://schemas.microsoft.com/office/drawing/2014/main" id="{B0C6629A-E629-2F5D-2D94-FB21BE83CEF9}"/>
              </a:ext>
            </a:extLst>
          </p:cNvPr>
          <p:cNvPicPr>
            <a:picLocks noChangeAspect="1"/>
          </p:cNvPicPr>
          <p:nvPr/>
        </p:nvPicPr>
        <p:blipFill>
          <a:blip r:embed="rId2"/>
          <a:stretch>
            <a:fillRect/>
          </a:stretch>
        </p:blipFill>
        <p:spPr>
          <a:xfrm>
            <a:off x="1044547" y="3027285"/>
            <a:ext cx="4857416" cy="3830715"/>
          </a:xfrm>
          <a:prstGeom prst="rect">
            <a:avLst/>
          </a:prstGeom>
        </p:spPr>
      </p:pic>
      <p:pic>
        <p:nvPicPr>
          <p:cNvPr id="7" name="Picture 6">
            <a:extLst>
              <a:ext uri="{FF2B5EF4-FFF2-40B4-BE49-F238E27FC236}">
                <a16:creationId xmlns:a16="http://schemas.microsoft.com/office/drawing/2014/main" id="{6971F1C6-D483-4028-B773-D419C196DD33}"/>
              </a:ext>
            </a:extLst>
          </p:cNvPr>
          <p:cNvPicPr>
            <a:picLocks noChangeAspect="1"/>
          </p:cNvPicPr>
          <p:nvPr/>
        </p:nvPicPr>
        <p:blipFill>
          <a:blip r:embed="rId3"/>
          <a:stretch>
            <a:fillRect/>
          </a:stretch>
        </p:blipFill>
        <p:spPr>
          <a:xfrm>
            <a:off x="6199632" y="3027285"/>
            <a:ext cx="4622401" cy="3815180"/>
          </a:xfrm>
          <a:prstGeom prst="rect">
            <a:avLst/>
          </a:prstGeom>
        </p:spPr>
      </p:pic>
    </p:spTree>
    <p:extLst>
      <p:ext uri="{BB962C8B-B14F-4D97-AF65-F5344CB8AC3E}">
        <p14:creationId xmlns:p14="http://schemas.microsoft.com/office/powerpoint/2010/main" val="750612971"/>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2741"/>
      </a:dk2>
      <a:lt2>
        <a:srgbClr val="E8E4E2"/>
      </a:lt2>
      <a:accent1>
        <a:srgbClr val="7BA8BC"/>
      </a:accent1>
      <a:accent2>
        <a:srgbClr val="7C8EBD"/>
      </a:accent2>
      <a:accent3>
        <a:srgbClr val="9B94C9"/>
      </a:accent3>
      <a:accent4>
        <a:srgbClr val="A07CBD"/>
      </a:accent4>
      <a:accent5>
        <a:srgbClr val="C691C7"/>
      </a:accent5>
      <a:accent6>
        <a:srgbClr val="BD7CA4"/>
      </a:accent6>
      <a:hlink>
        <a:srgbClr val="A9765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321</TotalTime>
  <Words>513</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Söhne</vt:lpstr>
      <vt:lpstr>Times New Roman</vt:lpstr>
      <vt:lpstr>AccentBoxVTI</vt:lpstr>
      <vt:lpstr>Base Station Location Optimization for Wireless Sensor Networks</vt:lpstr>
      <vt:lpstr>WSN (Wireless Sensor Network) </vt:lpstr>
      <vt:lpstr>Base Station</vt:lpstr>
      <vt:lpstr>Sensor Nodes</vt:lpstr>
      <vt:lpstr>Node Energy Consumption </vt:lpstr>
      <vt:lpstr>Lifetime of WSN </vt:lpstr>
      <vt:lpstr>Popular Optimization Methods</vt:lpstr>
      <vt:lpstr>Centroid Method </vt:lpstr>
      <vt:lpstr>Centroid Location Examples </vt:lpstr>
      <vt:lpstr>Smallest Total Distances Method </vt:lpstr>
      <vt:lpstr>Smallest Total Squared Distances Method</vt:lpstr>
      <vt:lpstr>Greedy Method</vt:lpstr>
      <vt:lpstr>Greedy Method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Station Locaition Optimization for Wireless Sensor Networks</dc:title>
  <dc:creator>ALİRIZA BİLİR</dc:creator>
  <cp:lastModifiedBy>ALİRIZA BİLİR</cp:lastModifiedBy>
  <cp:revision>2</cp:revision>
  <dcterms:created xsi:type="dcterms:W3CDTF">2023-12-13T17:47:33Z</dcterms:created>
  <dcterms:modified xsi:type="dcterms:W3CDTF">2023-12-17T21:19:09Z</dcterms:modified>
</cp:coreProperties>
</file>