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305224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61289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21271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3101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548245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2903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58487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18569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9723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9" name="Date Placeholder 8"/>
          <p:cNvSpPr>
            <a:spLocks noGrp="1"/>
          </p:cNvSpPr>
          <p:nvPr>
            <p:ph type="dt" sz="half" idx="10"/>
          </p:nvPr>
        </p:nvSpPr>
        <p:spPr/>
        <p:txBody>
          <a:bodyPr/>
          <a:lstStyle/>
          <a:p>
            <a:fld id="{A5B0A250-5CC0-1746-B209-08E8B0DAE6AF}" type="datetimeFigureOut">
              <a:rPr lang="en-US" smtClean="0"/>
              <a:pPr/>
              <a:t>6/1/2023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2320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B0A250-5CC0-1746-B209-08E8B0DAE6AF}" type="datetimeFigureOut">
              <a:rPr lang="en-US" smtClean="0"/>
              <a:pPr/>
              <a:t>6/1/2023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64149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5B0A250-5CC0-1746-B209-08E8B0DAE6AF}" type="datetimeFigureOut">
              <a:rPr lang="en-US" smtClean="0"/>
              <a:pPr/>
              <a:t>6/1/2023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44846617"/>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0EDA704-DA7B-367D-F8B9-F950055542A2}"/>
              </a:ext>
            </a:extLst>
          </p:cNvPr>
          <p:cNvSpPr>
            <a:spLocks noGrp="1"/>
          </p:cNvSpPr>
          <p:nvPr>
            <p:ph type="ctrTitle"/>
          </p:nvPr>
        </p:nvSpPr>
        <p:spPr>
          <a:xfrm>
            <a:off x="1850570" y="3973970"/>
            <a:ext cx="8490857" cy="1714565"/>
          </a:xfrm>
        </p:spPr>
        <p:txBody>
          <a:bodyPr>
            <a:normAutofit/>
          </a:bodyPr>
          <a:lstStyle/>
          <a:p>
            <a:r>
              <a:rPr lang="tr-TR" sz="2800" dirty="0"/>
              <a:t>Tribonacci sayı üretici </a:t>
            </a:r>
            <a:br>
              <a:rPr lang="tr-TR" sz="800" dirty="0"/>
            </a:br>
            <a:r>
              <a:rPr lang="tr-TR" sz="1400" dirty="0"/>
              <a:t>programlanabilir lojik devre tasarımı DERSİ proje ödevi</a:t>
            </a:r>
            <a:br>
              <a:rPr lang="tr-TR" sz="1400" dirty="0"/>
            </a:br>
            <a:r>
              <a:rPr lang="en-US" sz="1400" dirty="0" err="1"/>
              <a:t>Arş</a:t>
            </a:r>
            <a:r>
              <a:rPr lang="en-US" sz="1400" dirty="0"/>
              <a:t>.</a:t>
            </a:r>
            <a:r>
              <a:rPr lang="tr-TR" sz="1400" dirty="0"/>
              <a:t> </a:t>
            </a:r>
            <a:r>
              <a:rPr lang="en-US" sz="1400" dirty="0" err="1"/>
              <a:t>Gör</a:t>
            </a:r>
            <a:r>
              <a:rPr lang="en-US" sz="1400" dirty="0"/>
              <a:t>. Ali </a:t>
            </a:r>
            <a:r>
              <a:rPr lang="en-US" sz="1400" dirty="0" err="1"/>
              <a:t>Rıza</a:t>
            </a:r>
            <a:r>
              <a:rPr lang="en-US" sz="1400" dirty="0"/>
              <a:t> YILMAZ</a:t>
            </a:r>
            <a:br>
              <a:rPr lang="tr-TR" sz="800" dirty="0"/>
            </a:br>
            <a:endParaRPr lang="tr-TR" sz="800" dirty="0"/>
          </a:p>
        </p:txBody>
      </p:sp>
      <p:sp>
        <p:nvSpPr>
          <p:cNvPr id="3" name="Alt Başlık 2">
            <a:extLst>
              <a:ext uri="{FF2B5EF4-FFF2-40B4-BE49-F238E27FC236}">
                <a16:creationId xmlns:a16="http://schemas.microsoft.com/office/drawing/2014/main" id="{478188A8-A47B-7ED2-C0A8-FE50566AA016}"/>
              </a:ext>
            </a:extLst>
          </p:cNvPr>
          <p:cNvSpPr>
            <a:spLocks noGrp="1"/>
          </p:cNvSpPr>
          <p:nvPr>
            <p:ph type="subTitle" idx="1"/>
          </p:nvPr>
        </p:nvSpPr>
        <p:spPr>
          <a:xfrm>
            <a:off x="2397967" y="5688535"/>
            <a:ext cx="7098839" cy="1076159"/>
          </a:xfrm>
        </p:spPr>
        <p:txBody>
          <a:bodyPr>
            <a:noAutofit/>
          </a:bodyPr>
          <a:lstStyle/>
          <a:p>
            <a:pPr>
              <a:lnSpc>
                <a:spcPct val="90000"/>
              </a:lnSpc>
            </a:pPr>
            <a:r>
              <a:rPr lang="tr-TR" sz="1400" b="1" dirty="0">
                <a:solidFill>
                  <a:srgbClr val="FFFFFF"/>
                </a:solidFill>
              </a:rPr>
              <a:t>Alirıza BİLİR</a:t>
            </a:r>
          </a:p>
          <a:p>
            <a:pPr>
              <a:lnSpc>
                <a:spcPct val="90000"/>
              </a:lnSpc>
            </a:pPr>
            <a:r>
              <a:rPr lang="tr-TR" sz="1400" b="1" dirty="0">
                <a:solidFill>
                  <a:srgbClr val="FFFFFF"/>
                </a:solidFill>
              </a:rPr>
              <a:t>18014125</a:t>
            </a:r>
          </a:p>
          <a:p>
            <a:pPr>
              <a:lnSpc>
                <a:spcPct val="90000"/>
              </a:lnSpc>
            </a:pPr>
            <a:r>
              <a:rPr lang="tr-TR" sz="1400" b="1" dirty="0">
                <a:solidFill>
                  <a:srgbClr val="FFFFFF"/>
                </a:solidFill>
              </a:rPr>
              <a:t>aliriza.bilir@std.yildiz.edu.tr</a:t>
            </a:r>
          </a:p>
        </p:txBody>
      </p:sp>
      <p:pic>
        <p:nvPicPr>
          <p:cNvPr id="4" name="Picture 3">
            <a:extLst>
              <a:ext uri="{FF2B5EF4-FFF2-40B4-BE49-F238E27FC236}">
                <a16:creationId xmlns:a16="http://schemas.microsoft.com/office/drawing/2014/main" id="{DEE5EEB4-E1B4-B275-A50F-06C2B228754D}"/>
              </a:ext>
            </a:extLst>
          </p:cNvPr>
          <p:cNvPicPr>
            <a:picLocks noChangeAspect="1"/>
          </p:cNvPicPr>
          <p:nvPr/>
        </p:nvPicPr>
        <p:blipFill rotWithShape="1">
          <a:blip r:embed="rId2"/>
          <a:srcRect l="391" r="1032" b="1"/>
          <a:stretch/>
        </p:blipFill>
        <p:spPr>
          <a:xfrm>
            <a:off x="3820222" y="640078"/>
            <a:ext cx="4551555" cy="3301307"/>
          </a:xfrm>
          <a:prstGeom prst="rect">
            <a:avLst/>
          </a:prstGeom>
        </p:spPr>
      </p:pic>
    </p:spTree>
    <p:extLst>
      <p:ext uri="{BB962C8B-B14F-4D97-AF65-F5344CB8AC3E}">
        <p14:creationId xmlns:p14="http://schemas.microsoft.com/office/powerpoint/2010/main" val="2113933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9BDBA-8631-0D9C-9048-61B0A724D2DD}"/>
              </a:ext>
            </a:extLst>
          </p:cNvPr>
          <p:cNvSpPr>
            <a:spLocks noGrp="1"/>
          </p:cNvSpPr>
          <p:nvPr>
            <p:ph type="title"/>
          </p:nvPr>
        </p:nvSpPr>
        <p:spPr>
          <a:xfrm>
            <a:off x="2105934" y="414963"/>
            <a:ext cx="8185404" cy="437388"/>
          </a:xfrm>
        </p:spPr>
        <p:txBody>
          <a:bodyPr>
            <a:normAutofit fontScale="90000"/>
          </a:bodyPr>
          <a:lstStyle/>
          <a:p>
            <a:r>
              <a:rPr lang="tr-TR" dirty="0"/>
              <a:t>SİMÜLASYON SONUCU</a:t>
            </a:r>
          </a:p>
        </p:txBody>
      </p:sp>
      <p:sp>
        <p:nvSpPr>
          <p:cNvPr id="11" name="İçerik Yer Tutucusu 10">
            <a:extLst>
              <a:ext uri="{FF2B5EF4-FFF2-40B4-BE49-F238E27FC236}">
                <a16:creationId xmlns:a16="http://schemas.microsoft.com/office/drawing/2014/main" id="{9036E06E-2FEA-5C17-65AA-146A70FCDB97}"/>
              </a:ext>
            </a:extLst>
          </p:cNvPr>
          <p:cNvSpPr>
            <a:spLocks noGrp="1"/>
          </p:cNvSpPr>
          <p:nvPr>
            <p:ph idx="1"/>
          </p:nvPr>
        </p:nvSpPr>
        <p:spPr>
          <a:xfrm>
            <a:off x="1775460" y="1798971"/>
            <a:ext cx="8185404" cy="3941056"/>
          </a:xfrm>
        </p:spPr>
        <p:txBody>
          <a:bodyPr/>
          <a:lstStyle/>
          <a:p>
            <a:r>
              <a:rPr lang="tr-TR" dirty="0"/>
              <a:t>Kıyaslayabilmemiz için, tribonacci sayı dizisi: 1, 1, 2, 4, 7, 13, 24, 44, 81, 149, 274, 504… </a:t>
            </a:r>
          </a:p>
          <a:p>
            <a:r>
              <a:rPr lang="tr-TR" dirty="0"/>
              <a:t>Clock, 2ns beklemeli başladıktan sonra, 20ns de bir olmak üzere yükselen kenar vermektedir. </a:t>
            </a:r>
          </a:p>
          <a:p>
            <a:endParaRPr lang="tr-TR" dirty="0"/>
          </a:p>
        </p:txBody>
      </p:sp>
      <p:pic>
        <p:nvPicPr>
          <p:cNvPr id="4" name="Resim 3">
            <a:extLst>
              <a:ext uri="{FF2B5EF4-FFF2-40B4-BE49-F238E27FC236}">
                <a16:creationId xmlns:a16="http://schemas.microsoft.com/office/drawing/2014/main" id="{8D5561D8-DA7C-7E49-C670-E3D8CE366478}"/>
              </a:ext>
            </a:extLst>
          </p:cNvPr>
          <p:cNvPicPr>
            <a:picLocks noChangeAspect="1"/>
          </p:cNvPicPr>
          <p:nvPr/>
        </p:nvPicPr>
        <p:blipFill>
          <a:blip r:embed="rId2"/>
          <a:stretch>
            <a:fillRect/>
          </a:stretch>
        </p:blipFill>
        <p:spPr>
          <a:xfrm>
            <a:off x="264583" y="3429000"/>
            <a:ext cx="11662834" cy="1999343"/>
          </a:xfrm>
          <a:prstGeom prst="rect">
            <a:avLst/>
          </a:prstGeom>
        </p:spPr>
      </p:pic>
    </p:spTree>
    <p:extLst>
      <p:ext uri="{BB962C8B-B14F-4D97-AF65-F5344CB8AC3E}">
        <p14:creationId xmlns:p14="http://schemas.microsoft.com/office/powerpoint/2010/main" val="200317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773D8-9FFA-DC68-8949-ACB4D37B5685}"/>
              </a:ext>
            </a:extLst>
          </p:cNvPr>
          <p:cNvSpPr>
            <a:spLocks noGrp="1"/>
          </p:cNvSpPr>
          <p:nvPr>
            <p:ph type="title"/>
          </p:nvPr>
        </p:nvSpPr>
        <p:spPr>
          <a:xfrm>
            <a:off x="2022570" y="297508"/>
            <a:ext cx="8146860" cy="544512"/>
          </a:xfrm>
        </p:spPr>
        <p:txBody>
          <a:bodyPr>
            <a:normAutofit fontScale="90000"/>
          </a:bodyPr>
          <a:lstStyle/>
          <a:p>
            <a:r>
              <a:rPr lang="tr-TR" dirty="0"/>
              <a:t>SİMÜLASYON SONUCU</a:t>
            </a:r>
          </a:p>
        </p:txBody>
      </p:sp>
      <p:sp>
        <p:nvSpPr>
          <p:cNvPr id="4" name="İçerik Yer Tutucusu 3">
            <a:extLst>
              <a:ext uri="{FF2B5EF4-FFF2-40B4-BE49-F238E27FC236}">
                <a16:creationId xmlns:a16="http://schemas.microsoft.com/office/drawing/2014/main" id="{F5F8AE76-B8C8-A59B-3E13-B883F7571DCB}"/>
              </a:ext>
            </a:extLst>
          </p:cNvPr>
          <p:cNvSpPr>
            <a:spLocks noGrp="1"/>
          </p:cNvSpPr>
          <p:nvPr>
            <p:ph idx="1"/>
          </p:nvPr>
        </p:nvSpPr>
        <p:spPr>
          <a:xfrm>
            <a:off x="2022570" y="1878008"/>
            <a:ext cx="7729728" cy="3101983"/>
          </a:xfrm>
        </p:spPr>
        <p:txBody>
          <a:bodyPr/>
          <a:lstStyle/>
          <a:p>
            <a:r>
              <a:rPr lang="tr-TR" dirty="0"/>
              <a:t>Simülasyon sonuçlarından gördüğümüz üzere 20ns’de bir tribo_series çıkışımız sırasıyla 0, 1, 1, 2, 4, 7, 13, 24, 44, 81, 149, 274, 504… şeklinde verdiği dizi tribonacci dizisiyle uyuşmaktadır. </a:t>
            </a:r>
          </a:p>
        </p:txBody>
      </p:sp>
      <p:pic>
        <p:nvPicPr>
          <p:cNvPr id="7" name="Resim 6">
            <a:extLst>
              <a:ext uri="{FF2B5EF4-FFF2-40B4-BE49-F238E27FC236}">
                <a16:creationId xmlns:a16="http://schemas.microsoft.com/office/drawing/2014/main" id="{6468AC22-81A5-24C7-F366-14670096D06B}"/>
              </a:ext>
            </a:extLst>
          </p:cNvPr>
          <p:cNvPicPr>
            <a:picLocks noChangeAspect="1"/>
          </p:cNvPicPr>
          <p:nvPr/>
        </p:nvPicPr>
        <p:blipFill>
          <a:blip r:embed="rId2"/>
          <a:stretch>
            <a:fillRect/>
          </a:stretch>
        </p:blipFill>
        <p:spPr>
          <a:xfrm>
            <a:off x="330527" y="3698762"/>
            <a:ext cx="11530945" cy="1510832"/>
          </a:xfrm>
          <a:prstGeom prst="rect">
            <a:avLst/>
          </a:prstGeom>
        </p:spPr>
      </p:pic>
    </p:spTree>
    <p:extLst>
      <p:ext uri="{BB962C8B-B14F-4D97-AF65-F5344CB8AC3E}">
        <p14:creationId xmlns:p14="http://schemas.microsoft.com/office/powerpoint/2010/main" val="48432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74C2AD-4AFD-1CC9-14FB-FC6CA79FEBD8}"/>
              </a:ext>
            </a:extLst>
          </p:cNvPr>
          <p:cNvSpPr>
            <a:spLocks noGrp="1"/>
          </p:cNvSpPr>
          <p:nvPr>
            <p:ph type="title"/>
          </p:nvPr>
        </p:nvSpPr>
        <p:spPr>
          <a:xfrm>
            <a:off x="2231136" y="467418"/>
            <a:ext cx="7729728" cy="1188720"/>
          </a:xfrm>
          <a:solidFill>
            <a:srgbClr val="FFFFFF"/>
          </a:solidFill>
        </p:spPr>
        <p:txBody>
          <a:bodyPr>
            <a:normAutofit/>
          </a:bodyPr>
          <a:lstStyle/>
          <a:p>
            <a:r>
              <a:rPr lang="tr-TR" dirty="0"/>
              <a:t>SONUÇ</a:t>
            </a:r>
          </a:p>
        </p:txBody>
      </p:sp>
      <p:sp>
        <p:nvSpPr>
          <p:cNvPr id="4" name="İçerik Yer Tutucusu 3">
            <a:extLst>
              <a:ext uri="{FF2B5EF4-FFF2-40B4-BE49-F238E27FC236}">
                <a16:creationId xmlns:a16="http://schemas.microsoft.com/office/drawing/2014/main" id="{859736BC-00F6-0DE0-AB45-769973F089D7}"/>
              </a:ext>
            </a:extLst>
          </p:cNvPr>
          <p:cNvSpPr>
            <a:spLocks noGrp="1"/>
          </p:cNvSpPr>
          <p:nvPr>
            <p:ph idx="1"/>
          </p:nvPr>
        </p:nvSpPr>
        <p:spPr>
          <a:xfrm>
            <a:off x="1706062" y="2291262"/>
            <a:ext cx="8779512" cy="2879256"/>
          </a:xfrm>
        </p:spPr>
        <p:txBody>
          <a:bodyPr>
            <a:normAutofit/>
          </a:bodyPr>
          <a:lstStyle/>
          <a:p>
            <a:r>
              <a:rPr lang="tr-TR" dirty="0">
                <a:solidFill>
                  <a:srgbClr val="404040"/>
                </a:solidFill>
              </a:rPr>
              <a:t>Tribonacci devresinin tasarımı ve uygulanması, VHDL dilinde çok pratik bir hale gelerek, tribonacci dizisinin doğru ve hızlı bir şekilde hesaplanmasını sağlamıştır. Yapılan testler ise sonucunda devrenin doğruluğu ve performansı doğrulanmıştır. Bu sonuçlar, tribonacci devresinin gerçek dünya uygulamalarında kullanılabileceğini ve tribonacci dizisi hesaplamalarında etkili bir araç olduğunu göstermektedir.</a:t>
            </a:r>
          </a:p>
        </p:txBody>
      </p:sp>
    </p:spTree>
    <p:extLst>
      <p:ext uri="{BB962C8B-B14F-4D97-AF65-F5344CB8AC3E}">
        <p14:creationId xmlns:p14="http://schemas.microsoft.com/office/powerpoint/2010/main" val="341791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9F5A783-0B78-6BF2-A8E6-C774BFF4D928}"/>
              </a:ext>
            </a:extLst>
          </p:cNvPr>
          <p:cNvSpPr>
            <a:spLocks noGrp="1"/>
          </p:cNvSpPr>
          <p:nvPr>
            <p:ph type="title"/>
          </p:nvPr>
        </p:nvSpPr>
        <p:spPr>
          <a:xfrm>
            <a:off x="2231136" y="467418"/>
            <a:ext cx="7729728" cy="1188720"/>
          </a:xfrm>
          <a:solidFill>
            <a:srgbClr val="FFFFFF"/>
          </a:solidFill>
        </p:spPr>
        <p:txBody>
          <a:bodyPr>
            <a:normAutofit/>
          </a:bodyPr>
          <a:lstStyle/>
          <a:p>
            <a:r>
              <a:rPr lang="tr-TR" dirty="0"/>
              <a:t>Proje konusu</a:t>
            </a:r>
          </a:p>
        </p:txBody>
      </p:sp>
      <p:sp>
        <p:nvSpPr>
          <p:cNvPr id="16" name="İçerik Yer Tutucusu 2">
            <a:extLst>
              <a:ext uri="{FF2B5EF4-FFF2-40B4-BE49-F238E27FC236}">
                <a16:creationId xmlns:a16="http://schemas.microsoft.com/office/drawing/2014/main" id="{AC54FEA3-3F38-E09C-2345-48BD28DE0E0D}"/>
              </a:ext>
            </a:extLst>
          </p:cNvPr>
          <p:cNvSpPr>
            <a:spLocks noGrp="1"/>
          </p:cNvSpPr>
          <p:nvPr>
            <p:ph idx="1"/>
          </p:nvPr>
        </p:nvSpPr>
        <p:spPr>
          <a:xfrm>
            <a:off x="1706244" y="1989372"/>
            <a:ext cx="8779512" cy="2879256"/>
          </a:xfrm>
        </p:spPr>
        <p:txBody>
          <a:bodyPr>
            <a:normAutofit/>
          </a:bodyPr>
          <a:lstStyle/>
          <a:p>
            <a:pPr>
              <a:lnSpc>
                <a:spcPct val="90000"/>
              </a:lnSpc>
            </a:pPr>
            <a:r>
              <a:rPr lang="tr-TR" dirty="0"/>
              <a:t>Bu projenin amacı, tribonacci dizisini hesaplamak için bir VHDL devresinin tasarım sürecini anlamak ve gerçek dünya uygulamalarında kullanılabilen bir tribonacci hesaplama birimini uygulamaktır. Tasarım süreci, VHDL dilini kullanarak devrenin iç işleyişini, sinyal akışını ve şematik tasarımını ve clock tabanlı simülasyon tepkilerini modellemeyi içermektedir.</a:t>
            </a:r>
            <a:endParaRPr lang="tr-TR" dirty="0">
              <a:solidFill>
                <a:srgbClr val="404040"/>
              </a:solidFill>
            </a:endParaRPr>
          </a:p>
          <a:p>
            <a:pPr>
              <a:lnSpc>
                <a:spcPct val="90000"/>
              </a:lnSpc>
            </a:pPr>
            <a:endParaRPr lang="tr-TR" sz="1500" dirty="0">
              <a:solidFill>
                <a:srgbClr val="404040"/>
              </a:solidFill>
            </a:endParaRPr>
          </a:p>
          <a:p>
            <a:pPr>
              <a:lnSpc>
                <a:spcPct val="90000"/>
              </a:lnSpc>
            </a:pPr>
            <a:endParaRPr lang="tr-TR" sz="1500" dirty="0">
              <a:solidFill>
                <a:srgbClr val="404040"/>
              </a:solidFill>
            </a:endParaRPr>
          </a:p>
        </p:txBody>
      </p:sp>
    </p:spTree>
    <p:extLst>
      <p:ext uri="{BB962C8B-B14F-4D97-AF65-F5344CB8AC3E}">
        <p14:creationId xmlns:p14="http://schemas.microsoft.com/office/powerpoint/2010/main" val="154592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9D0736-52F5-E783-2BAC-6980A9EDE10A}"/>
              </a:ext>
            </a:extLst>
          </p:cNvPr>
          <p:cNvSpPr>
            <a:spLocks noGrp="1"/>
          </p:cNvSpPr>
          <p:nvPr>
            <p:ph type="title"/>
          </p:nvPr>
        </p:nvSpPr>
        <p:spPr>
          <a:xfrm>
            <a:off x="2231136" y="467418"/>
            <a:ext cx="7729728" cy="1188720"/>
          </a:xfrm>
          <a:solidFill>
            <a:srgbClr val="FFFFFF"/>
          </a:solidFill>
        </p:spPr>
        <p:txBody>
          <a:bodyPr>
            <a:normAutofit/>
          </a:bodyPr>
          <a:lstStyle/>
          <a:p>
            <a:r>
              <a:rPr lang="tr-TR" dirty="0" err="1"/>
              <a:t>öZET</a:t>
            </a:r>
            <a:endParaRPr lang="tr-TR" dirty="0"/>
          </a:p>
        </p:txBody>
      </p:sp>
      <mc:AlternateContent xmlns:mc="http://schemas.openxmlformats.org/markup-compatibility/2006" xmlns:a14="http://schemas.microsoft.com/office/drawing/2010/main">
        <mc:Choice Requires="a14">
          <p:sp>
            <p:nvSpPr>
              <p:cNvPr id="4" name="İçerik Yer Tutucusu 3">
                <a:extLst>
                  <a:ext uri="{FF2B5EF4-FFF2-40B4-BE49-F238E27FC236}">
                    <a16:creationId xmlns:a16="http://schemas.microsoft.com/office/drawing/2014/main" id="{2321FACB-6A6F-831E-FAFB-D0B60E36A1EB}"/>
                  </a:ext>
                </a:extLst>
              </p:cNvPr>
              <p:cNvSpPr>
                <a:spLocks noGrp="1"/>
              </p:cNvSpPr>
              <p:nvPr>
                <p:ph idx="1"/>
              </p:nvPr>
            </p:nvSpPr>
            <p:spPr>
              <a:xfrm>
                <a:off x="1706062" y="2291262"/>
                <a:ext cx="8779512" cy="2879256"/>
              </a:xfrm>
            </p:spPr>
            <p:txBody>
              <a:bodyPr>
                <a:normAutofit/>
              </a:bodyPr>
              <a:lstStyle/>
              <a:p>
                <a:r>
                  <a:rPr lang="tr-TR" dirty="0">
                    <a:solidFill>
                      <a:srgbClr val="404040"/>
                    </a:solidFill>
                  </a:rPr>
                  <a:t>Proje konusu olan tribonacci sayı üreten devre, 3 adet 16 bitlik d </a:t>
                </a:r>
                <a:r>
                  <a:rPr lang="tr-TR" dirty="0" err="1">
                    <a:solidFill>
                      <a:srgbClr val="404040"/>
                    </a:solidFill>
                  </a:rPr>
                  <a:t>flip-flop’u</a:t>
                </a:r>
                <a:r>
                  <a:rPr lang="tr-TR" dirty="0">
                    <a:solidFill>
                      <a:srgbClr val="404040"/>
                    </a:solidFill>
                  </a:rPr>
                  <a:t> ve 2 adet 16 bitlik tam toplayıcı kullanarak yapılmıştır. Bağlantılar yapılarak, ilk sinyallerle b, c ve d </a:t>
                </a:r>
                <a:r>
                  <a:rPr lang="tr-TR" dirty="0" err="1">
                    <a:solidFill>
                      <a:srgbClr val="404040"/>
                    </a:solidFill>
                  </a:rPr>
                  <a:t>flip-flop</a:t>
                </a:r>
                <a:r>
                  <a:rPr lang="tr-TR" dirty="0">
                    <a:solidFill>
                      <a:srgbClr val="404040"/>
                    </a:solidFill>
                  </a:rPr>
                  <a:t> bloklarına sırasıyla 1, 1, 0 verilmiştir, sonrasında toplama bloklarıyla </a:t>
                </a:r>
                <a14:m>
                  <m:oMath xmlns:m="http://schemas.openxmlformats.org/officeDocument/2006/math">
                    <m:r>
                      <a:rPr lang="tr-TR" i="1" dirty="0" smtClean="0">
                        <a:solidFill>
                          <a:srgbClr val="404040"/>
                        </a:solidFill>
                        <a:latin typeface="Cambria Math" panose="02040503050406030204" pitchFamily="18" charset="0"/>
                      </a:rPr>
                      <m:t>𝑏</m:t>
                    </m:r>
                    <m:r>
                      <a:rPr lang="tr-TR" i="1" dirty="0" smtClean="0">
                        <a:solidFill>
                          <a:srgbClr val="404040"/>
                        </a:solidFill>
                        <a:latin typeface="Cambria Math" panose="02040503050406030204" pitchFamily="18" charset="0"/>
                      </a:rPr>
                      <m:t>+ </m:t>
                    </m:r>
                    <m:r>
                      <a:rPr lang="tr-TR" i="1" dirty="0" smtClean="0">
                        <a:solidFill>
                          <a:srgbClr val="404040"/>
                        </a:solidFill>
                        <a:latin typeface="Cambria Math" panose="02040503050406030204" pitchFamily="18" charset="0"/>
                      </a:rPr>
                      <m:t>𝑐</m:t>
                    </m:r>
                    <m:r>
                      <a:rPr lang="tr-TR" i="1" dirty="0" smtClean="0">
                        <a:solidFill>
                          <a:srgbClr val="404040"/>
                        </a:solidFill>
                        <a:latin typeface="Cambria Math" panose="02040503050406030204" pitchFamily="18" charset="0"/>
                      </a:rPr>
                      <m:t>+ </m:t>
                    </m:r>
                    <m:r>
                      <a:rPr lang="tr-TR" i="1" dirty="0" smtClean="0">
                        <a:solidFill>
                          <a:srgbClr val="404040"/>
                        </a:solidFill>
                        <a:latin typeface="Cambria Math" panose="02040503050406030204" pitchFamily="18" charset="0"/>
                      </a:rPr>
                      <m:t>𝑑</m:t>
                    </m:r>
                    <m:r>
                      <a:rPr lang="tr-TR" i="1" dirty="0" smtClean="0">
                        <a:solidFill>
                          <a:srgbClr val="404040"/>
                        </a:solidFill>
                        <a:latin typeface="Cambria Math" panose="02040503050406030204" pitchFamily="18" charset="0"/>
                      </a:rPr>
                      <m:t>=</m:t>
                    </m:r>
                    <m:r>
                      <a:rPr lang="tr-TR" i="1" dirty="0" smtClean="0">
                        <a:solidFill>
                          <a:srgbClr val="404040"/>
                        </a:solidFill>
                        <a:latin typeface="Cambria Math" panose="02040503050406030204" pitchFamily="18" charset="0"/>
                      </a:rPr>
                      <m:t>𝑎</m:t>
                    </m:r>
                    <m:r>
                      <a:rPr lang="tr-TR" i="1" dirty="0" smtClean="0">
                        <a:solidFill>
                          <a:srgbClr val="404040"/>
                        </a:solidFill>
                        <a:latin typeface="Cambria Math" panose="02040503050406030204" pitchFamily="18" charset="0"/>
                      </a:rPr>
                      <m:t> </m:t>
                    </m:r>
                  </m:oMath>
                </a14:m>
                <a:r>
                  <a:rPr lang="tr-TR" dirty="0">
                    <a:solidFill>
                      <a:srgbClr val="404040"/>
                    </a:solidFill>
                  </a:rPr>
                  <a:t>işlemi yapılarak </a:t>
                </a:r>
                <a14:m>
                  <m:oMath xmlns:m="http://schemas.openxmlformats.org/officeDocument/2006/math">
                    <m:r>
                      <a:rPr lang="tr-TR" i="1" dirty="0" smtClean="0">
                        <a:solidFill>
                          <a:srgbClr val="404040"/>
                        </a:solidFill>
                        <a:latin typeface="Cambria Math" panose="02040503050406030204" pitchFamily="18" charset="0"/>
                      </a:rPr>
                      <m:t>𝑎</m:t>
                    </m:r>
                  </m:oMath>
                </a14:m>
                <a:r>
                  <a:rPr lang="tr-TR" dirty="0">
                    <a:solidFill>
                      <a:srgbClr val="404040"/>
                    </a:solidFill>
                  </a:rPr>
                  <a:t> bulunmuştur. A sinyalinin bulunması ardından, devre </a:t>
                </a:r>
                <a14:m>
                  <m:oMath xmlns:m="http://schemas.openxmlformats.org/officeDocument/2006/math">
                    <m:r>
                      <a:rPr lang="tr-TR" i="1" dirty="0" smtClean="0">
                        <a:solidFill>
                          <a:srgbClr val="404040"/>
                        </a:solidFill>
                        <a:latin typeface="Cambria Math" panose="02040503050406030204" pitchFamily="18" charset="0"/>
                      </a:rPr>
                      <m:t>𝑑</m:t>
                    </m:r>
                  </m:oMath>
                </a14:m>
                <a:r>
                  <a:rPr lang="tr-TR" dirty="0">
                    <a:solidFill>
                      <a:srgbClr val="404040"/>
                    </a:solidFill>
                  </a:rPr>
                  <a:t> sinyalini çıkışa verir ve </a:t>
                </a:r>
                <a14:m>
                  <m:oMath xmlns:m="http://schemas.openxmlformats.org/officeDocument/2006/math">
                    <m:r>
                      <a:rPr lang="tr-TR" i="1" dirty="0" smtClean="0">
                        <a:solidFill>
                          <a:srgbClr val="404040"/>
                        </a:solidFill>
                        <a:latin typeface="Cambria Math" panose="02040503050406030204" pitchFamily="18" charset="0"/>
                      </a:rPr>
                      <m:t>𝑎</m:t>
                    </m:r>
                  </m:oMath>
                </a14:m>
                <a:r>
                  <a:rPr lang="tr-TR" dirty="0">
                    <a:solidFill>
                      <a:srgbClr val="404040"/>
                    </a:solidFill>
                  </a:rPr>
                  <a:t> değerini </a:t>
                </a:r>
                <a14:m>
                  <m:oMath xmlns:m="http://schemas.openxmlformats.org/officeDocument/2006/math">
                    <m:r>
                      <a:rPr lang="tr-TR" i="1" dirty="0" smtClean="0">
                        <a:solidFill>
                          <a:srgbClr val="404040"/>
                        </a:solidFill>
                        <a:latin typeface="Cambria Math" panose="02040503050406030204" pitchFamily="18" charset="0"/>
                      </a:rPr>
                      <m:t>𝑏</m:t>
                    </m:r>
                  </m:oMath>
                </a14:m>
                <a:r>
                  <a:rPr lang="tr-TR" dirty="0">
                    <a:solidFill>
                      <a:srgbClr val="404040"/>
                    </a:solidFill>
                  </a:rPr>
                  <a:t> sinyaline, </a:t>
                </a:r>
                <a14:m>
                  <m:oMath xmlns:m="http://schemas.openxmlformats.org/officeDocument/2006/math">
                    <m:r>
                      <a:rPr lang="tr-TR" i="1" dirty="0" smtClean="0">
                        <a:solidFill>
                          <a:srgbClr val="404040"/>
                        </a:solidFill>
                        <a:latin typeface="Cambria Math" panose="02040503050406030204" pitchFamily="18" charset="0"/>
                      </a:rPr>
                      <m:t>𝑏</m:t>
                    </m:r>
                  </m:oMath>
                </a14:m>
                <a:r>
                  <a:rPr lang="tr-TR" dirty="0">
                    <a:solidFill>
                      <a:srgbClr val="404040"/>
                    </a:solidFill>
                  </a:rPr>
                  <a:t> değerini </a:t>
                </a:r>
                <a14:m>
                  <m:oMath xmlns:m="http://schemas.openxmlformats.org/officeDocument/2006/math">
                    <m:r>
                      <a:rPr lang="tr-TR" i="1" dirty="0" smtClean="0">
                        <a:solidFill>
                          <a:srgbClr val="404040"/>
                        </a:solidFill>
                        <a:latin typeface="Cambria Math" panose="02040503050406030204" pitchFamily="18" charset="0"/>
                      </a:rPr>
                      <m:t>𝑐</m:t>
                    </m:r>
                  </m:oMath>
                </a14:m>
                <a:r>
                  <a:rPr lang="tr-TR" dirty="0">
                    <a:solidFill>
                      <a:srgbClr val="404040"/>
                    </a:solidFill>
                  </a:rPr>
                  <a:t> sinyaline</a:t>
                </a:r>
                <a14:m>
                  <m:oMath xmlns:m="http://schemas.openxmlformats.org/officeDocument/2006/math">
                    <m:r>
                      <a:rPr lang="tr-TR" i="1" dirty="0" smtClean="0">
                        <a:solidFill>
                          <a:srgbClr val="404040"/>
                        </a:solidFill>
                        <a:latin typeface="Cambria Math" panose="02040503050406030204" pitchFamily="18" charset="0"/>
                      </a:rPr>
                      <m:t>, </m:t>
                    </m:r>
                    <m:r>
                      <a:rPr lang="tr-TR" i="1" dirty="0" smtClean="0">
                        <a:solidFill>
                          <a:srgbClr val="404040"/>
                        </a:solidFill>
                        <a:latin typeface="Cambria Math" panose="02040503050406030204" pitchFamily="18" charset="0"/>
                      </a:rPr>
                      <m:t>𝑐</m:t>
                    </m:r>
                  </m:oMath>
                </a14:m>
                <a:r>
                  <a:rPr lang="tr-TR" dirty="0">
                    <a:solidFill>
                      <a:srgbClr val="404040"/>
                    </a:solidFill>
                  </a:rPr>
                  <a:t> değerini ise </a:t>
                </a:r>
                <a14:m>
                  <m:oMath xmlns:m="http://schemas.openxmlformats.org/officeDocument/2006/math">
                    <m:r>
                      <a:rPr lang="tr-TR" i="1" dirty="0" smtClean="0">
                        <a:solidFill>
                          <a:srgbClr val="404040"/>
                        </a:solidFill>
                        <a:latin typeface="Cambria Math" panose="02040503050406030204" pitchFamily="18" charset="0"/>
                      </a:rPr>
                      <m:t>𝑑</m:t>
                    </m:r>
                  </m:oMath>
                </a14:m>
                <a:r>
                  <a:rPr lang="tr-TR" dirty="0">
                    <a:solidFill>
                      <a:srgbClr val="404040"/>
                    </a:solidFill>
                  </a:rPr>
                  <a:t> sinyaline aktararak </a:t>
                </a:r>
                <a14:m>
                  <m:oMath xmlns:m="http://schemas.openxmlformats.org/officeDocument/2006/math">
                    <m:r>
                      <a:rPr lang="tr-TR" i="1" dirty="0" smtClean="0">
                        <a:solidFill>
                          <a:srgbClr val="404040"/>
                        </a:solidFill>
                        <a:latin typeface="Cambria Math" panose="02040503050406030204" pitchFamily="18" charset="0"/>
                      </a:rPr>
                      <m:t>𝑎</m:t>
                    </m:r>
                  </m:oMath>
                </a14:m>
                <a:r>
                  <a:rPr lang="tr-TR" dirty="0">
                    <a:solidFill>
                      <a:srgbClr val="404040"/>
                    </a:solidFill>
                  </a:rPr>
                  <a:t> sinyalini yeni hesaplanacak değeri için boş hale getirmiş olur. Böylece devre aynı işlemleri çıkış 16 biti geçmeyecek şekilde devam ettirir.</a:t>
                </a:r>
              </a:p>
            </p:txBody>
          </p:sp>
        </mc:Choice>
        <mc:Fallback xmlns="">
          <p:sp>
            <p:nvSpPr>
              <p:cNvPr id="4" name="İçerik Yer Tutucusu 3">
                <a:extLst>
                  <a:ext uri="{FF2B5EF4-FFF2-40B4-BE49-F238E27FC236}">
                    <a16:creationId xmlns:a16="http://schemas.microsoft.com/office/drawing/2014/main" id="{2321FACB-6A6F-831E-FAFB-D0B60E36A1EB}"/>
                  </a:ext>
                </a:extLst>
              </p:cNvPr>
              <p:cNvSpPr>
                <a:spLocks noGrp="1" noRot="1" noChangeAspect="1" noMove="1" noResize="1" noEditPoints="1" noAdjustHandles="1" noChangeArrowheads="1" noChangeShapeType="1" noTextEdit="1"/>
              </p:cNvSpPr>
              <p:nvPr>
                <p:ph idx="1"/>
              </p:nvPr>
            </p:nvSpPr>
            <p:spPr>
              <a:xfrm>
                <a:off x="1706062" y="2291262"/>
                <a:ext cx="8779512" cy="2879256"/>
              </a:xfrm>
              <a:blipFill>
                <a:blip r:embed="rId2"/>
                <a:stretch>
                  <a:fillRect l="-486" t="-1271"/>
                </a:stretch>
              </a:blipFill>
            </p:spPr>
            <p:txBody>
              <a:bodyPr/>
              <a:lstStyle/>
              <a:p>
                <a:r>
                  <a:rPr lang="tr-TR">
                    <a:noFill/>
                  </a:rPr>
                  <a:t> </a:t>
                </a:r>
              </a:p>
            </p:txBody>
          </p:sp>
        </mc:Fallback>
      </mc:AlternateContent>
    </p:spTree>
    <p:extLst>
      <p:ext uri="{BB962C8B-B14F-4D97-AF65-F5344CB8AC3E}">
        <p14:creationId xmlns:p14="http://schemas.microsoft.com/office/powerpoint/2010/main" val="136670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953CD-9447-C085-C886-B04694EED776}"/>
              </a:ext>
            </a:extLst>
          </p:cNvPr>
          <p:cNvSpPr>
            <a:spLocks noGrp="1"/>
          </p:cNvSpPr>
          <p:nvPr>
            <p:ph type="title"/>
          </p:nvPr>
        </p:nvSpPr>
        <p:spPr>
          <a:xfrm>
            <a:off x="2305781" y="423517"/>
            <a:ext cx="7729728" cy="1188720"/>
          </a:xfrm>
        </p:spPr>
        <p:txBody>
          <a:bodyPr/>
          <a:lstStyle/>
          <a:p>
            <a:r>
              <a:rPr lang="tr-TR" dirty="0"/>
              <a:t>Devre elemanları – d </a:t>
            </a:r>
            <a:r>
              <a:rPr lang="tr-TR" dirty="0" err="1"/>
              <a:t>Flip</a:t>
            </a:r>
            <a:r>
              <a:rPr lang="tr-TR" dirty="0"/>
              <a:t> </a:t>
            </a:r>
            <a:r>
              <a:rPr lang="tr-TR" dirty="0" err="1"/>
              <a:t>flop</a:t>
            </a:r>
            <a:endParaRPr lang="tr-TR" dirty="0"/>
          </a:p>
        </p:txBody>
      </p:sp>
      <p:sp>
        <p:nvSpPr>
          <p:cNvPr id="4" name="İçerik Yer Tutucusu 3">
            <a:extLst>
              <a:ext uri="{FF2B5EF4-FFF2-40B4-BE49-F238E27FC236}">
                <a16:creationId xmlns:a16="http://schemas.microsoft.com/office/drawing/2014/main" id="{1E8B5666-CC9D-E79F-E00F-016CAEEA7D51}"/>
              </a:ext>
            </a:extLst>
          </p:cNvPr>
          <p:cNvSpPr>
            <a:spLocks noGrp="1"/>
          </p:cNvSpPr>
          <p:nvPr>
            <p:ph idx="1"/>
          </p:nvPr>
        </p:nvSpPr>
        <p:spPr/>
        <p:txBody>
          <a:bodyPr/>
          <a:lstStyle/>
          <a:p>
            <a:r>
              <a:rPr lang="tr-TR" dirty="0"/>
              <a:t> Devre 16 bit tasarlatılmak istendiği için b, c, d karakterleri için 16’şar tane D </a:t>
            </a:r>
            <a:r>
              <a:rPr lang="tr-TR" dirty="0" err="1"/>
              <a:t>flip-flop</a:t>
            </a:r>
            <a:r>
              <a:rPr lang="tr-TR" dirty="0"/>
              <a:t> kullanılacaktır. Bu </a:t>
            </a:r>
            <a:r>
              <a:rPr lang="tr-TR" dirty="0" err="1"/>
              <a:t>flip-flopların</a:t>
            </a:r>
            <a:r>
              <a:rPr lang="tr-TR" dirty="0"/>
              <a:t> amacı devreye geçici bir hafıza tanımlamaktadır.</a:t>
            </a:r>
          </a:p>
        </p:txBody>
      </p:sp>
      <p:pic>
        <p:nvPicPr>
          <p:cNvPr id="9" name="Resim 8">
            <a:extLst>
              <a:ext uri="{FF2B5EF4-FFF2-40B4-BE49-F238E27FC236}">
                <a16:creationId xmlns:a16="http://schemas.microsoft.com/office/drawing/2014/main" id="{B3B41804-AA91-0CC6-C19F-9CF922B6C7F3}"/>
              </a:ext>
            </a:extLst>
          </p:cNvPr>
          <p:cNvPicPr>
            <a:picLocks noChangeAspect="1"/>
          </p:cNvPicPr>
          <p:nvPr/>
        </p:nvPicPr>
        <p:blipFill>
          <a:blip r:embed="rId2"/>
          <a:stretch>
            <a:fillRect/>
          </a:stretch>
        </p:blipFill>
        <p:spPr>
          <a:xfrm>
            <a:off x="2565229" y="3809773"/>
            <a:ext cx="4390912" cy="1814140"/>
          </a:xfrm>
          <a:prstGeom prst="rect">
            <a:avLst/>
          </a:prstGeom>
        </p:spPr>
      </p:pic>
      <p:pic>
        <p:nvPicPr>
          <p:cNvPr id="11" name="Resim 10">
            <a:extLst>
              <a:ext uri="{FF2B5EF4-FFF2-40B4-BE49-F238E27FC236}">
                <a16:creationId xmlns:a16="http://schemas.microsoft.com/office/drawing/2014/main" id="{3780E867-697A-D300-7550-B38692CAB82E}"/>
              </a:ext>
            </a:extLst>
          </p:cNvPr>
          <p:cNvPicPr>
            <a:picLocks noChangeAspect="1"/>
          </p:cNvPicPr>
          <p:nvPr/>
        </p:nvPicPr>
        <p:blipFill>
          <a:blip r:embed="rId3"/>
          <a:stretch>
            <a:fillRect/>
          </a:stretch>
        </p:blipFill>
        <p:spPr>
          <a:xfrm>
            <a:off x="7627957" y="4045330"/>
            <a:ext cx="2667000" cy="1343025"/>
          </a:xfrm>
          <a:prstGeom prst="rect">
            <a:avLst/>
          </a:prstGeom>
        </p:spPr>
      </p:pic>
    </p:spTree>
    <p:extLst>
      <p:ext uri="{BB962C8B-B14F-4D97-AF65-F5344CB8AC3E}">
        <p14:creationId xmlns:p14="http://schemas.microsoft.com/office/powerpoint/2010/main" val="177956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35F1F8-F0FD-AD00-B7D4-FAC6A03E7E71}"/>
              </a:ext>
            </a:extLst>
          </p:cNvPr>
          <p:cNvSpPr>
            <a:spLocks noGrp="1"/>
          </p:cNvSpPr>
          <p:nvPr>
            <p:ph type="title"/>
          </p:nvPr>
        </p:nvSpPr>
        <p:spPr/>
        <p:txBody>
          <a:bodyPr/>
          <a:lstStyle/>
          <a:p>
            <a:r>
              <a:rPr lang="tr-TR" dirty="0"/>
              <a:t>Devre elemanları – tam toplayıcı</a:t>
            </a:r>
          </a:p>
        </p:txBody>
      </p:sp>
      <p:sp>
        <p:nvSpPr>
          <p:cNvPr id="3" name="İçerik Yer Tutucusu 2">
            <a:extLst>
              <a:ext uri="{FF2B5EF4-FFF2-40B4-BE49-F238E27FC236}">
                <a16:creationId xmlns:a16="http://schemas.microsoft.com/office/drawing/2014/main" id="{5484CB93-ABF3-4D8E-0BE5-44478B0634B8}"/>
              </a:ext>
            </a:extLst>
          </p:cNvPr>
          <p:cNvSpPr>
            <a:spLocks noGrp="1"/>
          </p:cNvSpPr>
          <p:nvPr>
            <p:ph idx="1"/>
          </p:nvPr>
        </p:nvSpPr>
        <p:spPr/>
        <p:txBody>
          <a:bodyPr>
            <a:normAutofit/>
          </a:bodyPr>
          <a:lstStyle/>
          <a:p>
            <a:r>
              <a:rPr lang="tr-TR" dirty="0"/>
              <a:t>Ayrıca devrede 2 farklı tam toplayıcı bloğundan 16 tane eklenecektir. Tam toplayıcıların görevi b, c, d sayılarını toplayıp sıradaki a sayısını belirlemektir.</a:t>
            </a:r>
          </a:p>
          <a:p>
            <a:endParaRPr lang="tr-TR" dirty="0"/>
          </a:p>
          <a:p>
            <a:endParaRPr lang="tr-TR" dirty="0"/>
          </a:p>
        </p:txBody>
      </p:sp>
      <p:pic>
        <p:nvPicPr>
          <p:cNvPr id="7" name="Resim 6">
            <a:extLst>
              <a:ext uri="{FF2B5EF4-FFF2-40B4-BE49-F238E27FC236}">
                <a16:creationId xmlns:a16="http://schemas.microsoft.com/office/drawing/2014/main" id="{BD069B3F-565A-A827-FBAE-0B5BB4E7167B}"/>
              </a:ext>
            </a:extLst>
          </p:cNvPr>
          <p:cNvPicPr>
            <a:picLocks noChangeAspect="1"/>
          </p:cNvPicPr>
          <p:nvPr/>
        </p:nvPicPr>
        <p:blipFill>
          <a:blip r:embed="rId2"/>
          <a:stretch>
            <a:fillRect/>
          </a:stretch>
        </p:blipFill>
        <p:spPr>
          <a:xfrm>
            <a:off x="4013200" y="3717925"/>
            <a:ext cx="4462570" cy="2022102"/>
          </a:xfrm>
          <a:prstGeom prst="rect">
            <a:avLst/>
          </a:prstGeom>
        </p:spPr>
      </p:pic>
    </p:spTree>
    <p:extLst>
      <p:ext uri="{BB962C8B-B14F-4D97-AF65-F5344CB8AC3E}">
        <p14:creationId xmlns:p14="http://schemas.microsoft.com/office/powerpoint/2010/main" val="326324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3DFEF53-033D-2107-A1FA-BC7F345AD973}"/>
              </a:ext>
            </a:extLst>
          </p:cNvPr>
          <p:cNvSpPr>
            <a:spLocks noGrp="1"/>
          </p:cNvSpPr>
          <p:nvPr>
            <p:ph idx="1"/>
          </p:nvPr>
        </p:nvSpPr>
        <p:spPr>
          <a:xfrm>
            <a:off x="643468" y="2638044"/>
            <a:ext cx="3363974" cy="3415622"/>
          </a:xfrm>
        </p:spPr>
        <p:txBody>
          <a:bodyPr>
            <a:normAutofit/>
          </a:bodyPr>
          <a:lstStyle/>
          <a:p>
            <a:pPr marL="0" indent="0">
              <a:lnSpc>
                <a:spcPct val="90000"/>
              </a:lnSpc>
              <a:buNone/>
            </a:pPr>
            <a:r>
              <a:rPr lang="tr-TR" sz="4800" dirty="0">
                <a:solidFill>
                  <a:schemeClr val="bg1"/>
                </a:solidFill>
              </a:rPr>
              <a:t>Devre Kodu</a:t>
            </a:r>
          </a:p>
        </p:txBody>
      </p:sp>
      <p:pic>
        <p:nvPicPr>
          <p:cNvPr id="7" name="Resim 6">
            <a:extLst>
              <a:ext uri="{FF2B5EF4-FFF2-40B4-BE49-F238E27FC236}">
                <a16:creationId xmlns:a16="http://schemas.microsoft.com/office/drawing/2014/main" id="{E4B9A0DE-C4FB-D5C6-FED4-8B17D7F874DA}"/>
              </a:ext>
            </a:extLst>
          </p:cNvPr>
          <p:cNvPicPr>
            <a:picLocks noChangeAspect="1"/>
          </p:cNvPicPr>
          <p:nvPr/>
        </p:nvPicPr>
        <p:blipFill>
          <a:blip r:embed="rId2"/>
          <a:stretch>
            <a:fillRect/>
          </a:stretch>
        </p:blipFill>
        <p:spPr>
          <a:xfrm>
            <a:off x="5718630" y="241192"/>
            <a:ext cx="5167084" cy="6375615"/>
          </a:xfrm>
          <a:prstGeom prst="rect">
            <a:avLst/>
          </a:prstGeom>
        </p:spPr>
      </p:pic>
    </p:spTree>
    <p:extLst>
      <p:ext uri="{BB962C8B-B14F-4D97-AF65-F5344CB8AC3E}">
        <p14:creationId xmlns:p14="http://schemas.microsoft.com/office/powerpoint/2010/main" val="344364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4D00A2E-9FFB-C304-F35C-6B1C2306D0EA}"/>
              </a:ext>
            </a:extLst>
          </p:cNvPr>
          <p:cNvSpPr>
            <a:spLocks noGrp="1"/>
          </p:cNvSpPr>
          <p:nvPr>
            <p:ph type="title"/>
          </p:nvPr>
        </p:nvSpPr>
        <p:spPr>
          <a:xfrm>
            <a:off x="1600200" y="5255873"/>
            <a:ext cx="8991600" cy="1264762"/>
          </a:xfrm>
        </p:spPr>
        <p:txBody>
          <a:bodyPr vert="horz" lIns="274320" tIns="182880" rIns="274320" bIns="182880" rtlCol="0" anchor="ctr" anchorCtr="1">
            <a:normAutofit/>
          </a:bodyPr>
          <a:lstStyle/>
          <a:p>
            <a:r>
              <a:rPr lang="en-US" sz="3200"/>
              <a:t>RTL ŞEMA</a:t>
            </a:r>
          </a:p>
        </p:txBody>
      </p:sp>
      <p:pic>
        <p:nvPicPr>
          <p:cNvPr id="5" name="İçerik Yer Tutucusu 4">
            <a:extLst>
              <a:ext uri="{FF2B5EF4-FFF2-40B4-BE49-F238E27FC236}">
                <a16:creationId xmlns:a16="http://schemas.microsoft.com/office/drawing/2014/main" id="{8AE5A8C2-67FB-9AF8-9C39-5C4DDCD5FA2D}"/>
              </a:ext>
            </a:extLst>
          </p:cNvPr>
          <p:cNvPicPr>
            <a:picLocks noGrp="1" noChangeAspect="1"/>
          </p:cNvPicPr>
          <p:nvPr>
            <p:ph idx="1"/>
          </p:nvPr>
        </p:nvPicPr>
        <p:blipFill>
          <a:blip r:embed="rId2"/>
          <a:stretch>
            <a:fillRect/>
          </a:stretch>
        </p:blipFill>
        <p:spPr>
          <a:xfrm>
            <a:off x="489433" y="337365"/>
            <a:ext cx="11151024" cy="4237389"/>
          </a:xfrm>
          <a:prstGeom prst="rect">
            <a:avLst/>
          </a:prstGeom>
        </p:spPr>
      </p:pic>
    </p:spTree>
    <p:extLst>
      <p:ext uri="{BB962C8B-B14F-4D97-AF65-F5344CB8AC3E}">
        <p14:creationId xmlns:p14="http://schemas.microsoft.com/office/powerpoint/2010/main" val="176849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B6CC82-57E7-E11C-5B32-6866B78F2799}"/>
              </a:ext>
            </a:extLst>
          </p:cNvPr>
          <p:cNvSpPr>
            <a:spLocks noGrp="1"/>
          </p:cNvSpPr>
          <p:nvPr>
            <p:ph type="title"/>
          </p:nvPr>
        </p:nvSpPr>
        <p:spPr>
          <a:xfrm>
            <a:off x="371476" y="325500"/>
            <a:ext cx="2167538" cy="1396768"/>
          </a:xfrm>
        </p:spPr>
        <p:txBody>
          <a:bodyPr>
            <a:normAutofit/>
          </a:bodyPr>
          <a:lstStyle/>
          <a:p>
            <a:r>
              <a:rPr lang="tr-TR" dirty="0"/>
              <a:t>TEST KODU</a:t>
            </a:r>
          </a:p>
        </p:txBody>
      </p:sp>
      <p:sp>
        <p:nvSpPr>
          <p:cNvPr id="7" name="İçerik Yer Tutucusu 6">
            <a:extLst>
              <a:ext uri="{FF2B5EF4-FFF2-40B4-BE49-F238E27FC236}">
                <a16:creationId xmlns:a16="http://schemas.microsoft.com/office/drawing/2014/main" id="{9215DF3A-BB35-5A3F-8B03-B015F5D395F2}"/>
              </a:ext>
            </a:extLst>
          </p:cNvPr>
          <p:cNvSpPr>
            <a:spLocks noGrp="1"/>
          </p:cNvSpPr>
          <p:nvPr>
            <p:ph idx="1"/>
          </p:nvPr>
        </p:nvSpPr>
        <p:spPr>
          <a:xfrm>
            <a:off x="2612873" y="325501"/>
            <a:ext cx="9380859" cy="6208464"/>
          </a:xfrm>
        </p:spPr>
        <p:txBody>
          <a:bodyPr>
            <a:normAutofit/>
          </a:bodyPr>
          <a:lstStyle/>
          <a:p>
            <a:endParaRPr lang="tr-TR" dirty="0"/>
          </a:p>
          <a:p>
            <a:endParaRPr lang="tr-TR" dirty="0"/>
          </a:p>
          <a:p>
            <a:endParaRPr lang="tr-TR" dirty="0"/>
          </a:p>
          <a:p>
            <a:endParaRPr lang="tr-TR" dirty="0"/>
          </a:p>
          <a:p>
            <a:endParaRPr lang="tr-TR" dirty="0"/>
          </a:p>
        </p:txBody>
      </p:sp>
      <p:pic>
        <p:nvPicPr>
          <p:cNvPr id="6" name="Resim 5">
            <a:extLst>
              <a:ext uri="{FF2B5EF4-FFF2-40B4-BE49-F238E27FC236}">
                <a16:creationId xmlns:a16="http://schemas.microsoft.com/office/drawing/2014/main" id="{B054B3FD-681A-6E8D-0E9C-1E747251138D}"/>
              </a:ext>
            </a:extLst>
          </p:cNvPr>
          <p:cNvPicPr>
            <a:picLocks noChangeAspect="1"/>
          </p:cNvPicPr>
          <p:nvPr/>
        </p:nvPicPr>
        <p:blipFill>
          <a:blip r:embed="rId2"/>
          <a:stretch>
            <a:fillRect/>
          </a:stretch>
        </p:blipFill>
        <p:spPr>
          <a:xfrm>
            <a:off x="3915573" y="0"/>
            <a:ext cx="7332999" cy="6700585"/>
          </a:xfrm>
          <a:prstGeom prst="rect">
            <a:avLst/>
          </a:prstGeom>
        </p:spPr>
      </p:pic>
    </p:spTree>
    <p:extLst>
      <p:ext uri="{BB962C8B-B14F-4D97-AF65-F5344CB8AC3E}">
        <p14:creationId xmlns:p14="http://schemas.microsoft.com/office/powerpoint/2010/main" val="61248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D2886D-8586-9D76-C7FE-6F74CBAF59FD}"/>
              </a:ext>
            </a:extLst>
          </p:cNvPr>
          <p:cNvSpPr>
            <a:spLocks noGrp="1"/>
          </p:cNvSpPr>
          <p:nvPr>
            <p:ph type="title"/>
          </p:nvPr>
        </p:nvSpPr>
        <p:spPr>
          <a:xfrm>
            <a:off x="233660" y="192334"/>
            <a:ext cx="2678215" cy="1281358"/>
          </a:xfrm>
        </p:spPr>
        <p:txBody>
          <a:bodyPr>
            <a:normAutofit/>
          </a:bodyPr>
          <a:lstStyle/>
          <a:p>
            <a:r>
              <a:rPr lang="tr-TR" dirty="0"/>
              <a:t>TEST KODU</a:t>
            </a:r>
          </a:p>
        </p:txBody>
      </p:sp>
      <p:pic>
        <p:nvPicPr>
          <p:cNvPr id="7" name="Resim 6">
            <a:extLst>
              <a:ext uri="{FF2B5EF4-FFF2-40B4-BE49-F238E27FC236}">
                <a16:creationId xmlns:a16="http://schemas.microsoft.com/office/drawing/2014/main" id="{7A69AD29-8FF1-F81C-3B5B-3846D3BA91FE}"/>
              </a:ext>
            </a:extLst>
          </p:cNvPr>
          <p:cNvPicPr>
            <a:picLocks noChangeAspect="1"/>
          </p:cNvPicPr>
          <p:nvPr/>
        </p:nvPicPr>
        <p:blipFill>
          <a:blip r:embed="rId2"/>
          <a:stretch>
            <a:fillRect/>
          </a:stretch>
        </p:blipFill>
        <p:spPr>
          <a:xfrm>
            <a:off x="4073377" y="192334"/>
            <a:ext cx="6403033" cy="6345991"/>
          </a:xfrm>
          <a:prstGeom prst="rect">
            <a:avLst/>
          </a:prstGeom>
        </p:spPr>
      </p:pic>
    </p:spTree>
    <p:extLst>
      <p:ext uri="{BB962C8B-B14F-4D97-AF65-F5344CB8AC3E}">
        <p14:creationId xmlns:p14="http://schemas.microsoft.com/office/powerpoint/2010/main" val="1063734054"/>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1867</TotalTime>
  <Words>417</Words>
  <Application>Microsoft Office PowerPoint</Application>
  <PresentationFormat>Geniş ekran</PresentationFormat>
  <Paragraphs>26</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Cambria Math</vt:lpstr>
      <vt:lpstr>Gill Sans MT</vt:lpstr>
      <vt:lpstr>Paket</vt:lpstr>
      <vt:lpstr>Tribonacci sayı üretici  programlanabilir lojik devre tasarımı DERSİ proje ödevi Arş. Gör. Ali Rıza YILMAZ </vt:lpstr>
      <vt:lpstr>Proje konusu</vt:lpstr>
      <vt:lpstr>öZET</vt:lpstr>
      <vt:lpstr>Devre elemanları – d Flip flop</vt:lpstr>
      <vt:lpstr>Devre elemanları – tam toplayıcı</vt:lpstr>
      <vt:lpstr>PowerPoint Sunusu</vt:lpstr>
      <vt:lpstr>RTL ŞEMA</vt:lpstr>
      <vt:lpstr>TEST KODU</vt:lpstr>
      <vt:lpstr>TEST KODU</vt:lpstr>
      <vt:lpstr>SİMÜLASYON SONUCU</vt:lpstr>
      <vt:lpstr>SİMÜLASYON SONUCU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Response (Frekans Tepkisi)  İşaret Ve Sistemler Proje Ödevi Dr.Öğr.Üyesi A F M SHAHEN SHAH</dc:title>
  <dc:creator>Alirıza Bilir</dc:creator>
  <cp:lastModifiedBy>Alirıza Bilir</cp:lastModifiedBy>
  <cp:revision>8</cp:revision>
  <dcterms:created xsi:type="dcterms:W3CDTF">2023-05-20T16:37:45Z</dcterms:created>
  <dcterms:modified xsi:type="dcterms:W3CDTF">2023-06-01T12:18:25Z</dcterms:modified>
</cp:coreProperties>
</file>