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61" r:id="rId7"/>
    <p:sldId id="262" r:id="rId8"/>
    <p:sldId id="280" r:id="rId9"/>
    <p:sldId id="260" r:id="rId10"/>
    <p:sldId id="279" r:id="rId11"/>
    <p:sldId id="263" r:id="rId12"/>
    <p:sldId id="281" r:id="rId13"/>
    <p:sldId id="265" r:id="rId14"/>
    <p:sldId id="282" r:id="rId15"/>
    <p:sldId id="274" r:id="rId16"/>
    <p:sldId id="267" r:id="rId17"/>
    <p:sldId id="275" r:id="rId18"/>
    <p:sldId id="268" r:id="rId19"/>
    <p:sldId id="276" r:id="rId20"/>
    <p:sldId id="269" r:id="rId21"/>
    <p:sldId id="283" r:id="rId22"/>
    <p:sldId id="270" r:id="rId23"/>
    <p:sldId id="271" r:id="rId24"/>
    <p:sldId id="272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2"/>
    <a:srgbClr val="8FAB8E"/>
    <a:srgbClr val="A8AAA1"/>
    <a:srgbClr val="A3A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8"/>
    <p:restoredTop sz="75693"/>
  </p:normalViewPr>
  <p:slideViewPr>
    <p:cSldViewPr>
      <p:cViewPr>
        <p:scale>
          <a:sx n="39" d="100"/>
          <a:sy n="39" d="100"/>
        </p:scale>
        <p:origin x="688" y="1144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B9D3D-CCC1-374C-A6DF-075DD280B84D}" type="datetimeFigureOut">
              <a:rPr kumimoji="1" lang="ko-Kore-KR" altLang="en-US" smtClean="0"/>
              <a:t>2022. 4. 4.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CE87-0FE8-6841-8D38-0C8FFE3F2C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68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 </a:t>
            </a:r>
            <a:r>
              <a:rPr lang="en-US" altLang="ko-KR" dirty="0"/>
              <a:t>7</a:t>
            </a:r>
            <a:r>
              <a:rPr lang="ko-KR" altLang="en-US" dirty="0"/>
              <a:t>조 조장 </a:t>
            </a:r>
            <a:r>
              <a:rPr lang="ko-KR" altLang="en-US" dirty="0" err="1"/>
              <a:t>이범석입니다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지금부터 </a:t>
            </a:r>
            <a:r>
              <a:rPr lang="en-US" altLang="ko-KR" dirty="0"/>
              <a:t>7</a:t>
            </a:r>
            <a:r>
              <a:rPr lang="ko-KR" altLang="en-US" dirty="0"/>
              <a:t>조 캡스톤디자인 중간발표를 시작하도록 하겠습니다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프로젝트 이름은 </a:t>
            </a:r>
            <a:r>
              <a:rPr kumimoji="1" lang="ko-KR" altLang="en-US" dirty="0"/>
              <a:t>‘단타도 타율이 </a:t>
            </a:r>
            <a:r>
              <a:rPr kumimoji="1" lang="ko-KR" altLang="en-US" dirty="0" err="1"/>
              <a:t>충분하다면’을</a:t>
            </a:r>
            <a:r>
              <a:rPr kumimoji="1" lang="ko-KR" altLang="en-US" dirty="0"/>
              <a:t> 줄여서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</a:t>
            </a:r>
            <a:r>
              <a:rPr lang="en-US" altLang="ko-KR" dirty="0"/>
              <a:t>. </a:t>
            </a:r>
            <a:r>
              <a:rPr lang="ko-KR" altLang="en-US" dirty="0"/>
              <a:t>타</a:t>
            </a:r>
            <a:r>
              <a:rPr lang="en-US" altLang="ko-KR" dirty="0"/>
              <a:t>. </a:t>
            </a:r>
            <a:r>
              <a:rPr lang="ko-KR" altLang="en-US" dirty="0"/>
              <a:t>충입니다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0910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어플리케이션의 기대 효과에 대해 말씀 드리겠습니다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97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R" altLang="en-US" dirty="0"/>
              <a:t>먼저</a:t>
            </a:r>
            <a:r>
              <a:rPr kumimoji="1" lang="en-US" altLang="ko-KR" dirty="0"/>
              <a:t>, </a:t>
            </a:r>
            <a:r>
              <a:rPr kumimoji="1" lang="ko-KR" altLang="en-US" dirty="0"/>
              <a:t>투자자들에게 기사가 많이 나오는 종목을 알림으로써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주가나 거래량에 변동이 생길 종목을 예측 가능하도록 하여 몰라서 투자 기회를 놓치는 경우를 줄일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또한 이슈 종목을 제공받고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호</a:t>
            </a:r>
            <a:r>
              <a:rPr kumimoji="1" lang="en-US" altLang="ko-KR" dirty="0"/>
              <a:t>/</a:t>
            </a:r>
            <a:r>
              <a:rPr kumimoji="1" lang="ko-KR" altLang="en-US" dirty="0"/>
              <a:t>악재 판별에 따라 정보를 찾아보기 편리하도록 하여 주가를 예측하는 것에 도움을 주려고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기사를 찾아보고 예측을 잘 할 수 있다면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호재가 있어 오르게 될 종목을 미리 사는 것 뿐만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악재로 확실히 떨어질 것이라고 판단이 되는 경우 미리 본인의 주식을 팔아 손해를 미연에 방지할 수 있을 것이라고 기대하고 있습니다</a:t>
            </a:r>
            <a:r>
              <a:rPr kumimoji="1" lang="en-US" altLang="ko-KR" dirty="0"/>
              <a:t>. 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마지막으로 몇일 동안의 랭킹과 호</a:t>
            </a:r>
            <a:r>
              <a:rPr kumimoji="1" lang="en-US" altLang="ko-KR" dirty="0"/>
              <a:t>/</a:t>
            </a:r>
            <a:r>
              <a:rPr kumimoji="1" lang="ko-KR" altLang="en-US" dirty="0"/>
              <a:t>악재 정도만 파악하더라도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사용자는 국장의 큰 흐름을 파악할 수 있게 됩니다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1656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어플의</a:t>
            </a:r>
            <a:r>
              <a:rPr kumimoji="1" lang="ko-KR" altLang="en-US" dirty="0"/>
              <a:t> 동작 방식을 실행 흐름에 따라 말씀드리겠습니다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062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네이버 뉴스를 </a:t>
            </a:r>
            <a:r>
              <a:rPr kumimoji="1" lang="ko-KR" altLang="en-US" dirty="0" err="1"/>
              <a:t>크롤링</a:t>
            </a:r>
            <a:r>
              <a:rPr kumimoji="1" lang="ko-KR" altLang="en-US" dirty="0"/>
              <a:t> 해서 각 종목별 뉴스를 검색하고 종목별 기사의 수를 파악하여</a:t>
            </a:r>
            <a:r>
              <a:rPr kumimoji="1" lang="en-US" altLang="ko-KR" dirty="0"/>
              <a:t>, Ai</a:t>
            </a:r>
            <a:r>
              <a:rPr kumimoji="1" lang="ko-KR" altLang="en-US" dirty="0"/>
              <a:t> 모델을 통해 기사가 호재인지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악재인지를 판별합니다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파악된 기사의 수는 순위로 매겨 클라이언트에게 제공하고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상위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종목 정도는 알림도 보내려고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호</a:t>
            </a:r>
            <a:r>
              <a:rPr kumimoji="1" lang="en-US" altLang="ko-KR" dirty="0"/>
              <a:t>/</a:t>
            </a:r>
            <a:r>
              <a:rPr kumimoji="1" lang="ko-KR" altLang="en-US" dirty="0"/>
              <a:t>악재 판별 결과 또한 클라이언트가 확인할 수 있도록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데이터베이스에는 판별된 기사를 저장해 둡니다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클라이언트는 종목 검색을 통해 기간별 차트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시가총액 등 기본적인 종목의 정보도 확인 할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3513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현재의</a:t>
            </a:r>
            <a:r>
              <a:rPr kumimoji="1" lang="ko-KR" altLang="en-US" dirty="0"/>
              <a:t> 진행상황에 대해서 말씀드리겠습니다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717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</a:t>
            </a:r>
            <a:r>
              <a:rPr kumimoji="1" lang="ko-KR" altLang="en-US" dirty="0" err="1"/>
              <a:t>크롤링과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라벨링</a:t>
            </a:r>
            <a:r>
              <a:rPr kumimoji="1" lang="ko-KR" altLang="en-US" dirty="0"/>
              <a:t> 부분입니다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기사 </a:t>
            </a:r>
            <a:r>
              <a:rPr kumimoji="1" lang="ko-KR" altLang="en-US" dirty="0" err="1"/>
              <a:t>크롤링과</a:t>
            </a:r>
            <a:r>
              <a:rPr kumimoji="1" lang="ko-KR" altLang="en-US" dirty="0"/>
              <a:t> 라벨링의 코드는 마무리되었습니다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909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여러 공공데이터를 찾아보았지만 아쉽게도 기사를 긍정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부정으로 분류하는 데이터 셋을 찾을 수 없었습니다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주식 관련하여 긍정 단어장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부정 단어장을 만들어 기사를 크롤링함과 동시에 기사의 제목에 해당 키워드가 있는 경우</a:t>
            </a:r>
            <a:endParaRPr kumimoji="1" lang="en-US" altLang="ko-KR" dirty="0"/>
          </a:p>
          <a:p>
            <a:r>
              <a:rPr kumimoji="1" lang="ko-KR" altLang="en-US" dirty="0"/>
              <a:t>긍정</a:t>
            </a:r>
            <a:r>
              <a:rPr kumimoji="1" lang="en-US" altLang="ko-KR" dirty="0"/>
              <a:t>/ </a:t>
            </a:r>
            <a:r>
              <a:rPr kumimoji="1" lang="ko-KR" altLang="en-US" dirty="0"/>
              <a:t>부정으로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라벨링</a:t>
            </a:r>
            <a:r>
              <a:rPr kumimoji="1" lang="ko-KR" altLang="en-US" dirty="0"/>
              <a:t> 하는 코드를 만들어 직접 학습 데이터를 구축하였습니다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 단어들의 정확도를 전문가가 아닌 저희가 판단하기는 어려워서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그간의 주식 차트들을 참고하여 큰 폭의 상승 및 하락이 있었던</a:t>
            </a:r>
            <a:endParaRPr kumimoji="1" lang="en-US" altLang="ko-KR" dirty="0"/>
          </a:p>
          <a:p>
            <a:r>
              <a:rPr kumimoji="1" lang="ko-KR" altLang="en-US" dirty="0"/>
              <a:t>날의 주식 뉴스들을 검색하여 단어들을 모아</a:t>
            </a:r>
            <a:r>
              <a:rPr kumimoji="1" lang="en-US" altLang="ko-KR" dirty="0"/>
              <a:t>, </a:t>
            </a:r>
            <a:r>
              <a:rPr kumimoji="1" lang="ko-KR" altLang="en-US" dirty="0"/>
              <a:t>반복적으로 검수하여 수정하고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390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-&gt;</a:t>
            </a:r>
          </a:p>
          <a:p>
            <a:r>
              <a:rPr kumimoji="1" lang="en-US" altLang="ko-KR" dirty="0"/>
              <a:t>Ai</a:t>
            </a:r>
            <a:r>
              <a:rPr kumimoji="1" lang="ko-KR" altLang="en-US" dirty="0"/>
              <a:t>모델의 완성도는 </a:t>
            </a:r>
            <a:r>
              <a:rPr kumimoji="1" lang="en-US" altLang="ko-KR" dirty="0"/>
              <a:t>40%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365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현재 학습 데이터는 약 </a:t>
            </a:r>
            <a:r>
              <a:rPr kumimoji="1" lang="en-US" altLang="ko-KR" dirty="0"/>
              <a:t>6000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 </a:t>
            </a:r>
            <a:r>
              <a:rPr kumimoji="1" lang="ko-KR" altLang="en-US" dirty="0"/>
              <a:t>테스트 데이터는 약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개인데 지속적으로 단어장을 수정하고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데이터의 양 역시 늘리려고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위의 데이터들로 </a:t>
            </a:r>
            <a:r>
              <a:rPr kumimoji="1" lang="en-US" altLang="ko-KR" dirty="0" err="1"/>
              <a:t>Keras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lstm</a:t>
            </a:r>
            <a:r>
              <a:rPr kumimoji="1" lang="ko-KR" altLang="en-US" dirty="0"/>
              <a:t>을 활용하여 약 </a:t>
            </a:r>
            <a:r>
              <a:rPr kumimoji="1" lang="en-US" altLang="ko-KR" dirty="0"/>
              <a:t>85</a:t>
            </a:r>
            <a:r>
              <a:rPr kumimoji="1" lang="ko-KR" altLang="en-US" dirty="0"/>
              <a:t>프로의 모델 정확도를 확인하였습니다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처리 속도와 리소스를 비교하여 </a:t>
            </a:r>
            <a:r>
              <a:rPr kumimoji="1" lang="en-US" altLang="ko-KR" dirty="0"/>
              <a:t>Gru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Lstm</a:t>
            </a:r>
            <a:r>
              <a:rPr kumimoji="1" lang="en-US" altLang="ko-KR" dirty="0"/>
              <a:t> </a:t>
            </a:r>
            <a:r>
              <a:rPr kumimoji="1" lang="ko-KR" altLang="en-US" dirty="0"/>
              <a:t>중</a:t>
            </a:r>
            <a:r>
              <a:rPr kumimoji="1" lang="en-US" altLang="ko-KR" dirty="0"/>
              <a:t> </a:t>
            </a:r>
            <a:r>
              <a:rPr kumimoji="1" lang="ko-KR" altLang="en-US" dirty="0"/>
              <a:t>선택하여 진행할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앞으로 모델의 정확도를 높이고 클라이언트와 통신을 위한 작업을 진행할 예정입니다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데이터 베이스는 파이어베이스를 활용하기로 결정하였습니다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모델에서 판별된 이슈 기사를 받아서 서버와 클라이언트간의  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 통신을 이루어 나갈 계획입니다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3288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클라이언트 현재 </a:t>
            </a:r>
            <a:r>
              <a:rPr kumimoji="1" lang="en-US" altLang="ko-KR" dirty="0"/>
              <a:t>60%</a:t>
            </a:r>
            <a:r>
              <a:rPr kumimoji="1" lang="ko-KR" altLang="en-US" dirty="0"/>
              <a:t>정도 완료되었습니다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990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단타충을</a:t>
            </a:r>
            <a:r>
              <a:rPr kumimoji="1" lang="ko-KR" altLang="en-US" dirty="0"/>
              <a:t> 한마디로 표현하자면</a:t>
            </a:r>
            <a:endParaRPr kumimoji="1" lang="en-US" altLang="ko-KR" dirty="0"/>
          </a:p>
          <a:p>
            <a:r>
              <a:rPr kumimoji="1" lang="ko-KR" altLang="en-US" dirty="0"/>
              <a:t>뉴스 </a:t>
            </a:r>
            <a:r>
              <a:rPr kumimoji="1" lang="ko-KR" altLang="en-US" dirty="0" err="1"/>
              <a:t>크롤링을</a:t>
            </a:r>
            <a:r>
              <a:rPr kumimoji="1" lang="ko-KR" altLang="en-US" dirty="0"/>
              <a:t> 통한 실시간 이슈 종목 알림 서비스 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484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현재 보이시는 회원가입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로그인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메인 화면을 만들었습니다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알림 서비스와 서버 연동을 마무리 한 뒤 모델 서버와의 통신을 진행할 예정입니다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658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마지막으로 개발 일정에 대해 말씀 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9358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모델팀은 현재 학습 모델의 정확도를 올리는데 주력하고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이를 </a:t>
            </a:r>
            <a:r>
              <a:rPr kumimoji="1" lang="en-US" altLang="ko-KR" dirty="0"/>
              <a:t>4</a:t>
            </a:r>
            <a:r>
              <a:rPr kumimoji="1" lang="ko-KR" altLang="en-US" dirty="0"/>
              <a:t>월 말까지는 마무리하고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어플 팀과 협업하여 클라이언트와 통신을 위한 작업을 해 나가려고 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대략적인 계획은 표와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2675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어플팀은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플러터를</a:t>
            </a:r>
            <a:r>
              <a:rPr kumimoji="1" lang="ko-KR" altLang="en-US" dirty="0"/>
              <a:t> 사용한 </a:t>
            </a:r>
            <a:r>
              <a:rPr kumimoji="1" lang="en-US" altLang="ko-KR" dirty="0" err="1"/>
              <a:t>ui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ux</a:t>
            </a:r>
            <a:r>
              <a:rPr kumimoji="1" lang="ko-KR" altLang="en-US" dirty="0"/>
              <a:t>제작은 마무리 단계에 들어갔습니다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남은 </a:t>
            </a:r>
            <a:r>
              <a:rPr kumimoji="1" lang="ko-KR" altLang="en-US" dirty="0" err="1"/>
              <a:t>일정동안</a:t>
            </a:r>
            <a:r>
              <a:rPr kumimoji="1" lang="ko-KR" altLang="en-US" dirty="0"/>
              <a:t> 파이어베이스 </a:t>
            </a:r>
            <a:r>
              <a:rPr kumimoji="1" lang="ko-KR" altLang="en-US" dirty="0" err="1"/>
              <a:t>데이터셋을</a:t>
            </a:r>
            <a:r>
              <a:rPr kumimoji="1" lang="ko-KR" altLang="en-US" dirty="0"/>
              <a:t> 구축하고 어플리케이션 최적화 작업을 마친 후</a:t>
            </a:r>
            <a:endParaRPr kumimoji="1" lang="en-US" altLang="ko-KR" dirty="0"/>
          </a:p>
          <a:p>
            <a:r>
              <a:rPr kumimoji="1" lang="ko-KR" altLang="en-US" dirty="0" err="1"/>
              <a:t>모델측에서</a:t>
            </a:r>
            <a:r>
              <a:rPr kumimoji="1" lang="ko-KR" altLang="en-US" dirty="0"/>
              <a:t> 보내는 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 처리를 위한 작업을  진행해 나갈 예정입니다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172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발표는</a:t>
            </a:r>
            <a:r>
              <a:rPr kumimoji="1" lang="ko-KR" altLang="en-US" dirty="0"/>
              <a:t> 프로젝트 개발 배경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 목표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기대 효과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주요 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실행 흐름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진행 상황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 일정 순으로 진행하도록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70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</a:t>
            </a:r>
            <a:r>
              <a:rPr kumimoji="1" lang="en-US" altLang="en-US" dirty="0"/>
              <a:t> </a:t>
            </a:r>
            <a:r>
              <a:rPr kumimoji="1" lang="ko-KR" altLang="en-US" dirty="0"/>
              <a:t>조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어플팀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명과 </a:t>
            </a:r>
            <a:r>
              <a:rPr kumimoji="1" lang="ko-KR" altLang="en-US" dirty="0" err="1"/>
              <a:t>모델팀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명으로 나누어 진행하고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 이범석을 포함해 </a:t>
            </a:r>
            <a:r>
              <a:rPr kumimoji="1" lang="ko-KR" altLang="en-US" dirty="0" err="1"/>
              <a:t>이건민</a:t>
            </a:r>
            <a:r>
              <a:rPr kumimoji="1" lang="ko-KR" altLang="en-US" dirty="0"/>
              <a:t> 학우가 </a:t>
            </a:r>
            <a:r>
              <a:rPr kumimoji="1" lang="ko-KR" altLang="en-US" dirty="0" err="1"/>
              <a:t>어플팀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이승준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이원형 학우가 </a:t>
            </a:r>
            <a:r>
              <a:rPr kumimoji="1" lang="ko-KR" altLang="en-US" dirty="0" err="1"/>
              <a:t>모델팀으로</a:t>
            </a:r>
            <a:r>
              <a:rPr kumimoji="1" lang="ko-KR" altLang="en-US" dirty="0"/>
              <a:t> 구성되어 진행 중입니다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어플팀은</a:t>
            </a:r>
            <a:r>
              <a:rPr kumimoji="1" lang="ko-KR" altLang="en-US" dirty="0"/>
              <a:t> </a:t>
            </a:r>
            <a:r>
              <a:rPr kumimoji="1" lang="en" altLang="ko-Kore-KR" dirty="0"/>
              <a:t>front-end</a:t>
            </a:r>
            <a:r>
              <a:rPr kumimoji="1" lang="ko-KR" altLang="en-US" dirty="0"/>
              <a:t>와 </a:t>
            </a:r>
            <a:r>
              <a:rPr kumimoji="1" lang="en" altLang="ko-Kore-KR" dirty="0" err="1"/>
              <a:t>ui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ux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중심으로 만들고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모델팀은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크롤링과</a:t>
            </a:r>
            <a:r>
              <a:rPr kumimoji="1" lang="ko-KR" altLang="en-US" dirty="0"/>
              <a:t> 인공지능 모델을 담당하고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54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개발 배경에 대해 소개하겠습니다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106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저희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명은 모두 주식 투자를 하고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 저희의 신분이 학생이기 때문에 장 내내</a:t>
            </a:r>
            <a:r>
              <a:rPr kumimoji="1" lang="en-US" altLang="ko-KR" dirty="0"/>
              <a:t> </a:t>
            </a:r>
            <a:r>
              <a:rPr kumimoji="1" lang="ko-KR" altLang="en-US" dirty="0"/>
              <a:t>관련 기사나 차트를 보고 있을 수 없었습니다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그렇기 때문에 주가가 크게 오를 종목을 미리 파악하지 못해 사지 못하고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 놓은 종목의 주가가 떨어지는 것을 놓쳐 크게 잃는 경우가 있었습니다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저희와 같은 사람들에게 유용한 </a:t>
            </a:r>
            <a:r>
              <a:rPr kumimoji="1" lang="ko-KR" altLang="en-US" dirty="0" err="1"/>
              <a:t>어플이</a:t>
            </a:r>
            <a:r>
              <a:rPr kumimoji="1" lang="ko-KR" altLang="en-US" dirty="0"/>
              <a:t> 있는지 찾아보았지만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기술적 분석을 기반으로 종목을 분석하거나 기사를 조회할 수 있는 </a:t>
            </a:r>
            <a:r>
              <a:rPr kumimoji="1" lang="ko-KR" altLang="en-US" dirty="0" err="1"/>
              <a:t>어플만</a:t>
            </a:r>
            <a:r>
              <a:rPr kumimoji="1" lang="ko-KR" altLang="en-US" dirty="0"/>
              <a:t> 있었습니다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여기서 기술적 분석이란 주가나 거래량 등 주식시장에 나타난 과거의 데이터를 기초로 시세를 예측하는 것을 말합니다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흔히 차트를 이용하며 분석을 통해 투자 심리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매매 시점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주가 동향 등을 예견하는 것을 의미합니다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따라서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기술적 분석은 과거의 데이터로 미래를 예견하는 것이지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실시간으로 쏟아지는 뉴스들을 반영하지는 못합니다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711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또한</a:t>
            </a:r>
            <a:r>
              <a:rPr kumimoji="1" lang="ko-KR" altLang="en-US" dirty="0"/>
              <a:t> 거래 시스템인 </a:t>
            </a:r>
            <a:r>
              <a:rPr kumimoji="1" lang="en-US" altLang="ko-KR" dirty="0"/>
              <a:t>HTS</a:t>
            </a:r>
            <a:r>
              <a:rPr kumimoji="1" lang="ko-KR" altLang="en-US" dirty="0"/>
              <a:t>들은 이미 가격이 오르거나 떨어지고 나서야 급등</a:t>
            </a:r>
            <a:r>
              <a:rPr kumimoji="1" lang="en-US" altLang="ko-KR" dirty="0"/>
              <a:t>/</a:t>
            </a:r>
            <a:r>
              <a:rPr kumimoji="1" lang="ko-KR" altLang="en-US" dirty="0"/>
              <a:t>급락 종목 리스트를 제공하고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조건 검색 또한 유저 친화적으로 제공하고 있지 않아서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 저희처럼 장 중에 온전히 주식에 몰두할 수 없는 사람들이 실시간 이슈 종목을 파악하는 데에 어려움이 많았습니다</a:t>
            </a:r>
            <a:r>
              <a:rPr kumimoji="1" lang="en-US" altLang="ko-KR" dirty="0"/>
              <a:t>.</a:t>
            </a:r>
          </a:p>
          <a:p>
            <a:endParaRPr kumimoji="1" lang="en-US" altLang="en-US" dirty="0"/>
          </a:p>
          <a:p>
            <a:r>
              <a:rPr kumimoji="1" lang="ko-KR" altLang="en-US" dirty="0"/>
              <a:t>그래서 저희는 이번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프로젝트에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실시간으로 기사가 많이 나오는 종목을 알려주는 서비스와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종목의 기사가 호재로 작용할지 악재로 작용할지 예측해서 함께 제공하는 서비스를 만들고자 합니다</a:t>
            </a:r>
            <a:r>
              <a:rPr kumimoji="1" lang="en-US" altLang="ko-KR" dirty="0"/>
              <a:t>. 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496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다음으로 개발 목표에 대해 말씀 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912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</a:t>
            </a:r>
            <a:r>
              <a:rPr kumimoji="1" lang="ko-KR" altLang="en-US" dirty="0"/>
              <a:t> 어플리케이션의 개발 목표는 다음과 같습니다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첫 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주식 종목 검색 기능 및 종목 기본 정보를 제공합니다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사용자가 알림을 보고 기사를 검색하여 빠르게 내용을 파악하려면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종목에 대한 기본 정보를 함께 볼 수 있도록 하는 것이 사용자의 편의에 도움이 될 것이라고 생각했기 때문입니다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두 번째는 현재 이슈가 되는 종목 알림을 제공합니다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사실상 저희 프로젝트의 가장 중요한 부분인데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가능한 짧은 간격으로 기사가 </a:t>
            </a:r>
            <a:endParaRPr kumimoji="1" lang="en-US" altLang="ko-KR" dirty="0"/>
          </a:p>
          <a:p>
            <a:r>
              <a:rPr kumimoji="1" lang="ko-KR" altLang="en-US" dirty="0"/>
              <a:t>많이 나오는 종목을 순위로 매기고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상위 몇 종목을 알림으로 제공하려고 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세 번째는 순위 권 종목의 기사에 대해 호</a:t>
            </a:r>
            <a:r>
              <a:rPr kumimoji="1" lang="en-US" altLang="ko-KR" dirty="0"/>
              <a:t>/</a:t>
            </a:r>
            <a:r>
              <a:rPr kumimoji="1" lang="ko-KR" altLang="en-US" dirty="0"/>
              <a:t>악재를 판별하여 함께 제공하고자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실시간으로 기사가 쏟아지는 종목이 하나 이상일 경우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사람들이 어떤 종목에 투자할지 선정하는데 도움을 주기 위해서 입니다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B450-D580-5A4F-BB03-300522E4521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678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5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4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85.png"/><Relationship Id="rId5" Type="http://schemas.openxmlformats.org/officeDocument/2006/relationships/image" Target="../media/image87.png"/><Relationship Id="rId10" Type="http://schemas.openxmlformats.org/officeDocument/2006/relationships/image" Target="../media/image72.png"/><Relationship Id="rId4" Type="http://schemas.openxmlformats.org/officeDocument/2006/relationships/image" Target="../media/image86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5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5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4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85.png"/><Relationship Id="rId5" Type="http://schemas.openxmlformats.org/officeDocument/2006/relationships/image" Target="../media/image94.png"/><Relationship Id="rId10" Type="http://schemas.openxmlformats.org/officeDocument/2006/relationships/image" Target="../media/image73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676" y="3521724"/>
            <a:ext cx="4066724" cy="1950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1090" y="5880735"/>
            <a:ext cx="4026185" cy="657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4" name="Object 11">
            <a:extLst>
              <a:ext uri="{FF2B5EF4-FFF2-40B4-BE49-F238E27FC236}">
                <a16:creationId xmlns:a16="http://schemas.microsoft.com/office/drawing/2014/main" id="{E31ACC1D-3B20-594C-8BA9-1D1D2A7670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5200" y="1893544"/>
            <a:ext cx="6832207" cy="1517355"/>
          </a:xfrm>
          <a:prstGeom prst="rect">
            <a:avLst/>
          </a:prstGeom>
        </p:spPr>
      </p:pic>
      <p:grpSp>
        <p:nvGrpSpPr>
          <p:cNvPr id="65" name="그룹 1003">
            <a:extLst>
              <a:ext uri="{FF2B5EF4-FFF2-40B4-BE49-F238E27FC236}">
                <a16:creationId xmlns:a16="http://schemas.microsoft.com/office/drawing/2014/main" id="{8001D035-D872-F548-9E48-1202B420C0CB}"/>
              </a:ext>
            </a:extLst>
          </p:cNvPr>
          <p:cNvGrpSpPr/>
          <p:nvPr/>
        </p:nvGrpSpPr>
        <p:grpSpPr>
          <a:xfrm>
            <a:off x="1964097" y="1825302"/>
            <a:ext cx="1834997" cy="1834997"/>
            <a:chOff x="501797" y="6822719"/>
            <a:chExt cx="1834997" cy="1834997"/>
          </a:xfrm>
        </p:grpSpPr>
        <p:pic>
          <p:nvPicPr>
            <p:cNvPr id="66" name="Object 13">
              <a:extLst>
                <a:ext uri="{FF2B5EF4-FFF2-40B4-BE49-F238E27FC236}">
                  <a16:creationId xmlns:a16="http://schemas.microsoft.com/office/drawing/2014/main" id="{2EFFC4C8-D638-EA43-AF8D-6F1AEB2CC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797" y="6822719"/>
              <a:ext cx="1834997" cy="1834997"/>
            </a:xfrm>
            <a:prstGeom prst="rect">
              <a:avLst/>
            </a:prstGeom>
          </p:spPr>
        </p:pic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E3534D44-F384-DC4C-9194-85FFF0BC57D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4734" y="1938037"/>
            <a:ext cx="1981472" cy="16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2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8048" y="983489"/>
            <a:ext cx="5950789" cy="978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321" y="2450830"/>
            <a:ext cx="15490779" cy="19775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3035" y="8190768"/>
            <a:ext cx="16755658" cy="7922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521" y="5616037"/>
            <a:ext cx="14845768" cy="14016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19937BDA-242B-054E-B969-A4DF44DB9939}"/>
              </a:ext>
            </a:extLst>
          </p:cNvPr>
          <p:cNvGrpSpPr/>
          <p:nvPr/>
        </p:nvGrpSpPr>
        <p:grpSpPr>
          <a:xfrm>
            <a:off x="1989026" y="1791239"/>
            <a:ext cx="1832369" cy="1832369"/>
            <a:chOff x="950086" y="7113981"/>
            <a:chExt cx="1832369" cy="1832369"/>
          </a:xfrm>
        </p:grpSpPr>
        <p:pic>
          <p:nvPicPr>
            <p:cNvPr id="33" name="Object 12">
              <a:extLst>
                <a:ext uri="{FF2B5EF4-FFF2-40B4-BE49-F238E27FC236}">
                  <a16:creationId xmlns:a16="http://schemas.microsoft.com/office/drawing/2014/main" id="{8E9BC248-3D7C-F741-9BB6-62345513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086" y="7113981"/>
              <a:ext cx="1832369" cy="1832369"/>
            </a:xfrm>
            <a:prstGeom prst="rect">
              <a:avLst/>
            </a:prstGeom>
          </p:spPr>
        </p:pic>
      </p:grpSp>
      <p:pic>
        <p:nvPicPr>
          <p:cNvPr id="35" name="Object 14">
            <a:extLst>
              <a:ext uri="{FF2B5EF4-FFF2-40B4-BE49-F238E27FC236}">
                <a16:creationId xmlns:a16="http://schemas.microsoft.com/office/drawing/2014/main" id="{2B70B439-C75A-CC49-A00D-2BBAF0A9E7C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3337" y="1905048"/>
            <a:ext cx="1714435" cy="1676353"/>
          </a:xfrm>
          <a:prstGeom prst="rect">
            <a:avLst/>
          </a:prstGeom>
        </p:spPr>
      </p:pic>
      <p:pic>
        <p:nvPicPr>
          <p:cNvPr id="37" name="Object 15">
            <a:extLst>
              <a:ext uri="{FF2B5EF4-FFF2-40B4-BE49-F238E27FC236}">
                <a16:creationId xmlns:a16="http://schemas.microsoft.com/office/drawing/2014/main" id="{58E34CD8-934B-0848-8642-A5D4694AA99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46893" y="1903167"/>
            <a:ext cx="3674361" cy="15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60"/>
            <a:ext cx="3491933" cy="9781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26151" y="2985166"/>
            <a:ext cx="2237994" cy="2237994"/>
            <a:chOff x="2926151" y="2985166"/>
            <a:chExt cx="2237994" cy="2237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6151" y="2985166"/>
              <a:ext cx="2237994" cy="2237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0817" y="3995877"/>
            <a:ext cx="2164155" cy="259699"/>
            <a:chOff x="5430817" y="3995877"/>
            <a:chExt cx="2164155" cy="2596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0817" y="3995877"/>
              <a:ext cx="2164155" cy="259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1657" y="2952266"/>
            <a:ext cx="2309560" cy="2309560"/>
            <a:chOff x="7871657" y="2952266"/>
            <a:chExt cx="2309560" cy="23095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1657" y="2952266"/>
              <a:ext cx="2309560" cy="2309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38555" y="3976573"/>
            <a:ext cx="2164155" cy="259699"/>
            <a:chOff x="11038555" y="3976573"/>
            <a:chExt cx="2164155" cy="2596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38555" y="3976573"/>
              <a:ext cx="2164155" cy="25969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25058" y="5299949"/>
            <a:ext cx="2039539" cy="6658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11519" y="4224551"/>
            <a:ext cx="1898768" cy="6833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06163" y="5299949"/>
            <a:ext cx="1986947" cy="629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6212" y="2607535"/>
            <a:ext cx="705084" cy="712135"/>
            <a:chOff x="2806212" y="2607535"/>
            <a:chExt cx="705084" cy="712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6212" y="2607535"/>
              <a:ext cx="705084" cy="712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55615" y="3110618"/>
            <a:ext cx="1992855" cy="1992855"/>
            <a:chOff x="13455615" y="3110618"/>
            <a:chExt cx="1992855" cy="1992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55615" y="3110618"/>
              <a:ext cx="1992855" cy="1992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20717" y="3692760"/>
            <a:ext cx="827324" cy="827324"/>
            <a:chOff x="11620717" y="3692760"/>
            <a:chExt cx="827324" cy="8273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20717" y="3692760"/>
              <a:ext cx="827324" cy="8273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74964" y="6782654"/>
            <a:ext cx="2035982" cy="2035982"/>
            <a:chOff x="10774964" y="6782654"/>
            <a:chExt cx="2035982" cy="203598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74964" y="6782654"/>
              <a:ext cx="2035982" cy="20359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75688" y="6465160"/>
            <a:ext cx="2164155" cy="259699"/>
            <a:chOff x="8775688" y="6465160"/>
            <a:chExt cx="2164155" cy="259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">
              <a:off x="8775688" y="6465160"/>
              <a:ext cx="2164155" cy="2596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6" y="5984337"/>
            <a:ext cx="2164155" cy="259699"/>
            <a:chOff x="12397036" y="5984337"/>
            <a:chExt cx="2164155" cy="2596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680000">
              <a:off x="12397036" y="5984337"/>
              <a:ext cx="2164155" cy="25969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48955" y="5550645"/>
            <a:ext cx="1441396" cy="6289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29336" y="6228673"/>
            <a:ext cx="1827419" cy="6293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85607" y="6144337"/>
            <a:ext cx="2164155" cy="259699"/>
            <a:chOff x="12585607" y="6144337"/>
            <a:chExt cx="2164155" cy="2596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820000">
              <a:off x="12585607" y="6144337"/>
              <a:ext cx="2164155" cy="25969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05027" y="8938562"/>
            <a:ext cx="1938388" cy="6076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34595" y="7428800"/>
            <a:ext cx="1762559" cy="496072"/>
            <a:chOff x="8934595" y="7428800"/>
            <a:chExt cx="1762559" cy="49607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34595" y="7428800"/>
              <a:ext cx="1762559" cy="496072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DDCB0C6-EC73-4646-A8D2-4ACD4F99B826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4762" b="9098"/>
          <a:stretch/>
        </p:blipFill>
        <p:spPr>
          <a:xfrm>
            <a:off x="7162800" y="964107"/>
            <a:ext cx="762000" cy="7503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1001">
            <a:extLst>
              <a:ext uri="{FF2B5EF4-FFF2-40B4-BE49-F238E27FC236}">
                <a16:creationId xmlns:a16="http://schemas.microsoft.com/office/drawing/2014/main" id="{E7A3F8E2-0EEF-6443-83D7-DA2296988804}"/>
              </a:ext>
            </a:extLst>
          </p:cNvPr>
          <p:cNvGrpSpPr/>
          <p:nvPr/>
        </p:nvGrpSpPr>
        <p:grpSpPr>
          <a:xfrm>
            <a:off x="1996647" y="1856238"/>
            <a:ext cx="1838512" cy="1838512"/>
            <a:chOff x="950086" y="1499710"/>
            <a:chExt cx="1838512" cy="1838512"/>
          </a:xfrm>
        </p:grpSpPr>
        <p:pic>
          <p:nvPicPr>
            <p:cNvPr id="33" name="Object 2">
              <a:extLst>
                <a:ext uri="{FF2B5EF4-FFF2-40B4-BE49-F238E27FC236}">
                  <a16:creationId xmlns:a16="http://schemas.microsoft.com/office/drawing/2014/main" id="{EC55FCAB-970F-9C4F-A1FB-90C1D0F03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086" y="1499710"/>
              <a:ext cx="1838512" cy="1838512"/>
            </a:xfrm>
            <a:prstGeom prst="rect">
              <a:avLst/>
            </a:prstGeom>
          </p:spPr>
        </p:pic>
      </p:grpSp>
      <p:pic>
        <p:nvPicPr>
          <p:cNvPr id="35" name="Object 4">
            <a:extLst>
              <a:ext uri="{FF2B5EF4-FFF2-40B4-BE49-F238E27FC236}">
                <a16:creationId xmlns:a16="http://schemas.microsoft.com/office/drawing/2014/main" id="{C5BDDE57-4D6E-9748-B4C0-BACDAFE1CC1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2359" y="1988734"/>
            <a:ext cx="1683507" cy="1681971"/>
          </a:xfrm>
          <a:prstGeom prst="rect">
            <a:avLst/>
          </a:prstGeom>
        </p:spPr>
      </p:pic>
      <p:pic>
        <p:nvPicPr>
          <p:cNvPr id="37" name="Object 5">
            <a:extLst>
              <a:ext uri="{FF2B5EF4-FFF2-40B4-BE49-F238E27FC236}">
                <a16:creationId xmlns:a16="http://schemas.microsoft.com/office/drawing/2014/main" id="{33846779-29AF-1847-A7F1-2522128E6FB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5925" y="2028479"/>
            <a:ext cx="3724707" cy="15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7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26151" y="2985166"/>
            <a:ext cx="2237994" cy="2237994"/>
            <a:chOff x="2926151" y="2985166"/>
            <a:chExt cx="2237994" cy="2237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151" y="2985166"/>
              <a:ext cx="2237994" cy="2237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0817" y="3995877"/>
            <a:ext cx="2164155" cy="259699"/>
            <a:chOff x="5430817" y="3995877"/>
            <a:chExt cx="2164155" cy="2596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0817" y="3995877"/>
              <a:ext cx="2164155" cy="259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1657" y="2952266"/>
            <a:ext cx="2309560" cy="2309560"/>
            <a:chOff x="7871657" y="2952266"/>
            <a:chExt cx="2309560" cy="23095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1657" y="2952266"/>
              <a:ext cx="2309560" cy="2309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38555" y="3976573"/>
            <a:ext cx="2164155" cy="259699"/>
            <a:chOff x="11038555" y="3976573"/>
            <a:chExt cx="2164155" cy="2596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8555" y="3976573"/>
              <a:ext cx="2164155" cy="25969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25058" y="5299949"/>
            <a:ext cx="2039539" cy="6658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1519" y="4224551"/>
            <a:ext cx="1898768" cy="6833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6163" y="5299949"/>
            <a:ext cx="1986947" cy="629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6212" y="2607535"/>
            <a:ext cx="705084" cy="712135"/>
            <a:chOff x="2806212" y="2607535"/>
            <a:chExt cx="705084" cy="712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6212" y="2607535"/>
              <a:ext cx="705084" cy="712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55615" y="3110618"/>
            <a:ext cx="1992855" cy="1992855"/>
            <a:chOff x="13455615" y="3110618"/>
            <a:chExt cx="1992855" cy="1992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55615" y="3110618"/>
              <a:ext cx="1992855" cy="1992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20717" y="3692760"/>
            <a:ext cx="827324" cy="827324"/>
            <a:chOff x="11620717" y="3692760"/>
            <a:chExt cx="827324" cy="8273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0717" y="3692760"/>
              <a:ext cx="827324" cy="8273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74964" y="6782654"/>
            <a:ext cx="2035982" cy="2035982"/>
            <a:chOff x="10774964" y="6782654"/>
            <a:chExt cx="2035982" cy="203598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964" y="6782654"/>
              <a:ext cx="2035982" cy="20359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75688" y="6465160"/>
            <a:ext cx="2164155" cy="259699"/>
            <a:chOff x="8775688" y="6465160"/>
            <a:chExt cx="2164155" cy="259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160000">
              <a:off x="8775688" y="6465160"/>
              <a:ext cx="2164155" cy="2596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6" y="5984337"/>
            <a:ext cx="2164155" cy="259699"/>
            <a:chOff x="12397036" y="5984337"/>
            <a:chExt cx="2164155" cy="2596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680000">
              <a:off x="12397036" y="5984337"/>
              <a:ext cx="2164155" cy="25969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48955" y="5550645"/>
            <a:ext cx="1441396" cy="6289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29336" y="6228673"/>
            <a:ext cx="1827419" cy="6293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85607" y="6144337"/>
            <a:ext cx="2164155" cy="259699"/>
            <a:chOff x="12585607" y="6144337"/>
            <a:chExt cx="2164155" cy="2596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820000">
              <a:off x="12585607" y="6144337"/>
              <a:ext cx="2164155" cy="25969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05027" y="8938562"/>
            <a:ext cx="1938388" cy="6076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34595" y="7428800"/>
            <a:ext cx="1762559" cy="496072"/>
            <a:chOff x="8934595" y="7428800"/>
            <a:chExt cx="1762559" cy="49607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4595" y="7428800"/>
              <a:ext cx="1762559" cy="496072"/>
            </a:xfrm>
            <a:prstGeom prst="rect">
              <a:avLst/>
            </a:prstGeom>
          </p:spPr>
        </p:pic>
      </p:grpSp>
      <p:pic>
        <p:nvPicPr>
          <p:cNvPr id="35" name="Object 1">
            <a:extLst>
              <a:ext uri="{FF2B5EF4-FFF2-40B4-BE49-F238E27FC236}">
                <a16:creationId xmlns:a16="http://schemas.microsoft.com/office/drawing/2014/main" id="{850387DD-DD52-4E4B-86F0-716AC4108AD5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F5BC0E3-6F48-734C-A524-9AEC4B36EB87}"/>
              </a:ext>
            </a:extLst>
          </p:cNvPr>
          <p:cNvSpPr/>
          <p:nvPr/>
        </p:nvSpPr>
        <p:spPr>
          <a:xfrm>
            <a:off x="7594972" y="2607535"/>
            <a:ext cx="8254628" cy="6938636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1AB7-E588-AD44-926D-543D930C96D3}"/>
              </a:ext>
            </a:extLst>
          </p:cNvPr>
          <p:cNvSpPr txBox="1"/>
          <p:nvPr/>
        </p:nvSpPr>
        <p:spPr>
          <a:xfrm>
            <a:off x="2590800" y="1960689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크롤링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라벨링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76064AF-C174-7940-8389-A9DAF4BBADF5}"/>
              </a:ext>
            </a:extLst>
          </p:cNvPr>
          <p:cNvSpPr/>
          <p:nvPr/>
        </p:nvSpPr>
        <p:spPr>
          <a:xfrm>
            <a:off x="4730495" y="2553166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완료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17450D-1479-D54C-A552-8A8011990646}"/>
              </a:ext>
            </a:extLst>
          </p:cNvPr>
          <p:cNvSpPr txBox="1"/>
          <p:nvPr/>
        </p:nvSpPr>
        <p:spPr>
          <a:xfrm>
            <a:off x="13532187" y="2461691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599506-3C8B-F449-8FC3-F787B441CEEB}"/>
              </a:ext>
            </a:extLst>
          </p:cNvPr>
          <p:cNvSpPr txBox="1"/>
          <p:nvPr/>
        </p:nvSpPr>
        <p:spPr>
          <a:xfrm>
            <a:off x="8371864" y="2353798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1DD256D-F7C7-0F4C-AD4D-20D2B249394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5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0869" y="2420143"/>
            <a:ext cx="12986098" cy="13879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17669" y="3863171"/>
            <a:ext cx="4563816" cy="5219258"/>
            <a:chOff x="2867213" y="3810511"/>
            <a:chExt cx="4563816" cy="52192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7213" y="3810511"/>
              <a:ext cx="4563816" cy="52192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3089" y="4418459"/>
            <a:ext cx="4470887" cy="5199201"/>
            <a:chOff x="3732633" y="4365799"/>
            <a:chExt cx="4470887" cy="51992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2633" y="4365799"/>
              <a:ext cx="4470887" cy="51992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25000" y="3901254"/>
            <a:ext cx="6171429" cy="5388486"/>
            <a:chOff x="9266667" y="3810511"/>
            <a:chExt cx="6171429" cy="53884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6667" y="3810511"/>
              <a:ext cx="6171429" cy="5388486"/>
            </a:xfrm>
            <a:prstGeom prst="rect">
              <a:avLst/>
            </a:prstGeom>
          </p:spPr>
        </p:pic>
      </p:grp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E21F1240-C2C1-DF4A-A7EA-60922EA3FDB2}"/>
              </a:ext>
            </a:extLst>
          </p:cNvPr>
          <p:cNvGrpSpPr/>
          <p:nvPr/>
        </p:nvGrpSpPr>
        <p:grpSpPr>
          <a:xfrm>
            <a:off x="646657" y="1566656"/>
            <a:ext cx="2237994" cy="2237994"/>
            <a:chOff x="2926151" y="2985166"/>
            <a:chExt cx="2237994" cy="2237994"/>
          </a:xfrm>
        </p:grpSpPr>
        <p:pic>
          <p:nvPicPr>
            <p:cNvPr id="12" name="Object 3">
              <a:extLst>
                <a:ext uri="{FF2B5EF4-FFF2-40B4-BE49-F238E27FC236}">
                  <a16:creationId xmlns:a16="http://schemas.microsoft.com/office/drawing/2014/main" id="{8B39A5D0-5E4E-9C40-B1CF-98F63C852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6151" y="2985166"/>
              <a:ext cx="2237994" cy="2237994"/>
            </a:xfrm>
            <a:prstGeom prst="rect">
              <a:avLst/>
            </a:prstGeom>
          </p:spPr>
        </p:pic>
      </p:grpSp>
      <p:pic>
        <p:nvPicPr>
          <p:cNvPr id="13" name="Object 16">
            <a:extLst>
              <a:ext uri="{FF2B5EF4-FFF2-40B4-BE49-F238E27FC236}">
                <a16:creationId xmlns:a16="http://schemas.microsoft.com/office/drawing/2014/main" id="{7D9753BE-A303-9447-8FE9-9E317D370E8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1922" y="3863171"/>
            <a:ext cx="1986947" cy="629698"/>
          </a:xfrm>
          <a:prstGeom prst="rect">
            <a:avLst/>
          </a:prstGeom>
        </p:spPr>
      </p:pic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4AF6AD31-DCB8-7A4F-8FE3-80860EA1D4F9}"/>
              </a:ext>
            </a:extLst>
          </p:cNvPr>
          <p:cNvGrpSpPr/>
          <p:nvPr/>
        </p:nvGrpSpPr>
        <p:grpSpPr>
          <a:xfrm>
            <a:off x="491971" y="1170757"/>
            <a:ext cx="705084" cy="712135"/>
            <a:chOff x="2806212" y="2607535"/>
            <a:chExt cx="705084" cy="712135"/>
          </a:xfrm>
        </p:grpSpPr>
        <p:pic>
          <p:nvPicPr>
            <p:cNvPr id="15" name="Object 18">
              <a:extLst>
                <a:ext uri="{FF2B5EF4-FFF2-40B4-BE49-F238E27FC236}">
                  <a16:creationId xmlns:a16="http://schemas.microsoft.com/office/drawing/2014/main" id="{92C08E3F-18B7-E046-A487-65668C37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6212" y="2607535"/>
              <a:ext cx="705084" cy="71213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68AC03C-CA24-A446-BFD6-2955AA1368CF}"/>
              </a:ext>
            </a:extLst>
          </p:cNvPr>
          <p:cNvSpPr txBox="1"/>
          <p:nvPr/>
        </p:nvSpPr>
        <p:spPr>
          <a:xfrm>
            <a:off x="276559" y="523911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크롤링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라벨링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71E842-CB2F-3048-A761-BAC823AA43E8}"/>
              </a:ext>
            </a:extLst>
          </p:cNvPr>
          <p:cNvSpPr/>
          <p:nvPr/>
        </p:nvSpPr>
        <p:spPr>
          <a:xfrm>
            <a:off x="2416254" y="1116388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완료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A595E9B-5D22-424B-A3E1-A04BE2A014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26151" y="2985166"/>
            <a:ext cx="2237994" cy="2237994"/>
            <a:chOff x="2926151" y="2985166"/>
            <a:chExt cx="2237994" cy="2237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151" y="2985166"/>
              <a:ext cx="2237994" cy="2237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0817" y="3995877"/>
            <a:ext cx="2164155" cy="259699"/>
            <a:chOff x="5430817" y="3995877"/>
            <a:chExt cx="2164155" cy="2596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0817" y="3995877"/>
              <a:ext cx="2164155" cy="259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1657" y="2952266"/>
            <a:ext cx="2309560" cy="2309560"/>
            <a:chOff x="7871657" y="2952266"/>
            <a:chExt cx="2309560" cy="23095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1657" y="2952266"/>
              <a:ext cx="2309560" cy="2309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38555" y="3976573"/>
            <a:ext cx="2164155" cy="259699"/>
            <a:chOff x="11038555" y="3976573"/>
            <a:chExt cx="2164155" cy="2596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8555" y="3976573"/>
              <a:ext cx="2164155" cy="25969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25058" y="5299949"/>
            <a:ext cx="2039539" cy="6658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1519" y="4224551"/>
            <a:ext cx="1898768" cy="6833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6163" y="5299949"/>
            <a:ext cx="1986947" cy="629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6212" y="2607535"/>
            <a:ext cx="705084" cy="712135"/>
            <a:chOff x="2806212" y="2607535"/>
            <a:chExt cx="705084" cy="712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6212" y="2607535"/>
              <a:ext cx="705084" cy="712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55615" y="3110618"/>
            <a:ext cx="1992855" cy="1992855"/>
            <a:chOff x="13455615" y="3110618"/>
            <a:chExt cx="1992855" cy="1992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55615" y="3110618"/>
              <a:ext cx="1992855" cy="1992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20717" y="3692760"/>
            <a:ext cx="827324" cy="827324"/>
            <a:chOff x="11620717" y="3692760"/>
            <a:chExt cx="827324" cy="8273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0717" y="3692760"/>
              <a:ext cx="827324" cy="8273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74964" y="6782654"/>
            <a:ext cx="2035982" cy="2035982"/>
            <a:chOff x="10774964" y="6782654"/>
            <a:chExt cx="2035982" cy="203598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964" y="6782654"/>
              <a:ext cx="2035982" cy="20359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75688" y="6465160"/>
            <a:ext cx="2164155" cy="259699"/>
            <a:chOff x="8775688" y="6465160"/>
            <a:chExt cx="2164155" cy="259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160000">
              <a:off x="8775688" y="6465160"/>
              <a:ext cx="2164155" cy="2596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6" y="5984337"/>
            <a:ext cx="2164155" cy="259699"/>
            <a:chOff x="12397036" y="5984337"/>
            <a:chExt cx="2164155" cy="2596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680000">
              <a:off x="12397036" y="5984337"/>
              <a:ext cx="2164155" cy="25969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48955" y="5550645"/>
            <a:ext cx="1441396" cy="6289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29336" y="6228673"/>
            <a:ext cx="1827419" cy="6293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85607" y="6144337"/>
            <a:ext cx="2164155" cy="259699"/>
            <a:chOff x="12585607" y="6144337"/>
            <a:chExt cx="2164155" cy="2596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820000">
              <a:off x="12585607" y="6144337"/>
              <a:ext cx="2164155" cy="25969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05027" y="8938562"/>
            <a:ext cx="1938388" cy="6076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34595" y="7428800"/>
            <a:ext cx="1762559" cy="496072"/>
            <a:chOff x="8934595" y="7428800"/>
            <a:chExt cx="1762559" cy="49607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4595" y="7428800"/>
              <a:ext cx="1762559" cy="496072"/>
            </a:xfrm>
            <a:prstGeom prst="rect">
              <a:avLst/>
            </a:prstGeom>
          </p:spPr>
        </p:pic>
      </p:grpSp>
      <p:pic>
        <p:nvPicPr>
          <p:cNvPr id="35" name="Object 1">
            <a:extLst>
              <a:ext uri="{FF2B5EF4-FFF2-40B4-BE49-F238E27FC236}">
                <a16:creationId xmlns:a16="http://schemas.microsoft.com/office/drawing/2014/main" id="{850387DD-DD52-4E4B-86F0-716AC4108AD5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F5BC0E3-6F48-734C-A524-9AEC4B36EB87}"/>
              </a:ext>
            </a:extLst>
          </p:cNvPr>
          <p:cNvSpPr/>
          <p:nvPr/>
        </p:nvSpPr>
        <p:spPr>
          <a:xfrm>
            <a:off x="1248833" y="2384611"/>
            <a:ext cx="6417743" cy="5941700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1AB7-E588-AD44-926D-543D930C96D3}"/>
              </a:ext>
            </a:extLst>
          </p:cNvPr>
          <p:cNvSpPr txBox="1"/>
          <p:nvPr/>
        </p:nvSpPr>
        <p:spPr>
          <a:xfrm>
            <a:off x="8219464" y="2201398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4ECFA17-8241-0D4B-B94B-B906D7A61FFB}"/>
              </a:ext>
            </a:extLst>
          </p:cNvPr>
          <p:cNvSpPr/>
          <p:nvPr/>
        </p:nvSpPr>
        <p:spPr>
          <a:xfrm>
            <a:off x="10805027" y="2832339"/>
            <a:ext cx="6303111" cy="6713831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4EBA8AA-AF28-E647-99D9-47CC410C8CE4}"/>
              </a:ext>
            </a:extLst>
          </p:cNvPr>
          <p:cNvSpPr/>
          <p:nvPr/>
        </p:nvSpPr>
        <p:spPr>
          <a:xfrm>
            <a:off x="6852255" y="5860991"/>
            <a:ext cx="3844899" cy="3428749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C3C5FF9-327A-F343-9634-E899B8842B45}"/>
              </a:ext>
            </a:extLst>
          </p:cNvPr>
          <p:cNvSpPr/>
          <p:nvPr/>
        </p:nvSpPr>
        <p:spPr>
          <a:xfrm>
            <a:off x="9548098" y="2337658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en-US" altLang="ko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0%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FD1707-CD7C-CA42-8A7C-7C5E0D39BA34}"/>
              </a:ext>
            </a:extLst>
          </p:cNvPr>
          <p:cNvSpPr txBox="1"/>
          <p:nvPr/>
        </p:nvSpPr>
        <p:spPr>
          <a:xfrm>
            <a:off x="13379787" y="2309291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03DD3D-57AD-8D4C-BCCA-1BD65F472A5F}"/>
              </a:ext>
            </a:extLst>
          </p:cNvPr>
          <p:cNvSpPr txBox="1"/>
          <p:nvPr/>
        </p:nvSpPr>
        <p:spPr>
          <a:xfrm>
            <a:off x="8219464" y="2201398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EEAEFF-8B3D-0544-922F-7C0ABA043916}"/>
              </a:ext>
            </a:extLst>
          </p:cNvPr>
          <p:cNvSpPr txBox="1"/>
          <p:nvPr/>
        </p:nvSpPr>
        <p:spPr>
          <a:xfrm>
            <a:off x="2590800" y="1960689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크롤링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라벨링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B803759-F1D5-5C45-B811-82066C30D1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8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2478964"/>
            <a:ext cx="11863844" cy="8732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869" y="4123357"/>
            <a:ext cx="7941440" cy="4660632"/>
            <a:chOff x="9437869" y="4123357"/>
            <a:chExt cx="7941440" cy="466063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7869" y="4123357"/>
              <a:ext cx="7941440" cy="46606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988" y="4123357"/>
            <a:ext cx="8294785" cy="4660632"/>
            <a:chOff x="904988" y="4123357"/>
            <a:chExt cx="8294785" cy="46606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988" y="4123357"/>
              <a:ext cx="8294785" cy="4660632"/>
            </a:xfrm>
            <a:prstGeom prst="rect">
              <a:avLst/>
            </a:prstGeom>
          </p:spPr>
        </p:pic>
      </p:grp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6BF309E7-F867-EC41-AAC1-B1651A534BE2}"/>
              </a:ext>
            </a:extLst>
          </p:cNvPr>
          <p:cNvGrpSpPr/>
          <p:nvPr/>
        </p:nvGrpSpPr>
        <p:grpSpPr>
          <a:xfrm>
            <a:off x="904988" y="1310264"/>
            <a:ext cx="2309560" cy="2309560"/>
            <a:chOff x="7871657" y="2952266"/>
            <a:chExt cx="2309560" cy="2309560"/>
          </a:xfrm>
        </p:grpSpPr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11F46567-01D1-B640-933D-745E91BE6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1657" y="2952266"/>
              <a:ext cx="2309560" cy="2309560"/>
            </a:xfrm>
            <a:prstGeom prst="rect">
              <a:avLst/>
            </a:prstGeom>
          </p:spPr>
        </p:pic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041A5025-782C-4949-8781-5AF42D5B5CEE}"/>
              </a:ext>
            </a:extLst>
          </p:cNvPr>
          <p:cNvSpPr/>
          <p:nvPr/>
        </p:nvSpPr>
        <p:spPr>
          <a:xfrm>
            <a:off x="2394201" y="698506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en-US" altLang="ko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0%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EAD18-6F88-AC4B-B2F3-B48D063F7E7E}"/>
              </a:ext>
            </a:extLst>
          </p:cNvPr>
          <p:cNvSpPr txBox="1"/>
          <p:nvPr/>
        </p:nvSpPr>
        <p:spPr>
          <a:xfrm>
            <a:off x="1219200" y="562889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3CBD5F-5331-2546-AEB5-496202129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26151" y="2985166"/>
            <a:ext cx="2237994" cy="2237994"/>
            <a:chOff x="2926151" y="2985166"/>
            <a:chExt cx="2237994" cy="2237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151" y="2985166"/>
              <a:ext cx="2237994" cy="2237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0817" y="3995877"/>
            <a:ext cx="2164155" cy="259699"/>
            <a:chOff x="5430817" y="3995877"/>
            <a:chExt cx="2164155" cy="2596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0817" y="3995877"/>
              <a:ext cx="2164155" cy="259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1657" y="2952266"/>
            <a:ext cx="2309560" cy="2309560"/>
            <a:chOff x="7871657" y="2952266"/>
            <a:chExt cx="2309560" cy="23095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1657" y="2952266"/>
              <a:ext cx="2309560" cy="2309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38555" y="3976573"/>
            <a:ext cx="2164155" cy="259699"/>
            <a:chOff x="11038555" y="3976573"/>
            <a:chExt cx="2164155" cy="2596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8555" y="3976573"/>
              <a:ext cx="2164155" cy="25969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25058" y="5299949"/>
            <a:ext cx="2039539" cy="6658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1519" y="4224551"/>
            <a:ext cx="1898768" cy="6833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6163" y="5299949"/>
            <a:ext cx="1986947" cy="629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6212" y="2607535"/>
            <a:ext cx="705084" cy="712135"/>
            <a:chOff x="2806212" y="2607535"/>
            <a:chExt cx="705084" cy="712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6212" y="2607535"/>
              <a:ext cx="705084" cy="712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55615" y="3110618"/>
            <a:ext cx="1992855" cy="1992855"/>
            <a:chOff x="13455615" y="3110618"/>
            <a:chExt cx="1992855" cy="1992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55615" y="3110618"/>
              <a:ext cx="1992855" cy="1992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20717" y="3692760"/>
            <a:ext cx="827324" cy="827324"/>
            <a:chOff x="11620717" y="3692760"/>
            <a:chExt cx="827324" cy="8273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0717" y="3692760"/>
              <a:ext cx="827324" cy="8273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74964" y="6782654"/>
            <a:ext cx="2035982" cy="2035982"/>
            <a:chOff x="10774964" y="6782654"/>
            <a:chExt cx="2035982" cy="203598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964" y="6782654"/>
              <a:ext cx="2035982" cy="20359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75688" y="6465160"/>
            <a:ext cx="2164155" cy="259699"/>
            <a:chOff x="8775688" y="6465160"/>
            <a:chExt cx="2164155" cy="259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160000">
              <a:off x="8775688" y="6465160"/>
              <a:ext cx="2164155" cy="2596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6" y="5984337"/>
            <a:ext cx="2164155" cy="259699"/>
            <a:chOff x="12397036" y="5984337"/>
            <a:chExt cx="2164155" cy="2596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680000">
              <a:off x="12397036" y="5984337"/>
              <a:ext cx="2164155" cy="25969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48955" y="5550645"/>
            <a:ext cx="1441396" cy="6289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29336" y="6228673"/>
            <a:ext cx="1827419" cy="6293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85607" y="6144337"/>
            <a:ext cx="2164155" cy="259699"/>
            <a:chOff x="12585607" y="6144337"/>
            <a:chExt cx="2164155" cy="2596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820000">
              <a:off x="12585607" y="6144337"/>
              <a:ext cx="2164155" cy="25969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05027" y="8938562"/>
            <a:ext cx="1938388" cy="6076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34595" y="7428800"/>
            <a:ext cx="1762559" cy="496072"/>
            <a:chOff x="8934595" y="7428800"/>
            <a:chExt cx="1762559" cy="49607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4595" y="7428800"/>
              <a:ext cx="1762559" cy="496072"/>
            </a:xfrm>
            <a:prstGeom prst="rect">
              <a:avLst/>
            </a:prstGeom>
          </p:spPr>
        </p:pic>
      </p:grpSp>
      <p:pic>
        <p:nvPicPr>
          <p:cNvPr id="35" name="Object 1">
            <a:extLst>
              <a:ext uri="{FF2B5EF4-FFF2-40B4-BE49-F238E27FC236}">
                <a16:creationId xmlns:a16="http://schemas.microsoft.com/office/drawing/2014/main" id="{850387DD-DD52-4E4B-86F0-716AC4108AD5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F5BC0E3-6F48-734C-A524-9AEC4B36EB87}"/>
              </a:ext>
            </a:extLst>
          </p:cNvPr>
          <p:cNvSpPr/>
          <p:nvPr/>
        </p:nvSpPr>
        <p:spPr>
          <a:xfrm>
            <a:off x="1248833" y="2384611"/>
            <a:ext cx="6417743" cy="5941700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1AB7-E588-AD44-926D-543D930C96D3}"/>
              </a:ext>
            </a:extLst>
          </p:cNvPr>
          <p:cNvSpPr txBox="1"/>
          <p:nvPr/>
        </p:nvSpPr>
        <p:spPr>
          <a:xfrm>
            <a:off x="13379787" y="2309291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4ECFA17-8241-0D4B-B94B-B906D7A61FFB}"/>
              </a:ext>
            </a:extLst>
          </p:cNvPr>
          <p:cNvSpPr/>
          <p:nvPr/>
        </p:nvSpPr>
        <p:spPr>
          <a:xfrm>
            <a:off x="8610600" y="5853929"/>
            <a:ext cx="4132815" cy="3642393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C3C5FF9-327A-F343-9634-E899B8842B45}"/>
              </a:ext>
            </a:extLst>
          </p:cNvPr>
          <p:cNvSpPr/>
          <p:nvPr/>
        </p:nvSpPr>
        <p:spPr>
          <a:xfrm>
            <a:off x="15268600" y="2576362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60%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D4059C-0862-384E-926A-034887F4B14F}"/>
              </a:ext>
            </a:extLst>
          </p:cNvPr>
          <p:cNvSpPr txBox="1"/>
          <p:nvPr/>
        </p:nvSpPr>
        <p:spPr>
          <a:xfrm>
            <a:off x="13379787" y="2309291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E19AE6-24FC-9D42-834B-B21F8265D0BD}"/>
              </a:ext>
            </a:extLst>
          </p:cNvPr>
          <p:cNvSpPr txBox="1"/>
          <p:nvPr/>
        </p:nvSpPr>
        <p:spPr>
          <a:xfrm>
            <a:off x="8219464" y="2201398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EE7B8A-05CD-3745-9723-B5C37880EB88}"/>
              </a:ext>
            </a:extLst>
          </p:cNvPr>
          <p:cNvSpPr txBox="1"/>
          <p:nvPr/>
        </p:nvSpPr>
        <p:spPr>
          <a:xfrm>
            <a:off x="2590800" y="1960689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크롤링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라벨링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1ACF534-AE42-B241-9AA3-39848F8196A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73A2C05F-4228-CD46-BEC5-41875D082C60}"/>
              </a:ext>
            </a:extLst>
          </p:cNvPr>
          <p:cNvSpPr/>
          <p:nvPr/>
        </p:nvSpPr>
        <p:spPr>
          <a:xfrm>
            <a:off x="7871657" y="2832340"/>
            <a:ext cx="2368551" cy="2928879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114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9372" y="3735325"/>
            <a:ext cx="2466617" cy="9781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468" y="5756373"/>
            <a:ext cx="10959968" cy="6594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7449" y="2604166"/>
            <a:ext cx="15151531" cy="8112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8349" y="3639286"/>
            <a:ext cx="2850429" cy="6171429"/>
            <a:chOff x="1058349" y="3639286"/>
            <a:chExt cx="2850429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349" y="3639286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85765" y="3639286"/>
            <a:ext cx="2850429" cy="6171429"/>
            <a:chOff x="4385765" y="3639286"/>
            <a:chExt cx="2850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5765" y="3639286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13181" y="3639286"/>
            <a:ext cx="2850429" cy="6171429"/>
            <a:chOff x="7713181" y="3639286"/>
            <a:chExt cx="2850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3181" y="3639286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88886" y="3646127"/>
            <a:ext cx="2804349" cy="6157746"/>
            <a:chOff x="11088886" y="3646127"/>
            <a:chExt cx="2804349" cy="61577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88886" y="3646127"/>
              <a:ext cx="2804349" cy="61577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0223" y="3639286"/>
            <a:ext cx="2850429" cy="6171429"/>
            <a:chOff x="14370223" y="3639286"/>
            <a:chExt cx="2850429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0223" y="3639286"/>
              <a:ext cx="2850429" cy="6171429"/>
            </a:xfrm>
            <a:prstGeom prst="rect">
              <a:avLst/>
            </a:prstGeom>
          </p:spPr>
        </p:pic>
      </p:grpSp>
      <p:grpSp>
        <p:nvGrpSpPr>
          <p:cNvPr id="15" name="그룹 1006">
            <a:extLst>
              <a:ext uri="{FF2B5EF4-FFF2-40B4-BE49-F238E27FC236}">
                <a16:creationId xmlns:a16="http://schemas.microsoft.com/office/drawing/2014/main" id="{B173309A-2557-3245-802A-2F9ED26DEA54}"/>
              </a:ext>
            </a:extLst>
          </p:cNvPr>
          <p:cNvGrpSpPr/>
          <p:nvPr/>
        </p:nvGrpSpPr>
        <p:grpSpPr>
          <a:xfrm>
            <a:off x="873669" y="1447944"/>
            <a:ext cx="1992855" cy="1992855"/>
            <a:chOff x="13455615" y="3110618"/>
            <a:chExt cx="1992855" cy="1992855"/>
          </a:xfrm>
        </p:grpSpPr>
        <p:pic>
          <p:nvPicPr>
            <p:cNvPr id="16" name="Object 21">
              <a:extLst>
                <a:ext uri="{FF2B5EF4-FFF2-40B4-BE49-F238E27FC236}">
                  <a16:creationId xmlns:a16="http://schemas.microsoft.com/office/drawing/2014/main" id="{A04F5BF0-6348-3443-821E-22536FA4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55615" y="3110618"/>
              <a:ext cx="1992855" cy="199285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42E331-E4EC-9741-9DAC-D9907B9237D8}"/>
              </a:ext>
            </a:extLst>
          </p:cNvPr>
          <p:cNvSpPr txBox="1"/>
          <p:nvPr/>
        </p:nvSpPr>
        <p:spPr>
          <a:xfrm>
            <a:off x="797841" y="646617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EFEEB4A-FA22-D74B-A6A8-04568F8AE63A}"/>
              </a:ext>
            </a:extLst>
          </p:cNvPr>
          <p:cNvSpPr/>
          <p:nvPr/>
        </p:nvSpPr>
        <p:spPr>
          <a:xfrm>
            <a:off x="2686654" y="913688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60%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497599-B551-9D47-B35E-648FCD4F2E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7" name="그룹 1002">
            <a:extLst>
              <a:ext uri="{FF2B5EF4-FFF2-40B4-BE49-F238E27FC236}">
                <a16:creationId xmlns:a16="http://schemas.microsoft.com/office/drawing/2014/main" id="{13659FA2-1BB6-554C-B257-EF1B16D8888B}"/>
              </a:ext>
            </a:extLst>
          </p:cNvPr>
          <p:cNvGrpSpPr/>
          <p:nvPr/>
        </p:nvGrpSpPr>
        <p:grpSpPr>
          <a:xfrm>
            <a:off x="1983115" y="1795272"/>
            <a:ext cx="1833927" cy="1833927"/>
            <a:chOff x="977625" y="3950506"/>
            <a:chExt cx="1833927" cy="1833927"/>
          </a:xfrm>
        </p:grpSpPr>
        <p:pic>
          <p:nvPicPr>
            <p:cNvPr id="38" name="Object 7">
              <a:extLst>
                <a:ext uri="{FF2B5EF4-FFF2-40B4-BE49-F238E27FC236}">
                  <a16:creationId xmlns:a16="http://schemas.microsoft.com/office/drawing/2014/main" id="{BD155BAD-F1D9-CB42-A0D6-33CB82747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625" y="3950506"/>
              <a:ext cx="1833927" cy="1833927"/>
            </a:xfrm>
            <a:prstGeom prst="rect">
              <a:avLst/>
            </a:prstGeom>
          </p:spPr>
        </p:pic>
      </p:grpSp>
      <p:pic>
        <p:nvPicPr>
          <p:cNvPr id="39" name="Object 9">
            <a:extLst>
              <a:ext uri="{FF2B5EF4-FFF2-40B4-BE49-F238E27FC236}">
                <a16:creationId xmlns:a16="http://schemas.microsoft.com/office/drawing/2014/main" id="{DCFAF80D-0EEA-9441-BCF5-7D20404F98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8296" y="1890745"/>
            <a:ext cx="1676223" cy="1677777"/>
          </a:xfrm>
          <a:prstGeom prst="rect">
            <a:avLst/>
          </a:prstGeom>
        </p:spPr>
      </p:pic>
      <p:pic>
        <p:nvPicPr>
          <p:cNvPr id="40" name="Object 10">
            <a:extLst>
              <a:ext uri="{FF2B5EF4-FFF2-40B4-BE49-F238E27FC236}">
                <a16:creationId xmlns:a16="http://schemas.microsoft.com/office/drawing/2014/main" id="{A2811DCF-2D62-444E-A7A6-2026B684843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2915" y="2017349"/>
            <a:ext cx="3649256" cy="15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59"/>
            <a:ext cx="3450756" cy="978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964D56-CC44-204B-9A19-01E5590C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55" y="1102158"/>
            <a:ext cx="471396" cy="659955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8332870C-CDA4-7B4F-9FC5-34CE25D6924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322356" y="419100"/>
            <a:ext cx="28932712" cy="1027901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59"/>
            <a:ext cx="3450756" cy="978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A0000B-079B-E04E-BF91-18AD7E3B3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55" y="1102158"/>
            <a:ext cx="471396" cy="659955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6974A01B-523D-A44D-801E-58A198A8652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323499" y="446205"/>
            <a:ext cx="28932712" cy="1027901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1836" y="4762225"/>
            <a:ext cx="4040609" cy="10450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7541" y="2960898"/>
            <a:ext cx="3135373" cy="6984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1721085"/>
            <a:ext cx="844720" cy="844720"/>
            <a:chOff x="9142857" y="1207920"/>
            <a:chExt cx="844720" cy="84472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1207920"/>
              <a:ext cx="844720" cy="84472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05195" y="1764154"/>
            <a:ext cx="734284" cy="7727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0902" y="1799069"/>
            <a:ext cx="3115463" cy="7029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2891944"/>
            <a:ext cx="844720" cy="844720"/>
            <a:chOff x="9142857" y="2378779"/>
            <a:chExt cx="844720" cy="8447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378779"/>
              <a:ext cx="844720" cy="8447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70291" y="2938370"/>
            <a:ext cx="840261" cy="7727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97541" y="4094217"/>
            <a:ext cx="3145131" cy="6984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4062803"/>
            <a:ext cx="844720" cy="844720"/>
            <a:chOff x="9142857" y="3549638"/>
            <a:chExt cx="844720" cy="8447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549638"/>
              <a:ext cx="844720" cy="84472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01720" y="4114699"/>
            <a:ext cx="912149" cy="772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5233662"/>
            <a:ext cx="844720" cy="844720"/>
            <a:chOff x="9142857" y="4720497"/>
            <a:chExt cx="844720" cy="8447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720497"/>
              <a:ext cx="844720" cy="84472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41654" y="5286127"/>
            <a:ext cx="790353" cy="7727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233540" y="704474"/>
            <a:ext cx="1401242" cy="1401242"/>
            <a:chOff x="16233540" y="704474"/>
            <a:chExt cx="1401242" cy="14012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33540" y="704474"/>
              <a:ext cx="1401242" cy="14012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56685" y="1146666"/>
            <a:ext cx="593048" cy="593048"/>
            <a:chOff x="16656685" y="1146666"/>
            <a:chExt cx="593048" cy="5930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56685" y="1146666"/>
              <a:ext cx="593048" cy="59304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57048" y="4110424"/>
            <a:ext cx="2914534" cy="19084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42857" y="6404521"/>
            <a:ext cx="844720" cy="844720"/>
            <a:chOff x="9142857" y="5891356"/>
            <a:chExt cx="844720" cy="84472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5891356"/>
              <a:ext cx="844720" cy="84472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46562" y="6465397"/>
            <a:ext cx="773502" cy="77279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83732" y="5321244"/>
            <a:ext cx="1693877" cy="70256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42857" y="7575380"/>
            <a:ext cx="844720" cy="844720"/>
            <a:chOff x="9142857" y="7062215"/>
            <a:chExt cx="844720" cy="8447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7062215"/>
              <a:ext cx="844720" cy="84472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46577" y="7619356"/>
            <a:ext cx="772081" cy="77279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80902" y="6546274"/>
            <a:ext cx="1711350" cy="70296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97556" y="7654270"/>
            <a:ext cx="1680874" cy="7029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3736" y="1033736"/>
            <a:ext cx="2760247" cy="9722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17039" y="3966673"/>
            <a:ext cx="2956343" cy="2948076"/>
            <a:chOff x="9617039" y="3966673"/>
            <a:chExt cx="2956343" cy="29480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7039" y="3966673"/>
              <a:ext cx="2956343" cy="29480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7299" y="3966673"/>
            <a:ext cx="2946032" cy="2956469"/>
            <a:chOff x="1467299" y="3966673"/>
            <a:chExt cx="2946032" cy="29564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299" y="3966673"/>
              <a:ext cx="2946032" cy="29564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35820" y="3966673"/>
            <a:ext cx="2958730" cy="2956469"/>
            <a:chOff x="5535820" y="3966673"/>
            <a:chExt cx="2958730" cy="29564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5820" y="3966673"/>
              <a:ext cx="2958730" cy="2956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95871" y="3966673"/>
            <a:ext cx="2948076" cy="2948076"/>
            <a:chOff x="13695871" y="3966673"/>
            <a:chExt cx="2948076" cy="29480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95871" y="3966673"/>
              <a:ext cx="2948076" cy="29480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0726" y="7176191"/>
            <a:ext cx="2659808" cy="98148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15974" y="7176191"/>
            <a:ext cx="2522440" cy="69607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60672" y="7112693"/>
            <a:ext cx="2329992" cy="7405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01812" y="7147630"/>
            <a:ext cx="2584613" cy="7055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46666" y="2779420"/>
            <a:ext cx="1501740" cy="7239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79606" y="2779420"/>
            <a:ext cx="1501740" cy="7239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8" name="그룹 1001">
            <a:extLst>
              <a:ext uri="{FF2B5EF4-FFF2-40B4-BE49-F238E27FC236}">
                <a16:creationId xmlns:a16="http://schemas.microsoft.com/office/drawing/2014/main" id="{9D7EB630-460A-C84E-93B0-BAA67FDD71BF}"/>
              </a:ext>
            </a:extLst>
          </p:cNvPr>
          <p:cNvGrpSpPr/>
          <p:nvPr/>
        </p:nvGrpSpPr>
        <p:grpSpPr>
          <a:xfrm>
            <a:off x="2012718" y="1843809"/>
            <a:ext cx="1834265" cy="1834265"/>
            <a:chOff x="425934" y="689562"/>
            <a:chExt cx="1834265" cy="1834265"/>
          </a:xfrm>
        </p:grpSpPr>
        <p:pic>
          <p:nvPicPr>
            <p:cNvPr id="69" name="Object 3">
              <a:extLst>
                <a:ext uri="{FF2B5EF4-FFF2-40B4-BE49-F238E27FC236}">
                  <a16:creationId xmlns:a16="http://schemas.microsoft.com/office/drawing/2014/main" id="{2A0AA7AD-87F4-D34E-B77C-1202875A6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934" y="689562"/>
              <a:ext cx="1834265" cy="1834265"/>
            </a:xfrm>
            <a:prstGeom prst="rect">
              <a:avLst/>
            </a:prstGeom>
          </p:spPr>
        </p:pic>
      </p:grpSp>
      <p:pic>
        <p:nvPicPr>
          <p:cNvPr id="70" name="Object 5">
            <a:extLst>
              <a:ext uri="{FF2B5EF4-FFF2-40B4-BE49-F238E27FC236}">
                <a16:creationId xmlns:a16="http://schemas.microsoft.com/office/drawing/2014/main" id="{B8F5E26A-95B6-9B47-9429-CCA8FDB3CB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8082" y="1937331"/>
            <a:ext cx="1594457" cy="1678086"/>
          </a:xfrm>
          <a:prstGeom prst="rect">
            <a:avLst/>
          </a:prstGeom>
        </p:spPr>
      </p:pic>
      <p:pic>
        <p:nvPicPr>
          <p:cNvPr id="71" name="Object 6">
            <a:extLst>
              <a:ext uri="{FF2B5EF4-FFF2-40B4-BE49-F238E27FC236}">
                <a16:creationId xmlns:a16="http://schemas.microsoft.com/office/drawing/2014/main" id="{80975667-D289-D140-80FB-867F67ED524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9685" y="2008177"/>
            <a:ext cx="6765057" cy="15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5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51820" y="713079"/>
            <a:ext cx="4611569" cy="9781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5745" y="1987568"/>
            <a:ext cx="14886914" cy="13873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13221" y="3736771"/>
            <a:ext cx="11163781" cy="4414692"/>
            <a:chOff x="3913221" y="3736771"/>
            <a:chExt cx="11163781" cy="441469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221" y="3736771"/>
              <a:ext cx="11163781" cy="441469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9516" y="8377328"/>
            <a:ext cx="2601586" cy="56785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1489" y="9125254"/>
            <a:ext cx="13174118" cy="9214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C6DF8B-FFA2-C24C-A737-91A9658B59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563" b="8375"/>
          <a:stretch/>
        </p:blipFill>
        <p:spPr>
          <a:xfrm>
            <a:off x="6934200" y="495300"/>
            <a:ext cx="762000" cy="1130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51820" y="713079"/>
            <a:ext cx="4611569" cy="9781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6816" y="2215126"/>
            <a:ext cx="15152045" cy="1978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20516" y="5142857"/>
            <a:ext cx="9618039" cy="3233368"/>
            <a:chOff x="8020516" y="5142857"/>
            <a:chExt cx="9618039" cy="32333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0516" y="5142857"/>
              <a:ext cx="9618039" cy="32333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252" y="5129088"/>
            <a:ext cx="6883537" cy="3233368"/>
            <a:chOff x="652252" y="5129088"/>
            <a:chExt cx="6883537" cy="32333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252" y="5129088"/>
              <a:ext cx="6883537" cy="323336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C8C9357-99D1-B646-9A99-BFD4E2016A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563" b="8375"/>
          <a:stretch/>
        </p:blipFill>
        <p:spPr>
          <a:xfrm>
            <a:off x="6934200" y="495300"/>
            <a:ext cx="762000" cy="11304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5" name="Object 1">
            <a:extLst>
              <a:ext uri="{FF2B5EF4-FFF2-40B4-BE49-F238E27FC236}">
                <a16:creationId xmlns:a16="http://schemas.microsoft.com/office/drawing/2014/main" id="{1E80C4CD-8BA1-DE45-A7B9-54B0E318EC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6466" y="2003560"/>
            <a:ext cx="6851235" cy="1526314"/>
          </a:xfrm>
          <a:prstGeom prst="rect">
            <a:avLst/>
          </a:prstGeom>
        </p:spPr>
      </p:pic>
      <p:grpSp>
        <p:nvGrpSpPr>
          <p:cNvPr id="37" name="그룹 1002">
            <a:extLst>
              <a:ext uri="{FF2B5EF4-FFF2-40B4-BE49-F238E27FC236}">
                <a16:creationId xmlns:a16="http://schemas.microsoft.com/office/drawing/2014/main" id="{9B4747E6-F756-D947-82D3-EDBBD1AC47EC}"/>
              </a:ext>
            </a:extLst>
          </p:cNvPr>
          <p:cNvGrpSpPr/>
          <p:nvPr/>
        </p:nvGrpSpPr>
        <p:grpSpPr>
          <a:xfrm>
            <a:off x="2001832" y="1838156"/>
            <a:ext cx="1845834" cy="1845834"/>
            <a:chOff x="715629" y="3503564"/>
            <a:chExt cx="1845834" cy="1845834"/>
          </a:xfrm>
        </p:grpSpPr>
        <p:pic>
          <p:nvPicPr>
            <p:cNvPr id="38" name="Object 8">
              <a:extLst>
                <a:ext uri="{FF2B5EF4-FFF2-40B4-BE49-F238E27FC236}">
                  <a16:creationId xmlns:a16="http://schemas.microsoft.com/office/drawing/2014/main" id="{6CFD48DF-47D3-4B49-8E62-1F5A1556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629" y="3503564"/>
              <a:ext cx="1845834" cy="1845834"/>
            </a:xfrm>
            <a:prstGeom prst="rect">
              <a:avLst/>
            </a:prstGeom>
          </p:spPr>
        </p:pic>
      </p:grpSp>
      <p:pic>
        <p:nvPicPr>
          <p:cNvPr id="39" name="Object 10">
            <a:extLst>
              <a:ext uri="{FF2B5EF4-FFF2-40B4-BE49-F238E27FC236}">
                <a16:creationId xmlns:a16="http://schemas.microsoft.com/office/drawing/2014/main" id="{EBC6AEEA-B15B-A844-888B-C093E437403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1779" y="1939603"/>
            <a:ext cx="1836089" cy="16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4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4276" y="1054140"/>
            <a:ext cx="5692836" cy="958455"/>
          </a:xfrm>
          <a:prstGeom prst="rect">
            <a:avLst/>
          </a:prstGeom>
        </p:spPr>
      </p:pic>
      <p:grpSp>
        <p:nvGrpSpPr>
          <p:cNvPr id="6" name="그룹 1001">
            <a:extLst>
              <a:ext uri="{FF2B5EF4-FFF2-40B4-BE49-F238E27FC236}">
                <a16:creationId xmlns:a16="http://schemas.microsoft.com/office/drawing/2014/main" id="{9672E622-0725-8042-A6EC-F658C4F10ECD}"/>
              </a:ext>
            </a:extLst>
          </p:cNvPr>
          <p:cNvGrpSpPr/>
          <p:nvPr/>
        </p:nvGrpSpPr>
        <p:grpSpPr>
          <a:xfrm>
            <a:off x="2232031" y="3471885"/>
            <a:ext cx="3134693" cy="3155551"/>
            <a:chOff x="2232031" y="3471885"/>
            <a:chExt cx="3134693" cy="3155551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9F5E03FF-96A1-0543-AE53-2EBF6E30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2031" y="3471885"/>
              <a:ext cx="3134693" cy="3155551"/>
            </a:xfrm>
            <a:prstGeom prst="rect">
              <a:avLst/>
            </a:prstGeom>
          </p:spPr>
        </p:pic>
      </p:grpSp>
      <p:grpSp>
        <p:nvGrpSpPr>
          <p:cNvPr id="8" name="그룹 1002">
            <a:extLst>
              <a:ext uri="{FF2B5EF4-FFF2-40B4-BE49-F238E27FC236}">
                <a16:creationId xmlns:a16="http://schemas.microsoft.com/office/drawing/2014/main" id="{0D35A44F-26B7-5748-811B-4F7FF09FCB12}"/>
              </a:ext>
            </a:extLst>
          </p:cNvPr>
          <p:cNvGrpSpPr/>
          <p:nvPr/>
        </p:nvGrpSpPr>
        <p:grpSpPr>
          <a:xfrm>
            <a:off x="12931776" y="3639621"/>
            <a:ext cx="3037358" cy="2987815"/>
            <a:chOff x="12931776" y="3639621"/>
            <a:chExt cx="3037358" cy="2987815"/>
          </a:xfrm>
        </p:grpSpPr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DAF51882-55E8-CE40-82CF-34102062B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31776" y="3639621"/>
              <a:ext cx="3037358" cy="2987815"/>
            </a:xfrm>
            <a:prstGeom prst="rect">
              <a:avLst/>
            </a:prstGeom>
          </p:spPr>
        </p:pic>
      </p:grp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589355DA-4942-0444-8887-E6DC56488FA3}"/>
              </a:ext>
            </a:extLst>
          </p:cNvPr>
          <p:cNvGrpSpPr/>
          <p:nvPr/>
        </p:nvGrpSpPr>
        <p:grpSpPr>
          <a:xfrm>
            <a:off x="7650176" y="3902933"/>
            <a:ext cx="3309171" cy="2991169"/>
            <a:chOff x="7650176" y="3902933"/>
            <a:chExt cx="3309171" cy="2991169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6AAFAD53-9A6F-1B46-A8FC-6CFE55156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0176" y="3902933"/>
              <a:ext cx="3309171" cy="2991169"/>
            </a:xfrm>
            <a:prstGeom prst="rect">
              <a:avLst/>
            </a:prstGeom>
          </p:spPr>
        </p:pic>
      </p:grpSp>
      <p:pic>
        <p:nvPicPr>
          <p:cNvPr id="12" name="Object 11">
            <a:extLst>
              <a:ext uri="{FF2B5EF4-FFF2-40B4-BE49-F238E27FC236}">
                <a16:creationId xmlns:a16="http://schemas.microsoft.com/office/drawing/2014/main" id="{6B641791-7B2D-A145-843E-725A9511463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4291" y="7230173"/>
            <a:ext cx="3443216" cy="1117027"/>
          </a:xfrm>
          <a:prstGeom prst="rect">
            <a:avLst/>
          </a:prstGeom>
        </p:spPr>
      </p:pic>
      <p:pic>
        <p:nvPicPr>
          <p:cNvPr id="13" name="Object 12">
            <a:extLst>
              <a:ext uri="{FF2B5EF4-FFF2-40B4-BE49-F238E27FC236}">
                <a16:creationId xmlns:a16="http://schemas.microsoft.com/office/drawing/2014/main" id="{72131E60-17C6-4849-9C17-FE9A0D79FF5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87338" y="7469721"/>
            <a:ext cx="4071197" cy="637933"/>
          </a:xfrm>
          <a:prstGeom prst="rect">
            <a:avLst/>
          </a:prstGeom>
        </p:spPr>
      </p:pic>
      <p:pic>
        <p:nvPicPr>
          <p:cNvPr id="14" name="Object 13">
            <a:extLst>
              <a:ext uri="{FF2B5EF4-FFF2-40B4-BE49-F238E27FC236}">
                <a16:creationId xmlns:a16="http://schemas.microsoft.com/office/drawing/2014/main" id="{E341A469-9798-E542-9BDF-3FCA179CBD9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72074" y="7230173"/>
            <a:ext cx="3825385" cy="11067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D3CE12-3C6B-2A41-92CB-2B002E04B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7100" y="977742"/>
            <a:ext cx="622300" cy="1111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964</Words>
  <Application>Microsoft Macintosh PowerPoint</Application>
  <PresentationFormat>사용자 지정</PresentationFormat>
  <Paragraphs>119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BM DoHyeon OTF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이승준(학부생-소프트웨어전공)</cp:lastModifiedBy>
  <cp:revision>37</cp:revision>
  <dcterms:created xsi:type="dcterms:W3CDTF">2022-04-03T21:31:23Z</dcterms:created>
  <dcterms:modified xsi:type="dcterms:W3CDTF">2022-04-03T16:19:09Z</dcterms:modified>
</cp:coreProperties>
</file>