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67" r:id="rId3"/>
    <p:sldId id="259" r:id="rId4"/>
    <p:sldId id="266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0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21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96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014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882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373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8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79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4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0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4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61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7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82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24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BCBD-B749-4B9D-B6C2-08BC0CAA83C7}" type="datetimeFigureOut">
              <a:rPr lang="es-ES" smtClean="0"/>
              <a:t>16/10/2021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2D1676-A5E4-49AF-B6C1-C5574C354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8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130DA-9F29-401E-B373-B78A770EC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5158-4ADC-4906-9DD4-580582546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6000" b="1" dirty="0"/>
              <a:t>Vegetariana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22BEF5-4BD2-40B9-822F-72164FA291B0}"/>
              </a:ext>
            </a:extLst>
          </p:cNvPr>
          <p:cNvSpPr txBox="1"/>
          <p:nvPr/>
        </p:nvSpPr>
        <p:spPr>
          <a:xfrm>
            <a:off x="5850295" y="3843867"/>
            <a:ext cx="5915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s-ES" dirty="0">
                <a:solidFill>
                  <a:schemeClr val="tx1">
                    <a:lumMod val="75000"/>
                  </a:schemeClr>
                </a:solidFill>
              </a:rPr>
            </a:br>
            <a:endParaRPr lang="es-E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9248E6-4880-4F77-BDED-DB0A3D8EC6EB}"/>
              </a:ext>
            </a:extLst>
          </p:cNvPr>
          <p:cNvSpPr txBox="1"/>
          <p:nvPr/>
        </p:nvSpPr>
        <p:spPr>
          <a:xfrm>
            <a:off x="2220686" y="5383763"/>
            <a:ext cx="561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Integrantes: - Antonio Yoma</a:t>
            </a:r>
          </a:p>
          <a:p>
            <a:r>
              <a:rPr lang="es-ES" dirty="0"/>
              <a:t>                   - Diego Álvarez</a:t>
            </a:r>
          </a:p>
          <a:p>
            <a:r>
              <a:rPr lang="es-ES" dirty="0"/>
              <a:t>                   - Carlos Bahamonde </a:t>
            </a:r>
          </a:p>
          <a:p>
            <a:r>
              <a:rPr lang="es-E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21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85C5D-4F19-431A-A6B2-040EA5E4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14FFA-7C7E-40D6-9AC2-F3B301B5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01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B419C-840A-4F36-AB6C-E5008300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b="1" dirty="0"/>
              <a:t>Misión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22898-9ABE-4C82-81EF-EE320006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7"/>
            <a:ext cx="10823577" cy="3615267"/>
          </a:xfrm>
        </p:spPr>
        <p:txBody>
          <a:bodyPr/>
          <a:lstStyle/>
          <a:p>
            <a:pPr algn="just"/>
            <a:r>
              <a:rPr lang="es-ES" dirty="0"/>
              <a:t>“Ser la primera cadena de comida rápida saludable que busca alimentar al mundo con comida sana, transversal y al alcance de todos, bajo un modelo de negocio rentable, justo y sustentable”</a:t>
            </a:r>
          </a:p>
        </p:txBody>
      </p:sp>
    </p:spTree>
    <p:extLst>
      <p:ext uri="{BB962C8B-B14F-4D97-AF65-F5344CB8AC3E}">
        <p14:creationId xmlns:p14="http://schemas.microsoft.com/office/powerpoint/2010/main" val="355354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764B8-2BA1-4DB8-83EA-0F9ED6B8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7" y="685800"/>
            <a:ext cx="8534400" cy="1507067"/>
          </a:xfrm>
        </p:spPr>
        <p:txBody>
          <a:bodyPr/>
          <a:lstStyle/>
          <a:p>
            <a:r>
              <a:rPr lang="es-ES" b="1" dirty="0"/>
              <a:t>Visión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5C557-69B5-4570-8AAA-818E0434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57" y="2192867"/>
            <a:ext cx="10674286" cy="3615267"/>
          </a:xfrm>
        </p:spPr>
        <p:txBody>
          <a:bodyPr/>
          <a:lstStyle/>
          <a:p>
            <a:r>
              <a:rPr lang="es-ES" dirty="0"/>
              <a:t>“Este restaurant vegetariano tiene la misión de </a:t>
            </a:r>
            <a:r>
              <a:rPr lang="es-ES" u="sng" dirty="0"/>
              <a:t>ser</a:t>
            </a:r>
            <a:r>
              <a:rPr lang="es-ES" dirty="0"/>
              <a:t> la mejor y mas grande cadena de comida saludable para el mundo, respetando el planeta y alimentando la conciencia de todos, para una vida feliz y plena.”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039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25EE8-C9DE-4C98-B375-A583B8BC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b="1" dirty="0"/>
              <a:t>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3C7FA-ABC9-4B32-A3B6-A210A1D6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Responsabilidad en tratamiento de datos personales</a:t>
            </a:r>
          </a:p>
          <a:p>
            <a:r>
              <a:rPr lang="es-ES" dirty="0">
                <a:solidFill>
                  <a:schemeClr val="tx1"/>
                </a:solidFill>
              </a:rPr>
              <a:t>Responsabilidad con el cliente</a:t>
            </a:r>
          </a:p>
          <a:p>
            <a:r>
              <a:rPr lang="es-ES" dirty="0"/>
              <a:t>La calidad total de nuestro servicio.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/>
              <a:t>Contribuir a una oferta gastronómica tradicional y saludable.</a:t>
            </a:r>
          </a:p>
          <a:p>
            <a:r>
              <a:rPr lang="es-ES" dirty="0"/>
              <a:t>Inculcar valores sobre el respeto al medio ambiente.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Respeto</a:t>
            </a:r>
          </a:p>
        </p:txBody>
      </p:sp>
    </p:spTree>
    <p:extLst>
      <p:ext uri="{BB962C8B-B14F-4D97-AF65-F5344CB8AC3E}">
        <p14:creationId xmlns:p14="http://schemas.microsoft.com/office/powerpoint/2010/main" val="412397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18002-F584-40C4-B95B-8D60FB36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1"/>
            <a:ext cx="10515600" cy="1325563"/>
          </a:xfrm>
        </p:spPr>
        <p:txBody>
          <a:bodyPr/>
          <a:lstStyle/>
          <a:p>
            <a:r>
              <a:rPr lang="es-ES" b="1" dirty="0"/>
              <a:t>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35431-4221-462F-A1BE-C2D2A497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366"/>
            <a:ext cx="1074109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25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7E60-19D7-4B16-A8D8-4CFAE9CA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“MAMATERRA”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F8DAC-F07F-46F6-A6E5-8E64042C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Cadena de restaurantes dedicada a la distribución y venta de comida vegetariana a un precio accesible, fundada en Puerto Montt en el año 2017.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73AA65-E168-41EC-8D88-E1F2578A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54" y="3228391"/>
            <a:ext cx="8089641" cy="25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8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4D74-DA16-46E7-B71A-398358F7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7" y="685800"/>
            <a:ext cx="8534400" cy="1507067"/>
          </a:xfrm>
        </p:spPr>
        <p:txBody>
          <a:bodyPr/>
          <a:lstStyle/>
          <a:p>
            <a:r>
              <a:rPr lang="es-ES" b="1" dirty="0"/>
              <a:t>Diagnostico Estratégico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DCE93-11E3-4945-AF74-042D8C7E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57" y="219286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sz="2400" b="1" dirty="0">
                <a:solidFill>
                  <a:schemeClr val="tx1"/>
                </a:solidFill>
              </a:rPr>
              <a:t>Diagnostico Interno: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MEFI</a:t>
            </a:r>
          </a:p>
          <a:p>
            <a:r>
              <a:rPr lang="es-ES" dirty="0">
                <a:solidFill>
                  <a:schemeClr val="tx1"/>
                </a:solidFill>
              </a:rPr>
              <a:t>Ansoff</a:t>
            </a:r>
          </a:p>
          <a:p>
            <a:r>
              <a:rPr lang="es-ES" dirty="0">
                <a:solidFill>
                  <a:schemeClr val="tx1"/>
                </a:solidFill>
              </a:rPr>
              <a:t>Matriz PCI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Diagnostico Externo:</a:t>
            </a:r>
          </a:p>
          <a:p>
            <a:r>
              <a:rPr lang="es-ES" dirty="0">
                <a:solidFill>
                  <a:schemeClr val="tx1"/>
                </a:solidFill>
              </a:rPr>
              <a:t>Análisis </a:t>
            </a:r>
            <a:r>
              <a:rPr lang="es-ES" u="sng" dirty="0" err="1">
                <a:solidFill>
                  <a:schemeClr val="tx1"/>
                </a:solidFill>
              </a:rPr>
              <a:t>Pestel</a:t>
            </a:r>
            <a:endParaRPr lang="es-ES" u="sng" dirty="0">
              <a:solidFill>
                <a:schemeClr val="tx1"/>
              </a:solidFill>
            </a:endParaRPr>
          </a:p>
          <a:p>
            <a:r>
              <a:rPr lang="es-ES" u="sng" dirty="0">
                <a:solidFill>
                  <a:schemeClr val="tx1"/>
                </a:solidFill>
              </a:rPr>
              <a:t>Matriz BCG</a:t>
            </a:r>
          </a:p>
          <a:p>
            <a:r>
              <a:rPr lang="es-ES" u="sng" dirty="0">
                <a:solidFill>
                  <a:schemeClr val="tx1"/>
                </a:solidFill>
              </a:rPr>
              <a:t>Porter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5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14F94-6079-42A1-BF7E-63DFE988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</a:t>
            </a:r>
            <a:r>
              <a:rPr lang="es-ES" dirty="0" err="1"/>
              <a:t>Pestel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6364C1-A227-43FD-8E6D-174D1330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9BA6D73-0476-423C-B9F6-8491CD7F6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67546"/>
              </p:ext>
            </p:extLst>
          </p:nvPr>
        </p:nvGraphicFramePr>
        <p:xfrm>
          <a:off x="677334" y="1353014"/>
          <a:ext cx="11168742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628">
                  <a:extLst>
                    <a:ext uri="{9D8B030D-6E8A-4147-A177-3AD203B41FA5}">
                      <a16:colId xmlns:a16="http://schemas.microsoft.com/office/drawing/2014/main" val="400007437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0562303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333111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Factores Externos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Oportunidades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Amenazas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6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Políticos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Apoyo del Gobierno para emprendedores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Programa Alimentación saludable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Incertidumbre Política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Económicos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Creciente necesidad de alimentación saludable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Crisis económica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Pandemia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4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Cambio de mentalidad con respecto a alimentos vegetarianos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Intolerancia al Gluten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Incremento en cantidad de locales vegetarianos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Tecnológicos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Estudios sobre comida Vegetariana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Comercio electrónico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1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Legales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1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Ecológicos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Reducción de contaminación con menor generación de residuos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95300"/>
                  </a:ext>
                </a:extLst>
              </a:tr>
            </a:tbl>
          </a:graphicData>
        </a:graphic>
      </p:graphicFrame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DB3E780-4EE0-4081-BC74-293D0AE18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45020"/>
            <a:ext cx="3446797" cy="396342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63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327C8-83B1-4D49-AE28-C466C0D3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b="1" dirty="0"/>
              <a:t>FODA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314E4A8F-0FCE-4E5D-9EDB-F8076AC76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619824"/>
              </p:ext>
            </p:extLst>
          </p:nvPr>
        </p:nvGraphicFramePr>
        <p:xfrm>
          <a:off x="733927" y="1227527"/>
          <a:ext cx="10724145" cy="459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715">
                  <a:extLst>
                    <a:ext uri="{9D8B030D-6E8A-4147-A177-3AD203B41FA5}">
                      <a16:colId xmlns:a16="http://schemas.microsoft.com/office/drawing/2014/main" val="2984247649"/>
                    </a:ext>
                  </a:extLst>
                </a:gridCol>
                <a:gridCol w="3574715">
                  <a:extLst>
                    <a:ext uri="{9D8B030D-6E8A-4147-A177-3AD203B41FA5}">
                      <a16:colId xmlns:a16="http://schemas.microsoft.com/office/drawing/2014/main" val="3853199695"/>
                    </a:ext>
                  </a:extLst>
                </a:gridCol>
                <a:gridCol w="3574715">
                  <a:extLst>
                    <a:ext uri="{9D8B030D-6E8A-4147-A177-3AD203B41FA5}">
                      <a16:colId xmlns:a16="http://schemas.microsoft.com/office/drawing/2014/main" val="3714058323"/>
                    </a:ext>
                  </a:extLst>
                </a:gridCol>
              </a:tblGrid>
              <a:tr h="5543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Actuales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Nuevos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86333"/>
                  </a:ext>
                </a:extLst>
              </a:tr>
              <a:tr h="554300">
                <a:tc rowSpan="2"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Actuales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Penetración de mercados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Desarrollo de 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9987"/>
                  </a:ext>
                </a:extLst>
              </a:tr>
              <a:tr h="1482948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Bajos precios de los productos en comparación a la competencia, ofreciendo promociones (sándwiches más jugos) y una mayor publicidad en redes sociales.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Producción de jugos naturales hechos con frutas de emprendedores locales.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2482"/>
                  </a:ext>
                </a:extLst>
              </a:tr>
              <a:tr h="554300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Nuevos</a:t>
                      </a:r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Desarrollo de mercados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Diversificación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596988"/>
                  </a:ext>
                </a:extLst>
              </a:tr>
              <a:tr h="1196999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expansión del restaurante hacia distintas ciudades de Chile y la incorporación del servicio de </a:t>
                      </a:r>
                      <a:r>
                        <a:rPr lang="es-E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r>
                        <a:rPr lang="es-E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Incluir recetas exitosas de otras culturas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3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0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A2AB4-5070-4B4C-BE3A-AD56E0CD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b="1" dirty="0"/>
              <a:t>Identidad estratégica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EB6DF-ABB2-454C-ABAD-5153806D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s-ES" dirty="0"/>
              <a:t>Misión</a:t>
            </a:r>
          </a:p>
          <a:p>
            <a:r>
              <a:rPr lang="es-ES" dirty="0"/>
              <a:t>Visión</a:t>
            </a:r>
          </a:p>
          <a:p>
            <a:r>
              <a:rPr lang="es-ES" dirty="0"/>
              <a:t>Valores</a:t>
            </a:r>
          </a:p>
        </p:txBody>
      </p:sp>
    </p:spTree>
    <p:extLst>
      <p:ext uri="{BB962C8B-B14F-4D97-AF65-F5344CB8AC3E}">
        <p14:creationId xmlns:p14="http://schemas.microsoft.com/office/powerpoint/2010/main" val="259801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1AA0A-8C4D-4A87-993D-B5A8258C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FODA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C01F2385-AD80-411E-8DB2-CBABA22B9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367632"/>
              </p:ext>
            </p:extLst>
          </p:nvPr>
        </p:nvGraphicFramePr>
        <p:xfrm>
          <a:off x="677861" y="2146041"/>
          <a:ext cx="10500211" cy="421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784">
                  <a:extLst>
                    <a:ext uri="{9D8B030D-6E8A-4147-A177-3AD203B41FA5}">
                      <a16:colId xmlns:a16="http://schemas.microsoft.com/office/drawing/2014/main" val="1110456809"/>
                    </a:ext>
                  </a:extLst>
                </a:gridCol>
                <a:gridCol w="5470427">
                  <a:extLst>
                    <a:ext uri="{9D8B030D-6E8A-4147-A177-3AD203B41FA5}">
                      <a16:colId xmlns:a16="http://schemas.microsoft.com/office/drawing/2014/main" val="1760572119"/>
                    </a:ext>
                  </a:extLst>
                </a:gridCol>
              </a:tblGrid>
              <a:tr h="561945">
                <a:tc>
                  <a:txBody>
                    <a:bodyPr/>
                    <a:lstStyle/>
                    <a:p>
                      <a:r>
                        <a:rPr lang="es-ES" dirty="0"/>
                        <a:t>Fortalezas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Debilidades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80758"/>
                  </a:ext>
                </a:extLst>
              </a:tr>
              <a:tr h="14068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Variedad de Productos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Diversidad de Estilos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Servicio grato, Rápido y eficaz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Falta de publicidad del restaurant para darse a conocer en el publico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28341"/>
                  </a:ext>
                </a:extLst>
              </a:tr>
              <a:tr h="509999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Oportunidades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Amenazas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414128"/>
                  </a:ext>
                </a:extLst>
              </a:tr>
              <a:tr h="173230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Consciencia sobre la comida sana en la población nacional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Ciclo económico creciente y en recuperación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Creciente alza de restaurantes vegetarianos y diversos restaurantes que hoy en día ofrecen el concepto de alimentación saludable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Restaurantes a precio bajo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5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8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EF56E-5855-4C64-9137-7C450CB7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2A3ECA3-3F8E-49F3-B01B-3EFFDE893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86949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44494170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32408424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8562984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07440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0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9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03A92-91B3-4989-80CE-A0A8AA48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06C2D8C-1895-4D9E-ACC3-9E680B76B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592654"/>
              </p:ext>
            </p:extLst>
          </p:nvPr>
        </p:nvGraphicFramePr>
        <p:xfrm>
          <a:off x="677863" y="2160588"/>
          <a:ext cx="85963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4629362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42909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8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1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7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9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7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0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7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71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1415</TotalTime>
  <Words>392</Words>
  <Application>Microsoft Office PowerPoint</Application>
  <PresentationFormat>Panorámica</PresentationFormat>
  <Paragraphs>84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Empresa</vt:lpstr>
      <vt:lpstr>“MAMATERRA”</vt:lpstr>
      <vt:lpstr>Diagnostico Estratégico</vt:lpstr>
      <vt:lpstr>Análisis Pestel</vt:lpstr>
      <vt:lpstr>FODA</vt:lpstr>
      <vt:lpstr>Identidad estratégica</vt:lpstr>
      <vt:lpstr>FODA</vt:lpstr>
      <vt:lpstr>Presentación de PowerPoint</vt:lpstr>
      <vt:lpstr>Presentación de PowerPoint</vt:lpstr>
      <vt:lpstr>Presentación de PowerPoint</vt:lpstr>
      <vt:lpstr>Misión</vt:lpstr>
      <vt:lpstr>Visión </vt:lpstr>
      <vt:lpstr>Valores</vt:lpstr>
      <vt:lpstr>Estrategia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empresa</dc:title>
  <dc:creator>Diego Alvarez Paredes</dc:creator>
  <cp:lastModifiedBy>Diego Alvarez Paredes</cp:lastModifiedBy>
  <cp:revision>5</cp:revision>
  <dcterms:created xsi:type="dcterms:W3CDTF">2021-10-15T03:34:43Z</dcterms:created>
  <dcterms:modified xsi:type="dcterms:W3CDTF">2021-10-17T03:08:20Z</dcterms:modified>
</cp:coreProperties>
</file>