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2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2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17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4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14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https://seaborn.pydata.org/exampl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hat/ggpy/blob/master/docs/Gallery.ipynb" TargetMode="External"/><Relationship Id="rId4" Type="http://schemas.openxmlformats.org/officeDocument/2006/relationships/hyperlink" Target="https://plotly.com/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1.html" TargetMode="External"/><Relationship Id="rId2" Type="http://schemas.openxmlformats.org/officeDocument/2006/relationships/hyperlink" Target="https://www.nltk.org/inst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comprehend/" TargetMode="External"/><Relationship Id="rId5" Type="http://schemas.openxmlformats.org/officeDocument/2006/relationships/hyperlink" Target="https://textblob.readthedocs.io/en/dev/quickstart.html" TargetMode="External"/><Relationship Id="rId4" Type="http://schemas.openxmlformats.org/officeDocument/2006/relationships/hyperlink" Target="https://spacy.io/usage/spacy-10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3FD24-50F1-4BD4-BF37-5F33BB154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44" b="136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592D7-871F-4E4D-B8BE-5D9BEA2A1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Office Hour – 08/26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EF9A6-31DC-E54A-B5BF-9FDECA58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Chelsea Wang</a:t>
            </a:r>
          </a:p>
        </p:txBody>
      </p:sp>
    </p:spTree>
    <p:extLst>
      <p:ext uri="{BB962C8B-B14F-4D97-AF65-F5344CB8AC3E}">
        <p14:creationId xmlns:p14="http://schemas.microsoft.com/office/powerpoint/2010/main" val="31088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8AD18-57F2-5D47-89A3-5BEF6F25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Topics Covered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0742-399A-0041-974E-433CDAAD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2" y="826477"/>
            <a:ext cx="6451199" cy="56270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Data Collection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Data Collection Sources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Importing and merging </a:t>
            </a:r>
            <a:r>
              <a:rPr lang="en-US" sz="1300" dirty="0" err="1">
                <a:effectLst/>
              </a:rPr>
              <a:t>DataFrames</a:t>
            </a:r>
            <a:r>
              <a:rPr lang="en-US" sz="1300" dirty="0">
                <a:effectLst/>
              </a:rPr>
              <a:t> in Pandas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Exploratory Data Analysis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Creating correlation heatmaps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seaborn </a:t>
            </a:r>
            <a:r>
              <a:rPr lang="en-US" sz="1300" dirty="0" err="1">
                <a:effectLst/>
              </a:rPr>
              <a:t>lmplot</a:t>
            </a:r>
            <a:endParaRPr lang="en-US" sz="1300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linear regression in Python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</a:t>
            </a:r>
            <a:r>
              <a:rPr lang="en-US" sz="1300" dirty="0" err="1">
                <a:effectLst/>
              </a:rPr>
              <a:t>ggplot</a:t>
            </a:r>
            <a:r>
              <a:rPr lang="en-US" sz="1300" dirty="0">
                <a:effectLst/>
              </a:rPr>
              <a:t> in Python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</a:t>
            </a:r>
            <a:r>
              <a:rPr lang="en-US" sz="1300" dirty="0" err="1">
                <a:effectLst/>
              </a:rPr>
              <a:t>KMeans</a:t>
            </a:r>
            <a:r>
              <a:rPr lang="en-US" sz="1300" dirty="0">
                <a:effectLst/>
              </a:rPr>
              <a:t> clustering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PCA with scikit-learn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Modelling 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ML classification prediction with scikit-learn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ML Regression prediction with scikit-learn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Conclusion/Presentation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</a:t>
            </a:r>
            <a:r>
              <a:rPr lang="en-US" sz="1300" dirty="0" err="1">
                <a:effectLst/>
              </a:rPr>
              <a:t>Plotly</a:t>
            </a:r>
            <a:r>
              <a:rPr lang="en-US" sz="1300" dirty="0">
                <a:effectLst/>
              </a:rPr>
              <a:t> for interactive Data Visualization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52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9A6D-4744-1445-B52B-0D149D3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4738-787A-BB4B-8F15-B87401C7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Download Existing Data (Kaggle, Google Cloud Public Datasets, etc.)</a:t>
            </a:r>
          </a:p>
          <a:p>
            <a:pPr lvl="1"/>
            <a:r>
              <a:rPr lang="en-US" dirty="0"/>
              <a:t>Data Scraping (Beautiful Soup, </a:t>
            </a:r>
            <a:r>
              <a:rPr lang="en-US" dirty="0" err="1"/>
              <a:t>urllib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API (application programming interface) </a:t>
            </a:r>
          </a:p>
          <a:p>
            <a:pPr lvl="1"/>
            <a:r>
              <a:rPr lang="en-US" dirty="0"/>
              <a:t>Create your own data (survey, observations, etc.)</a:t>
            </a:r>
          </a:p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Data Cleaning (missing rate, outliers, data format, etc.)</a:t>
            </a:r>
          </a:p>
          <a:p>
            <a:pPr lvl="1"/>
            <a:r>
              <a:rPr lang="en-US" dirty="0"/>
              <a:t>Read in Pandas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https://pandas.pydata.org/pandas-docs/stable/user_guide/10min.html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CA17-D75F-A149-A5BF-D9B0738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CF40-3A1C-0B4A-97F2-9014BD04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47848" cy="40361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Correlation heatmaps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Seaborn</a:t>
            </a:r>
          </a:p>
          <a:p>
            <a:pPr lvl="1"/>
            <a:r>
              <a:rPr lang="en-US" dirty="0">
                <a:hlinkClick r:id="rId2"/>
              </a:rPr>
              <a:t>https://seaborn.pydata.org/examples/index.html</a:t>
            </a:r>
            <a:endParaRPr lang="en-US" dirty="0"/>
          </a:p>
          <a:p>
            <a:r>
              <a:rPr lang="en-US" dirty="0">
                <a:effectLst/>
              </a:rPr>
              <a:t>Matplotlib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https://matplotlib.org/gallery/index.html</a:t>
            </a:r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https://plotly.com/python/</a:t>
            </a:r>
            <a:endParaRPr lang="en-US" dirty="0"/>
          </a:p>
          <a:p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https://github.com/yhat/ggpy/blob/master/docs/Gallery.ipynb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7029-A94C-F845-B705-2B7AFB17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altLang="zh-CN" dirty="0"/>
              <a:t>-</a:t>
            </a:r>
            <a:r>
              <a:rPr lang="en-US" dirty="0"/>
              <a:t>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D175-9030-2D43-89FB-AA74C2E1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67727" cy="430447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K-Means </a:t>
            </a:r>
            <a:r>
              <a:rPr lang="zh-CN" altLang="en-US" dirty="0">
                <a:effectLst/>
              </a:rPr>
              <a:t>聚类算法的大致意思就是“物以类聚，人以群分”：</a:t>
            </a:r>
          </a:p>
          <a:p>
            <a:pPr lvl="1"/>
            <a:r>
              <a:rPr lang="zh-CN" altLang="en-US" dirty="0">
                <a:effectLst/>
              </a:rPr>
              <a:t>首先输入 </a:t>
            </a:r>
            <a:r>
              <a:rPr lang="en-US" dirty="0">
                <a:effectLst/>
              </a:rPr>
              <a:t>k </a:t>
            </a:r>
            <a:r>
              <a:rPr lang="zh-CN" altLang="en-US" dirty="0">
                <a:effectLst/>
              </a:rPr>
              <a:t>的值，即我们指定希望通过聚类得到 </a:t>
            </a:r>
            <a:r>
              <a:rPr lang="en-US" dirty="0">
                <a:effectLst/>
              </a:rPr>
              <a:t>k </a:t>
            </a:r>
            <a:r>
              <a:rPr lang="zh-CN" altLang="en-US" dirty="0">
                <a:effectLst/>
              </a:rPr>
              <a:t>个分组；</a:t>
            </a:r>
          </a:p>
          <a:p>
            <a:pPr lvl="1"/>
            <a:r>
              <a:rPr lang="zh-CN" altLang="en-US" dirty="0">
                <a:effectLst/>
              </a:rPr>
              <a:t>从数据集中随机选取 </a:t>
            </a:r>
            <a:r>
              <a:rPr lang="en-US" dirty="0">
                <a:effectLst/>
              </a:rPr>
              <a:t>k </a:t>
            </a:r>
            <a:r>
              <a:rPr lang="zh-CN" altLang="en-US" dirty="0">
                <a:effectLst/>
              </a:rPr>
              <a:t>个数据点作为初始大佬（质心）；</a:t>
            </a:r>
          </a:p>
          <a:p>
            <a:pPr lvl="1"/>
            <a:r>
              <a:rPr lang="zh-CN" altLang="en-US" dirty="0">
                <a:effectLst/>
              </a:rPr>
              <a:t>对集合中每一个小弟，计算与每一个大佬的距离，离哪个大佬距离近，就跟定哪个大佬。</a:t>
            </a:r>
          </a:p>
          <a:p>
            <a:pPr lvl="1"/>
            <a:r>
              <a:rPr lang="zh-CN" altLang="en-US" dirty="0">
                <a:effectLst/>
              </a:rPr>
              <a:t>这时每一个大佬手下都聚集了一票小弟，这时候召开选举大会，每一群选出新的大佬（即通过算法选出新的质心）。</a:t>
            </a:r>
          </a:p>
          <a:p>
            <a:pPr lvl="1"/>
            <a:r>
              <a:rPr lang="zh-CN" altLang="en-US" dirty="0">
                <a:effectLst/>
              </a:rPr>
              <a:t>如果新大佬和老大佬之间的距离小于某一个设置的阈值（表示重新计算的质心的位置变化不大，趋于稳定，或者说收敛），可以认为我们进行的聚类已经达到期望的结果，算法终止。</a:t>
            </a:r>
          </a:p>
          <a:p>
            <a:pPr lvl="1"/>
            <a:r>
              <a:rPr lang="zh-CN" altLang="en-US" dirty="0">
                <a:effectLst/>
              </a:rPr>
              <a:t>如果新大佬和老大佬距离变化很大，需要迭代</a:t>
            </a:r>
            <a:r>
              <a:rPr lang="en-US" altLang="zh-CN" dirty="0">
                <a:effectLst/>
              </a:rPr>
              <a:t>3~5</a:t>
            </a:r>
            <a:r>
              <a:rPr lang="zh-CN" altLang="en-US" dirty="0">
                <a:effectLst/>
              </a:rPr>
              <a:t>步骤。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缺点：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值的选取不好把握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对</a:t>
            </a:r>
            <a:r>
              <a:rPr lang="en-US" altLang="zh-CN" dirty="0">
                <a:effectLst/>
              </a:rPr>
              <a:t>noise</a:t>
            </a:r>
            <a:r>
              <a:rPr lang="zh-CN" altLang="en-US" dirty="0">
                <a:effectLst/>
              </a:rPr>
              <a:t>和异常点比较的敏感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迭代后，得到的结果只是局部最优</a:t>
            </a:r>
            <a:endParaRPr lang="en-US" altLang="zh-CN" dirty="0">
              <a:effectLst/>
            </a:endParaRPr>
          </a:p>
          <a:p>
            <a:pPr lvl="1"/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7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35CC-B376-BA4F-A818-EFBC254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PCA with scikit-learn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9CBD-5C3C-0E41-A900-1D747B7C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6981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Principal Component Analysis</a:t>
            </a:r>
          </a:p>
          <a:p>
            <a:pPr lvl="1"/>
            <a:r>
              <a:rPr lang="zh-CN" altLang="en-US" dirty="0">
                <a:effectLst/>
              </a:rPr>
              <a:t>特征值分解，以达到</a:t>
            </a:r>
            <a:r>
              <a:rPr lang="zh-CN" altLang="en-US" dirty="0"/>
              <a:t>降维的目的</a:t>
            </a:r>
            <a:endParaRPr lang="en-US" altLang="zh-CN" dirty="0"/>
          </a:p>
          <a:p>
            <a:pPr lvl="1"/>
            <a:r>
              <a:rPr lang="zh-CN" altLang="en-US" dirty="0"/>
              <a:t>主要思想</a:t>
            </a:r>
            <a:endParaRPr lang="en-US" altLang="zh-CN" dirty="0"/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个样本值虽然都是存在于</a:t>
            </a:r>
            <a:r>
              <a:rPr lang="en-US" altLang="zh-CN" dirty="0"/>
              <a:t>p</a:t>
            </a:r>
            <a:r>
              <a:rPr lang="zh-CN" altLang="en-US" dirty="0"/>
              <a:t>维空间当中，但是并不是所有维度都有同样的价值，</a:t>
            </a:r>
            <a:r>
              <a:rPr lang="en-US" altLang="zh-CN" dirty="0"/>
              <a:t>PCA</a:t>
            </a:r>
            <a:r>
              <a:rPr lang="zh-CN" altLang="en-US" dirty="0"/>
              <a:t>致力于寻找少数尽可能有意义的维度来表达数据。而维度是否有意义由所有观测值在每一维度上的离散程度（方差，</a:t>
            </a:r>
            <a:r>
              <a:rPr lang="en-US" altLang="zh-CN" dirty="0"/>
              <a:t>variance</a:t>
            </a:r>
            <a:r>
              <a:rPr lang="zh-CN" altLang="en-US" dirty="0"/>
              <a:t>）决定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用方差（</a:t>
            </a:r>
            <a:r>
              <a:rPr lang="en-US" altLang="zh-CN" dirty="0"/>
              <a:t>Variance</a:t>
            </a:r>
            <a:r>
              <a:rPr lang="zh-CN" altLang="en-US" dirty="0"/>
              <a:t>）来衡量数据的差异性，并将差异性较大的高维数据投影到低维空间中进行表示。绝大多数情况下，我们希望获得两个主成分因子：分别是从数据差异性最大和次大的方向提取出来的，称为</a:t>
            </a:r>
            <a:r>
              <a:rPr lang="en-US" altLang="zh-CN" dirty="0"/>
              <a:t>PC1(Principal Component 1) </a:t>
            </a:r>
            <a:r>
              <a:rPr lang="zh-CN" altLang="en-US" dirty="0"/>
              <a:t>和 </a:t>
            </a:r>
            <a:r>
              <a:rPr lang="en-US" altLang="zh-CN" dirty="0"/>
              <a:t>PC2</a:t>
            </a:r>
            <a:r>
              <a:rPr lang="zh-CN" altLang="en-US" dirty="0"/>
              <a:t>（</a:t>
            </a:r>
            <a:r>
              <a:rPr lang="en-US" altLang="zh-CN" dirty="0"/>
              <a:t>Principal Component 2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420-1931-FC47-AD90-B58DD66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Text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F9BE-05D0-E34F-90FE-601F807B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NLTK</a:t>
            </a:r>
          </a:p>
          <a:p>
            <a:pPr lvl="1"/>
            <a:r>
              <a:rPr lang="en-US" dirty="0">
                <a:hlinkClick r:id="rId2"/>
              </a:rPr>
              <a:t>https://www.nltk.org/install.html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https://www.nltk.org/book/ch01.html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https://spacy.io/usage/spacy-101</a:t>
            </a:r>
            <a:endParaRPr lang="en-US" dirty="0"/>
          </a:p>
          <a:p>
            <a:r>
              <a:rPr lang="en-US" altLang="zh-CN" dirty="0" err="1"/>
              <a:t>TextBlob</a:t>
            </a:r>
            <a:endParaRPr lang="en-US" altLang="zh-CN" dirty="0"/>
          </a:p>
          <a:p>
            <a:pPr lvl="1"/>
            <a:r>
              <a:rPr lang="en-US" dirty="0">
                <a:hlinkClick r:id="rId5"/>
              </a:rPr>
              <a:t>https://textblob.readthedocs.io/en/dev/quickstart.html</a:t>
            </a:r>
            <a:endParaRPr lang="en-US" dirty="0"/>
          </a:p>
          <a:p>
            <a:r>
              <a:rPr lang="en-US" b="1" dirty="0">
                <a:effectLst/>
              </a:rPr>
              <a:t>Amazon Comprehend Pricing</a:t>
            </a:r>
          </a:p>
          <a:p>
            <a:pPr lvl="1"/>
            <a:r>
              <a:rPr lang="en-US" dirty="0">
                <a:hlinkClick r:id="rId6"/>
              </a:rPr>
              <a:t>https://aws.amazon.com/comprehend/</a:t>
            </a:r>
            <a:endParaRPr lang="en-US" b="1" dirty="0">
              <a:effectLst/>
            </a:endParaRPr>
          </a:p>
          <a:p>
            <a:pPr lvl="1"/>
            <a:endParaRPr lang="en-US" b="1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544-B4C6-BA4E-B52C-26B27B2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A092-A80A-0945-B4FA-80A824A6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49"/>
            <a:ext cx="10353762" cy="408581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Week 1</a:t>
            </a:r>
          </a:p>
          <a:p>
            <a:pPr lvl="1"/>
            <a:r>
              <a:rPr lang="en-US" dirty="0"/>
              <a:t>Create one-page report summarizing Hemming’s main advice on writing.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Scrape all of Hemingway’s writing and create visualization summarizing what you learned.</a:t>
            </a:r>
          </a:p>
          <a:p>
            <a:r>
              <a:rPr lang="en-US" dirty="0"/>
              <a:t>Week 3</a:t>
            </a:r>
          </a:p>
          <a:p>
            <a:pPr lvl="1"/>
            <a:r>
              <a:rPr lang="en-US" dirty="0"/>
              <a:t>Use an Unsupervised Machine Learning technique to create visualization for the Hemingway text summarizing what you learned.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Find all the locations that Hemingway lived and create your own TSP solution that finds the shortest distance to these locations.</a:t>
            </a:r>
          </a:p>
          <a:p>
            <a:r>
              <a:rPr lang="en-US" dirty="0"/>
              <a:t>Week 5</a:t>
            </a:r>
          </a:p>
          <a:p>
            <a:pPr lvl="1"/>
            <a:r>
              <a:rPr lang="en-US" dirty="0"/>
              <a:t>Create two-page data journalism story about the life of Hemmingway. Create two-page data journalism story about the life of Hemmingway.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6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4041"/>
      </a:dk2>
      <a:lt2>
        <a:srgbClr val="ECEDF0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4E54EB"/>
      </a:accent5>
      <a:accent6>
        <a:srgbClr val="8047DE"/>
      </a:accent6>
      <a:hlink>
        <a:srgbClr val="7481D0"/>
      </a:hlink>
      <a:folHlink>
        <a:srgbClr val="878787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741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Office Hour – 08/26</vt:lpstr>
      <vt:lpstr>Topics Covered</vt:lpstr>
      <vt:lpstr>Data Collection</vt:lpstr>
      <vt:lpstr>Exploratory Data Analysis</vt:lpstr>
      <vt:lpstr>K-Means Clustering</vt:lpstr>
      <vt:lpstr>PCA with scikit-learn</vt:lpstr>
      <vt:lpstr>Text Preprocessing</vt:lpstr>
      <vt:lpstr>Homework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Hour – 08/26</dc:title>
  <dc:creator>Wilchek, Matthew Ryan</dc:creator>
  <cp:lastModifiedBy>Wilchek, Matthew Ryan</cp:lastModifiedBy>
  <cp:revision>23</cp:revision>
  <dcterms:created xsi:type="dcterms:W3CDTF">2020-08-23T20:11:42Z</dcterms:created>
  <dcterms:modified xsi:type="dcterms:W3CDTF">2020-08-26T05:34:20Z</dcterms:modified>
</cp:coreProperties>
</file>