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78" r:id="rId4"/>
    <p:sldId id="279" r:id="rId5"/>
    <p:sldId id="315" r:id="rId6"/>
    <p:sldId id="316" r:id="rId7"/>
    <p:sldId id="317" r:id="rId8"/>
    <p:sldId id="258" r:id="rId9"/>
    <p:sldId id="259" r:id="rId10"/>
    <p:sldId id="261" r:id="rId11"/>
    <p:sldId id="262" r:id="rId12"/>
    <p:sldId id="298" r:id="rId13"/>
    <p:sldId id="265" r:id="rId14"/>
    <p:sldId id="318" r:id="rId15"/>
    <p:sldId id="319" r:id="rId16"/>
    <p:sldId id="313" r:id="rId17"/>
    <p:sldId id="277" r:id="rId18"/>
    <p:sldId id="314" r:id="rId19"/>
    <p:sldId id="266" r:id="rId20"/>
    <p:sldId id="300" r:id="rId21"/>
    <p:sldId id="270" r:id="rId22"/>
    <p:sldId id="271" r:id="rId23"/>
    <p:sldId id="311" r:id="rId24"/>
    <p:sldId id="272" r:id="rId25"/>
    <p:sldId id="299" r:id="rId26"/>
    <p:sldId id="305" r:id="rId27"/>
    <p:sldId id="308" r:id="rId28"/>
    <p:sldId id="309" r:id="rId29"/>
    <p:sldId id="287" r:id="rId30"/>
    <p:sldId id="288" r:id="rId31"/>
    <p:sldId id="276" r:id="rId32"/>
    <p:sldId id="273" r:id="rId33"/>
    <p:sldId id="301" r:id="rId34"/>
    <p:sldId id="283" r:id="rId35"/>
    <p:sldId id="280" r:id="rId36"/>
    <p:sldId id="281" r:id="rId37"/>
    <p:sldId id="282" r:id="rId38"/>
    <p:sldId id="260" r:id="rId39"/>
    <p:sldId id="284" r:id="rId40"/>
    <p:sldId id="274" r:id="rId41"/>
    <p:sldId id="293" r:id="rId42"/>
    <p:sldId id="275" r:id="rId43"/>
    <p:sldId id="295" r:id="rId44"/>
    <p:sldId id="296" r:id="rId45"/>
    <p:sldId id="294" r:id="rId46"/>
    <p:sldId id="306" r:id="rId47"/>
    <p:sldId id="307" r:id="rId48"/>
    <p:sldId id="297" r:id="rId49"/>
    <p:sldId id="29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E9B7FA4-3FA0-4D8B-AAFC-1B4D40AB931A}">
          <p14:sldIdLst>
            <p14:sldId id="256"/>
            <p14:sldId id="257"/>
          </p14:sldIdLst>
        </p14:section>
        <p14:section name="Trends in Early Voting" id="{D55CF9DC-85BE-4013-A25D-7B366109A3DD}">
          <p14:sldIdLst>
            <p14:sldId id="278"/>
            <p14:sldId id="279"/>
            <p14:sldId id="315"/>
            <p14:sldId id="316"/>
            <p14:sldId id="317"/>
          </p14:sldIdLst>
        </p14:section>
        <p14:section name="Early in-person voting - geographs" id="{C31BF852-2B77-4CCD-895B-2C27944CF007}">
          <p14:sldIdLst>
            <p14:sldId id="258"/>
            <p14:sldId id="259"/>
            <p14:sldId id="261"/>
            <p14:sldId id="262"/>
            <p14:sldId id="298"/>
            <p14:sldId id="265"/>
            <p14:sldId id="318"/>
            <p14:sldId id="319"/>
          </p14:sldIdLst>
        </p14:section>
        <p14:section name="Mail-in Voting" id="{94F6EF1E-C125-427B-BCE4-880E9D49592F}">
          <p14:sldIdLst>
            <p14:sldId id="313"/>
            <p14:sldId id="277"/>
            <p14:sldId id="314"/>
          </p14:sldIdLst>
        </p14:section>
        <p14:section name="Age distributions of voters" id="{792C5E9B-1528-488E-9E88-67C0D8DD07F9}">
          <p14:sldIdLst>
            <p14:sldId id="266"/>
            <p14:sldId id="300"/>
            <p14:sldId id="270"/>
            <p14:sldId id="271"/>
            <p14:sldId id="311"/>
            <p14:sldId id="272"/>
            <p14:sldId id="299"/>
          </p14:sldIdLst>
        </p14:section>
        <p14:section name=" Dropoff" id="{BDDFB38C-40F4-4CE7-B13B-0908D0048321}">
          <p14:sldIdLst>
            <p14:sldId id="305"/>
            <p14:sldId id="308"/>
            <p14:sldId id="309"/>
          </p14:sldIdLst>
        </p14:section>
        <p14:section name="Predicting turnout" id="{94712F72-0E19-4C0F-AE94-2DAB78DACE5A}">
          <p14:sldIdLst>
            <p14:sldId id="287"/>
            <p14:sldId id="288"/>
          </p14:sldIdLst>
        </p14:section>
        <p14:section name="Winning percentage in Field Race" id="{6592439E-B812-472F-A0A3-9C09C91B8D8D}">
          <p14:sldIdLst>
            <p14:sldId id="276"/>
            <p14:sldId id="273"/>
            <p14:sldId id="301"/>
          </p14:sldIdLst>
        </p14:section>
        <p14:section name="Fact sheet " id="{EBFF1551-9394-4069-921C-FB40270B40B2}">
          <p14:sldIdLst>
            <p14:sldId id="283"/>
            <p14:sldId id="280"/>
            <p14:sldId id="281"/>
            <p14:sldId id="282"/>
            <p14:sldId id="260"/>
          </p14:sldIdLst>
        </p14:section>
        <p14:section name="Political affiliation - Geography" id="{21ACB7DA-1B3E-49F7-AE0B-ABC86A3EBE69}">
          <p14:sldIdLst>
            <p14:sldId id="284"/>
            <p14:sldId id="274"/>
          </p14:sldIdLst>
        </p14:section>
        <p14:section name="Past election results" id="{4D3E36BE-72C9-47CA-993F-38ACDD9A0488}">
          <p14:sldIdLst>
            <p14:sldId id="293"/>
            <p14:sldId id="275"/>
            <p14:sldId id="295"/>
            <p14:sldId id="296"/>
            <p14:sldId id="294"/>
            <p14:sldId id="306"/>
            <p14:sldId id="307"/>
          </p14:sldIdLst>
        </p14:section>
        <p14:section name="Split-ticket voting" id="{327D3470-0E80-43AD-B900-B74DA92F4F77}">
          <p14:sldIdLst>
            <p14:sldId id="297"/>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07223-F378-B4FB-E728-F63DE4D4CFE3}" v="10" dt="2024-11-05T00:25:54.127"/>
    <p1510:client id="{18DA563E-D9FF-8914-5D12-53396CE90CC6}" v="30" dt="2024-11-05T00:35:49.113"/>
    <p1510:client id="{2AA3D0A2-EA00-BC5C-9C21-29E6285B943C}" v="3" dt="2024-11-05T03:45:23.769"/>
    <p1510:client id="{42F30ADF-AD43-2B47-1F17-F9B7AFC68A9E}" v="1" dt="2024-11-14T00:23:22.876"/>
    <p1510:client id="{4F1A4BB9-DFDD-BE1A-3227-AB0FC4B1B227}" v="18" dt="2024-11-05T03:47:41.257"/>
    <p1510:client id="{53387715-E7F0-EC30-8875-40D070FBD601}" v="36" dt="2024-11-05T00:16:09.966"/>
    <p1510:client id="{5DB2081D-C7E3-0445-A68E-21DBF5030116}" v="1" dt="2024-11-05T02:52:20.384"/>
    <p1510:client id="{8B286758-20DD-3B4A-D9AD-D005E5E1A2A4}" v="605" dt="2024-11-05T20:39:07.147"/>
    <p1510:client id="{9A97591B-7E42-4E46-BB79-FC25A04E4B7C}" v="2" dt="2024-11-04T18:18:13.028"/>
    <p1510:client id="{9B49C1D7-852B-11AE-B203-853D4DE20724}" v="285" dt="2024-11-05T03:15:36.498"/>
    <p1510:client id="{CD8D443C-1118-792D-637C-DB6DD66B8E55}" v="7" dt="2024-11-04T23:54:24.519"/>
    <p1510:client id="{E4C791C8-99C1-0CA9-2B87-B8F909C3EC01}" v="18" dt="2024-11-04T22:24:33.240"/>
    <p1510:client id="{F6C915DF-D389-1E9B-DFC1-7BCB9C307808}" v="14" dt="2024-11-05T23:59:06.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2"/>
    <p:restoredTop sz="94686"/>
  </p:normalViewPr>
  <p:slideViewPr>
    <p:cSldViewPr snapToGrid="0">
      <p:cViewPr varScale="1">
        <p:scale>
          <a:sx n="132" d="100"/>
          <a:sy n="132" d="100"/>
        </p:scale>
        <p:origin x="12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6CDC2-FB2B-49F9-8820-DFF1573681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9A89B11-0A47-4720-A798-D81644D3B4A2}">
      <dgm:prSet/>
      <dgm:spPr/>
      <dgm:t>
        <a:bodyPr/>
        <a:lstStyle/>
        <a:p>
          <a:pPr>
            <a:lnSpc>
              <a:spcPct val="100000"/>
            </a:lnSpc>
          </a:pPr>
          <a:r>
            <a:rPr lang="en-US"/>
            <a:t>We want to compare the rates of early voting in this year's election to those of previous years.</a:t>
          </a:r>
        </a:p>
      </dgm:t>
    </dgm:pt>
    <dgm:pt modelId="{FE5A6B0D-D786-460F-A7F2-5AC4EF3D2C0C}" type="parTrans" cxnId="{D1CCB0D1-B829-4294-B438-159124A4B866}">
      <dgm:prSet/>
      <dgm:spPr/>
      <dgm:t>
        <a:bodyPr/>
        <a:lstStyle/>
        <a:p>
          <a:endParaRPr lang="en-US"/>
        </a:p>
      </dgm:t>
    </dgm:pt>
    <dgm:pt modelId="{F53AE264-3ECC-4B84-8656-FEE7C01052C1}" type="sibTrans" cxnId="{D1CCB0D1-B829-4294-B438-159124A4B866}">
      <dgm:prSet/>
      <dgm:spPr/>
      <dgm:t>
        <a:bodyPr/>
        <a:lstStyle/>
        <a:p>
          <a:endParaRPr lang="en-US"/>
        </a:p>
      </dgm:t>
    </dgm:pt>
    <dgm:pt modelId="{ECDD1A21-E77D-4E8B-B0B1-45350EC19E1E}">
      <dgm:prSet/>
      <dgm:spPr/>
      <dgm:t>
        <a:bodyPr/>
        <a:lstStyle/>
        <a:p>
          <a:pPr>
            <a:lnSpc>
              <a:spcPct val="100000"/>
            </a:lnSpc>
          </a:pPr>
          <a:r>
            <a:rPr lang="en-US" dirty="0"/>
            <a:t>This will be important as the results of early voting will be the only results we have early in the broadcast. It is important then for us to have a relevant frame of reference to compare them to.</a:t>
          </a:r>
        </a:p>
      </dgm:t>
    </dgm:pt>
    <dgm:pt modelId="{5A635CC9-2811-4123-88AF-9AC539DA0F54}" type="parTrans" cxnId="{C2CAE9B2-4C16-4678-9E05-F4DBB51EEE25}">
      <dgm:prSet/>
      <dgm:spPr/>
      <dgm:t>
        <a:bodyPr/>
        <a:lstStyle/>
        <a:p>
          <a:endParaRPr lang="en-US"/>
        </a:p>
      </dgm:t>
    </dgm:pt>
    <dgm:pt modelId="{9C939138-2453-4C1B-974F-92AF86CA595B}" type="sibTrans" cxnId="{C2CAE9B2-4C16-4678-9E05-F4DBB51EEE25}">
      <dgm:prSet/>
      <dgm:spPr/>
      <dgm:t>
        <a:bodyPr/>
        <a:lstStyle/>
        <a:p>
          <a:endParaRPr lang="en-US"/>
        </a:p>
      </dgm:t>
    </dgm:pt>
    <dgm:pt modelId="{C8966E70-63AF-4F10-99B7-666E529D993E}" type="pres">
      <dgm:prSet presAssocID="{3A86CDC2-FB2B-49F9-8820-DFF157368146}" presName="root" presStyleCnt="0">
        <dgm:presLayoutVars>
          <dgm:dir/>
          <dgm:resizeHandles val="exact"/>
        </dgm:presLayoutVars>
      </dgm:prSet>
      <dgm:spPr/>
    </dgm:pt>
    <dgm:pt modelId="{4A057DD8-0ED1-4ACF-9952-30F2F0026772}" type="pres">
      <dgm:prSet presAssocID="{89A89B11-0A47-4720-A798-D81644D3B4A2}" presName="compNode" presStyleCnt="0"/>
      <dgm:spPr/>
    </dgm:pt>
    <dgm:pt modelId="{D8EC15E9-3288-45DF-96EC-DC940C26698F}" type="pres">
      <dgm:prSet presAssocID="{89A89B11-0A47-4720-A798-D81644D3B4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ecturer"/>
        </a:ext>
      </dgm:extLst>
    </dgm:pt>
    <dgm:pt modelId="{5DFF27B3-74C0-4769-ADAC-3EAB31F20CB7}" type="pres">
      <dgm:prSet presAssocID="{89A89B11-0A47-4720-A798-D81644D3B4A2}" presName="spaceRect" presStyleCnt="0"/>
      <dgm:spPr/>
    </dgm:pt>
    <dgm:pt modelId="{C0AC814C-265C-49C5-8BB1-5CFD34594F5A}" type="pres">
      <dgm:prSet presAssocID="{89A89B11-0A47-4720-A798-D81644D3B4A2}" presName="textRect" presStyleLbl="revTx" presStyleIdx="0" presStyleCnt="2">
        <dgm:presLayoutVars>
          <dgm:chMax val="1"/>
          <dgm:chPref val="1"/>
        </dgm:presLayoutVars>
      </dgm:prSet>
      <dgm:spPr/>
    </dgm:pt>
    <dgm:pt modelId="{F4668043-2873-483F-A2FF-7F9F8A7EF0A5}" type="pres">
      <dgm:prSet presAssocID="{F53AE264-3ECC-4B84-8656-FEE7C01052C1}" presName="sibTrans" presStyleCnt="0"/>
      <dgm:spPr/>
    </dgm:pt>
    <dgm:pt modelId="{BA648478-BCB1-46BD-A06B-8F978E5D1E3A}" type="pres">
      <dgm:prSet presAssocID="{ECDD1A21-E77D-4E8B-B0B1-45350EC19E1E}" presName="compNode" presStyleCnt="0"/>
      <dgm:spPr/>
    </dgm:pt>
    <dgm:pt modelId="{1CA9F280-DED3-4E0D-985E-302069B3D2C8}" type="pres">
      <dgm:prSet presAssocID="{ECDD1A21-E77D-4E8B-B0B1-45350EC19E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21A73A47-0714-4CBB-8F3F-2CBCDCD019C5}" type="pres">
      <dgm:prSet presAssocID="{ECDD1A21-E77D-4E8B-B0B1-45350EC19E1E}" presName="spaceRect" presStyleCnt="0"/>
      <dgm:spPr/>
    </dgm:pt>
    <dgm:pt modelId="{841D40E5-A290-48FD-8F27-13EB3E09E8D3}" type="pres">
      <dgm:prSet presAssocID="{ECDD1A21-E77D-4E8B-B0B1-45350EC19E1E}" presName="textRect" presStyleLbl="revTx" presStyleIdx="1" presStyleCnt="2">
        <dgm:presLayoutVars>
          <dgm:chMax val="1"/>
          <dgm:chPref val="1"/>
        </dgm:presLayoutVars>
      </dgm:prSet>
      <dgm:spPr/>
    </dgm:pt>
  </dgm:ptLst>
  <dgm:cxnLst>
    <dgm:cxn modelId="{9DEB4808-6D1F-4649-9879-7E258744E921}" type="presOf" srcId="{3A86CDC2-FB2B-49F9-8820-DFF157368146}" destId="{C8966E70-63AF-4F10-99B7-666E529D993E}" srcOrd="0" destOrd="0" presId="urn:microsoft.com/office/officeart/2018/2/layout/IconLabelList"/>
    <dgm:cxn modelId="{469DFCB0-6369-410D-9E10-EBDF97B9EF9B}" type="presOf" srcId="{ECDD1A21-E77D-4E8B-B0B1-45350EC19E1E}" destId="{841D40E5-A290-48FD-8F27-13EB3E09E8D3}" srcOrd="0" destOrd="0" presId="urn:microsoft.com/office/officeart/2018/2/layout/IconLabelList"/>
    <dgm:cxn modelId="{188B83B1-E499-487B-B610-84BAE799035B}" type="presOf" srcId="{89A89B11-0A47-4720-A798-D81644D3B4A2}" destId="{C0AC814C-265C-49C5-8BB1-5CFD34594F5A}" srcOrd="0" destOrd="0" presId="urn:microsoft.com/office/officeart/2018/2/layout/IconLabelList"/>
    <dgm:cxn modelId="{C2CAE9B2-4C16-4678-9E05-F4DBB51EEE25}" srcId="{3A86CDC2-FB2B-49F9-8820-DFF157368146}" destId="{ECDD1A21-E77D-4E8B-B0B1-45350EC19E1E}" srcOrd="1" destOrd="0" parTransId="{5A635CC9-2811-4123-88AF-9AC539DA0F54}" sibTransId="{9C939138-2453-4C1B-974F-92AF86CA595B}"/>
    <dgm:cxn modelId="{D1CCB0D1-B829-4294-B438-159124A4B866}" srcId="{3A86CDC2-FB2B-49F9-8820-DFF157368146}" destId="{89A89B11-0A47-4720-A798-D81644D3B4A2}" srcOrd="0" destOrd="0" parTransId="{FE5A6B0D-D786-460F-A7F2-5AC4EF3D2C0C}" sibTransId="{F53AE264-3ECC-4B84-8656-FEE7C01052C1}"/>
    <dgm:cxn modelId="{D75A6AFC-18F8-4518-9659-1915FEAC252B}" type="presParOf" srcId="{C8966E70-63AF-4F10-99B7-666E529D993E}" destId="{4A057DD8-0ED1-4ACF-9952-30F2F0026772}" srcOrd="0" destOrd="0" presId="urn:microsoft.com/office/officeart/2018/2/layout/IconLabelList"/>
    <dgm:cxn modelId="{8E31BAC7-3A1C-4728-BB2D-E5D15B35A5EF}" type="presParOf" srcId="{4A057DD8-0ED1-4ACF-9952-30F2F0026772}" destId="{D8EC15E9-3288-45DF-96EC-DC940C26698F}" srcOrd="0" destOrd="0" presId="urn:microsoft.com/office/officeart/2018/2/layout/IconLabelList"/>
    <dgm:cxn modelId="{A3672AA1-E29D-4CD1-BAF2-03CCFDE5B685}" type="presParOf" srcId="{4A057DD8-0ED1-4ACF-9952-30F2F0026772}" destId="{5DFF27B3-74C0-4769-ADAC-3EAB31F20CB7}" srcOrd="1" destOrd="0" presId="urn:microsoft.com/office/officeart/2018/2/layout/IconLabelList"/>
    <dgm:cxn modelId="{085ABD42-9B81-4F5E-A0A0-55736189EFD5}" type="presParOf" srcId="{4A057DD8-0ED1-4ACF-9952-30F2F0026772}" destId="{C0AC814C-265C-49C5-8BB1-5CFD34594F5A}" srcOrd="2" destOrd="0" presId="urn:microsoft.com/office/officeart/2018/2/layout/IconLabelList"/>
    <dgm:cxn modelId="{B9B702F1-D265-43EC-8870-894CAE2EF2BD}" type="presParOf" srcId="{C8966E70-63AF-4F10-99B7-666E529D993E}" destId="{F4668043-2873-483F-A2FF-7F9F8A7EF0A5}" srcOrd="1" destOrd="0" presId="urn:microsoft.com/office/officeart/2018/2/layout/IconLabelList"/>
    <dgm:cxn modelId="{A53C7036-AD64-4A78-AC0B-742E37BE41BE}" type="presParOf" srcId="{C8966E70-63AF-4F10-99B7-666E529D993E}" destId="{BA648478-BCB1-46BD-A06B-8F978E5D1E3A}" srcOrd="2" destOrd="0" presId="urn:microsoft.com/office/officeart/2018/2/layout/IconLabelList"/>
    <dgm:cxn modelId="{64395B4B-4A0C-48CC-A07D-B76763D57530}" type="presParOf" srcId="{BA648478-BCB1-46BD-A06B-8F978E5D1E3A}" destId="{1CA9F280-DED3-4E0D-985E-302069B3D2C8}" srcOrd="0" destOrd="0" presId="urn:microsoft.com/office/officeart/2018/2/layout/IconLabelList"/>
    <dgm:cxn modelId="{5ABFA689-3F56-4756-A209-ACE65250B2C8}" type="presParOf" srcId="{BA648478-BCB1-46BD-A06B-8F978E5D1E3A}" destId="{21A73A47-0714-4CBB-8F3F-2CBCDCD019C5}" srcOrd="1" destOrd="0" presId="urn:microsoft.com/office/officeart/2018/2/layout/IconLabelList"/>
    <dgm:cxn modelId="{03F54B8F-8CBB-45FC-9DC5-78C490892283}" type="presParOf" srcId="{BA648478-BCB1-46BD-A06B-8F978E5D1E3A}" destId="{841D40E5-A290-48FD-8F27-13EB3E09E8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4516C-3CEE-4E4C-B949-1A94E3E8A290}"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81F9A6ED-E894-4011-935F-64DC376B1E04}">
      <dgm:prSet/>
      <dgm:spPr/>
      <dgm:t>
        <a:bodyPr/>
        <a:lstStyle/>
        <a:p>
          <a:r>
            <a:rPr lang="en-US" dirty="0"/>
            <a:t>Key Points: </a:t>
          </a:r>
        </a:p>
      </dgm:t>
    </dgm:pt>
    <dgm:pt modelId="{DF1744E0-41DC-4CDB-96C5-6CE10B495F9F}" type="parTrans" cxnId="{48F1B2E4-63BC-4CE6-81B5-514F66E57CD6}">
      <dgm:prSet/>
      <dgm:spPr/>
      <dgm:t>
        <a:bodyPr/>
        <a:lstStyle/>
        <a:p>
          <a:endParaRPr lang="en-US"/>
        </a:p>
      </dgm:t>
    </dgm:pt>
    <dgm:pt modelId="{315CB79C-ACAD-410E-AC09-4ACD5B390B49}" type="sibTrans" cxnId="{48F1B2E4-63BC-4CE6-81B5-514F66E57CD6}">
      <dgm:prSet/>
      <dgm:spPr/>
      <dgm:t>
        <a:bodyPr/>
        <a:lstStyle/>
        <a:p>
          <a:endParaRPr lang="en-US"/>
        </a:p>
      </dgm:t>
    </dgm:pt>
    <dgm:pt modelId="{5969186A-2523-41E5-8815-2E95B74FB485}">
      <dgm:prSet/>
      <dgm:spPr/>
      <dgm:t>
        <a:bodyPr/>
        <a:lstStyle/>
        <a:p>
          <a:r>
            <a:rPr lang="en-US" dirty="0"/>
            <a:t>The purple line (2024) shows a higher count of early in-person voting compared to the black line (2020), particularly as the election date approaches.</a:t>
          </a:r>
        </a:p>
      </dgm:t>
    </dgm:pt>
    <dgm:pt modelId="{21DB5D22-29C1-493A-86A2-25AB9DCB636D}" type="parTrans" cxnId="{BCE70E30-674A-4134-90E5-AEC4E1BD69BB}">
      <dgm:prSet/>
      <dgm:spPr/>
      <dgm:t>
        <a:bodyPr/>
        <a:lstStyle/>
        <a:p>
          <a:endParaRPr lang="en-US"/>
        </a:p>
      </dgm:t>
    </dgm:pt>
    <dgm:pt modelId="{04438CC7-09C4-4726-A544-BE9F6140B355}" type="sibTrans" cxnId="{BCE70E30-674A-4134-90E5-AEC4E1BD69BB}">
      <dgm:prSet/>
      <dgm:spPr/>
      <dgm:t>
        <a:bodyPr/>
        <a:lstStyle/>
        <a:p>
          <a:endParaRPr lang="en-US"/>
        </a:p>
      </dgm:t>
    </dgm:pt>
    <dgm:pt modelId="{B0D133E1-983A-4D98-BDCA-4DF75258071B}">
      <dgm:prSet/>
      <dgm:spPr/>
      <dgm:t>
        <a:bodyPr/>
        <a:lstStyle/>
        <a:p>
          <a:r>
            <a:rPr lang="en-US" dirty="0"/>
            <a:t>Early voting in 2024 consistently outpaces 2020, indicating increased early voter turnout or engagement.</a:t>
          </a:r>
        </a:p>
      </dgm:t>
    </dgm:pt>
    <dgm:pt modelId="{39F7F2C9-D930-4EF0-887F-093FED21179D}" type="parTrans" cxnId="{DE892BDE-6EDE-4D61-9981-7CBACCE66AC9}">
      <dgm:prSet/>
      <dgm:spPr/>
      <dgm:t>
        <a:bodyPr/>
        <a:lstStyle/>
        <a:p>
          <a:endParaRPr lang="en-US"/>
        </a:p>
      </dgm:t>
    </dgm:pt>
    <dgm:pt modelId="{C1D9218C-6B32-45AD-8484-F26ACFA99B7A}" type="sibTrans" cxnId="{DE892BDE-6EDE-4D61-9981-7CBACCE66AC9}">
      <dgm:prSet/>
      <dgm:spPr/>
      <dgm:t>
        <a:bodyPr/>
        <a:lstStyle/>
        <a:p>
          <a:endParaRPr lang="en-US"/>
        </a:p>
      </dgm:t>
    </dgm:pt>
    <dgm:pt modelId="{85B93DB5-3B66-4165-8DE7-5146ABA2245D}" type="pres">
      <dgm:prSet presAssocID="{6734516C-3CEE-4E4C-B949-1A94E3E8A290}" presName="outerComposite" presStyleCnt="0">
        <dgm:presLayoutVars>
          <dgm:chMax val="5"/>
          <dgm:dir/>
          <dgm:resizeHandles val="exact"/>
        </dgm:presLayoutVars>
      </dgm:prSet>
      <dgm:spPr/>
    </dgm:pt>
    <dgm:pt modelId="{84511C9B-7D73-48B2-A65E-D76F87608882}" type="pres">
      <dgm:prSet presAssocID="{6734516C-3CEE-4E4C-B949-1A94E3E8A290}" presName="dummyMaxCanvas" presStyleCnt="0">
        <dgm:presLayoutVars/>
      </dgm:prSet>
      <dgm:spPr/>
    </dgm:pt>
    <dgm:pt modelId="{DD324530-049F-4F94-A612-EFD5E490BC9E}" type="pres">
      <dgm:prSet presAssocID="{6734516C-3CEE-4E4C-B949-1A94E3E8A290}" presName="OneNode_1" presStyleLbl="node1" presStyleIdx="0" presStyleCnt="1" custScaleY="200000">
        <dgm:presLayoutVars>
          <dgm:bulletEnabled val="1"/>
        </dgm:presLayoutVars>
      </dgm:prSet>
      <dgm:spPr/>
    </dgm:pt>
  </dgm:ptLst>
  <dgm:cxnLst>
    <dgm:cxn modelId="{AD679511-B315-46D5-AA5A-6C3E549D7EDC}" type="presOf" srcId="{81F9A6ED-E894-4011-935F-64DC376B1E04}" destId="{DD324530-049F-4F94-A612-EFD5E490BC9E}" srcOrd="0" destOrd="0" presId="urn:microsoft.com/office/officeart/2005/8/layout/vProcess5"/>
    <dgm:cxn modelId="{BCE70E30-674A-4134-90E5-AEC4E1BD69BB}" srcId="{81F9A6ED-E894-4011-935F-64DC376B1E04}" destId="{5969186A-2523-41E5-8815-2E95B74FB485}" srcOrd="0" destOrd="0" parTransId="{21DB5D22-29C1-493A-86A2-25AB9DCB636D}" sibTransId="{04438CC7-09C4-4726-A544-BE9F6140B355}"/>
    <dgm:cxn modelId="{C0F15433-2158-4BB7-AD6C-38EBFB07F17F}" type="presOf" srcId="{5969186A-2523-41E5-8815-2E95B74FB485}" destId="{DD324530-049F-4F94-A612-EFD5E490BC9E}" srcOrd="0" destOrd="1" presId="urn:microsoft.com/office/officeart/2005/8/layout/vProcess5"/>
    <dgm:cxn modelId="{2719B993-AA39-422E-AEEC-83EAD814B1DC}" type="presOf" srcId="{6734516C-3CEE-4E4C-B949-1A94E3E8A290}" destId="{85B93DB5-3B66-4165-8DE7-5146ABA2245D}" srcOrd="0" destOrd="0" presId="urn:microsoft.com/office/officeart/2005/8/layout/vProcess5"/>
    <dgm:cxn modelId="{670EBFCB-6B3F-4925-862F-2ADBA31B3A96}" type="presOf" srcId="{B0D133E1-983A-4D98-BDCA-4DF75258071B}" destId="{DD324530-049F-4F94-A612-EFD5E490BC9E}" srcOrd="0" destOrd="2" presId="urn:microsoft.com/office/officeart/2005/8/layout/vProcess5"/>
    <dgm:cxn modelId="{DE892BDE-6EDE-4D61-9981-7CBACCE66AC9}" srcId="{81F9A6ED-E894-4011-935F-64DC376B1E04}" destId="{B0D133E1-983A-4D98-BDCA-4DF75258071B}" srcOrd="1" destOrd="0" parTransId="{39F7F2C9-D930-4EF0-887F-093FED21179D}" sibTransId="{C1D9218C-6B32-45AD-8484-F26ACFA99B7A}"/>
    <dgm:cxn modelId="{48F1B2E4-63BC-4CE6-81B5-514F66E57CD6}" srcId="{6734516C-3CEE-4E4C-B949-1A94E3E8A290}" destId="{81F9A6ED-E894-4011-935F-64DC376B1E04}" srcOrd="0" destOrd="0" parTransId="{DF1744E0-41DC-4CDB-96C5-6CE10B495F9F}" sibTransId="{315CB79C-ACAD-410E-AC09-4ACD5B390B49}"/>
    <dgm:cxn modelId="{75378188-7622-4D26-B332-78DEA2824316}" type="presParOf" srcId="{85B93DB5-3B66-4165-8DE7-5146ABA2245D}" destId="{84511C9B-7D73-48B2-A65E-D76F87608882}" srcOrd="0" destOrd="0" presId="urn:microsoft.com/office/officeart/2005/8/layout/vProcess5"/>
    <dgm:cxn modelId="{DAD32792-701C-4FD9-893F-76F7F719869A}" type="presParOf" srcId="{85B93DB5-3B66-4165-8DE7-5146ABA2245D}" destId="{DD324530-049F-4F94-A612-EFD5E490BC9E}"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4516C-3CEE-4E4C-B949-1A94E3E8A290}"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81F9A6ED-E894-4011-935F-64DC376B1E04}">
      <dgm:prSet/>
      <dgm:spPr/>
      <dgm:t>
        <a:bodyPr/>
        <a:lstStyle/>
        <a:p>
          <a:r>
            <a:rPr lang="en-US" dirty="0"/>
            <a:t>Key Points: </a:t>
          </a:r>
        </a:p>
      </dgm:t>
    </dgm:pt>
    <dgm:pt modelId="{DF1744E0-41DC-4CDB-96C5-6CE10B495F9F}" type="parTrans" cxnId="{48F1B2E4-63BC-4CE6-81B5-514F66E57CD6}">
      <dgm:prSet/>
      <dgm:spPr/>
      <dgm:t>
        <a:bodyPr/>
        <a:lstStyle/>
        <a:p>
          <a:endParaRPr lang="en-US"/>
        </a:p>
      </dgm:t>
    </dgm:pt>
    <dgm:pt modelId="{315CB79C-ACAD-410E-AC09-4ACD5B390B49}" type="sibTrans" cxnId="{48F1B2E4-63BC-4CE6-81B5-514F66E57CD6}">
      <dgm:prSet/>
      <dgm:spPr/>
      <dgm:t>
        <a:bodyPr/>
        <a:lstStyle/>
        <a:p>
          <a:endParaRPr lang="en-US"/>
        </a:p>
      </dgm:t>
    </dgm:pt>
    <dgm:pt modelId="{5969186A-2523-41E5-8815-2E95B74FB485}">
      <dgm:prSet/>
      <dgm:spPr/>
      <dgm:t>
        <a:bodyPr/>
        <a:lstStyle/>
        <a:p>
          <a:r>
            <a:rPr lang="en-US" dirty="0"/>
            <a:t>Democratic (blue) and Republican (red) early in-person voting trends are shown for both 2020 (solid lines) and 2024 (dashed lines).</a:t>
          </a:r>
        </a:p>
      </dgm:t>
    </dgm:pt>
    <dgm:pt modelId="{04438CC7-09C4-4726-A544-BE9F6140B355}" type="sibTrans" cxnId="{BCE70E30-674A-4134-90E5-AEC4E1BD69BB}">
      <dgm:prSet/>
      <dgm:spPr/>
      <dgm:t>
        <a:bodyPr/>
        <a:lstStyle/>
        <a:p>
          <a:endParaRPr lang="en-US"/>
        </a:p>
      </dgm:t>
    </dgm:pt>
    <dgm:pt modelId="{21DB5D22-29C1-493A-86A2-25AB9DCB636D}" type="parTrans" cxnId="{BCE70E30-674A-4134-90E5-AEC4E1BD69BB}">
      <dgm:prSet/>
      <dgm:spPr/>
      <dgm:t>
        <a:bodyPr/>
        <a:lstStyle/>
        <a:p>
          <a:endParaRPr lang="en-US"/>
        </a:p>
      </dgm:t>
    </dgm:pt>
    <dgm:pt modelId="{434A8568-1309-4779-B90B-501D95FD5627}">
      <dgm:prSet/>
      <dgm:spPr/>
      <dgm:t>
        <a:bodyPr/>
        <a:lstStyle/>
        <a:p>
          <a:r>
            <a:rPr lang="en-US" dirty="0"/>
            <a:t>Republican early voting also increases in 2024, but the rise is less pronounced compared to the Democratic increase.</a:t>
          </a:r>
        </a:p>
      </dgm:t>
    </dgm:pt>
    <dgm:pt modelId="{4BBB458D-F793-4C3F-B44E-C7A1C8F5B4AB}" type="parTrans" cxnId="{0C033D8E-4272-45E8-9D5B-BC3458406D16}">
      <dgm:prSet/>
      <dgm:spPr/>
      <dgm:t>
        <a:bodyPr/>
        <a:lstStyle/>
        <a:p>
          <a:endParaRPr lang="en-US"/>
        </a:p>
      </dgm:t>
    </dgm:pt>
    <dgm:pt modelId="{188928D7-73EB-4F93-A276-5E786BA4B5FF}" type="sibTrans" cxnId="{0C033D8E-4272-45E8-9D5B-BC3458406D16}">
      <dgm:prSet/>
      <dgm:spPr/>
      <dgm:t>
        <a:bodyPr/>
        <a:lstStyle/>
        <a:p>
          <a:endParaRPr lang="en-US"/>
        </a:p>
      </dgm:t>
    </dgm:pt>
    <dgm:pt modelId="{7F5BCA79-37D8-44BD-90D3-A5BA4D9E2193}">
      <dgm:prSet/>
      <dgm:spPr/>
      <dgm:t>
        <a:bodyPr/>
        <a:lstStyle/>
        <a:p>
          <a:r>
            <a:rPr lang="en-US" dirty="0"/>
            <a:t>Democratic early voting in 2024 is noticeably higher than in 2020, especially in the final days before early voting closes.</a:t>
          </a:r>
        </a:p>
      </dgm:t>
    </dgm:pt>
    <dgm:pt modelId="{1B7F980D-8D21-441F-87BD-4E7D554FE016}" type="parTrans" cxnId="{E418CAA9-0D25-42AE-80AC-0D0338B7D015}">
      <dgm:prSet/>
      <dgm:spPr/>
      <dgm:t>
        <a:bodyPr/>
        <a:lstStyle/>
        <a:p>
          <a:endParaRPr lang="en-US"/>
        </a:p>
      </dgm:t>
    </dgm:pt>
    <dgm:pt modelId="{83A7E9E2-9650-41B0-A0F6-FCD88B3EDA64}" type="sibTrans" cxnId="{E418CAA9-0D25-42AE-80AC-0D0338B7D015}">
      <dgm:prSet/>
      <dgm:spPr/>
      <dgm:t>
        <a:bodyPr/>
        <a:lstStyle/>
        <a:p>
          <a:endParaRPr lang="en-US"/>
        </a:p>
      </dgm:t>
    </dgm:pt>
    <dgm:pt modelId="{85B93DB5-3B66-4165-8DE7-5146ABA2245D}" type="pres">
      <dgm:prSet presAssocID="{6734516C-3CEE-4E4C-B949-1A94E3E8A290}" presName="outerComposite" presStyleCnt="0">
        <dgm:presLayoutVars>
          <dgm:chMax val="5"/>
          <dgm:dir/>
          <dgm:resizeHandles val="exact"/>
        </dgm:presLayoutVars>
      </dgm:prSet>
      <dgm:spPr/>
    </dgm:pt>
    <dgm:pt modelId="{84511C9B-7D73-48B2-A65E-D76F87608882}" type="pres">
      <dgm:prSet presAssocID="{6734516C-3CEE-4E4C-B949-1A94E3E8A290}" presName="dummyMaxCanvas" presStyleCnt="0">
        <dgm:presLayoutVars/>
      </dgm:prSet>
      <dgm:spPr/>
    </dgm:pt>
    <dgm:pt modelId="{DD324530-049F-4F94-A612-EFD5E490BC9E}" type="pres">
      <dgm:prSet presAssocID="{6734516C-3CEE-4E4C-B949-1A94E3E8A290}" presName="OneNode_1" presStyleLbl="node1" presStyleIdx="0" presStyleCnt="1" custScaleX="91174" custScaleY="148225" custLinFactNeighborX="-37" custLinFactNeighborY="13743">
        <dgm:presLayoutVars>
          <dgm:bulletEnabled val="1"/>
        </dgm:presLayoutVars>
      </dgm:prSet>
      <dgm:spPr/>
    </dgm:pt>
  </dgm:ptLst>
  <dgm:cxnLst>
    <dgm:cxn modelId="{AD679511-B315-46D5-AA5A-6C3E549D7EDC}" type="presOf" srcId="{81F9A6ED-E894-4011-935F-64DC376B1E04}" destId="{DD324530-049F-4F94-A612-EFD5E490BC9E}" srcOrd="0" destOrd="0" presId="urn:microsoft.com/office/officeart/2005/8/layout/vProcess5"/>
    <dgm:cxn modelId="{0E2F4920-8D39-4C3C-A377-55A356A6B194}" type="presOf" srcId="{434A8568-1309-4779-B90B-501D95FD5627}" destId="{DD324530-049F-4F94-A612-EFD5E490BC9E}" srcOrd="0" destOrd="3" presId="urn:microsoft.com/office/officeart/2005/8/layout/vProcess5"/>
    <dgm:cxn modelId="{BCE70E30-674A-4134-90E5-AEC4E1BD69BB}" srcId="{81F9A6ED-E894-4011-935F-64DC376B1E04}" destId="{5969186A-2523-41E5-8815-2E95B74FB485}" srcOrd="0" destOrd="0" parTransId="{21DB5D22-29C1-493A-86A2-25AB9DCB636D}" sibTransId="{04438CC7-09C4-4726-A544-BE9F6140B355}"/>
    <dgm:cxn modelId="{C0F15433-2158-4BB7-AD6C-38EBFB07F17F}" type="presOf" srcId="{5969186A-2523-41E5-8815-2E95B74FB485}" destId="{DD324530-049F-4F94-A612-EFD5E490BC9E}" srcOrd="0" destOrd="1" presId="urn:microsoft.com/office/officeart/2005/8/layout/vProcess5"/>
    <dgm:cxn modelId="{49496788-3FC6-4F89-B0A5-6E7DCC14CBF1}" type="presOf" srcId="{7F5BCA79-37D8-44BD-90D3-A5BA4D9E2193}" destId="{DD324530-049F-4F94-A612-EFD5E490BC9E}" srcOrd="0" destOrd="2" presId="urn:microsoft.com/office/officeart/2005/8/layout/vProcess5"/>
    <dgm:cxn modelId="{0C033D8E-4272-45E8-9D5B-BC3458406D16}" srcId="{81F9A6ED-E894-4011-935F-64DC376B1E04}" destId="{434A8568-1309-4779-B90B-501D95FD5627}" srcOrd="2" destOrd="0" parTransId="{4BBB458D-F793-4C3F-B44E-C7A1C8F5B4AB}" sibTransId="{188928D7-73EB-4F93-A276-5E786BA4B5FF}"/>
    <dgm:cxn modelId="{2719B993-AA39-422E-AEEC-83EAD814B1DC}" type="presOf" srcId="{6734516C-3CEE-4E4C-B949-1A94E3E8A290}" destId="{85B93DB5-3B66-4165-8DE7-5146ABA2245D}" srcOrd="0" destOrd="0" presId="urn:microsoft.com/office/officeart/2005/8/layout/vProcess5"/>
    <dgm:cxn modelId="{E418CAA9-0D25-42AE-80AC-0D0338B7D015}" srcId="{81F9A6ED-E894-4011-935F-64DC376B1E04}" destId="{7F5BCA79-37D8-44BD-90D3-A5BA4D9E2193}" srcOrd="1" destOrd="0" parTransId="{1B7F980D-8D21-441F-87BD-4E7D554FE016}" sibTransId="{83A7E9E2-9650-41B0-A0F6-FCD88B3EDA64}"/>
    <dgm:cxn modelId="{48F1B2E4-63BC-4CE6-81B5-514F66E57CD6}" srcId="{6734516C-3CEE-4E4C-B949-1A94E3E8A290}" destId="{81F9A6ED-E894-4011-935F-64DC376B1E04}" srcOrd="0" destOrd="0" parTransId="{DF1744E0-41DC-4CDB-96C5-6CE10B495F9F}" sibTransId="{315CB79C-ACAD-410E-AC09-4ACD5B390B49}"/>
    <dgm:cxn modelId="{75378188-7622-4D26-B332-78DEA2824316}" type="presParOf" srcId="{85B93DB5-3B66-4165-8DE7-5146ABA2245D}" destId="{84511C9B-7D73-48B2-A65E-D76F87608882}" srcOrd="0" destOrd="0" presId="urn:microsoft.com/office/officeart/2005/8/layout/vProcess5"/>
    <dgm:cxn modelId="{DAD32792-701C-4FD9-893F-76F7F719869A}" type="presParOf" srcId="{85B93DB5-3B66-4165-8DE7-5146ABA2245D}" destId="{DD324530-049F-4F94-A612-EFD5E490BC9E}"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4516C-3CEE-4E4C-B949-1A94E3E8A290}"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81F9A6ED-E894-4011-935F-64DC376B1E04}">
      <dgm:prSet/>
      <dgm:spPr/>
      <dgm:t>
        <a:bodyPr/>
        <a:lstStyle/>
        <a:p>
          <a:r>
            <a:rPr lang="en-US" dirty="0"/>
            <a:t>Key Points: </a:t>
          </a:r>
        </a:p>
      </dgm:t>
    </dgm:pt>
    <dgm:pt modelId="{DF1744E0-41DC-4CDB-96C5-6CE10B495F9F}" type="parTrans" cxnId="{48F1B2E4-63BC-4CE6-81B5-514F66E57CD6}">
      <dgm:prSet/>
      <dgm:spPr/>
      <dgm:t>
        <a:bodyPr/>
        <a:lstStyle/>
        <a:p>
          <a:endParaRPr lang="en-US"/>
        </a:p>
      </dgm:t>
    </dgm:pt>
    <dgm:pt modelId="{315CB79C-ACAD-410E-AC09-4ACD5B390B49}" type="sibTrans" cxnId="{48F1B2E4-63BC-4CE6-81B5-514F66E57CD6}">
      <dgm:prSet/>
      <dgm:spPr/>
      <dgm:t>
        <a:bodyPr/>
        <a:lstStyle/>
        <a:p>
          <a:endParaRPr lang="en-US"/>
        </a:p>
      </dgm:t>
    </dgm:pt>
    <dgm:pt modelId="{5969186A-2523-41E5-8815-2E95B74FB485}">
      <dgm:prSet/>
      <dgm:spPr/>
      <dgm:t>
        <a:bodyPr/>
        <a:lstStyle/>
        <a:p>
          <a:r>
            <a:rPr lang="en-US" dirty="0"/>
            <a:t>Unaffiliated voters (green lines) also show a significant increase in early voting in 2024 (dashed line) compared to 2020 (solid line).</a:t>
          </a:r>
        </a:p>
      </dgm:t>
    </dgm:pt>
    <dgm:pt modelId="{21DB5D22-29C1-493A-86A2-25AB9DCB636D}" type="parTrans" cxnId="{BCE70E30-674A-4134-90E5-AEC4E1BD69BB}">
      <dgm:prSet/>
      <dgm:spPr/>
      <dgm:t>
        <a:bodyPr/>
        <a:lstStyle/>
        <a:p>
          <a:endParaRPr lang="en-US"/>
        </a:p>
      </dgm:t>
    </dgm:pt>
    <dgm:pt modelId="{04438CC7-09C4-4726-A544-BE9F6140B355}" type="sibTrans" cxnId="{BCE70E30-674A-4134-90E5-AEC4E1BD69BB}">
      <dgm:prSet/>
      <dgm:spPr/>
      <dgm:t>
        <a:bodyPr/>
        <a:lstStyle/>
        <a:p>
          <a:endParaRPr lang="en-US"/>
        </a:p>
      </dgm:t>
    </dgm:pt>
    <dgm:pt modelId="{B0D133E1-983A-4D98-BDCA-4DF75258071B}">
      <dgm:prSet/>
      <dgm:spPr/>
      <dgm:t>
        <a:bodyPr/>
        <a:lstStyle/>
        <a:p>
          <a:r>
            <a:rPr lang="en-US" dirty="0"/>
            <a:t>The upward trend for unaffiliated voters suggests a broader increase in early voting interest, crossing party affiliations.</a:t>
          </a:r>
        </a:p>
      </dgm:t>
    </dgm:pt>
    <dgm:pt modelId="{39F7F2C9-D930-4EF0-887F-093FED21179D}" type="parTrans" cxnId="{DE892BDE-6EDE-4D61-9981-7CBACCE66AC9}">
      <dgm:prSet/>
      <dgm:spPr/>
      <dgm:t>
        <a:bodyPr/>
        <a:lstStyle/>
        <a:p>
          <a:endParaRPr lang="en-US"/>
        </a:p>
      </dgm:t>
    </dgm:pt>
    <dgm:pt modelId="{C1D9218C-6B32-45AD-8484-F26ACFA99B7A}" type="sibTrans" cxnId="{DE892BDE-6EDE-4D61-9981-7CBACCE66AC9}">
      <dgm:prSet/>
      <dgm:spPr/>
      <dgm:t>
        <a:bodyPr/>
        <a:lstStyle/>
        <a:p>
          <a:endParaRPr lang="en-US"/>
        </a:p>
      </dgm:t>
    </dgm:pt>
    <dgm:pt modelId="{85B93DB5-3B66-4165-8DE7-5146ABA2245D}" type="pres">
      <dgm:prSet presAssocID="{6734516C-3CEE-4E4C-B949-1A94E3E8A290}" presName="outerComposite" presStyleCnt="0">
        <dgm:presLayoutVars>
          <dgm:chMax val="5"/>
          <dgm:dir/>
          <dgm:resizeHandles val="exact"/>
        </dgm:presLayoutVars>
      </dgm:prSet>
      <dgm:spPr/>
    </dgm:pt>
    <dgm:pt modelId="{84511C9B-7D73-48B2-A65E-D76F87608882}" type="pres">
      <dgm:prSet presAssocID="{6734516C-3CEE-4E4C-B949-1A94E3E8A290}" presName="dummyMaxCanvas" presStyleCnt="0">
        <dgm:presLayoutVars/>
      </dgm:prSet>
      <dgm:spPr/>
    </dgm:pt>
    <dgm:pt modelId="{DD324530-049F-4F94-A612-EFD5E490BC9E}" type="pres">
      <dgm:prSet presAssocID="{6734516C-3CEE-4E4C-B949-1A94E3E8A290}" presName="OneNode_1" presStyleLbl="node1" presStyleIdx="0" presStyleCnt="1" custScaleX="95735" custScaleY="164094" custLinFactNeighborX="305" custLinFactNeighborY="3824">
        <dgm:presLayoutVars>
          <dgm:bulletEnabled val="1"/>
        </dgm:presLayoutVars>
      </dgm:prSet>
      <dgm:spPr/>
    </dgm:pt>
  </dgm:ptLst>
  <dgm:cxnLst>
    <dgm:cxn modelId="{AD679511-B315-46D5-AA5A-6C3E549D7EDC}" type="presOf" srcId="{81F9A6ED-E894-4011-935F-64DC376B1E04}" destId="{DD324530-049F-4F94-A612-EFD5E490BC9E}" srcOrd="0" destOrd="0" presId="urn:microsoft.com/office/officeart/2005/8/layout/vProcess5"/>
    <dgm:cxn modelId="{BCE70E30-674A-4134-90E5-AEC4E1BD69BB}" srcId="{81F9A6ED-E894-4011-935F-64DC376B1E04}" destId="{5969186A-2523-41E5-8815-2E95B74FB485}" srcOrd="0" destOrd="0" parTransId="{21DB5D22-29C1-493A-86A2-25AB9DCB636D}" sibTransId="{04438CC7-09C4-4726-A544-BE9F6140B355}"/>
    <dgm:cxn modelId="{C0F15433-2158-4BB7-AD6C-38EBFB07F17F}" type="presOf" srcId="{5969186A-2523-41E5-8815-2E95B74FB485}" destId="{DD324530-049F-4F94-A612-EFD5E490BC9E}" srcOrd="0" destOrd="1" presId="urn:microsoft.com/office/officeart/2005/8/layout/vProcess5"/>
    <dgm:cxn modelId="{2719B993-AA39-422E-AEEC-83EAD814B1DC}" type="presOf" srcId="{6734516C-3CEE-4E4C-B949-1A94E3E8A290}" destId="{85B93DB5-3B66-4165-8DE7-5146ABA2245D}" srcOrd="0" destOrd="0" presId="urn:microsoft.com/office/officeart/2005/8/layout/vProcess5"/>
    <dgm:cxn modelId="{670EBFCB-6B3F-4925-862F-2ADBA31B3A96}" type="presOf" srcId="{B0D133E1-983A-4D98-BDCA-4DF75258071B}" destId="{DD324530-049F-4F94-A612-EFD5E490BC9E}" srcOrd="0" destOrd="2" presId="urn:microsoft.com/office/officeart/2005/8/layout/vProcess5"/>
    <dgm:cxn modelId="{DE892BDE-6EDE-4D61-9981-7CBACCE66AC9}" srcId="{81F9A6ED-E894-4011-935F-64DC376B1E04}" destId="{B0D133E1-983A-4D98-BDCA-4DF75258071B}" srcOrd="1" destOrd="0" parTransId="{39F7F2C9-D930-4EF0-887F-093FED21179D}" sibTransId="{C1D9218C-6B32-45AD-8484-F26ACFA99B7A}"/>
    <dgm:cxn modelId="{48F1B2E4-63BC-4CE6-81B5-514F66E57CD6}" srcId="{6734516C-3CEE-4E4C-B949-1A94E3E8A290}" destId="{81F9A6ED-E894-4011-935F-64DC376B1E04}" srcOrd="0" destOrd="0" parTransId="{DF1744E0-41DC-4CDB-96C5-6CE10B495F9F}" sibTransId="{315CB79C-ACAD-410E-AC09-4ACD5B390B49}"/>
    <dgm:cxn modelId="{75378188-7622-4D26-B332-78DEA2824316}" type="presParOf" srcId="{85B93DB5-3B66-4165-8DE7-5146ABA2245D}" destId="{84511C9B-7D73-48B2-A65E-D76F87608882}" srcOrd="0" destOrd="0" presId="urn:microsoft.com/office/officeart/2005/8/layout/vProcess5"/>
    <dgm:cxn modelId="{DAD32792-701C-4FD9-893F-76F7F719869A}" type="presParOf" srcId="{85B93DB5-3B66-4165-8DE7-5146ABA2245D}" destId="{DD324530-049F-4F94-A612-EFD5E490BC9E}"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C15E9-3288-45DF-96EC-DC940C26698F}">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C814C-265C-49C5-8BB1-5CFD34594F5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We want to compare the rates of early voting in this year's election to those of previous years.</a:t>
          </a:r>
        </a:p>
      </dsp:txBody>
      <dsp:txXfrm>
        <a:off x="559800" y="3022743"/>
        <a:ext cx="4320000" cy="720000"/>
      </dsp:txXfrm>
    </dsp:sp>
    <dsp:sp modelId="{1CA9F280-DED3-4E0D-985E-302069B3D2C8}">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D40E5-A290-48FD-8F27-13EB3E09E8D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This will be important as the results of early voting will be the only results we have early in the broadcast. It is important then for us to have a relevant frame of reference to compare them to.</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24530-049F-4F94-A612-EFD5E490BC9E}">
      <dsp:nvSpPr>
        <dsp:cNvPr id="0" name=""/>
        <dsp:cNvSpPr/>
      </dsp:nvSpPr>
      <dsp:spPr>
        <a:xfrm>
          <a:off x="0" y="0"/>
          <a:ext cx="8332826" cy="111998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Key Points: </a:t>
          </a:r>
        </a:p>
        <a:p>
          <a:pPr marL="114300" lvl="1" indent="-114300" algn="l" defTabSz="577850">
            <a:lnSpc>
              <a:spcPct val="90000"/>
            </a:lnSpc>
            <a:spcBef>
              <a:spcPct val="0"/>
            </a:spcBef>
            <a:spcAft>
              <a:spcPct val="15000"/>
            </a:spcAft>
            <a:buChar char="•"/>
          </a:pPr>
          <a:r>
            <a:rPr lang="en-US" sz="1300" kern="1200" dirty="0"/>
            <a:t>The purple line (2024) shows a higher count of early in-person voting compared to the black line (2020), particularly as the election date approaches.</a:t>
          </a:r>
        </a:p>
        <a:p>
          <a:pPr marL="114300" lvl="1" indent="-114300" algn="l" defTabSz="577850">
            <a:lnSpc>
              <a:spcPct val="90000"/>
            </a:lnSpc>
            <a:spcBef>
              <a:spcPct val="0"/>
            </a:spcBef>
            <a:spcAft>
              <a:spcPct val="15000"/>
            </a:spcAft>
            <a:buChar char="•"/>
          </a:pPr>
          <a:r>
            <a:rPr lang="en-US" sz="1300" kern="1200" dirty="0"/>
            <a:t>Early voting in 2024 consistently outpaces 2020, indicating increased early voter turnout or engagement.</a:t>
          </a:r>
        </a:p>
      </dsp:txBody>
      <dsp:txXfrm>
        <a:off x="32803" y="32803"/>
        <a:ext cx="8267220" cy="1054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24530-049F-4F94-A612-EFD5E490BC9E}">
      <dsp:nvSpPr>
        <dsp:cNvPr id="0" name=""/>
        <dsp:cNvSpPr/>
      </dsp:nvSpPr>
      <dsp:spPr>
        <a:xfrm>
          <a:off x="399817" y="300710"/>
          <a:ext cx="8330207" cy="11247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Key Points: </a:t>
          </a:r>
        </a:p>
        <a:p>
          <a:pPr marL="57150" lvl="1" indent="-57150" algn="l" defTabSz="488950">
            <a:lnSpc>
              <a:spcPct val="90000"/>
            </a:lnSpc>
            <a:spcBef>
              <a:spcPct val="0"/>
            </a:spcBef>
            <a:spcAft>
              <a:spcPct val="15000"/>
            </a:spcAft>
            <a:buChar char="•"/>
          </a:pPr>
          <a:r>
            <a:rPr lang="en-US" sz="1100" kern="1200" dirty="0"/>
            <a:t>Democratic (blue) and Republican (red) early in-person voting trends are shown for both 2020 (solid lines) and 2024 (dashed lines).</a:t>
          </a:r>
        </a:p>
        <a:p>
          <a:pPr marL="57150" lvl="1" indent="-57150" algn="l" defTabSz="488950">
            <a:lnSpc>
              <a:spcPct val="90000"/>
            </a:lnSpc>
            <a:spcBef>
              <a:spcPct val="0"/>
            </a:spcBef>
            <a:spcAft>
              <a:spcPct val="15000"/>
            </a:spcAft>
            <a:buChar char="•"/>
          </a:pPr>
          <a:r>
            <a:rPr lang="en-US" sz="1100" kern="1200" dirty="0"/>
            <a:t>Democratic early voting in 2024 is noticeably higher than in 2020, especially in the final days before early voting closes.</a:t>
          </a:r>
        </a:p>
        <a:p>
          <a:pPr marL="57150" lvl="1" indent="-57150" algn="l" defTabSz="488950">
            <a:lnSpc>
              <a:spcPct val="90000"/>
            </a:lnSpc>
            <a:spcBef>
              <a:spcPct val="0"/>
            </a:spcBef>
            <a:spcAft>
              <a:spcPct val="15000"/>
            </a:spcAft>
            <a:buChar char="•"/>
          </a:pPr>
          <a:r>
            <a:rPr lang="en-US" sz="1100" kern="1200" dirty="0"/>
            <a:t>Republican early voting also increases in 2024, but the rise is less pronounced compared to the Democratic increase.</a:t>
          </a:r>
        </a:p>
      </dsp:txBody>
      <dsp:txXfrm>
        <a:off x="432759" y="333652"/>
        <a:ext cx="8264323" cy="10588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24530-049F-4F94-A612-EFD5E490BC9E}">
      <dsp:nvSpPr>
        <dsp:cNvPr id="0" name=""/>
        <dsp:cNvSpPr/>
      </dsp:nvSpPr>
      <dsp:spPr>
        <a:xfrm>
          <a:off x="212094" y="149260"/>
          <a:ext cx="8330202" cy="112471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Key Points: </a:t>
          </a:r>
        </a:p>
        <a:p>
          <a:pPr marL="114300" lvl="1" indent="-114300" algn="l" defTabSz="533400">
            <a:lnSpc>
              <a:spcPct val="90000"/>
            </a:lnSpc>
            <a:spcBef>
              <a:spcPct val="0"/>
            </a:spcBef>
            <a:spcAft>
              <a:spcPct val="15000"/>
            </a:spcAft>
            <a:buChar char="•"/>
          </a:pPr>
          <a:r>
            <a:rPr lang="en-US" sz="1200" kern="1200" dirty="0"/>
            <a:t>Unaffiliated voters (green lines) also show a significant increase in early voting in 2024 (dashed line) compared to 2020 (solid line).</a:t>
          </a:r>
        </a:p>
        <a:p>
          <a:pPr marL="114300" lvl="1" indent="-114300" algn="l" defTabSz="533400">
            <a:lnSpc>
              <a:spcPct val="90000"/>
            </a:lnSpc>
            <a:spcBef>
              <a:spcPct val="0"/>
            </a:spcBef>
            <a:spcAft>
              <a:spcPct val="15000"/>
            </a:spcAft>
            <a:buChar char="•"/>
          </a:pPr>
          <a:r>
            <a:rPr lang="en-US" sz="1200" kern="1200" dirty="0"/>
            <a:t>The upward trend for unaffiliated voters suggests a broader increase in early voting interest, crossing party affiliations.</a:t>
          </a:r>
        </a:p>
      </dsp:txBody>
      <dsp:txXfrm>
        <a:off x="245036" y="182202"/>
        <a:ext cx="8264318" cy="10588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6199-FFC4-4519-A5D4-60B968A473B0}" type="datetimeFigureOut">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E5EBB-7628-4397-81EB-FF95559115C3}" type="slidenum">
              <a:t>‹#›</a:t>
            </a:fld>
            <a:endParaRPr lang="en-US"/>
          </a:p>
        </p:txBody>
      </p:sp>
    </p:spTree>
    <p:extLst>
      <p:ext uri="{BB962C8B-B14F-4D97-AF65-F5344CB8AC3E}">
        <p14:creationId xmlns:p14="http://schemas.microsoft.com/office/powerpoint/2010/main" val="353655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2E5EBB-7628-4397-81EB-FF95559115C3}" type="slidenum">
              <a:rPr lang="en-US" smtClean="0"/>
              <a:t>5</a:t>
            </a:fld>
            <a:endParaRPr lang="en-US"/>
          </a:p>
        </p:txBody>
      </p:sp>
    </p:spTree>
    <p:extLst>
      <p:ext uri="{BB962C8B-B14F-4D97-AF65-F5344CB8AC3E}">
        <p14:creationId xmlns:p14="http://schemas.microsoft.com/office/powerpoint/2010/main" val="327182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7019FE-A7E5-49EA-88A8-304568766838}" type="slidenum">
              <a:rPr lang="en-US" smtClean="0"/>
              <a:t>21</a:t>
            </a:fld>
            <a:endParaRPr lang="en-US"/>
          </a:p>
        </p:txBody>
      </p:sp>
    </p:spTree>
    <p:extLst>
      <p:ext uri="{BB962C8B-B14F-4D97-AF65-F5344CB8AC3E}">
        <p14:creationId xmlns:p14="http://schemas.microsoft.com/office/powerpoint/2010/main" val="397502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3E980-90C1-70CF-933A-0AFEB8FB7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32C1D-0737-B319-6A26-C492ADD6D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DF337-DB6F-B156-0797-91534D5A59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D2FB18-1AB2-6930-992D-A21CAE2935E7}"/>
              </a:ext>
            </a:extLst>
          </p:cNvPr>
          <p:cNvSpPr>
            <a:spLocks noGrp="1"/>
          </p:cNvSpPr>
          <p:nvPr>
            <p:ph type="sldNum" sz="quarter" idx="5"/>
          </p:nvPr>
        </p:nvSpPr>
        <p:spPr/>
        <p:txBody>
          <a:bodyPr/>
          <a:lstStyle/>
          <a:p>
            <a:fld id="{2B7019FE-A7E5-49EA-88A8-304568766838}" type="slidenum">
              <a:rPr lang="en-US" smtClean="0"/>
              <a:t>22</a:t>
            </a:fld>
            <a:endParaRPr lang="en-US"/>
          </a:p>
        </p:txBody>
      </p:sp>
    </p:spTree>
    <p:extLst>
      <p:ext uri="{BB962C8B-B14F-4D97-AF65-F5344CB8AC3E}">
        <p14:creationId xmlns:p14="http://schemas.microsoft.com/office/powerpoint/2010/main" val="406237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EA5C9-3CD0-C90C-B264-BAA07B7F1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B51C61-345E-8937-ECA7-04B1C18496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C8446-F9FA-2CF2-9F8E-72EF68758D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F6EF135-71CE-CC55-C1D4-FF63C68F96A2}"/>
              </a:ext>
            </a:extLst>
          </p:cNvPr>
          <p:cNvSpPr>
            <a:spLocks noGrp="1"/>
          </p:cNvSpPr>
          <p:nvPr>
            <p:ph type="sldNum" sz="quarter" idx="5"/>
          </p:nvPr>
        </p:nvSpPr>
        <p:spPr/>
        <p:txBody>
          <a:bodyPr/>
          <a:lstStyle/>
          <a:p>
            <a:fld id="{2B7019FE-A7E5-49EA-88A8-304568766838}" type="slidenum">
              <a:rPr lang="en-US" smtClean="0"/>
              <a:t>23</a:t>
            </a:fld>
            <a:endParaRPr lang="en-US"/>
          </a:p>
        </p:txBody>
      </p:sp>
    </p:spTree>
    <p:extLst>
      <p:ext uri="{BB962C8B-B14F-4D97-AF65-F5344CB8AC3E}">
        <p14:creationId xmlns:p14="http://schemas.microsoft.com/office/powerpoint/2010/main" val="143689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17256" y="1103718"/>
            <a:ext cx="10557485" cy="3268520"/>
          </a:xfrm>
        </p:spPr>
        <p:txBody>
          <a:bodyPr>
            <a:normAutofit/>
          </a:bodyPr>
          <a:lstStyle/>
          <a:p>
            <a:pPr algn="r"/>
            <a:r>
              <a:rPr lang="en-US" sz="4800" b="1" dirty="0">
                <a:solidFill>
                  <a:srgbClr val="FFFFFF"/>
                </a:solidFill>
              </a:rPr>
              <a:t>Election Night Predictions and Analysis</a:t>
            </a:r>
            <a:br>
              <a:rPr lang="en-US" sz="4800" b="1" dirty="0">
                <a:solidFill>
                  <a:srgbClr val="FFFFFF"/>
                </a:solidFill>
              </a:rPr>
            </a:br>
            <a:r>
              <a:rPr lang="en-US" sz="2800" dirty="0">
                <a:solidFill>
                  <a:srgbClr val="FFFFFF"/>
                </a:solidFill>
              </a:rPr>
              <a:t>Data Science Honors Program</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endParaRPr lang="en-US">
              <a:solidFill>
                <a:srgbClr val="FFFFFF"/>
              </a:solidFill>
            </a:endParaRPr>
          </a:p>
          <a:p>
            <a:pPr algn="r"/>
            <a:endParaRPr lang="en-US">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p of the united states&#10;&#10;Description automatically generated">
            <a:extLst>
              <a:ext uri="{FF2B5EF4-FFF2-40B4-BE49-F238E27FC236}">
                <a16:creationId xmlns:a16="http://schemas.microsoft.com/office/drawing/2014/main" id="{F5CEC8AB-50AC-E7C4-65FC-52640F3DECDE}"/>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158144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the united states&#10;&#10;Description automatically generated">
            <a:extLst>
              <a:ext uri="{FF2B5EF4-FFF2-40B4-BE49-F238E27FC236}">
                <a16:creationId xmlns:a16="http://schemas.microsoft.com/office/drawing/2014/main" id="{DBC78261-9165-8A37-50DF-7C76D73AA022}"/>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374144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78288-0931-886F-446E-2A9835F6590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Key Take-aways</a:t>
            </a:r>
          </a:p>
        </p:txBody>
      </p:sp>
      <p:sp>
        <p:nvSpPr>
          <p:cNvPr id="3" name="Content Placeholder 2">
            <a:extLst>
              <a:ext uri="{FF2B5EF4-FFF2-40B4-BE49-F238E27FC236}">
                <a16:creationId xmlns:a16="http://schemas.microsoft.com/office/drawing/2014/main" id="{DF57E4B0-C524-DB12-4D8E-7C359A9568BA}"/>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Early in-person voting was highest in 2020 due to COVID and a Presidential Election Year.</a:t>
            </a:r>
          </a:p>
          <a:p>
            <a:r>
              <a:rPr lang="en-US" sz="2000" dirty="0"/>
              <a:t>We can also see that a large population of people who Voted Early is located close to the Board of Elections Office. (This is further demonstrated in the following.) </a:t>
            </a:r>
          </a:p>
          <a:p>
            <a:endParaRPr lang="en-US" sz="2000" dirty="0"/>
          </a:p>
        </p:txBody>
      </p:sp>
    </p:spTree>
    <p:extLst>
      <p:ext uri="{BB962C8B-B14F-4D97-AF65-F5344CB8AC3E}">
        <p14:creationId xmlns:p14="http://schemas.microsoft.com/office/powerpoint/2010/main" val="307442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2820B5-DFB3-064A-0E82-6A9282819DF2}"/>
              </a:ext>
            </a:extLst>
          </p:cNvPr>
          <p:cNvSpPr txBox="1"/>
          <p:nvPr/>
        </p:nvSpPr>
        <p:spPr>
          <a:xfrm>
            <a:off x="1482436" y="5744912"/>
            <a:ext cx="9545782" cy="369332"/>
          </a:xfrm>
          <a:prstGeom prst="rect">
            <a:avLst/>
          </a:prstGeom>
          <a:noFill/>
        </p:spPr>
        <p:txBody>
          <a:bodyPr wrap="square" rtlCol="0">
            <a:spAutoFit/>
          </a:bodyPr>
          <a:lstStyle/>
          <a:p>
            <a:r>
              <a:rPr lang="en-US" dirty="0">
                <a:solidFill>
                  <a:schemeClr val="bg1"/>
                </a:solidFill>
              </a:rPr>
              <a:t>The trend shows that voters living closer to the Board of Elections are more likely to vote early.</a:t>
            </a:r>
          </a:p>
        </p:txBody>
      </p:sp>
      <p:pic>
        <p:nvPicPr>
          <p:cNvPr id="4" name="Picture 3" descr="A graph of a line graph&#10;&#10;Description automatically generated">
            <a:extLst>
              <a:ext uri="{FF2B5EF4-FFF2-40B4-BE49-F238E27FC236}">
                <a16:creationId xmlns:a16="http://schemas.microsoft.com/office/drawing/2014/main" id="{ED297091-9CF5-6C27-C7C9-757F1199C274}"/>
              </a:ext>
            </a:extLst>
          </p:cNvPr>
          <p:cNvPicPr>
            <a:picLocks noChangeAspect="1"/>
          </p:cNvPicPr>
          <p:nvPr/>
        </p:nvPicPr>
        <p:blipFill>
          <a:blip r:embed="rId2"/>
          <a:stretch>
            <a:fillRect/>
          </a:stretch>
        </p:blipFill>
        <p:spPr>
          <a:xfrm>
            <a:off x="1559037" y="306611"/>
            <a:ext cx="9070848" cy="5102352"/>
          </a:xfrm>
          <a:prstGeom prst="rect">
            <a:avLst/>
          </a:prstGeom>
        </p:spPr>
      </p:pic>
    </p:spTree>
    <p:extLst>
      <p:ext uri="{BB962C8B-B14F-4D97-AF65-F5344CB8AC3E}">
        <p14:creationId xmlns:p14="http://schemas.microsoft.com/office/powerpoint/2010/main" val="302450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B8042-D8A3-5D74-F7ED-5A6F8E9BEDAB}"/>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C4246A0-0C52-819D-C8B7-0FDEB3E3F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E4B460-A0CA-9634-B419-94D272E78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C76026-DB1C-5DC8-B5C3-2E212084F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4E3DE5-F4AC-BB18-C680-8E78FEFC4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47DD76-7BE2-1C02-B37C-B10CAEA1543D}"/>
              </a:ext>
            </a:extLst>
          </p:cNvPr>
          <p:cNvSpPr txBox="1"/>
          <p:nvPr/>
        </p:nvSpPr>
        <p:spPr>
          <a:xfrm>
            <a:off x="1482436" y="5744912"/>
            <a:ext cx="9545782" cy="369332"/>
          </a:xfrm>
          <a:prstGeom prst="rect">
            <a:avLst/>
          </a:prstGeom>
          <a:noFill/>
        </p:spPr>
        <p:txBody>
          <a:bodyPr wrap="square" rtlCol="0">
            <a:spAutoFit/>
          </a:bodyPr>
          <a:lstStyle/>
          <a:p>
            <a:r>
              <a:rPr lang="en-US" dirty="0">
                <a:solidFill>
                  <a:schemeClr val="bg1"/>
                </a:solidFill>
              </a:rPr>
              <a:t>Here we can see how the Trend continues</a:t>
            </a:r>
          </a:p>
        </p:txBody>
      </p:sp>
      <p:pic>
        <p:nvPicPr>
          <p:cNvPr id="4" name="Picture 3" descr="A graph of a line graph&#10;&#10;Description automatically generated">
            <a:extLst>
              <a:ext uri="{FF2B5EF4-FFF2-40B4-BE49-F238E27FC236}">
                <a16:creationId xmlns:a16="http://schemas.microsoft.com/office/drawing/2014/main" id="{D96B493A-A311-4295-8021-51749C3670E8}"/>
              </a:ext>
            </a:extLst>
          </p:cNvPr>
          <p:cNvPicPr>
            <a:picLocks noChangeAspect="1"/>
          </p:cNvPicPr>
          <p:nvPr/>
        </p:nvPicPr>
        <p:blipFill>
          <a:blip r:embed="rId2"/>
          <a:stretch>
            <a:fillRect/>
          </a:stretch>
        </p:blipFill>
        <p:spPr>
          <a:xfrm>
            <a:off x="1559037" y="342520"/>
            <a:ext cx="9070848" cy="5102352"/>
          </a:xfrm>
          <a:prstGeom prst="rect">
            <a:avLst/>
          </a:prstGeom>
        </p:spPr>
      </p:pic>
    </p:spTree>
    <p:extLst>
      <p:ext uri="{BB962C8B-B14F-4D97-AF65-F5344CB8AC3E}">
        <p14:creationId xmlns:p14="http://schemas.microsoft.com/office/powerpoint/2010/main" val="50458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462343-E286-B6B5-0DE6-7B92BB6D510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70A8413-719E-6745-46B8-A542D42BA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4B5318-E7A7-EFFE-5D7B-419FB96F4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58A6A5-9263-82BE-86C4-8961CEF6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FA395F7-1600-31E9-9C8A-31A10E001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line graph&#10;&#10;Description automatically generated">
            <a:extLst>
              <a:ext uri="{FF2B5EF4-FFF2-40B4-BE49-F238E27FC236}">
                <a16:creationId xmlns:a16="http://schemas.microsoft.com/office/drawing/2014/main" id="{9B4CD254-7FA1-9663-49AB-E7044963E456}"/>
              </a:ext>
            </a:extLst>
          </p:cNvPr>
          <p:cNvPicPr>
            <a:picLocks noChangeAspect="1"/>
          </p:cNvPicPr>
          <p:nvPr/>
        </p:nvPicPr>
        <p:blipFill>
          <a:blip r:embed="rId2"/>
          <a:stretch>
            <a:fillRect/>
          </a:stretch>
        </p:blipFill>
        <p:spPr>
          <a:xfrm>
            <a:off x="1563641" y="325582"/>
            <a:ext cx="9063952" cy="5098473"/>
          </a:xfrm>
          <a:prstGeom prst="rect">
            <a:avLst/>
          </a:prstGeom>
        </p:spPr>
      </p:pic>
      <p:sp>
        <p:nvSpPr>
          <p:cNvPr id="3" name="TextBox 2">
            <a:extLst>
              <a:ext uri="{FF2B5EF4-FFF2-40B4-BE49-F238E27FC236}">
                <a16:creationId xmlns:a16="http://schemas.microsoft.com/office/drawing/2014/main" id="{078AD7A0-CA48-D725-365E-20642B163451}"/>
              </a:ext>
            </a:extLst>
          </p:cNvPr>
          <p:cNvSpPr txBox="1"/>
          <p:nvPr/>
        </p:nvSpPr>
        <p:spPr>
          <a:xfrm>
            <a:off x="1482436" y="5744912"/>
            <a:ext cx="9545782" cy="369332"/>
          </a:xfrm>
          <a:prstGeom prst="rect">
            <a:avLst/>
          </a:prstGeom>
          <a:noFill/>
        </p:spPr>
        <p:txBody>
          <a:bodyPr wrap="square" rtlCol="0">
            <a:spAutoFit/>
          </a:bodyPr>
          <a:lstStyle/>
          <a:p>
            <a:r>
              <a:rPr lang="en-US" dirty="0">
                <a:solidFill>
                  <a:schemeClr val="bg1"/>
                </a:solidFill>
              </a:rPr>
              <a:t>Here we can see how the Trend continues</a:t>
            </a:r>
          </a:p>
        </p:txBody>
      </p:sp>
    </p:spTree>
    <p:extLst>
      <p:ext uri="{BB962C8B-B14F-4D97-AF65-F5344CB8AC3E}">
        <p14:creationId xmlns:p14="http://schemas.microsoft.com/office/powerpoint/2010/main" val="187042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E214B-C60A-46B1-8DA4-D6CD6B0750A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Mail-in Voting Return Statistics</a:t>
            </a:r>
          </a:p>
        </p:txBody>
      </p:sp>
      <p:sp>
        <p:nvSpPr>
          <p:cNvPr id="3" name="Content Placeholder 2">
            <a:extLst>
              <a:ext uri="{FF2B5EF4-FFF2-40B4-BE49-F238E27FC236}">
                <a16:creationId xmlns:a16="http://schemas.microsoft.com/office/drawing/2014/main" id="{B7DDE243-1452-4740-40E6-63F1F79CF11A}"/>
              </a:ext>
            </a:extLst>
          </p:cNvPr>
          <p:cNvSpPr>
            <a:spLocks noGrp="1"/>
          </p:cNvSpPr>
          <p:nvPr>
            <p:ph idx="1"/>
          </p:nvPr>
        </p:nvSpPr>
        <p:spPr>
          <a:xfrm>
            <a:off x="1371599" y="2630254"/>
            <a:ext cx="9724031" cy="3683358"/>
          </a:xfrm>
        </p:spPr>
        <p:txBody>
          <a:bodyPr vert="horz" lIns="91440" tIns="45720" rIns="91440" bIns="45720" rtlCol="0" anchor="ctr">
            <a:normAutofit fontScale="92500" lnSpcReduction="20000"/>
          </a:bodyPr>
          <a:lstStyle/>
          <a:p>
            <a:r>
              <a:rPr lang="en-US" sz="1900" dirty="0"/>
              <a:t>2024</a:t>
            </a:r>
          </a:p>
          <a:p>
            <a:pPr lvl="1">
              <a:buFont typeface="Courier New" panose="020B0604020202020204" pitchFamily="34" charset="0"/>
              <a:buChar char="o"/>
            </a:pPr>
            <a:r>
              <a:rPr lang="en-US" sz="1900" dirty="0">
                <a:ea typeface="+mn-lt"/>
                <a:cs typeface="+mn-lt"/>
              </a:rPr>
              <a:t>79,523 requested,  70,097 returned -&gt; (88.1% returned)</a:t>
            </a:r>
          </a:p>
          <a:p>
            <a:pPr lvl="2">
              <a:buFont typeface="Wingdings" panose="020B0604020202020204" pitchFamily="34" charset="0"/>
              <a:buChar char="§"/>
            </a:pPr>
            <a:r>
              <a:rPr lang="en-US" sz="1900" dirty="0">
                <a:ea typeface="+mn-lt"/>
                <a:cs typeface="+mn-lt"/>
              </a:rPr>
              <a:t>DEM     11,018 / 11,615  (94.9%)</a:t>
            </a:r>
          </a:p>
          <a:p>
            <a:pPr lvl="2">
              <a:buFont typeface="Wingdings" panose="020B0604020202020204" pitchFamily="34" charset="0"/>
              <a:buChar char="§"/>
            </a:pPr>
            <a:r>
              <a:rPr lang="en-US" sz="1900" dirty="0">
                <a:ea typeface="+mn-lt"/>
                <a:cs typeface="+mn-lt"/>
              </a:rPr>
              <a:t>REP      13,063 / 13,658  (95.6%)</a:t>
            </a:r>
          </a:p>
          <a:p>
            <a:pPr lvl="2">
              <a:buFont typeface="Wingdings" panose="020B0604020202020204" pitchFamily="34" charset="0"/>
              <a:buChar char="§"/>
            </a:pPr>
            <a:r>
              <a:rPr lang="en-US" sz="1900" dirty="0">
                <a:ea typeface="+mn-lt"/>
                <a:cs typeface="+mn-lt"/>
              </a:rPr>
              <a:t>Unaffiliated  46,016 / 54,250 (84.8%)</a:t>
            </a:r>
          </a:p>
          <a:p>
            <a:pPr lvl="2">
              <a:buFont typeface="Wingdings" panose="020B0604020202020204" pitchFamily="34" charset="0"/>
              <a:buChar char="§"/>
            </a:pPr>
            <a:endParaRPr lang="en-US" sz="1900" dirty="0">
              <a:ea typeface="+mn-lt"/>
              <a:cs typeface="+mn-lt"/>
            </a:endParaRPr>
          </a:p>
          <a:p>
            <a:r>
              <a:rPr lang="en-US" sz="1900" dirty="0">
                <a:ea typeface="+mn-lt"/>
                <a:cs typeface="+mn-lt"/>
              </a:rPr>
              <a:t>2020</a:t>
            </a:r>
          </a:p>
          <a:p>
            <a:pPr lvl="1">
              <a:buFont typeface="Courier New,monospace" panose="020B0604020202020204" pitchFamily="34" charset="0"/>
              <a:buChar char="o"/>
            </a:pPr>
            <a:r>
              <a:rPr lang="en-US" sz="1900" dirty="0">
                <a:ea typeface="+mn-lt"/>
                <a:cs typeface="+mn-lt"/>
              </a:rPr>
              <a:t>155,883 requested, 148,026 returned -&gt; (95.0% returned)</a:t>
            </a:r>
          </a:p>
          <a:p>
            <a:pPr lvl="2">
              <a:buFont typeface="Wingdings,Sans-Serif" panose="020B0604020202020204" pitchFamily="34" charset="0"/>
              <a:buChar char="§"/>
            </a:pPr>
            <a:r>
              <a:rPr lang="en-US" sz="1900" dirty="0">
                <a:ea typeface="+mn-lt"/>
                <a:cs typeface="+mn-lt"/>
              </a:rPr>
              <a:t>DEM    30,168 / 30,507 (98.9%)</a:t>
            </a:r>
          </a:p>
          <a:p>
            <a:pPr lvl="2">
              <a:buFont typeface="Wingdings,Sans-Serif" panose="020B0604020202020204" pitchFamily="34" charset="0"/>
              <a:buChar char="§"/>
            </a:pPr>
            <a:r>
              <a:rPr lang="en-US" sz="1900" dirty="0">
                <a:ea typeface="+mn-lt"/>
                <a:cs typeface="+mn-lt"/>
              </a:rPr>
              <a:t>REP     23,112/ 23,657 (97.7%)</a:t>
            </a:r>
          </a:p>
          <a:p>
            <a:pPr lvl="2">
              <a:buFont typeface="Wingdings,Sans-Serif" panose="020B0604020202020204" pitchFamily="34" charset="0"/>
              <a:buChar char="§"/>
            </a:pPr>
            <a:r>
              <a:rPr lang="en-US" sz="1900" dirty="0">
                <a:ea typeface="+mn-lt"/>
                <a:cs typeface="+mn-lt"/>
              </a:rPr>
              <a:t>Unaffiliated 94,746 /101,719 (93.1%)</a:t>
            </a:r>
          </a:p>
          <a:p>
            <a:pPr lvl="2">
              <a:buFont typeface="Wingdings,Sans-Serif" panose="020B0604020202020204" pitchFamily="34" charset="0"/>
              <a:buChar char="§"/>
            </a:pPr>
            <a:endParaRPr lang="en-US" sz="1900" dirty="0">
              <a:ea typeface="+mn-lt"/>
              <a:cs typeface="+mn-lt"/>
            </a:endParaRPr>
          </a:p>
          <a:p>
            <a:r>
              <a:rPr lang="en-US" sz="1900" dirty="0">
                <a:ea typeface="+mn-lt"/>
                <a:cs typeface="+mn-lt"/>
              </a:rPr>
              <a:t>Overall Mail-in Voting was higher in 2020</a:t>
            </a:r>
          </a:p>
          <a:p>
            <a:endParaRPr lang="en-US" sz="2700" dirty="0">
              <a:ea typeface="+mn-lt"/>
              <a:cs typeface="+mn-lt"/>
            </a:endParaRPr>
          </a:p>
          <a:p>
            <a:pPr marL="914400" lvl="2" indent="0">
              <a:buNone/>
            </a:pPr>
            <a:endParaRPr lang="en-US" sz="1900" dirty="0">
              <a:ea typeface="+mn-lt"/>
              <a:cs typeface="+mn-lt"/>
            </a:endParaRPr>
          </a:p>
          <a:p>
            <a:pPr lvl="1">
              <a:buFont typeface="Courier New" panose="020B0604020202020204" pitchFamily="34" charset="0"/>
              <a:buChar char="o"/>
            </a:pPr>
            <a:endParaRPr lang="en-US" sz="1900" dirty="0">
              <a:ea typeface="+mn-lt"/>
              <a:cs typeface="+mn-lt"/>
            </a:endParaRPr>
          </a:p>
        </p:txBody>
      </p:sp>
    </p:spTree>
    <p:extLst>
      <p:ext uri="{BB962C8B-B14F-4D97-AF65-F5344CB8AC3E}">
        <p14:creationId xmlns:p14="http://schemas.microsoft.com/office/powerpoint/2010/main" val="190202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Age distribution of mail-in voting</a:t>
            </a:r>
          </a:p>
        </p:txBody>
      </p:sp>
      <p:pic>
        <p:nvPicPr>
          <p:cNvPr id="3" name="Picture 2" descr="A graph of a number of voting age distribution&#10;&#10;Description automatically generated">
            <a:extLst>
              <a:ext uri="{FF2B5EF4-FFF2-40B4-BE49-F238E27FC236}">
                <a16:creationId xmlns:a16="http://schemas.microsoft.com/office/drawing/2014/main" id="{8BB40406-43A8-E506-81DA-5A8F01A17D8F}"/>
              </a:ext>
            </a:extLst>
          </p:cNvPr>
          <p:cNvPicPr>
            <a:picLocks noChangeAspect="1"/>
          </p:cNvPicPr>
          <p:nvPr/>
        </p:nvPicPr>
        <p:blipFill>
          <a:blip r:embed="rId2"/>
          <a:stretch>
            <a:fillRect/>
          </a:stretch>
        </p:blipFill>
        <p:spPr>
          <a:xfrm>
            <a:off x="3517347" y="1687524"/>
            <a:ext cx="6085556" cy="3423125"/>
          </a:xfrm>
          <a:prstGeom prst="rect">
            <a:avLst/>
          </a:prstGeom>
        </p:spPr>
      </p:pic>
      <p:grpSp>
        <p:nvGrpSpPr>
          <p:cNvPr id="4" name="Group 3">
            <a:extLst>
              <a:ext uri="{FF2B5EF4-FFF2-40B4-BE49-F238E27FC236}">
                <a16:creationId xmlns:a16="http://schemas.microsoft.com/office/drawing/2014/main" id="{4FCB634C-2074-E6E0-ADB3-A1B246CFB6E4}"/>
              </a:ext>
            </a:extLst>
          </p:cNvPr>
          <p:cNvGrpSpPr/>
          <p:nvPr/>
        </p:nvGrpSpPr>
        <p:grpSpPr>
          <a:xfrm>
            <a:off x="1929585" y="5223176"/>
            <a:ext cx="8332826" cy="1575956"/>
            <a:chOff x="0" y="0"/>
            <a:chExt cx="8332826" cy="1119982"/>
          </a:xfrm>
        </p:grpSpPr>
        <p:sp>
          <p:nvSpPr>
            <p:cNvPr id="5" name="Rectangle: Rounded Corners 4">
              <a:extLst>
                <a:ext uri="{FF2B5EF4-FFF2-40B4-BE49-F238E27FC236}">
                  <a16:creationId xmlns:a16="http://schemas.microsoft.com/office/drawing/2014/main" id="{C465E243-41C4-1B9D-9399-B2ADC6EFCE17}"/>
                </a:ext>
              </a:extLst>
            </p:cNvPr>
            <p:cNvSpPr/>
            <p:nvPr/>
          </p:nvSpPr>
          <p:spPr>
            <a:xfrm>
              <a:off x="0" y="0"/>
              <a:ext cx="8332826" cy="1119982"/>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536D4C76-E2E5-5A4B-C0B0-7649DF4757EB}"/>
                </a:ext>
              </a:extLst>
            </p:cNvPr>
            <p:cNvSpPr txBox="1"/>
            <p:nvPr/>
          </p:nvSpPr>
          <p:spPr>
            <a:xfrm>
              <a:off x="32803" y="32803"/>
              <a:ext cx="8267220" cy="105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Key Points: </a:t>
              </a:r>
            </a:p>
            <a:p>
              <a:pPr marL="114300" lvl="1" indent="-114300" algn="l" defTabSz="577850">
                <a:lnSpc>
                  <a:spcPct val="90000"/>
                </a:lnSpc>
                <a:spcBef>
                  <a:spcPct val="0"/>
                </a:spcBef>
                <a:spcAft>
                  <a:spcPct val="15000"/>
                </a:spcAft>
                <a:buChar char="•"/>
              </a:pPr>
              <a:r>
                <a:rPr lang="en-US" sz="1000" b="1" dirty="0"/>
                <a:t>Mail Voters (Red Line):</a:t>
              </a:r>
              <a:r>
                <a:rPr lang="en-US" sz="1000" dirty="0"/>
                <a:t> The percentage of mail-in voters is notably higher among older age groups, peaking around ages 70-80. This indicates a strong preference for mail-in voting among senior voters. </a:t>
              </a:r>
              <a:r>
                <a:rPr lang="en-US" sz="1000" kern="1200" dirty="0"/>
                <a:t>Early voting in 2024 consistently outpaces 2020, indicating increased early voter turnout or engagement.</a:t>
              </a:r>
            </a:p>
            <a:p>
              <a:pPr marL="114300" lvl="1" indent="-114300" algn="l" defTabSz="577850">
                <a:lnSpc>
                  <a:spcPct val="90000"/>
                </a:lnSpc>
                <a:spcBef>
                  <a:spcPct val="0"/>
                </a:spcBef>
                <a:spcAft>
                  <a:spcPct val="15000"/>
                </a:spcAft>
                <a:buChar char="•"/>
              </a:pPr>
              <a:r>
                <a:rPr lang="en-US" sz="1000" b="1" dirty="0"/>
                <a:t>Registered Voters (Black Line):</a:t>
              </a:r>
              <a:r>
                <a:rPr lang="en-US" sz="1000" dirty="0"/>
                <a:t> The distribution of registered voters is more balanced across age groups, with a moderate peak around ages 25-30 and another smaller peak in the 60-70 age range.</a:t>
              </a:r>
            </a:p>
            <a:p>
              <a:pPr marL="114300" lvl="1" indent="-114300" algn="l" defTabSz="577850">
                <a:lnSpc>
                  <a:spcPct val="90000"/>
                </a:lnSpc>
                <a:spcBef>
                  <a:spcPct val="0"/>
                </a:spcBef>
                <a:spcAft>
                  <a:spcPct val="15000"/>
                </a:spcAft>
                <a:buChar char="•"/>
              </a:pPr>
              <a:r>
                <a:rPr lang="en-US" sz="1000" b="1" dirty="0"/>
                <a:t>Comparison:</a:t>
              </a:r>
              <a:r>
                <a:rPr lang="en-US" sz="1000" dirty="0"/>
                <a:t> Younger age groups show a lower tendency to use mail-in voting compared to their representation among registered voters. In contrast, older voters, particularly those over 70, are more likely to choose mail-in voting over in-person options.</a:t>
              </a:r>
              <a:endParaRPr lang="en-US" sz="1000" kern="1200" dirty="0"/>
            </a:p>
          </p:txBody>
        </p:sp>
      </p:grpSp>
    </p:spTree>
    <p:extLst>
      <p:ext uri="{BB962C8B-B14F-4D97-AF65-F5344CB8AC3E}">
        <p14:creationId xmlns:p14="http://schemas.microsoft.com/office/powerpoint/2010/main" val="284563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224CE-59A2-0DA4-FC46-D66F305A55C7}"/>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Overall partisan breakdown of "Early Votes"</a:t>
            </a:r>
            <a:br>
              <a:rPr lang="en-US" sz="3400">
                <a:solidFill>
                  <a:srgbClr val="FFFFFF"/>
                </a:solidFill>
              </a:rPr>
            </a:br>
            <a:r>
              <a:rPr lang="en-US" sz="3400">
                <a:solidFill>
                  <a:srgbClr val="FFFFFF"/>
                </a:solidFill>
              </a:rPr>
              <a:t>(in-person + mail-in)</a:t>
            </a:r>
          </a:p>
        </p:txBody>
      </p:sp>
      <p:sp>
        <p:nvSpPr>
          <p:cNvPr id="3" name="Content Placeholder 2">
            <a:extLst>
              <a:ext uri="{FF2B5EF4-FFF2-40B4-BE49-F238E27FC236}">
                <a16:creationId xmlns:a16="http://schemas.microsoft.com/office/drawing/2014/main" id="{FDF0E647-C0AF-63CB-A30B-E01E7C64F9DE}"/>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dirty="0"/>
              <a:t>In 2024:   165,918   TOTAL</a:t>
            </a:r>
          </a:p>
          <a:p>
            <a:r>
              <a:rPr lang="en-US" sz="2000" dirty="0"/>
              <a:t>DEM = 33,472   -&gt; 19.1%</a:t>
            </a:r>
          </a:p>
          <a:p>
            <a:r>
              <a:rPr lang="en-US" sz="2000" dirty="0"/>
              <a:t>REP = 30,373   -&gt; 17.3%</a:t>
            </a:r>
          </a:p>
          <a:p>
            <a:r>
              <a:rPr lang="en-US" sz="2000" dirty="0"/>
              <a:t>UN   = 102,073   -&gt; 58.2%</a:t>
            </a:r>
          </a:p>
          <a:p>
            <a:endParaRPr lang="en-US" sz="2000" dirty="0"/>
          </a:p>
          <a:p>
            <a:pPr marL="0" indent="0">
              <a:buNone/>
            </a:pPr>
            <a:r>
              <a:rPr lang="en-US" sz="2000" dirty="0"/>
              <a:t>In 2020:   221,064   TOTAL</a:t>
            </a:r>
          </a:p>
          <a:p>
            <a:r>
              <a:rPr lang="en-US" sz="2000" dirty="0"/>
              <a:t>DEM = 45,771 -&gt; 20.7%</a:t>
            </a:r>
          </a:p>
          <a:p>
            <a:r>
              <a:rPr lang="en-US" sz="2000" dirty="0"/>
              <a:t>REP = 34,273 -&gt; 15.5%</a:t>
            </a:r>
          </a:p>
          <a:p>
            <a:r>
              <a:rPr lang="en-US" sz="2000" dirty="0"/>
              <a:t>UN = 141,020 -&gt; 63.8%</a:t>
            </a:r>
          </a:p>
        </p:txBody>
      </p:sp>
    </p:spTree>
    <p:extLst>
      <p:ext uri="{BB962C8B-B14F-4D97-AF65-F5344CB8AC3E}">
        <p14:creationId xmlns:p14="http://schemas.microsoft.com/office/powerpoint/2010/main" val="36531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 name="Rectangle 1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Age distributions of Registered Voters</a:t>
            </a:r>
          </a:p>
        </p:txBody>
      </p:sp>
      <p:pic>
        <p:nvPicPr>
          <p:cNvPr id="6" name="Picture 5" descr="A black text on a white background&#10;&#10;Description automatically generated">
            <a:extLst>
              <a:ext uri="{FF2B5EF4-FFF2-40B4-BE49-F238E27FC236}">
                <a16:creationId xmlns:a16="http://schemas.microsoft.com/office/drawing/2014/main" id="{ED72C2BE-55BF-53DB-52E4-96226CD0AD51}"/>
              </a:ext>
            </a:extLst>
          </p:cNvPr>
          <p:cNvPicPr>
            <a:picLocks noChangeAspect="1"/>
          </p:cNvPicPr>
          <p:nvPr/>
        </p:nvPicPr>
        <p:blipFill>
          <a:blip r:embed="rId2"/>
          <a:stretch>
            <a:fillRect/>
          </a:stretch>
        </p:blipFill>
        <p:spPr>
          <a:xfrm>
            <a:off x="1371598" y="2633520"/>
            <a:ext cx="4565251" cy="1451515"/>
          </a:xfrm>
          <a:prstGeom prst="rect">
            <a:avLst/>
          </a:prstGeom>
        </p:spPr>
      </p:pic>
      <p:pic>
        <p:nvPicPr>
          <p:cNvPr id="5" name="Picture 4" descr="A close-up of numbers&#10;&#10;Description automatically generated">
            <a:extLst>
              <a:ext uri="{FF2B5EF4-FFF2-40B4-BE49-F238E27FC236}">
                <a16:creationId xmlns:a16="http://schemas.microsoft.com/office/drawing/2014/main" id="{89D2E90E-B72D-375A-79A3-B62820387509}"/>
              </a:ext>
            </a:extLst>
          </p:cNvPr>
          <p:cNvPicPr>
            <a:picLocks noChangeAspect="1"/>
          </p:cNvPicPr>
          <p:nvPr/>
        </p:nvPicPr>
        <p:blipFill>
          <a:blip r:embed="rId3"/>
          <a:stretch>
            <a:fillRect/>
          </a:stretch>
        </p:blipFill>
        <p:spPr>
          <a:xfrm>
            <a:off x="6267671" y="2843709"/>
            <a:ext cx="4600354" cy="1078207"/>
          </a:xfrm>
          <a:prstGeom prst="rect">
            <a:avLst/>
          </a:prstGeom>
        </p:spPr>
      </p:pic>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8" y="4409451"/>
            <a:ext cx="9496427" cy="2046161"/>
          </a:xfrm>
        </p:spPr>
        <p:txBody>
          <a:bodyPr vert="horz" lIns="91440" tIns="45720" rIns="91440" bIns="45720" rtlCol="0">
            <a:normAutofit/>
          </a:bodyPr>
          <a:lstStyle/>
          <a:p>
            <a:r>
              <a:rPr lang="en-US" sz="1600" dirty="0"/>
              <a:t>Accepted wisdom says that younger voters are more likely to vote Democratic.  We wanted to use the official list of registered voters to illustrate whether this is true and to what extent in Hamilton County</a:t>
            </a:r>
          </a:p>
          <a:p>
            <a:endParaRPr lang="en-US" sz="1600" dirty="0"/>
          </a:p>
          <a:p>
            <a:r>
              <a:rPr lang="en-US" sz="1600" dirty="0"/>
              <a:t>Includes:</a:t>
            </a:r>
          </a:p>
          <a:p>
            <a:pPr lvl="1">
              <a:buFont typeface="Courier New" panose="020B0604020202020204" pitchFamily="34" charset="0"/>
              <a:buChar char="o"/>
            </a:pPr>
            <a:r>
              <a:rPr lang="en-US" sz="1600" dirty="0"/>
              <a:t>Age distributions based on official party affiliation (by Ohio Law)</a:t>
            </a:r>
          </a:p>
          <a:p>
            <a:pPr lvl="1">
              <a:buFont typeface="Courier New" panose="020B0604020202020204" pitchFamily="34" charset="0"/>
              <a:buChar char="o"/>
            </a:pPr>
            <a:r>
              <a:rPr lang="en-US" sz="1600" dirty="0"/>
              <a:t>Age distributions based on our determination of party affiliation </a:t>
            </a:r>
          </a:p>
        </p:txBody>
      </p:sp>
      <p:sp>
        <p:nvSpPr>
          <p:cNvPr id="4" name="TextBox 3">
            <a:extLst>
              <a:ext uri="{FF2B5EF4-FFF2-40B4-BE49-F238E27FC236}">
                <a16:creationId xmlns:a16="http://schemas.microsoft.com/office/drawing/2014/main" id="{AA17BD53-BBFA-E1C6-FD85-2AA6595C00AA}"/>
              </a:ext>
            </a:extLst>
          </p:cNvPr>
          <p:cNvSpPr txBox="1"/>
          <p:nvPr/>
        </p:nvSpPr>
        <p:spPr>
          <a:xfrm>
            <a:off x="2219705" y="1801503"/>
            <a:ext cx="3106057" cy="523220"/>
          </a:xfrm>
          <a:prstGeom prst="rect">
            <a:avLst/>
          </a:prstGeom>
          <a:noFill/>
        </p:spPr>
        <p:txBody>
          <a:bodyPr wrap="square" rtlCol="0">
            <a:spAutoFit/>
          </a:bodyPr>
          <a:lstStyle/>
          <a:p>
            <a:r>
              <a:rPr lang="en-US" sz="2800" b="1" dirty="0"/>
              <a:t>Ohio’s Definition</a:t>
            </a:r>
          </a:p>
        </p:txBody>
      </p:sp>
      <p:sp>
        <p:nvSpPr>
          <p:cNvPr id="7" name="TextBox 6">
            <a:extLst>
              <a:ext uri="{FF2B5EF4-FFF2-40B4-BE49-F238E27FC236}">
                <a16:creationId xmlns:a16="http://schemas.microsoft.com/office/drawing/2014/main" id="{54A7D1FF-F07A-88F6-7FEB-D875F479FDAF}"/>
              </a:ext>
            </a:extLst>
          </p:cNvPr>
          <p:cNvSpPr txBox="1"/>
          <p:nvPr/>
        </p:nvSpPr>
        <p:spPr>
          <a:xfrm>
            <a:off x="7531181" y="1832954"/>
            <a:ext cx="2528723" cy="523220"/>
          </a:xfrm>
          <a:prstGeom prst="rect">
            <a:avLst/>
          </a:prstGeom>
          <a:noFill/>
        </p:spPr>
        <p:txBody>
          <a:bodyPr wrap="square" rtlCol="0">
            <a:spAutoFit/>
          </a:bodyPr>
          <a:lstStyle/>
          <a:p>
            <a:r>
              <a:rPr lang="en-US" sz="2800" b="1" dirty="0"/>
              <a:t>Our Definition</a:t>
            </a:r>
          </a:p>
        </p:txBody>
      </p:sp>
    </p:spTree>
    <p:extLst>
      <p:ext uri="{BB962C8B-B14F-4D97-AF65-F5344CB8AC3E}">
        <p14:creationId xmlns:p14="http://schemas.microsoft.com/office/powerpoint/2010/main" val="342678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79916B-3BCC-BAF6-DEE6-D73AAEEC5EE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a typeface="+mj-lt"/>
                <a:cs typeface="+mj-lt"/>
              </a:rPr>
              <a:t>Potential graphics to be used for Election Night live broadcast </a:t>
            </a:r>
            <a:endParaRPr lang="en-US" sz="4000">
              <a:solidFill>
                <a:srgbClr val="FFFFFF"/>
              </a:solidFill>
            </a:endParaRPr>
          </a:p>
        </p:txBody>
      </p:sp>
      <p:sp>
        <p:nvSpPr>
          <p:cNvPr id="3" name="Content Placeholder 2">
            <a:extLst>
              <a:ext uri="{FF2B5EF4-FFF2-40B4-BE49-F238E27FC236}">
                <a16:creationId xmlns:a16="http://schemas.microsoft.com/office/drawing/2014/main" id="{9C075DE8-762B-8AB8-B580-55A6F5C71DA2}"/>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ea typeface="+mn-lt"/>
                <a:cs typeface="+mn-lt"/>
              </a:rPr>
              <a:t>In this presentation, we showcase a range of dynamic graphics designed for use in the live Election Night broadcast on November 5, 2024. These visuals aim to enhance viewer engagement by providing insightful predictions and real-time analysis as election results unfold.</a:t>
            </a:r>
            <a:endParaRPr lang="en-US" sz="2000" dirty="0"/>
          </a:p>
        </p:txBody>
      </p:sp>
    </p:spTree>
    <p:extLst>
      <p:ext uri="{BB962C8B-B14F-4D97-AF65-F5344CB8AC3E}">
        <p14:creationId xmlns:p14="http://schemas.microsoft.com/office/powerpoint/2010/main" val="319002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61547-5BE9-0E36-9786-7BDB337F45A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Party Affiliation</a:t>
            </a:r>
          </a:p>
        </p:txBody>
      </p:sp>
      <p:sp>
        <p:nvSpPr>
          <p:cNvPr id="3" name="Content Placeholder 2">
            <a:extLst>
              <a:ext uri="{FF2B5EF4-FFF2-40B4-BE49-F238E27FC236}">
                <a16:creationId xmlns:a16="http://schemas.microsoft.com/office/drawing/2014/main" id="{928F1A88-B548-4EB9-7F0E-803FA7B4C66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900"/>
              <a:t>By Ohio law </a:t>
            </a:r>
            <a:r>
              <a:rPr lang="en-US" sz="1900">
                <a:ea typeface="+mn-lt"/>
                <a:cs typeface="+mn-lt"/>
              </a:rPr>
              <a:t>a voter’s partisan affiliation is determined by voting in a political party’s primary election. A voter is a member of a political party if:</a:t>
            </a:r>
            <a:endParaRPr lang="en-US" sz="1900"/>
          </a:p>
          <a:p>
            <a:pPr lvl="1"/>
            <a:endParaRPr lang="en-US" sz="1900"/>
          </a:p>
          <a:p>
            <a:pPr lvl="1"/>
            <a:r>
              <a:rPr lang="en-US" sz="1900">
                <a:ea typeface="+mn-lt"/>
                <a:cs typeface="+mn-lt"/>
              </a:rPr>
              <a:t>they voted in that party’s primary election within the preceding two calendar years, or</a:t>
            </a:r>
            <a:endParaRPr lang="en-US" sz="1900"/>
          </a:p>
          <a:p>
            <a:pPr lvl="1"/>
            <a:r>
              <a:rPr lang="en-US" sz="1900">
                <a:ea typeface="+mn-lt"/>
                <a:cs typeface="+mn-lt"/>
              </a:rPr>
              <a:t>they did not vote in any other party’s primary election within the preceding two calendar years.</a:t>
            </a:r>
          </a:p>
          <a:p>
            <a:pPr lvl="1"/>
            <a:endParaRPr lang="en-US" sz="1900"/>
          </a:p>
          <a:p>
            <a:r>
              <a:rPr lang="en-US" sz="1900"/>
              <a:t>Our modified definition</a:t>
            </a:r>
          </a:p>
          <a:p>
            <a:pPr lvl="1"/>
            <a:r>
              <a:rPr lang="en-US" sz="1900"/>
              <a:t>A voter is affiliated with the party if they voted in that party’s primary election at any point in the past 3 presidential elections and have not voted in another party’s primary since the most recent primary where that voter has cast a ballot. </a:t>
            </a:r>
          </a:p>
        </p:txBody>
      </p:sp>
    </p:spTree>
    <p:extLst>
      <p:ext uri="{BB962C8B-B14F-4D97-AF65-F5344CB8AC3E}">
        <p14:creationId xmlns:p14="http://schemas.microsoft.com/office/powerpoint/2010/main" val="2685563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2E25E86-B071-B980-101D-3BCEA328CAF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6612" y="865239"/>
            <a:ext cx="7924479" cy="4890535"/>
          </a:xfrm>
        </p:spPr>
      </p:pic>
      <p:sp>
        <p:nvSpPr>
          <p:cNvPr id="4" name="Text Placeholder 3">
            <a:extLst>
              <a:ext uri="{FF2B5EF4-FFF2-40B4-BE49-F238E27FC236}">
                <a16:creationId xmlns:a16="http://schemas.microsoft.com/office/drawing/2014/main" id="{BB9B78E9-F3EF-65F6-20D8-E0FBC9DE19A2}"/>
              </a:ext>
            </a:extLst>
          </p:cNvPr>
          <p:cNvSpPr>
            <a:spLocks noGrp="1"/>
          </p:cNvSpPr>
          <p:nvPr>
            <p:ph type="body" sz="half" idx="2"/>
          </p:nvPr>
        </p:nvSpPr>
        <p:spPr>
          <a:xfrm>
            <a:off x="9311514" y="498911"/>
            <a:ext cx="2358871" cy="2027473"/>
          </a:xfrm>
        </p:spPr>
        <p:txBody>
          <a:bodyPr>
            <a:normAutofit/>
          </a:bodyPr>
          <a:lstStyle/>
          <a:p>
            <a:r>
              <a:rPr lang="en-US" sz="2400" u="sng">
                <a:latin typeface="Franklin Gothic Demi" panose="020B0703020102020204" pitchFamily="34" charset="0"/>
              </a:rPr>
              <a:t>Average Ages:</a:t>
            </a:r>
            <a:endParaRPr lang="en-US" sz="2400">
              <a:latin typeface="Franklin Gothic Demi" panose="020B0703020102020204" pitchFamily="34" charset="0"/>
            </a:endParaRPr>
          </a:p>
          <a:p>
            <a:r>
              <a:rPr lang="en-US" sz="2400">
                <a:solidFill>
                  <a:schemeClr val="accent1"/>
                </a:solidFill>
                <a:latin typeface="Franklin Gothic Demi" panose="020B0703020102020204" pitchFamily="34" charset="0"/>
              </a:rPr>
              <a:t>Democrat: 58</a:t>
            </a:r>
          </a:p>
          <a:p>
            <a:r>
              <a:rPr lang="en-US" sz="2400">
                <a:solidFill>
                  <a:srgbClr val="C00000"/>
                </a:solidFill>
                <a:latin typeface="Franklin Gothic Demi" panose="020B0703020102020204" pitchFamily="34" charset="0"/>
              </a:rPr>
              <a:t>Republican: 63</a:t>
            </a:r>
          </a:p>
          <a:p>
            <a:r>
              <a:rPr lang="en-US" sz="2400">
                <a:solidFill>
                  <a:schemeClr val="accent6"/>
                </a:solidFill>
                <a:latin typeface="Franklin Gothic Demi" panose="020B0703020102020204" pitchFamily="34" charset="0"/>
              </a:rPr>
              <a:t>Unaffiliated: 45</a:t>
            </a:r>
          </a:p>
        </p:txBody>
      </p:sp>
      <p:sp>
        <p:nvSpPr>
          <p:cNvPr id="7" name="TextBox 6">
            <a:extLst>
              <a:ext uri="{FF2B5EF4-FFF2-40B4-BE49-F238E27FC236}">
                <a16:creationId xmlns:a16="http://schemas.microsoft.com/office/drawing/2014/main" id="{F6DFC892-ACEF-7014-4A35-76CE0A80AC4D}"/>
              </a:ext>
            </a:extLst>
          </p:cNvPr>
          <p:cNvSpPr txBox="1"/>
          <p:nvPr/>
        </p:nvSpPr>
        <p:spPr>
          <a:xfrm>
            <a:off x="9311514" y="3447450"/>
            <a:ext cx="2358870" cy="2308324"/>
          </a:xfrm>
          <a:prstGeom prst="rect">
            <a:avLst/>
          </a:prstGeom>
          <a:noFill/>
        </p:spPr>
        <p:txBody>
          <a:bodyPr wrap="square" rtlCol="0">
            <a:spAutoFit/>
          </a:bodyPr>
          <a:lstStyle/>
          <a:p>
            <a:r>
              <a:rPr lang="en-US" sz="2400">
                <a:latin typeface="Franklin Gothic Demi" panose="020B0703020102020204" pitchFamily="34" charset="0"/>
              </a:rPr>
              <a:t>Most registered voters in Hamilton County are not affiliated with a political party. </a:t>
            </a:r>
          </a:p>
        </p:txBody>
      </p:sp>
    </p:spTree>
    <p:extLst>
      <p:ext uri="{BB962C8B-B14F-4D97-AF65-F5344CB8AC3E}">
        <p14:creationId xmlns:p14="http://schemas.microsoft.com/office/powerpoint/2010/main" val="1929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4BA39-CC3B-3B9D-D9A7-6F21398CE32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D2CB0E-EABD-6EA4-65EF-E3A731687AA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6612" y="865239"/>
            <a:ext cx="7924479" cy="4890535"/>
          </a:xfrm>
        </p:spPr>
      </p:pic>
      <p:sp>
        <p:nvSpPr>
          <p:cNvPr id="4" name="Text Placeholder 3">
            <a:extLst>
              <a:ext uri="{FF2B5EF4-FFF2-40B4-BE49-F238E27FC236}">
                <a16:creationId xmlns:a16="http://schemas.microsoft.com/office/drawing/2014/main" id="{9B5A5009-BE61-837B-6562-36F3FA1EB77B}"/>
              </a:ext>
            </a:extLst>
          </p:cNvPr>
          <p:cNvSpPr>
            <a:spLocks noGrp="1"/>
          </p:cNvSpPr>
          <p:nvPr>
            <p:ph type="body" sz="half" idx="2"/>
          </p:nvPr>
        </p:nvSpPr>
        <p:spPr>
          <a:xfrm>
            <a:off x="9311514" y="498912"/>
            <a:ext cx="2358871" cy="1556132"/>
          </a:xfrm>
        </p:spPr>
        <p:txBody>
          <a:bodyPr>
            <a:normAutofit/>
          </a:bodyPr>
          <a:lstStyle/>
          <a:p>
            <a:r>
              <a:rPr lang="en-US" sz="2400" u="sng">
                <a:latin typeface="Franklin Gothic Demi" panose="020B0703020102020204" pitchFamily="34" charset="0"/>
              </a:rPr>
              <a:t>Average Ages:</a:t>
            </a:r>
            <a:endParaRPr lang="en-US" sz="2400">
              <a:latin typeface="Franklin Gothic Demi" panose="020B0703020102020204" pitchFamily="34" charset="0"/>
            </a:endParaRPr>
          </a:p>
          <a:p>
            <a:r>
              <a:rPr lang="en-US" sz="2400">
                <a:solidFill>
                  <a:schemeClr val="accent1"/>
                </a:solidFill>
                <a:latin typeface="Franklin Gothic Demi" panose="020B0703020102020204" pitchFamily="34" charset="0"/>
              </a:rPr>
              <a:t>Democrat: 58</a:t>
            </a:r>
          </a:p>
          <a:p>
            <a:r>
              <a:rPr lang="en-US" sz="2400">
                <a:solidFill>
                  <a:srgbClr val="C00000"/>
                </a:solidFill>
                <a:latin typeface="Franklin Gothic Demi" panose="020B0703020102020204" pitchFamily="34" charset="0"/>
              </a:rPr>
              <a:t>Republican: 63</a:t>
            </a:r>
          </a:p>
        </p:txBody>
      </p:sp>
      <p:sp>
        <p:nvSpPr>
          <p:cNvPr id="7" name="TextBox 6">
            <a:extLst>
              <a:ext uri="{FF2B5EF4-FFF2-40B4-BE49-F238E27FC236}">
                <a16:creationId xmlns:a16="http://schemas.microsoft.com/office/drawing/2014/main" id="{3FABFF4B-8886-DFEE-F540-74C64213361D}"/>
              </a:ext>
            </a:extLst>
          </p:cNvPr>
          <p:cNvSpPr txBox="1"/>
          <p:nvPr/>
        </p:nvSpPr>
        <p:spPr>
          <a:xfrm>
            <a:off x="9311514" y="3447450"/>
            <a:ext cx="2358870" cy="1938992"/>
          </a:xfrm>
          <a:prstGeom prst="rect">
            <a:avLst/>
          </a:prstGeom>
          <a:noFill/>
        </p:spPr>
        <p:txBody>
          <a:bodyPr wrap="square" rtlCol="0">
            <a:spAutoFit/>
          </a:bodyPr>
          <a:lstStyle/>
          <a:p>
            <a:r>
              <a:rPr lang="en-US" sz="2400">
                <a:latin typeface="Franklin Gothic Demi" panose="020B0703020102020204" pitchFamily="34" charset="0"/>
              </a:rPr>
              <a:t>Younger voters are more likely to vote Democrat than Republican</a:t>
            </a:r>
          </a:p>
        </p:txBody>
      </p:sp>
    </p:spTree>
    <p:extLst>
      <p:ext uri="{BB962C8B-B14F-4D97-AF65-F5344CB8AC3E}">
        <p14:creationId xmlns:p14="http://schemas.microsoft.com/office/powerpoint/2010/main" val="190832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9AC60-2A6B-1460-AB9A-A4012868C04F}"/>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2C287CC-8E4C-B18A-142B-7719E3ED67B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6612" y="415767"/>
            <a:ext cx="9589433" cy="5918049"/>
          </a:xfrm>
        </p:spPr>
      </p:pic>
      <p:sp>
        <p:nvSpPr>
          <p:cNvPr id="4" name="Text Placeholder 3">
            <a:extLst>
              <a:ext uri="{FF2B5EF4-FFF2-40B4-BE49-F238E27FC236}">
                <a16:creationId xmlns:a16="http://schemas.microsoft.com/office/drawing/2014/main" id="{23D39AA1-8D2C-7961-BADE-50A235B8A082}"/>
              </a:ext>
            </a:extLst>
          </p:cNvPr>
          <p:cNvSpPr>
            <a:spLocks noGrp="1"/>
          </p:cNvSpPr>
          <p:nvPr>
            <p:ph type="body" sz="half" idx="2"/>
          </p:nvPr>
        </p:nvSpPr>
        <p:spPr>
          <a:xfrm>
            <a:off x="8996517" y="415767"/>
            <a:ext cx="2358871" cy="2027473"/>
          </a:xfrm>
        </p:spPr>
        <p:txBody>
          <a:bodyPr>
            <a:normAutofit/>
          </a:bodyPr>
          <a:lstStyle/>
          <a:p>
            <a:r>
              <a:rPr lang="en-US" sz="2400" u="sng">
                <a:latin typeface="Franklin Gothic Demi" panose="020B0703020102020204" pitchFamily="34" charset="0"/>
              </a:rPr>
              <a:t>Average Ages:</a:t>
            </a:r>
            <a:endParaRPr lang="en-US" sz="2400">
              <a:latin typeface="Franklin Gothic Demi" panose="020B0703020102020204" pitchFamily="34" charset="0"/>
            </a:endParaRPr>
          </a:p>
          <a:p>
            <a:r>
              <a:rPr lang="en-US" sz="2400">
                <a:solidFill>
                  <a:schemeClr val="accent1"/>
                </a:solidFill>
                <a:latin typeface="Franklin Gothic Demi" panose="020B0703020102020204" pitchFamily="34" charset="0"/>
              </a:rPr>
              <a:t>Democrat: 51</a:t>
            </a:r>
          </a:p>
          <a:p>
            <a:r>
              <a:rPr lang="en-US" sz="2400">
                <a:solidFill>
                  <a:srgbClr val="C00000"/>
                </a:solidFill>
                <a:latin typeface="Franklin Gothic Demi" panose="020B0703020102020204" pitchFamily="34" charset="0"/>
              </a:rPr>
              <a:t>Republican: 55</a:t>
            </a:r>
          </a:p>
          <a:p>
            <a:r>
              <a:rPr lang="en-US" sz="2400">
                <a:solidFill>
                  <a:schemeClr val="accent6"/>
                </a:solidFill>
                <a:latin typeface="Franklin Gothic Demi" panose="020B0703020102020204" pitchFamily="34" charset="0"/>
              </a:rPr>
              <a:t>Unaffiliated: 47</a:t>
            </a:r>
          </a:p>
        </p:txBody>
      </p:sp>
    </p:spTree>
    <p:extLst>
      <p:ext uri="{BB962C8B-B14F-4D97-AF65-F5344CB8AC3E}">
        <p14:creationId xmlns:p14="http://schemas.microsoft.com/office/powerpoint/2010/main" val="325843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620924-EE79-711A-AF3C-DF8C375CAA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336" y="333751"/>
            <a:ext cx="11005328" cy="6190497"/>
          </a:xfrm>
          <a:prstGeom prst="rect">
            <a:avLst/>
          </a:prstGeom>
        </p:spPr>
      </p:pic>
      <p:sp>
        <p:nvSpPr>
          <p:cNvPr id="2" name="TextBox 1">
            <a:extLst>
              <a:ext uri="{FF2B5EF4-FFF2-40B4-BE49-F238E27FC236}">
                <a16:creationId xmlns:a16="http://schemas.microsoft.com/office/drawing/2014/main" id="{965F7549-1380-D7D9-A49D-2C1BC872DE0D}"/>
              </a:ext>
            </a:extLst>
          </p:cNvPr>
          <p:cNvSpPr txBox="1"/>
          <p:nvPr/>
        </p:nvSpPr>
        <p:spPr>
          <a:xfrm>
            <a:off x="9377030" y="452487"/>
            <a:ext cx="2221634" cy="134601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sng" strike="noStrike" kern="1200" cap="none" spc="0" normalizeH="0" baseline="0" noProof="0">
                <a:ln>
                  <a:noFill/>
                </a:ln>
                <a:solidFill>
                  <a:prstClr val="black"/>
                </a:solidFill>
                <a:effectLst/>
                <a:uLnTx/>
                <a:uFillTx/>
                <a:latin typeface="Franklin Gothic Demi" panose="020B0703020102020204" pitchFamily="34" charset="0"/>
                <a:ea typeface="+mn-ea"/>
                <a:cs typeface="+mn-cs"/>
              </a:rPr>
              <a:t>Average Ages:</a:t>
            </a:r>
            <a:endParaRPr kumimoji="0" lang="en-US" sz="2400" b="0" i="0" u="none" strike="noStrike" kern="1200" cap="none" spc="0" normalizeH="0" baseline="0" noProof="0">
              <a:ln>
                <a:noFill/>
              </a:ln>
              <a:solidFill>
                <a:prstClr val="black"/>
              </a:solidFill>
              <a:effectLst/>
              <a:uLnTx/>
              <a:uFillTx/>
              <a:latin typeface="Franklin Gothic Demi" panose="020B0703020102020204"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156082"/>
                </a:solidFill>
                <a:effectLst/>
                <a:uLnTx/>
                <a:uFillTx/>
                <a:latin typeface="Franklin Gothic Demi" panose="020B0703020102020204" pitchFamily="34" charset="0"/>
                <a:ea typeface="+mn-ea"/>
                <a:cs typeface="+mn-cs"/>
              </a:rPr>
              <a:t>Democrat: 51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C00000"/>
                </a:solidFill>
                <a:effectLst/>
                <a:uLnTx/>
                <a:uFillTx/>
                <a:latin typeface="Franklin Gothic Demi" panose="020B0703020102020204" pitchFamily="34" charset="0"/>
                <a:ea typeface="+mn-ea"/>
                <a:cs typeface="+mn-cs"/>
              </a:rPr>
              <a:t>Republican: 55</a:t>
            </a:r>
          </a:p>
        </p:txBody>
      </p:sp>
    </p:spTree>
    <p:extLst>
      <p:ext uri="{BB962C8B-B14F-4D97-AF65-F5344CB8AC3E}">
        <p14:creationId xmlns:p14="http://schemas.microsoft.com/office/powerpoint/2010/main" val="30158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B09F4-7E45-438C-E749-BDB45C7F7E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Key Takeaways</a:t>
            </a:r>
          </a:p>
        </p:txBody>
      </p:sp>
      <p:sp>
        <p:nvSpPr>
          <p:cNvPr id="3" name="Content Placeholder 2">
            <a:extLst>
              <a:ext uri="{FF2B5EF4-FFF2-40B4-BE49-F238E27FC236}">
                <a16:creationId xmlns:a16="http://schemas.microsoft.com/office/drawing/2014/main" id="{AFA12A5A-0178-F6EA-482B-D02B3878B718}"/>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endParaRPr lang="en-US" sz="2000"/>
          </a:p>
          <a:p>
            <a:pPr>
              <a:buFont typeface="Calibri" panose="020B0604020202020204" pitchFamily="34" charset="0"/>
              <a:buChar char="-"/>
            </a:pPr>
            <a:r>
              <a:rPr lang="en-US" sz="2000"/>
              <a:t>Limitation of legal definition of party affiliation</a:t>
            </a:r>
          </a:p>
          <a:p>
            <a:pPr lvl="1">
              <a:buFont typeface="Courier New" panose="020B0604020202020204" pitchFamily="34" charset="0"/>
              <a:buChar char="o"/>
            </a:pPr>
            <a:r>
              <a:rPr lang="en-US" sz="2000"/>
              <a:t>Leaves more voters officially unaffiliated</a:t>
            </a:r>
          </a:p>
          <a:p>
            <a:pPr>
              <a:buFont typeface="Calibri" panose="020B0604020202020204" pitchFamily="34" charset="0"/>
              <a:buChar char="-"/>
            </a:pPr>
            <a:endParaRPr lang="en-US" sz="2000"/>
          </a:p>
          <a:p>
            <a:pPr>
              <a:buFont typeface="Calibri" panose="020B0604020202020204" pitchFamily="34" charset="0"/>
              <a:buChar char="-"/>
            </a:pPr>
            <a:r>
              <a:rPr lang="en-US" sz="2000"/>
              <a:t>Younger voters more likely to be unaffiliated</a:t>
            </a:r>
          </a:p>
          <a:p>
            <a:pPr lvl="1">
              <a:buFont typeface="Courier New" panose="020B0604020202020204" pitchFamily="34" charset="0"/>
              <a:buChar char="o"/>
            </a:pPr>
            <a:r>
              <a:rPr lang="en-US" sz="2000"/>
              <a:t>Of those affiliated, more likely to be Democrats</a:t>
            </a:r>
          </a:p>
          <a:p>
            <a:pPr lvl="1">
              <a:buFont typeface="Courier New" panose="020B0604020202020204" pitchFamily="34" charset="0"/>
              <a:buChar char="o"/>
            </a:pPr>
            <a:endParaRPr lang="en-US" sz="2000"/>
          </a:p>
          <a:p>
            <a:pPr>
              <a:buFont typeface="Calibri" panose="020B0604020202020204" pitchFamily="34" charset="0"/>
              <a:buChar char="-"/>
            </a:pPr>
            <a:r>
              <a:rPr lang="en-US" sz="2000"/>
              <a:t>Older voters more likely to be Republican</a:t>
            </a:r>
          </a:p>
          <a:p>
            <a:pPr>
              <a:buFont typeface="Calibri" panose="020B0604020202020204" pitchFamily="34" charset="0"/>
              <a:buChar char="-"/>
            </a:pPr>
            <a:endParaRPr lang="en-US" sz="2000"/>
          </a:p>
          <a:p>
            <a:pPr>
              <a:buFont typeface="Calibri" panose="020B0604020202020204" pitchFamily="34" charset="0"/>
              <a:buChar char="-"/>
            </a:pPr>
            <a:endParaRPr lang="en-US" sz="2000"/>
          </a:p>
          <a:p>
            <a:pPr lvl="1">
              <a:buFont typeface="Courier New" panose="020B0604020202020204" pitchFamily="34" charset="0"/>
              <a:buChar char="o"/>
            </a:pPr>
            <a:endParaRPr lang="en-US" sz="2000"/>
          </a:p>
          <a:p>
            <a:pPr lvl="1">
              <a:buFont typeface="Courier New" panose="020B0604020202020204" pitchFamily="34" charset="0"/>
              <a:buChar char="o"/>
            </a:pPr>
            <a:endParaRPr lang="en-US" sz="2000"/>
          </a:p>
          <a:p>
            <a:pPr>
              <a:buFont typeface="Calibri" panose="020B0604020202020204" pitchFamily="34" charset="0"/>
              <a:buChar char="-"/>
            </a:pPr>
            <a:endParaRPr lang="en-US" sz="2000"/>
          </a:p>
        </p:txBody>
      </p:sp>
    </p:spTree>
    <p:extLst>
      <p:ext uri="{BB962C8B-B14F-4D97-AF65-F5344CB8AC3E}">
        <p14:creationId xmlns:p14="http://schemas.microsoft.com/office/powerpoint/2010/main" val="360734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3A7FA-C487-374C-A933-481FF606BCA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Dropoff for down ballot races</a:t>
            </a:r>
          </a:p>
        </p:txBody>
      </p:sp>
      <p:sp>
        <p:nvSpPr>
          <p:cNvPr id="3" name="Content Placeholder 2">
            <a:extLst>
              <a:ext uri="{FF2B5EF4-FFF2-40B4-BE49-F238E27FC236}">
                <a16:creationId xmlns:a16="http://schemas.microsoft.com/office/drawing/2014/main" id="{BB9EA9D5-2012-5ACC-FF9C-A882A8BF09F7}"/>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For previous prosecutor's race</a:t>
            </a:r>
          </a:p>
          <a:p>
            <a:endParaRPr lang="en-US" sz="2000" dirty="0"/>
          </a:p>
          <a:p>
            <a:r>
              <a:rPr lang="en-US" sz="2000" dirty="0"/>
              <a:t>For previous Court of Common Pleas field race</a:t>
            </a:r>
          </a:p>
        </p:txBody>
      </p:sp>
    </p:spTree>
    <p:extLst>
      <p:ext uri="{BB962C8B-B14F-4D97-AF65-F5344CB8AC3E}">
        <p14:creationId xmlns:p14="http://schemas.microsoft.com/office/powerpoint/2010/main" val="132046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map of a state&#10;&#10;Description automatically generated">
            <a:extLst>
              <a:ext uri="{FF2B5EF4-FFF2-40B4-BE49-F238E27FC236}">
                <a16:creationId xmlns:a16="http://schemas.microsoft.com/office/drawing/2014/main" id="{47F9A6B4-C462-D073-FF5C-46AAC08D83CF}"/>
              </a:ext>
            </a:extLst>
          </p:cNvPr>
          <p:cNvPicPr>
            <a:picLocks noGrp="1" noChangeAspect="1"/>
          </p:cNvPicPr>
          <p:nvPr>
            <p:ph idx="1"/>
          </p:nvPr>
        </p:nvPicPr>
        <p:blipFill>
          <a:blip r:embed="rId2"/>
          <a:srcRect r="1" b="5456"/>
          <a:stretch/>
        </p:blipFill>
        <p:spPr>
          <a:xfrm>
            <a:off x="507968" y="457200"/>
            <a:ext cx="11176063" cy="5943600"/>
          </a:xfrm>
          <a:prstGeom prst="rect">
            <a:avLst/>
          </a:prstGeom>
        </p:spPr>
      </p:pic>
    </p:spTree>
    <p:extLst>
      <p:ext uri="{BB962C8B-B14F-4D97-AF65-F5344CB8AC3E}">
        <p14:creationId xmlns:p14="http://schemas.microsoft.com/office/powerpoint/2010/main" val="400773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state&#10;&#10;Description automatically generated">
            <a:extLst>
              <a:ext uri="{FF2B5EF4-FFF2-40B4-BE49-F238E27FC236}">
                <a16:creationId xmlns:a16="http://schemas.microsoft.com/office/drawing/2014/main" id="{E0BF68A6-30D8-67A3-0AE8-88D34649CFC7}"/>
              </a:ext>
            </a:extLst>
          </p:cNvPr>
          <p:cNvPicPr>
            <a:picLocks noGrp="1" noChangeAspect="1"/>
          </p:cNvPicPr>
          <p:nvPr>
            <p:ph idx="1"/>
          </p:nvPr>
        </p:nvPicPr>
        <p:blipFill>
          <a:blip r:embed="rId2"/>
          <a:srcRect r="1" b="5456"/>
          <a:stretch/>
        </p:blipFill>
        <p:spPr>
          <a:xfrm>
            <a:off x="507968" y="457200"/>
            <a:ext cx="11176063" cy="5943600"/>
          </a:xfrm>
          <a:prstGeom prst="rect">
            <a:avLst/>
          </a:prstGeom>
        </p:spPr>
      </p:pic>
    </p:spTree>
    <p:extLst>
      <p:ext uri="{BB962C8B-B14F-4D97-AF65-F5344CB8AC3E}">
        <p14:creationId xmlns:p14="http://schemas.microsoft.com/office/powerpoint/2010/main" val="343132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Estimating voter turnout for 2024</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Key component of campaign strategy and magic number calculation.</a:t>
            </a:r>
          </a:p>
          <a:p>
            <a:endParaRPr lang="en-US" sz="2000"/>
          </a:p>
          <a:p>
            <a:r>
              <a:rPr lang="en-US" sz="2000"/>
              <a:t>Voter turnout is highly variable depending on the type of races that are in an election.</a:t>
            </a:r>
          </a:p>
        </p:txBody>
      </p:sp>
    </p:spTree>
    <p:extLst>
      <p:ext uri="{BB962C8B-B14F-4D97-AF65-F5344CB8AC3E}">
        <p14:creationId xmlns:p14="http://schemas.microsoft.com/office/powerpoint/2010/main" val="210029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A82-9572-713F-6595-2D719FE69276}"/>
              </a:ext>
            </a:extLst>
          </p:cNvPr>
          <p:cNvSpPr>
            <a:spLocks noGrp="1"/>
          </p:cNvSpPr>
          <p:nvPr>
            <p:ph type="title"/>
          </p:nvPr>
        </p:nvSpPr>
        <p:spPr/>
        <p:txBody>
          <a:bodyPr/>
          <a:lstStyle/>
          <a:p>
            <a:r>
              <a:rPr lang="en-US"/>
              <a:t>Trends in early in-person voting </a:t>
            </a:r>
          </a:p>
        </p:txBody>
      </p:sp>
      <p:graphicFrame>
        <p:nvGraphicFramePr>
          <p:cNvPr id="17" name="Content Placeholder 2">
            <a:extLst>
              <a:ext uri="{FF2B5EF4-FFF2-40B4-BE49-F238E27FC236}">
                <a16:creationId xmlns:a16="http://schemas.microsoft.com/office/drawing/2014/main" id="{496D2E89-4B89-3FA7-1A8B-BE63ABE073B2}"/>
              </a:ext>
            </a:extLst>
          </p:cNvPr>
          <p:cNvGraphicFramePr>
            <a:graphicFrameLocks noGrp="1"/>
          </p:cNvGraphicFramePr>
          <p:nvPr>
            <p:ph idx="1"/>
            <p:extLst>
              <p:ext uri="{D42A27DB-BD31-4B8C-83A1-F6EECF244321}">
                <p14:modId xmlns:p14="http://schemas.microsoft.com/office/powerpoint/2010/main" val="15883398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421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aph of a number of percent&#10;&#10;Description automatically generated">
            <a:extLst>
              <a:ext uri="{FF2B5EF4-FFF2-40B4-BE49-F238E27FC236}">
                <a16:creationId xmlns:a16="http://schemas.microsoft.com/office/drawing/2014/main" id="{4488B34C-D28B-596B-1A76-4A29E4AC9EEF}"/>
              </a:ext>
            </a:extLst>
          </p:cNvPr>
          <p:cNvPicPr>
            <a:picLocks noChangeAspect="1"/>
          </p:cNvPicPr>
          <p:nvPr/>
        </p:nvPicPr>
        <p:blipFill>
          <a:blip r:embed="rId2"/>
          <a:stretch>
            <a:fillRect/>
          </a:stretch>
        </p:blipFill>
        <p:spPr>
          <a:xfrm>
            <a:off x="526725" y="1288515"/>
            <a:ext cx="6933494" cy="4280970"/>
          </a:xfrm>
          <a:prstGeom prst="rect">
            <a:avLst/>
          </a:prstGeom>
        </p:spPr>
      </p:pic>
      <p:sp>
        <p:nvSpPr>
          <p:cNvPr id="2" name="TextBox 1">
            <a:extLst>
              <a:ext uri="{FF2B5EF4-FFF2-40B4-BE49-F238E27FC236}">
                <a16:creationId xmlns:a16="http://schemas.microsoft.com/office/drawing/2014/main" id="{4311A143-7CFD-22EF-DCFD-B3F2F962B03A}"/>
              </a:ext>
            </a:extLst>
          </p:cNvPr>
          <p:cNvSpPr txBox="1"/>
          <p:nvPr/>
        </p:nvSpPr>
        <p:spPr>
          <a:xfrm>
            <a:off x="8278091" y="1923944"/>
            <a:ext cx="4092521" cy="41184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Range of turnout predictions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marL="285750" indent="-228600">
              <a:lnSpc>
                <a:spcPct val="90000"/>
              </a:lnSpc>
              <a:spcAft>
                <a:spcPts val="600"/>
              </a:spcAft>
              <a:buFont typeface="Arial" panose="020B0604020202020204" pitchFamily="34" charset="0"/>
              <a:buChar char="•"/>
            </a:pPr>
            <a:r>
              <a:rPr lang="en-US" sz="2000" dirty="0">
                <a:solidFill>
                  <a:schemeClr val="bg1"/>
                </a:solidFill>
              </a:rPr>
              <a:t>Reasons it could be higher</a:t>
            </a:r>
          </a:p>
          <a:p>
            <a:pPr marL="742950" lvl="1" indent="-228600">
              <a:lnSpc>
                <a:spcPct val="90000"/>
              </a:lnSpc>
              <a:spcAft>
                <a:spcPts val="600"/>
              </a:spcAft>
              <a:buFont typeface="Arial" panose="020B0604020202020204" pitchFamily="34" charset="0"/>
              <a:buChar char="•"/>
            </a:pPr>
            <a:r>
              <a:rPr lang="en-US" sz="2000" dirty="0">
                <a:solidFill>
                  <a:schemeClr val="bg1"/>
                </a:solidFill>
              </a:rPr>
              <a:t>Key issues in the elections</a:t>
            </a:r>
          </a:p>
          <a:p>
            <a:pPr marL="742950" lvl="1" indent="-228600">
              <a:lnSpc>
                <a:spcPct val="90000"/>
              </a:lnSpc>
              <a:spcAft>
                <a:spcPts val="600"/>
              </a:spcAft>
              <a:buFont typeface="Arial" panose="020B0604020202020204" pitchFamily="34" charset="0"/>
              <a:buChar char="•"/>
            </a:pPr>
            <a:r>
              <a:rPr lang="en-US" sz="2000" dirty="0">
                <a:solidFill>
                  <a:schemeClr val="bg1"/>
                </a:solidFill>
              </a:rPr>
              <a:t>Voting options are more accessible</a:t>
            </a:r>
          </a:p>
          <a:p>
            <a:pPr marL="285750" indent="-228600">
              <a:lnSpc>
                <a:spcPct val="90000"/>
              </a:lnSpc>
              <a:spcAft>
                <a:spcPts val="600"/>
              </a:spcAft>
              <a:buFont typeface="Arial" panose="020B0604020202020204" pitchFamily="34" charset="0"/>
              <a:buChar char="•"/>
            </a:pPr>
            <a:r>
              <a:rPr lang="en-US" sz="2000" dirty="0">
                <a:solidFill>
                  <a:schemeClr val="bg1"/>
                </a:solidFill>
              </a:rPr>
              <a:t>Reasons it could be lower</a:t>
            </a:r>
          </a:p>
          <a:p>
            <a:pPr marL="742950" lvl="1" indent="-228600">
              <a:lnSpc>
                <a:spcPct val="90000"/>
              </a:lnSpc>
              <a:spcAft>
                <a:spcPts val="600"/>
              </a:spcAft>
              <a:buFont typeface="Arial" panose="020B0604020202020204" pitchFamily="34" charset="0"/>
              <a:buChar char="•"/>
            </a:pPr>
            <a:r>
              <a:rPr lang="en-US" sz="2000" dirty="0">
                <a:solidFill>
                  <a:schemeClr val="bg1"/>
                </a:solidFill>
              </a:rPr>
              <a:t>Voters are not happy with any candidates, so they abstain from voting</a:t>
            </a:r>
          </a:p>
          <a:p>
            <a:pPr marL="742950" lvl="1" indent="-228600">
              <a:lnSpc>
                <a:spcPct val="90000"/>
              </a:lnSpc>
              <a:spcAft>
                <a:spcPts val="600"/>
              </a:spcAft>
              <a:buFont typeface="Arial" panose="020B0604020202020204" pitchFamily="34" charset="0"/>
              <a:buChar char="•"/>
            </a:pPr>
            <a:endParaRPr lang="en-US" sz="2000" dirty="0">
              <a:solidFill>
                <a:schemeClr val="bg1"/>
              </a:solidFill>
            </a:endParaRPr>
          </a:p>
          <a:p>
            <a:pPr marL="742950" lvl="1" indent="-228600">
              <a:lnSpc>
                <a:spcPct val="90000"/>
              </a:lnSpc>
              <a:spcAft>
                <a:spcPts val="600"/>
              </a:spcAft>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418707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Estimating the percentage of votes needed to win a field race</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Head-to-head races are simple: a candidate needs to get 50% of the vote + 1 additional vote to guarantee a victory. In field races, this is more complicated.</a:t>
            </a:r>
          </a:p>
          <a:p>
            <a:endParaRPr lang="en-US" sz="2000"/>
          </a:p>
          <a:p>
            <a:r>
              <a:rPr lang="en-US" sz="2000"/>
              <a:t>Our goal was to estimate the percentage of votes necessary for a "Choose two out of five candidates" field race</a:t>
            </a:r>
          </a:p>
          <a:p>
            <a:pPr lvl="1">
              <a:buFont typeface="Courier New" panose="020B0604020202020204" pitchFamily="34" charset="0"/>
              <a:buChar char="o"/>
            </a:pPr>
            <a:r>
              <a:rPr lang="en-US" sz="2000"/>
              <a:t>Used computer simulation to run 1,000 such elections with randomness.</a:t>
            </a:r>
          </a:p>
          <a:p>
            <a:pPr lvl="1">
              <a:buFont typeface="Courier New" panose="020B0604020202020204" pitchFamily="34" charset="0"/>
              <a:buChar char="o"/>
            </a:pPr>
            <a:r>
              <a:rPr lang="en-US" sz="2000"/>
              <a:t>For each, we identified the percentage of votes needed to finish in the top two.</a:t>
            </a:r>
          </a:p>
          <a:p>
            <a:pPr lvl="1">
              <a:buFont typeface="Courier New" panose="020B0604020202020204" pitchFamily="34" charset="0"/>
              <a:buChar char="o"/>
            </a:pPr>
            <a:r>
              <a:rPr lang="en-US" sz="2000"/>
              <a:t>Evaluated the resulting distribution.</a:t>
            </a:r>
          </a:p>
        </p:txBody>
      </p:sp>
    </p:spTree>
    <p:extLst>
      <p:ext uri="{BB962C8B-B14F-4D97-AF65-F5344CB8AC3E}">
        <p14:creationId xmlns:p14="http://schemas.microsoft.com/office/powerpoint/2010/main" val="108744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votes&#10;&#10;Description automatically generated">
            <a:extLst>
              <a:ext uri="{FF2B5EF4-FFF2-40B4-BE49-F238E27FC236}">
                <a16:creationId xmlns:a16="http://schemas.microsoft.com/office/drawing/2014/main" id="{9E96B453-39A9-AECF-29B3-488DE6F3CBFE}"/>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3488886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3DFBB-AC3C-E059-9A83-5F0E5D78DD6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Comparison with previous results</a:t>
            </a:r>
          </a:p>
        </p:txBody>
      </p:sp>
      <p:sp>
        <p:nvSpPr>
          <p:cNvPr id="3" name="Content Placeholder 2">
            <a:extLst>
              <a:ext uri="{FF2B5EF4-FFF2-40B4-BE49-F238E27FC236}">
                <a16:creationId xmlns:a16="http://schemas.microsoft.com/office/drawing/2014/main" id="{5BDD0CD3-89E7-54AA-4B83-30C5AE7EAA6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2018 Court of Common Pleas Field Race</a:t>
            </a:r>
          </a:p>
          <a:p>
            <a:pPr marL="0" indent="0">
              <a:buNone/>
            </a:pPr>
            <a:r>
              <a:rPr lang="en-US" sz="2000"/>
              <a:t> Four-person field race:</a:t>
            </a:r>
          </a:p>
          <a:p>
            <a:pPr marL="0" indent="0">
              <a:buNone/>
            </a:pPr>
            <a:r>
              <a:rPr lang="en-US" sz="2000"/>
              <a:t>31.5%</a:t>
            </a:r>
          </a:p>
          <a:p>
            <a:pPr marL="0" indent="0">
              <a:buNone/>
            </a:pPr>
            <a:r>
              <a:rPr lang="en-US" sz="2000"/>
              <a:t>29.7%</a:t>
            </a:r>
          </a:p>
          <a:p>
            <a:pPr marL="0" indent="0">
              <a:buNone/>
            </a:pPr>
            <a:r>
              <a:rPr lang="en-US" sz="2000"/>
              <a:t>25.5%</a:t>
            </a:r>
          </a:p>
          <a:p>
            <a:pPr marL="0" indent="0">
              <a:buNone/>
            </a:pPr>
            <a:r>
              <a:rPr lang="en-US" sz="2000"/>
              <a:t>13.2%</a:t>
            </a:r>
          </a:p>
          <a:p>
            <a:pPr marL="0" indent="0">
              <a:buNone/>
            </a:pPr>
            <a:r>
              <a:rPr lang="en-US" sz="2000"/>
              <a:t>These results show that with an additional candidate, a magic number of 26.7% would make sense due to a greater distribution of votes</a:t>
            </a:r>
          </a:p>
        </p:txBody>
      </p:sp>
    </p:spTree>
    <p:extLst>
      <p:ext uri="{BB962C8B-B14F-4D97-AF65-F5344CB8AC3E}">
        <p14:creationId xmlns:p14="http://schemas.microsoft.com/office/powerpoint/2010/main" val="724051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2BE520-A491-047C-BDD0-7AC57EB09AF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Fact sheet</a:t>
            </a:r>
          </a:p>
        </p:txBody>
      </p:sp>
      <p:sp>
        <p:nvSpPr>
          <p:cNvPr id="3" name="Content Placeholder 2">
            <a:extLst>
              <a:ext uri="{FF2B5EF4-FFF2-40B4-BE49-F238E27FC236}">
                <a16:creationId xmlns:a16="http://schemas.microsoft.com/office/drawing/2014/main" id="{F49F6288-97A1-D476-F0E8-85F7D8A57DAE}"/>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t>We wanted a place to keep track of relevant numbers, statistics going into Election Night.</a:t>
            </a:r>
          </a:p>
          <a:p>
            <a:pPr marL="0" indent="0">
              <a:buNone/>
            </a:pPr>
            <a:endParaRPr lang="en-US" sz="2000" dirty="0"/>
          </a:p>
        </p:txBody>
      </p:sp>
    </p:spTree>
    <p:extLst>
      <p:ext uri="{BB962C8B-B14F-4D97-AF65-F5344CB8AC3E}">
        <p14:creationId xmlns:p14="http://schemas.microsoft.com/office/powerpoint/2010/main" val="23030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6A900-3548-035B-E105-A2ED73A9FC7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2016 General Election</a:t>
            </a:r>
          </a:p>
        </p:txBody>
      </p:sp>
      <p:sp>
        <p:nvSpPr>
          <p:cNvPr id="3" name="Content Placeholder 2">
            <a:extLst>
              <a:ext uri="{FF2B5EF4-FFF2-40B4-BE49-F238E27FC236}">
                <a16:creationId xmlns:a16="http://schemas.microsoft.com/office/drawing/2014/main" id="{03609489-C801-A439-2433-2EB1A1CDC1B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latin typeface="Aptos"/>
              </a:rPr>
              <a:t>In 2016 there were 580,354 total registered voters. Only 417,456 votes were cast.</a:t>
            </a:r>
          </a:p>
          <a:p>
            <a:pPr>
              <a:buClr>
                <a:srgbClr val="B0757E"/>
              </a:buClr>
            </a:pPr>
            <a:r>
              <a:rPr lang="en-US" sz="2000">
                <a:latin typeface="Aptos"/>
              </a:rPr>
              <a:t>Of those 417,456 voters 111,844 were absentee ballots.</a:t>
            </a:r>
          </a:p>
          <a:p>
            <a:pPr>
              <a:buClr>
                <a:srgbClr val="B0757E"/>
              </a:buClr>
            </a:pPr>
            <a:r>
              <a:rPr lang="en-US" sz="2000">
                <a:latin typeface="Aptos"/>
              </a:rPr>
              <a:t>215,719 votes for Clinton and Kaine, 63,150 of those votes coming from absentee ballots</a:t>
            </a:r>
          </a:p>
          <a:p>
            <a:pPr>
              <a:buClr>
                <a:srgbClr val="B0757E"/>
              </a:buClr>
            </a:pPr>
            <a:r>
              <a:rPr lang="en-US" sz="2000">
                <a:latin typeface="Aptos"/>
              </a:rPr>
              <a:t>173,665 votes for Trump and Pence. 41,531 of those votes came from absentee ballots</a:t>
            </a:r>
          </a:p>
          <a:p>
            <a:pPr>
              <a:buClr>
                <a:srgbClr val="B0757E"/>
              </a:buClr>
            </a:pPr>
            <a:r>
              <a:rPr lang="en-US" sz="2000">
                <a:latin typeface="Aptos"/>
              </a:rPr>
              <a:t>No data for issued absentee ballots for 2016 or 2020</a:t>
            </a:r>
          </a:p>
          <a:p>
            <a:pPr>
              <a:buClr>
                <a:srgbClr val="B0757E"/>
              </a:buClr>
            </a:pPr>
            <a:endParaRPr lang="en-US" sz="2000">
              <a:latin typeface="Aptos"/>
            </a:endParaRPr>
          </a:p>
        </p:txBody>
      </p:sp>
    </p:spTree>
    <p:extLst>
      <p:ext uri="{BB962C8B-B14F-4D97-AF65-F5344CB8AC3E}">
        <p14:creationId xmlns:p14="http://schemas.microsoft.com/office/powerpoint/2010/main" val="2798018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79C69-4C4E-31B4-0541-06E8F38307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2020 General Election</a:t>
            </a:r>
          </a:p>
        </p:txBody>
      </p:sp>
      <p:sp>
        <p:nvSpPr>
          <p:cNvPr id="3" name="Content Placeholder 2">
            <a:extLst>
              <a:ext uri="{FF2B5EF4-FFF2-40B4-BE49-F238E27FC236}">
                <a16:creationId xmlns:a16="http://schemas.microsoft.com/office/drawing/2014/main" id="{B223971D-FA0E-DBC3-ABB8-D28CDDCEF21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latin typeface="Aptos"/>
                <a:cs typeface="Calibri"/>
              </a:rPr>
              <a:t>In 2020 there was 600,401 total registered voters. Only 434,956 votes were cast. </a:t>
            </a:r>
          </a:p>
          <a:p>
            <a:pPr>
              <a:buClr>
                <a:srgbClr val="B0757E"/>
              </a:buClr>
            </a:pPr>
            <a:r>
              <a:rPr lang="en-US" sz="2000" dirty="0">
                <a:latin typeface="Aptos"/>
                <a:cs typeface="Calibri"/>
              </a:rPr>
              <a:t>Of those 434,965 voters 250,866 were absentee ballots. </a:t>
            </a:r>
          </a:p>
          <a:p>
            <a:pPr marL="0" indent="0">
              <a:buClr>
                <a:srgbClr val="B0757E"/>
              </a:buClr>
              <a:buNone/>
            </a:pPr>
            <a:endParaRPr lang="en-US" sz="2000" dirty="0">
              <a:latin typeface="Aptos"/>
              <a:cs typeface="Calibri"/>
            </a:endParaRPr>
          </a:p>
        </p:txBody>
      </p:sp>
    </p:spTree>
    <p:extLst>
      <p:ext uri="{BB962C8B-B14F-4D97-AF65-F5344CB8AC3E}">
        <p14:creationId xmlns:p14="http://schemas.microsoft.com/office/powerpoint/2010/main" val="3770063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B457E-FEBA-E7C9-9DB8-92158D2814C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2024 Early Voting</a:t>
            </a:r>
          </a:p>
        </p:txBody>
      </p:sp>
      <p:sp>
        <p:nvSpPr>
          <p:cNvPr id="3" name="Content Placeholder 2">
            <a:extLst>
              <a:ext uri="{FF2B5EF4-FFF2-40B4-BE49-F238E27FC236}">
                <a16:creationId xmlns:a16="http://schemas.microsoft.com/office/drawing/2014/main" id="{3C4CB711-6A32-3EF9-79F1-790F72F55B8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latin typeface="Aptos"/>
              </a:rPr>
              <a:t>Total of 114,079 absentee ballots requested </a:t>
            </a:r>
          </a:p>
          <a:p>
            <a:pPr>
              <a:buClr>
                <a:srgbClr val="B0757E"/>
              </a:buClr>
            </a:pPr>
            <a:r>
              <a:rPr lang="en-US" sz="2000">
                <a:latin typeface="Aptos"/>
              </a:rPr>
              <a:t>As of 10/22/24, 77,738 ballots have been returned</a:t>
            </a:r>
          </a:p>
          <a:p>
            <a:pPr>
              <a:buClr>
                <a:srgbClr val="B0757E"/>
              </a:buClr>
            </a:pPr>
            <a:r>
              <a:rPr lang="en-US" sz="2000">
                <a:latin typeface="Aptos"/>
              </a:rPr>
              <a:t>Democratic ballots issued: 18,223. Democratic ballots returned: 14,290 </a:t>
            </a:r>
          </a:p>
          <a:p>
            <a:pPr>
              <a:buClr>
                <a:srgbClr val="B0757E"/>
              </a:buClr>
            </a:pPr>
            <a:r>
              <a:rPr lang="en-US" sz="2000">
                <a:latin typeface="Aptos"/>
              </a:rPr>
              <a:t>Republican ballots issued: 18,618. Republican ballots returned: 13,915 </a:t>
            </a:r>
          </a:p>
          <a:p>
            <a:pPr>
              <a:buClr>
                <a:srgbClr val="B0757E"/>
              </a:buClr>
            </a:pPr>
            <a:r>
              <a:rPr lang="en-US" sz="2000">
                <a:latin typeface="Aptos"/>
              </a:rPr>
              <a:t>Party less ballots issued: 77,238. Party less ballots returned: 49,533</a:t>
            </a:r>
          </a:p>
          <a:p>
            <a:pPr>
              <a:buClr>
                <a:srgbClr val="B0757E"/>
              </a:buClr>
            </a:pPr>
            <a:r>
              <a:rPr lang="en-US" sz="2000">
                <a:latin typeface="Aptos"/>
              </a:rPr>
              <a:t>603,980 registered voters in Hamilton County</a:t>
            </a:r>
          </a:p>
          <a:p>
            <a:pPr>
              <a:buClr>
                <a:srgbClr val="B0757E"/>
              </a:buClr>
            </a:pPr>
            <a:r>
              <a:rPr lang="en-US" sz="2000">
                <a:latin typeface="Aptos"/>
              </a:rPr>
              <a:t>37,128 in office early votes have been placed since 10/8/24</a:t>
            </a:r>
          </a:p>
          <a:p>
            <a:pPr>
              <a:buClr>
                <a:srgbClr val="B0757E"/>
              </a:buClr>
            </a:pPr>
            <a:r>
              <a:rPr lang="en-US" sz="2000">
                <a:latin typeface="Aptos"/>
              </a:rPr>
              <a:t>11,762 of them were designated as Democratic, 8,617 of them Republican, and 16,749 did not carry any party tag</a:t>
            </a:r>
          </a:p>
          <a:p>
            <a:pPr>
              <a:buClr>
                <a:srgbClr val="B0757E"/>
              </a:buClr>
            </a:pPr>
            <a:endParaRPr lang="en-US" sz="2000">
              <a:latin typeface="Aptos"/>
            </a:endParaRPr>
          </a:p>
        </p:txBody>
      </p:sp>
    </p:spTree>
    <p:extLst>
      <p:ext uri="{BB962C8B-B14F-4D97-AF65-F5344CB8AC3E}">
        <p14:creationId xmlns:p14="http://schemas.microsoft.com/office/powerpoint/2010/main" val="3848174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64720-ECAE-BE97-BC0E-03DEF07334C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Comparisons</a:t>
            </a:r>
          </a:p>
        </p:txBody>
      </p:sp>
      <p:sp>
        <p:nvSpPr>
          <p:cNvPr id="3" name="Content Placeholder 2">
            <a:extLst>
              <a:ext uri="{FF2B5EF4-FFF2-40B4-BE49-F238E27FC236}">
                <a16:creationId xmlns:a16="http://schemas.microsoft.com/office/drawing/2014/main" id="{25D58E5C-8086-FBDC-F5A6-E7C46241597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latin typeface="Aptos"/>
              </a:rPr>
              <a:t>Already more registered voters in 2024 than both 2016 and 2020</a:t>
            </a:r>
          </a:p>
          <a:p>
            <a:pPr>
              <a:buClr>
                <a:srgbClr val="B0757E"/>
              </a:buClr>
            </a:pPr>
            <a:r>
              <a:rPr lang="en-US" sz="2000" dirty="0">
                <a:latin typeface="Aptos"/>
              </a:rPr>
              <a:t>To be exact: </a:t>
            </a:r>
            <a:r>
              <a:rPr lang="en-US" sz="2000" dirty="0">
                <a:ea typeface="+mn-lt"/>
                <a:cs typeface="+mn-lt"/>
              </a:rPr>
              <a:t>100.596% more than 2020 and 104.071% more than 2016</a:t>
            </a:r>
          </a:p>
          <a:p>
            <a:pPr>
              <a:buClr>
                <a:srgbClr val="B0757E"/>
              </a:buClr>
            </a:pPr>
            <a:r>
              <a:rPr lang="en-US" sz="2000" dirty="0">
                <a:ea typeface="+mn-lt"/>
                <a:cs typeface="+mn-lt"/>
              </a:rPr>
              <a:t>There is no way to calculate percentages to compare the official results of absentee ballots because the 2024 election is not over yet</a:t>
            </a:r>
          </a:p>
          <a:p>
            <a:pPr>
              <a:buClr>
                <a:srgbClr val="B0757E"/>
              </a:buClr>
            </a:pPr>
            <a:r>
              <a:rPr lang="en-US" sz="2000" dirty="0">
                <a:ea typeface="+mn-lt"/>
                <a:cs typeface="+mn-lt"/>
              </a:rPr>
              <a:t>Based on registered voter's numbers being up we can expect the absentee total to be slightly higher than the last 2 elections </a:t>
            </a:r>
          </a:p>
          <a:p>
            <a:pPr>
              <a:buClr>
                <a:srgbClr val="B0757E"/>
              </a:buClr>
            </a:pPr>
            <a:endParaRPr lang="en-US" sz="2000" dirty="0">
              <a:ea typeface="+mn-lt"/>
              <a:cs typeface="+mn-lt"/>
            </a:endParaRPr>
          </a:p>
        </p:txBody>
      </p:sp>
    </p:spTree>
    <p:extLst>
      <p:ext uri="{BB962C8B-B14F-4D97-AF65-F5344CB8AC3E}">
        <p14:creationId xmlns:p14="http://schemas.microsoft.com/office/powerpoint/2010/main" val="1907810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Political affiliation - Geography</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As election results come in, people at the BOE will be looking at what precincts are reporting and speculating about what type of areas are left and how that could affect the results.</a:t>
            </a:r>
          </a:p>
          <a:p>
            <a:endParaRPr lang="en-US" sz="2000"/>
          </a:p>
          <a:p>
            <a:r>
              <a:rPr lang="en-US" sz="2000"/>
              <a:t>For these purposes, we make maps of the partisan leanings of the county</a:t>
            </a:r>
          </a:p>
          <a:p>
            <a:pPr lvl="1">
              <a:buFont typeface="Courier New" panose="020B0604020202020204" pitchFamily="34" charset="0"/>
              <a:buChar char="o"/>
            </a:pPr>
            <a:r>
              <a:rPr lang="en-US" sz="2000"/>
              <a:t>Official party affiliation by state law</a:t>
            </a:r>
          </a:p>
          <a:p>
            <a:pPr lvl="1">
              <a:buFont typeface="Courier New" panose="020B0604020202020204" pitchFamily="34" charset="0"/>
              <a:buChar char="o"/>
            </a:pPr>
            <a:r>
              <a:rPr lang="en-US" sz="2000"/>
              <a:t>Our adapted definition of party affiliation</a:t>
            </a:r>
          </a:p>
        </p:txBody>
      </p:sp>
    </p:spTree>
    <p:extLst>
      <p:ext uri="{BB962C8B-B14F-4D97-AF65-F5344CB8AC3E}">
        <p14:creationId xmlns:p14="http://schemas.microsoft.com/office/powerpoint/2010/main" val="248225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BCCD2EB-3208-21C0-894E-E039BFBA51C9}"/>
              </a:ext>
            </a:extLst>
          </p:cNvPr>
          <p:cNvPicPr>
            <a:picLocks noChangeAspect="1"/>
          </p:cNvPicPr>
          <p:nvPr/>
        </p:nvPicPr>
        <p:blipFill>
          <a:blip r:embed="rId2"/>
          <a:stretch>
            <a:fillRect/>
          </a:stretch>
        </p:blipFill>
        <p:spPr>
          <a:xfrm>
            <a:off x="1979228" y="395878"/>
            <a:ext cx="8233544" cy="4631369"/>
          </a:xfrm>
          <a:prstGeom prst="rect">
            <a:avLst/>
          </a:prstGeom>
        </p:spPr>
      </p:pic>
      <p:graphicFrame>
        <p:nvGraphicFramePr>
          <p:cNvPr id="28" name="TextBox 2">
            <a:extLst>
              <a:ext uri="{FF2B5EF4-FFF2-40B4-BE49-F238E27FC236}">
                <a16:creationId xmlns:a16="http://schemas.microsoft.com/office/drawing/2014/main" id="{B56BCC53-C699-B763-B4CE-4AB6E8C47B1F}"/>
              </a:ext>
            </a:extLst>
          </p:cNvPr>
          <p:cNvGraphicFramePr/>
          <p:nvPr>
            <p:extLst>
              <p:ext uri="{D42A27DB-BD31-4B8C-83A1-F6EECF244321}">
                <p14:modId xmlns:p14="http://schemas.microsoft.com/office/powerpoint/2010/main" val="852085783"/>
              </p:ext>
            </p:extLst>
          </p:nvPr>
        </p:nvGraphicFramePr>
        <p:xfrm>
          <a:off x="1926251" y="5500926"/>
          <a:ext cx="8332826" cy="1119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48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E9877-4BB7-A549-D284-1745F85A7911}"/>
              </a:ext>
            </a:extLst>
          </p:cNvPr>
          <p:cNvSpPr txBox="1"/>
          <p:nvPr/>
        </p:nvSpPr>
        <p:spPr>
          <a:xfrm>
            <a:off x="7832445" y="3641403"/>
            <a:ext cx="435527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mn-lt"/>
                <a:cs typeface="+mn-lt"/>
              </a:rPr>
              <a:t>Top Republican Areas:</a:t>
            </a:r>
            <a:endParaRPr lang="en-US" b="1" u="sng"/>
          </a:p>
          <a:p>
            <a:pPr marL="342900" indent="-342900">
              <a:buAutoNum type="arabicPeriod"/>
            </a:pPr>
            <a:r>
              <a:rPr lang="en-US">
                <a:ea typeface="+mn-lt"/>
                <a:cs typeface="+mn-lt"/>
              </a:rPr>
              <a:t>HARRISON TWP: 88.4%</a:t>
            </a:r>
            <a:endParaRPr lang="en-US"/>
          </a:p>
          <a:p>
            <a:pPr marL="342900" indent="-342900">
              <a:buAutoNum type="arabicPeriod"/>
            </a:pPr>
            <a:r>
              <a:rPr lang="en-US">
                <a:ea typeface="+mn-lt"/>
                <a:cs typeface="+mn-lt"/>
              </a:rPr>
              <a:t>CROSBY TWP: 87.9%:    </a:t>
            </a:r>
            <a:endParaRPr lang="en-US"/>
          </a:p>
          <a:p>
            <a:pPr marL="342900" indent="-342900">
              <a:buAutoNum type="arabicPeriod"/>
            </a:pPr>
            <a:r>
              <a:rPr lang="en-US">
                <a:ea typeface="+mn-lt"/>
                <a:cs typeface="+mn-lt"/>
              </a:rPr>
              <a:t>MIAMI TWP: 87.7%   </a:t>
            </a:r>
            <a:endParaRPr lang="en-US"/>
          </a:p>
          <a:p>
            <a:pPr marL="342900" indent="-342900">
              <a:buAutoNum type="arabicPeriod"/>
            </a:pPr>
            <a:r>
              <a:rPr lang="en-US">
                <a:ea typeface="+mn-lt"/>
                <a:cs typeface="+mn-lt"/>
              </a:rPr>
              <a:t>WHITEWATER TWP: 87.3%</a:t>
            </a:r>
            <a:endParaRPr lang="en-US"/>
          </a:p>
          <a:p>
            <a:pPr marL="342900" indent="-342900">
              <a:buAutoNum type="arabicPeriod"/>
            </a:pPr>
            <a:r>
              <a:rPr lang="en-US">
                <a:ea typeface="+mn-lt"/>
                <a:cs typeface="+mn-lt"/>
              </a:rPr>
              <a:t> THE VILLAGE OF INDIAN HILL CITY: 81.5%</a:t>
            </a:r>
            <a:endParaRPr lang="en-US"/>
          </a:p>
          <a:p>
            <a:pPr marL="342900" indent="-342900">
              <a:buAutoNum type="arabicPeriod"/>
            </a:pPr>
            <a:endParaRPr lang="en-US"/>
          </a:p>
          <a:p>
            <a:endParaRPr lang="en-US"/>
          </a:p>
        </p:txBody>
      </p:sp>
      <p:sp>
        <p:nvSpPr>
          <p:cNvPr id="5" name="TextBox 4">
            <a:extLst>
              <a:ext uri="{FF2B5EF4-FFF2-40B4-BE49-F238E27FC236}">
                <a16:creationId xmlns:a16="http://schemas.microsoft.com/office/drawing/2014/main" id="{C050E4CE-C8ED-52C9-F895-2663F253CE6A}"/>
              </a:ext>
            </a:extLst>
          </p:cNvPr>
          <p:cNvSpPr txBox="1"/>
          <p:nvPr/>
        </p:nvSpPr>
        <p:spPr>
          <a:xfrm>
            <a:off x="7829620" y="1515597"/>
            <a:ext cx="38298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Top Democratic Areas</a:t>
            </a:r>
          </a:p>
          <a:p>
            <a:pPr marL="342900" indent="-342900">
              <a:buAutoNum type="arabicPeriod"/>
            </a:pPr>
            <a:r>
              <a:rPr lang="en-US" sz="1600">
                <a:ea typeface="+mn-lt"/>
                <a:cs typeface="+mn-lt"/>
              </a:rPr>
              <a:t>LINCOLN HEIGHTS VILLAGE:97.8% </a:t>
            </a:r>
            <a:endParaRPr lang="en-US">
              <a:ea typeface="+mn-lt"/>
              <a:cs typeface="+mn-lt"/>
            </a:endParaRPr>
          </a:p>
          <a:p>
            <a:pPr marL="342900" indent="-342900">
              <a:buAutoNum type="arabicPeriod"/>
            </a:pPr>
            <a:r>
              <a:rPr lang="en-US">
                <a:ea typeface="+mn-lt"/>
                <a:cs typeface="+mn-lt"/>
              </a:rPr>
              <a:t>CINTI WARD 18: 93.8%</a:t>
            </a:r>
            <a:endParaRPr lang="en-US"/>
          </a:p>
          <a:p>
            <a:pPr marL="342900" indent="-342900">
              <a:buAutoNum type="arabicPeriod"/>
            </a:pPr>
            <a:r>
              <a:rPr lang="en-US">
                <a:ea typeface="+mn-lt"/>
                <a:cs typeface="+mn-lt"/>
              </a:rPr>
              <a:t>CINTI WARD 7: 93.1% </a:t>
            </a:r>
            <a:endParaRPr lang="en-US"/>
          </a:p>
          <a:p>
            <a:pPr marL="342900" indent="-342900">
              <a:buAutoNum type="arabicPeriod"/>
            </a:pPr>
            <a:r>
              <a:rPr lang="en-US">
                <a:ea typeface="+mn-lt"/>
                <a:cs typeface="+mn-lt"/>
              </a:rPr>
              <a:t>CINTI WARD 17: 88.8%</a:t>
            </a:r>
            <a:endParaRPr lang="en-US"/>
          </a:p>
          <a:p>
            <a:pPr marL="342900" indent="-342900">
              <a:buAutoNum type="arabicPeriod"/>
            </a:pPr>
            <a:r>
              <a:rPr lang="en-US">
                <a:ea typeface="+mn-lt"/>
                <a:cs typeface="+mn-lt"/>
              </a:rPr>
              <a:t>CINTI WARD 13:88.4%</a:t>
            </a:r>
            <a:endParaRPr lang="en-US"/>
          </a:p>
          <a:p>
            <a:pPr marL="342900" indent="-342900">
              <a:buAutoNum type="arabicPeriod"/>
            </a:pPr>
            <a:endParaRPr lang="en-US"/>
          </a:p>
          <a:p>
            <a:endParaRPr lang="en-US"/>
          </a:p>
        </p:txBody>
      </p:sp>
      <p:pic>
        <p:nvPicPr>
          <p:cNvPr id="3" name="Picture 2" descr="A map of the united states&#10;&#10;Description automatically generated">
            <a:extLst>
              <a:ext uri="{FF2B5EF4-FFF2-40B4-BE49-F238E27FC236}">
                <a16:creationId xmlns:a16="http://schemas.microsoft.com/office/drawing/2014/main" id="{79F11B74-3BEC-610A-8780-2B95DE086B8F}"/>
              </a:ext>
            </a:extLst>
          </p:cNvPr>
          <p:cNvPicPr>
            <a:picLocks noChangeAspect="1"/>
          </p:cNvPicPr>
          <p:nvPr/>
        </p:nvPicPr>
        <p:blipFill>
          <a:blip r:embed="rId2"/>
          <a:stretch>
            <a:fillRect/>
          </a:stretch>
        </p:blipFill>
        <p:spPr>
          <a:xfrm>
            <a:off x="10734" y="1103611"/>
            <a:ext cx="7673660" cy="5133736"/>
          </a:xfrm>
          <a:prstGeom prst="rect">
            <a:avLst/>
          </a:prstGeom>
        </p:spPr>
      </p:pic>
    </p:spTree>
    <p:extLst>
      <p:ext uri="{BB962C8B-B14F-4D97-AF65-F5344CB8AC3E}">
        <p14:creationId xmlns:p14="http://schemas.microsoft.com/office/powerpoint/2010/main" val="160330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Election results - Geography</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900"/>
              <a:t>Many races on the ballot this year have direct analogs in previous elections. These previous results are a driving force in campaign strategy and help us interpret incoming results on election night.</a:t>
            </a:r>
          </a:p>
          <a:p>
            <a:endParaRPr lang="en-US" sz="1900"/>
          </a:p>
          <a:p>
            <a:r>
              <a:rPr lang="en-US" sz="1900"/>
              <a:t>Previous results included</a:t>
            </a:r>
          </a:p>
          <a:p>
            <a:pPr lvl="1"/>
            <a:r>
              <a:rPr lang="en-US" sz="1900">
                <a:ea typeface="+mn-lt"/>
                <a:cs typeface="+mn-lt"/>
              </a:rPr>
              <a:t>Brown vs. Renacci (2018) - Brown won Hamilton County</a:t>
            </a:r>
            <a:endParaRPr lang="en-US" sz="1900"/>
          </a:p>
          <a:p>
            <a:pPr lvl="1"/>
            <a:r>
              <a:rPr lang="en-US" sz="1900">
                <a:ea typeface="+mn-lt"/>
                <a:cs typeface="+mn-lt"/>
              </a:rPr>
              <a:t>Trump vs. Biden (2020) - Biden won Hamilton County</a:t>
            </a:r>
            <a:endParaRPr lang="en-US" sz="1900"/>
          </a:p>
          <a:p>
            <a:pPr lvl="1"/>
            <a:r>
              <a:rPr lang="en-US" sz="1900">
                <a:ea typeface="+mn-lt"/>
                <a:cs typeface="+mn-lt"/>
              </a:rPr>
              <a:t>Deters vs. Rucker (2020) - Deters won</a:t>
            </a:r>
            <a:endParaRPr lang="en-US" sz="1900"/>
          </a:p>
          <a:p>
            <a:pPr lvl="1"/>
            <a:r>
              <a:rPr lang="en-US" sz="1900">
                <a:ea typeface="+mn-lt"/>
                <a:cs typeface="+mn-lt"/>
              </a:rPr>
              <a:t>Vance vs. Ryan (2022) - Ryan won Hamilton County</a:t>
            </a:r>
            <a:endParaRPr lang="en-US" sz="1900"/>
          </a:p>
          <a:p>
            <a:pPr lvl="1"/>
            <a:r>
              <a:rPr lang="en-US" sz="1900"/>
              <a:t>Issue #1 Reproductive Rights (2023)</a:t>
            </a:r>
          </a:p>
          <a:p>
            <a:pPr lvl="1"/>
            <a:r>
              <a:rPr lang="en-US" sz="1900"/>
              <a:t>Issue #2 Cannabis Legalization (2023)</a:t>
            </a:r>
          </a:p>
          <a:p>
            <a:pPr lvl="1"/>
            <a:endParaRPr lang="en-US" sz="1900"/>
          </a:p>
          <a:p>
            <a:pPr lvl="1">
              <a:buFont typeface="Courier New" panose="020B0604020202020204" pitchFamily="34" charset="0"/>
              <a:buChar char="o"/>
            </a:pPr>
            <a:endParaRPr lang="en-US" sz="1900"/>
          </a:p>
        </p:txBody>
      </p:sp>
    </p:spTree>
    <p:extLst>
      <p:ext uri="{BB962C8B-B14F-4D97-AF65-F5344CB8AC3E}">
        <p14:creationId xmlns:p14="http://schemas.microsoft.com/office/powerpoint/2010/main" val="806409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the united states&#10;&#10;Description automatically generated">
            <a:extLst>
              <a:ext uri="{FF2B5EF4-FFF2-40B4-BE49-F238E27FC236}">
                <a16:creationId xmlns:a16="http://schemas.microsoft.com/office/drawing/2014/main" id="{E19BF620-5F53-358A-8102-470E99615CBE}"/>
              </a:ext>
            </a:extLst>
          </p:cNvPr>
          <p:cNvPicPr>
            <a:picLocks noChangeAspect="1"/>
          </p:cNvPicPr>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1752667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the united states&#10;&#10;Description automatically generated">
            <a:extLst>
              <a:ext uri="{FF2B5EF4-FFF2-40B4-BE49-F238E27FC236}">
                <a16:creationId xmlns:a16="http://schemas.microsoft.com/office/drawing/2014/main" id="{5F8402CE-3E23-CC72-87F6-7014D2387E5F}"/>
              </a:ext>
            </a:extLst>
          </p:cNvPr>
          <p:cNvPicPr>
            <a:picLocks noChangeAspect="1"/>
          </p:cNvPicPr>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3445274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a state with different colored squares&#10;&#10;Description automatically generated">
            <a:extLst>
              <a:ext uri="{FF2B5EF4-FFF2-40B4-BE49-F238E27FC236}">
                <a16:creationId xmlns:a16="http://schemas.microsoft.com/office/drawing/2014/main" id="{D1A53A53-1DB4-708D-9BB7-293E8F916F69}"/>
              </a:ext>
            </a:extLst>
          </p:cNvPr>
          <p:cNvPicPr>
            <a:picLocks noChangeAspect="1"/>
          </p:cNvPicPr>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3229363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the united states&#10;&#10;Description automatically generated">
            <a:extLst>
              <a:ext uri="{FF2B5EF4-FFF2-40B4-BE49-F238E27FC236}">
                <a16:creationId xmlns:a16="http://schemas.microsoft.com/office/drawing/2014/main" id="{5C1266FB-9EAC-C50A-17CD-9D69AF514DFC}"/>
              </a:ext>
            </a:extLst>
          </p:cNvPr>
          <p:cNvPicPr>
            <a:picLocks noChangeAspect="1"/>
          </p:cNvPicPr>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471748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united states&#10;&#10;Description automatically generated">
            <a:extLst>
              <a:ext uri="{FF2B5EF4-FFF2-40B4-BE49-F238E27FC236}">
                <a16:creationId xmlns:a16="http://schemas.microsoft.com/office/drawing/2014/main" id="{413CCF67-DFED-AC02-4DA5-89B17CA66D42}"/>
              </a:ext>
            </a:extLst>
          </p:cNvPr>
          <p:cNvPicPr>
            <a:picLocks noGrp="1" noChangeAspect="1"/>
          </p:cNvPicPr>
          <p:nvPr>
            <p:ph idx="1"/>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135698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a country with different colored squares&#10;&#10;Description automatically generated">
            <a:extLst>
              <a:ext uri="{FF2B5EF4-FFF2-40B4-BE49-F238E27FC236}">
                <a16:creationId xmlns:a16="http://schemas.microsoft.com/office/drawing/2014/main" id="{2F78508D-8274-0DEC-E74B-7D58C7EA9CBA}"/>
              </a:ext>
            </a:extLst>
          </p:cNvPr>
          <p:cNvPicPr>
            <a:picLocks noGrp="1" noChangeAspect="1"/>
          </p:cNvPicPr>
          <p:nvPr>
            <p:ph idx="1"/>
          </p:nvPr>
        </p:nvPicPr>
        <p:blipFill>
          <a:blip r:embed="rId2"/>
          <a:stretch>
            <a:fillRect/>
          </a:stretch>
        </p:blipFill>
        <p:spPr>
          <a:xfrm>
            <a:off x="1281392" y="457200"/>
            <a:ext cx="9629216" cy="5943600"/>
          </a:xfrm>
          <a:prstGeom prst="rect">
            <a:avLst/>
          </a:prstGeom>
        </p:spPr>
      </p:pic>
    </p:spTree>
    <p:extLst>
      <p:ext uri="{BB962C8B-B14F-4D97-AF65-F5344CB8AC3E}">
        <p14:creationId xmlns:p14="http://schemas.microsoft.com/office/powerpoint/2010/main" val="3676444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Split-ticket voting - Geography</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Despite our current hyperpartisan climate, Democrats win certain highly contested races while Republicans win others. Consequently, there are voters who are willing to vote for either political party depending on the race/candidates.</a:t>
            </a:r>
          </a:p>
          <a:p>
            <a:endParaRPr lang="en-US" sz="2000"/>
          </a:p>
          <a:p>
            <a:r>
              <a:rPr lang="en-US" sz="2000"/>
              <a:t>To assess this, we look at the difference in support between Joe Deters (a Republican that won Hamilton County in 2020) and Donald Trump (a Republican that lost Hamilton County in 2020)</a:t>
            </a:r>
          </a:p>
          <a:p>
            <a:pPr lvl="1"/>
            <a:r>
              <a:rPr lang="en-US" sz="2000"/>
              <a:t>The largest differences indicate areas where voters are more open to split-ticket voting</a:t>
            </a:r>
          </a:p>
          <a:p>
            <a:pPr lvl="1"/>
            <a:endParaRPr lang="en-US" sz="2000"/>
          </a:p>
          <a:p>
            <a:pPr lvl="1">
              <a:buFont typeface="Courier New" panose="020B0604020202020204" pitchFamily="34" charset="0"/>
              <a:buChar char="o"/>
            </a:pPr>
            <a:endParaRPr lang="en-US" sz="2000"/>
          </a:p>
        </p:txBody>
      </p:sp>
    </p:spTree>
    <p:extLst>
      <p:ext uri="{BB962C8B-B14F-4D97-AF65-F5344CB8AC3E}">
        <p14:creationId xmlns:p14="http://schemas.microsoft.com/office/powerpoint/2010/main" val="1940719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state of ohio&#10;&#10;Description automatically generated">
            <a:extLst>
              <a:ext uri="{FF2B5EF4-FFF2-40B4-BE49-F238E27FC236}">
                <a16:creationId xmlns:a16="http://schemas.microsoft.com/office/drawing/2014/main" id="{D315995A-6D70-9BD5-89D5-471D895E1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457200"/>
            <a:ext cx="10566399" cy="5943600"/>
          </a:xfrm>
          <a:prstGeom prst="rect">
            <a:avLst/>
          </a:prstGeom>
        </p:spPr>
      </p:pic>
    </p:spTree>
    <p:extLst>
      <p:ext uri="{BB962C8B-B14F-4D97-AF65-F5344CB8AC3E}">
        <p14:creationId xmlns:p14="http://schemas.microsoft.com/office/powerpoint/2010/main" val="15586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E5077A-69D4-37F0-E005-406C37DF8EFA}"/>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7DA461B-4B71-75FD-A858-CC6DF8CDB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8EF3F32-5A58-5C8A-01B3-BD4C4C88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9F40449-9DDC-92F5-4F50-F202070DF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B7363EE-23C6-BD55-D984-DB31B526E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7139557-521E-9FE8-7FDC-7EB76F4FA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extBox 2">
            <a:extLst>
              <a:ext uri="{FF2B5EF4-FFF2-40B4-BE49-F238E27FC236}">
                <a16:creationId xmlns:a16="http://schemas.microsoft.com/office/drawing/2014/main" id="{D6107A27-DA14-85C5-3C23-B9D0B81F28F8}"/>
              </a:ext>
            </a:extLst>
          </p:cNvPr>
          <p:cNvGraphicFramePr/>
          <p:nvPr>
            <p:extLst>
              <p:ext uri="{D42A27DB-BD31-4B8C-83A1-F6EECF244321}">
                <p14:modId xmlns:p14="http://schemas.microsoft.com/office/powerpoint/2010/main" val="3155786287"/>
              </p:ext>
            </p:extLst>
          </p:nvPr>
        </p:nvGraphicFramePr>
        <p:xfrm>
          <a:off x="1527698" y="5195486"/>
          <a:ext cx="9136604" cy="1517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graph of a graph showing the results of the election&#10;&#10;Description automatically generated">
            <a:extLst>
              <a:ext uri="{FF2B5EF4-FFF2-40B4-BE49-F238E27FC236}">
                <a16:creationId xmlns:a16="http://schemas.microsoft.com/office/drawing/2014/main" id="{0428DBFD-5F85-19EE-2947-93C665CD4E56}"/>
              </a:ext>
            </a:extLst>
          </p:cNvPr>
          <p:cNvPicPr>
            <a:picLocks noChangeAspect="1"/>
          </p:cNvPicPr>
          <p:nvPr/>
        </p:nvPicPr>
        <p:blipFill>
          <a:blip r:embed="rId8"/>
          <a:stretch>
            <a:fillRect/>
          </a:stretch>
        </p:blipFill>
        <p:spPr>
          <a:xfrm>
            <a:off x="1967865" y="237092"/>
            <a:ext cx="8229600" cy="4629151"/>
          </a:xfrm>
          <a:prstGeom prst="rect">
            <a:avLst/>
          </a:prstGeom>
        </p:spPr>
      </p:pic>
    </p:spTree>
    <p:extLst>
      <p:ext uri="{BB962C8B-B14F-4D97-AF65-F5344CB8AC3E}">
        <p14:creationId xmlns:p14="http://schemas.microsoft.com/office/powerpoint/2010/main" val="112576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3B36DF-59BE-87FE-9F62-813A1306A6FC}"/>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F592160-2A16-0BCD-591A-1F76F07CD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518E74F-2FCB-079F-7323-58AE88C3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ABD0B17-0CE5-908E-7F8E-DA3D34CFB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A999BC9-1409-02D9-CBDD-09B5B8E45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8D8DC3-3793-2E2F-307C-9C798BA37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extBox 2">
            <a:extLst>
              <a:ext uri="{FF2B5EF4-FFF2-40B4-BE49-F238E27FC236}">
                <a16:creationId xmlns:a16="http://schemas.microsoft.com/office/drawing/2014/main" id="{BB364EF0-91BA-BF28-5876-0B8A750F78F5}"/>
              </a:ext>
            </a:extLst>
          </p:cNvPr>
          <p:cNvGraphicFramePr/>
          <p:nvPr>
            <p:extLst>
              <p:ext uri="{D42A27DB-BD31-4B8C-83A1-F6EECF244321}">
                <p14:modId xmlns:p14="http://schemas.microsoft.com/office/powerpoint/2010/main" val="3946964900"/>
              </p:ext>
            </p:extLst>
          </p:nvPr>
        </p:nvGraphicFramePr>
        <p:xfrm>
          <a:off x="1705429" y="5349302"/>
          <a:ext cx="8701314" cy="1370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A graph showing a line of days&#10;&#10;Description automatically generated">
            <a:extLst>
              <a:ext uri="{FF2B5EF4-FFF2-40B4-BE49-F238E27FC236}">
                <a16:creationId xmlns:a16="http://schemas.microsoft.com/office/drawing/2014/main" id="{C960C6CA-B690-5BEB-B082-4E8379DA1F6D}"/>
              </a:ext>
            </a:extLst>
          </p:cNvPr>
          <p:cNvPicPr>
            <a:picLocks noGrp="1" noChangeAspect="1"/>
          </p:cNvPicPr>
          <p:nvPr>
            <p:ph idx="1"/>
          </p:nvPr>
        </p:nvPicPr>
        <p:blipFill>
          <a:blip r:embed="rId7"/>
          <a:stretch>
            <a:fillRect/>
          </a:stretch>
        </p:blipFill>
        <p:spPr>
          <a:xfrm>
            <a:off x="1961769" y="356647"/>
            <a:ext cx="8241791" cy="4636008"/>
          </a:xfrm>
          <a:prstGeom prst="rect">
            <a:avLst/>
          </a:prstGeom>
        </p:spPr>
      </p:pic>
    </p:spTree>
    <p:extLst>
      <p:ext uri="{BB962C8B-B14F-4D97-AF65-F5344CB8AC3E}">
        <p14:creationId xmlns:p14="http://schemas.microsoft.com/office/powerpoint/2010/main" val="296938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1A2FDF-D30D-690B-8890-35D367B73118}"/>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3F02875-56DC-9B5D-9511-A43735258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D311899-550B-133D-7A6B-F79896D35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64B3B96-B466-4988-CF13-3F1919883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2139A5E-3A5B-F2D9-24BA-75920F57D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5E3D1E-F314-AF52-4B67-F01ACBC98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0C574B8-2A37-344B-87FC-86FD39759BF2}"/>
              </a:ext>
            </a:extLst>
          </p:cNvPr>
          <p:cNvPicPr>
            <a:picLocks noChangeAspect="1"/>
          </p:cNvPicPr>
          <p:nvPr/>
        </p:nvPicPr>
        <p:blipFill>
          <a:blip r:embed="rId2"/>
          <a:stretch>
            <a:fillRect/>
          </a:stretch>
        </p:blipFill>
        <p:spPr>
          <a:xfrm>
            <a:off x="1971768" y="223126"/>
            <a:ext cx="8241792" cy="4636008"/>
          </a:xfrm>
          <a:prstGeom prst="rect">
            <a:avLst/>
          </a:prstGeom>
        </p:spPr>
      </p:pic>
      <p:sp>
        <p:nvSpPr>
          <p:cNvPr id="8" name="TextBox 7">
            <a:extLst>
              <a:ext uri="{FF2B5EF4-FFF2-40B4-BE49-F238E27FC236}">
                <a16:creationId xmlns:a16="http://schemas.microsoft.com/office/drawing/2014/main" id="{B6A6E49A-09B1-961E-B816-6171D6CCCFE4}"/>
              </a:ext>
            </a:extLst>
          </p:cNvPr>
          <p:cNvSpPr txBox="1"/>
          <p:nvPr/>
        </p:nvSpPr>
        <p:spPr>
          <a:xfrm>
            <a:off x="1971768" y="5322253"/>
            <a:ext cx="29477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Early in-person 2020</a:t>
            </a:r>
          </a:p>
          <a:p>
            <a:r>
              <a:rPr lang="en-US" dirty="0">
                <a:solidFill>
                  <a:schemeClr val="bg1"/>
                </a:solidFill>
              </a:rPr>
              <a:t>D           15,603  (21.4%)</a:t>
            </a:r>
          </a:p>
          <a:p>
            <a:r>
              <a:rPr lang="en-US" dirty="0">
                <a:solidFill>
                  <a:schemeClr val="bg1"/>
                </a:solidFill>
              </a:rPr>
              <a:t>R           11,161  (15.3%)</a:t>
            </a:r>
          </a:p>
          <a:p>
            <a:r>
              <a:rPr lang="en-US" dirty="0">
                <a:solidFill>
                  <a:schemeClr val="bg1"/>
                </a:solidFill>
              </a:rPr>
              <a:t>U       46,256  (63.3%)</a:t>
            </a:r>
          </a:p>
          <a:p>
            <a:r>
              <a:rPr lang="en-US" dirty="0">
                <a:solidFill>
                  <a:schemeClr val="bg1"/>
                </a:solidFill>
              </a:rPr>
              <a:t>Total:   73,020 </a:t>
            </a:r>
          </a:p>
        </p:txBody>
      </p:sp>
      <p:sp>
        <p:nvSpPr>
          <p:cNvPr id="9" name="TextBox 8">
            <a:extLst>
              <a:ext uri="{FF2B5EF4-FFF2-40B4-BE49-F238E27FC236}">
                <a16:creationId xmlns:a16="http://schemas.microsoft.com/office/drawing/2014/main" id="{32F42237-B18B-4479-5440-6C084D7D58F6}"/>
              </a:ext>
            </a:extLst>
          </p:cNvPr>
          <p:cNvSpPr txBox="1"/>
          <p:nvPr/>
        </p:nvSpPr>
        <p:spPr>
          <a:xfrm>
            <a:off x="7265824" y="5322253"/>
            <a:ext cx="29477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Early in-person  2024</a:t>
            </a:r>
          </a:p>
          <a:p>
            <a:r>
              <a:rPr lang="en-US" dirty="0">
                <a:solidFill>
                  <a:schemeClr val="bg1"/>
                </a:solidFill>
              </a:rPr>
              <a:t>D           22,454  (23.4%)</a:t>
            </a:r>
          </a:p>
          <a:p>
            <a:r>
              <a:rPr lang="en-US" dirty="0">
                <a:solidFill>
                  <a:schemeClr val="bg1"/>
                </a:solidFill>
              </a:rPr>
              <a:t>R           17,310  (18.1%)</a:t>
            </a:r>
          </a:p>
          <a:p>
            <a:r>
              <a:rPr lang="en-US" dirty="0">
                <a:solidFill>
                  <a:schemeClr val="bg1"/>
                </a:solidFill>
              </a:rPr>
              <a:t>U       56,057  (58.5%)</a:t>
            </a:r>
          </a:p>
          <a:p>
            <a:r>
              <a:rPr lang="en-US" dirty="0">
                <a:solidFill>
                  <a:schemeClr val="bg1"/>
                </a:solidFill>
              </a:rPr>
              <a:t>Total:  95,821 </a:t>
            </a:r>
          </a:p>
        </p:txBody>
      </p:sp>
    </p:spTree>
    <p:extLst>
      <p:ext uri="{BB962C8B-B14F-4D97-AF65-F5344CB8AC3E}">
        <p14:creationId xmlns:p14="http://schemas.microsoft.com/office/powerpoint/2010/main" val="265742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3272-AF46-76ED-1954-28B1FE0A213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Early in-person voting - Geography</a:t>
            </a:r>
          </a:p>
        </p:txBody>
      </p:sp>
      <p:sp>
        <p:nvSpPr>
          <p:cNvPr id="3" name="Content Placeholder 2">
            <a:extLst>
              <a:ext uri="{FF2B5EF4-FFF2-40B4-BE49-F238E27FC236}">
                <a16:creationId xmlns:a16="http://schemas.microsoft.com/office/drawing/2014/main" id="{6FD11ADD-0121-9808-06A4-6A427F3277F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Our motivation was to investigate if the pattern of early in-person voting is affected by the distance one needs to travel to get to the Hamilton County Board of Elections office to early vote.</a:t>
            </a:r>
          </a:p>
          <a:p>
            <a:endParaRPr lang="en-US" sz="2000"/>
          </a:p>
          <a:p>
            <a:r>
              <a:rPr lang="en-US" sz="2000"/>
              <a:t>Includes:</a:t>
            </a:r>
          </a:p>
          <a:p>
            <a:pPr lvl="1">
              <a:buFont typeface="Courier New" panose="020B0604020202020204" pitchFamily="34" charset="0"/>
              <a:buChar char="o"/>
            </a:pPr>
            <a:r>
              <a:rPr lang="en-US" sz="2000"/>
              <a:t>Maps of the rates of early in-person voting by precinct</a:t>
            </a:r>
          </a:p>
          <a:p>
            <a:pPr lvl="1">
              <a:buFont typeface="Courier New" panose="020B0604020202020204" pitchFamily="34" charset="0"/>
              <a:buChar char="o"/>
            </a:pPr>
            <a:r>
              <a:rPr lang="en-US" sz="2000"/>
              <a:t>Visualization of early in-person voting rates as in relation to distance from BOE</a:t>
            </a:r>
          </a:p>
        </p:txBody>
      </p:sp>
    </p:spTree>
    <p:extLst>
      <p:ext uri="{BB962C8B-B14F-4D97-AF65-F5344CB8AC3E}">
        <p14:creationId xmlns:p14="http://schemas.microsoft.com/office/powerpoint/2010/main" val="227955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p of the united states&#10;&#10;Description automatically generated">
            <a:extLst>
              <a:ext uri="{FF2B5EF4-FFF2-40B4-BE49-F238E27FC236}">
                <a16:creationId xmlns:a16="http://schemas.microsoft.com/office/drawing/2014/main" id="{EE6FCBBB-4E5A-184F-1955-1EEA34138EDC}"/>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76708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1886</Words>
  <Application>Microsoft Office PowerPoint</Application>
  <PresentationFormat>Widescreen</PresentationFormat>
  <Paragraphs>204</Paragraphs>
  <Slides>49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Aptos</vt:lpstr>
      <vt:lpstr>Aptos Display</vt:lpstr>
      <vt:lpstr>Arial</vt:lpstr>
      <vt:lpstr>Calibri</vt:lpstr>
      <vt:lpstr>Courier New</vt:lpstr>
      <vt:lpstr>Courier New,monospace</vt:lpstr>
      <vt:lpstr>Franklin Gothic Demi</vt:lpstr>
      <vt:lpstr>Wingdings</vt:lpstr>
      <vt:lpstr>Wingdings,Sans-Serif</vt:lpstr>
      <vt:lpstr>office theme</vt:lpstr>
      <vt:lpstr>Election Night Predictions and Analysis Data Science Honors Program</vt:lpstr>
      <vt:lpstr>Potential graphics to be used for Election Night live broadcast </vt:lpstr>
      <vt:lpstr>Trends in early in-person voting </vt:lpstr>
      <vt:lpstr>PowerPoint Presentation</vt:lpstr>
      <vt:lpstr>PowerPoint Presentation</vt:lpstr>
      <vt:lpstr>PowerPoint Presentation</vt:lpstr>
      <vt:lpstr>PowerPoint Presentation</vt:lpstr>
      <vt:lpstr>Early in-person voting - Geography</vt:lpstr>
      <vt:lpstr>PowerPoint Presentation</vt:lpstr>
      <vt:lpstr>PowerPoint Presentation</vt:lpstr>
      <vt:lpstr>PowerPoint Presentation</vt:lpstr>
      <vt:lpstr>Key Take-aways</vt:lpstr>
      <vt:lpstr>PowerPoint Presentation</vt:lpstr>
      <vt:lpstr>PowerPoint Presentation</vt:lpstr>
      <vt:lpstr>PowerPoint Presentation</vt:lpstr>
      <vt:lpstr>Mail-in Voting Return Statistics</vt:lpstr>
      <vt:lpstr>Age distribution of mail-in voting</vt:lpstr>
      <vt:lpstr>Overall partisan breakdown of "Early Votes" (in-person + mail-in)</vt:lpstr>
      <vt:lpstr>Age distributions of Registered Voters</vt:lpstr>
      <vt:lpstr>Party Affiliation</vt:lpstr>
      <vt:lpstr>PowerPoint Presentation</vt:lpstr>
      <vt:lpstr>PowerPoint Presentation</vt:lpstr>
      <vt:lpstr>PowerPoint Presentation</vt:lpstr>
      <vt:lpstr>PowerPoint Presentation</vt:lpstr>
      <vt:lpstr>Key Takeaways</vt:lpstr>
      <vt:lpstr>Dropoff for down ballot races</vt:lpstr>
      <vt:lpstr>PowerPoint Presentation</vt:lpstr>
      <vt:lpstr>PowerPoint Presentation</vt:lpstr>
      <vt:lpstr>Estimating voter turnout for 2024</vt:lpstr>
      <vt:lpstr>PowerPoint Presentation</vt:lpstr>
      <vt:lpstr>Estimating the percentage of votes needed to win a field race</vt:lpstr>
      <vt:lpstr>PowerPoint Presentation</vt:lpstr>
      <vt:lpstr>Comparison with previous results</vt:lpstr>
      <vt:lpstr>Fact sheet</vt:lpstr>
      <vt:lpstr>2016 General Election</vt:lpstr>
      <vt:lpstr>2020 General Election</vt:lpstr>
      <vt:lpstr>2024 Early Voting</vt:lpstr>
      <vt:lpstr>Comparisons</vt:lpstr>
      <vt:lpstr>Political affiliation - Geography</vt:lpstr>
      <vt:lpstr>PowerPoint Presentation</vt:lpstr>
      <vt:lpstr>Election results - Geography</vt:lpstr>
      <vt:lpstr>PowerPoint Presentation</vt:lpstr>
      <vt:lpstr>PowerPoint Presentation</vt:lpstr>
      <vt:lpstr>PowerPoint Presentation</vt:lpstr>
      <vt:lpstr>PowerPoint Presentation</vt:lpstr>
      <vt:lpstr>PowerPoint Presentation</vt:lpstr>
      <vt:lpstr>PowerPoint Presentation</vt:lpstr>
      <vt:lpstr>Split-ticket voting - Geography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Levi Sayles</cp:lastModifiedBy>
  <cp:revision>183</cp:revision>
  <cp:lastPrinted>2024-11-05T17:39:48Z</cp:lastPrinted>
  <dcterms:created xsi:type="dcterms:W3CDTF">2024-10-29T00:52:12Z</dcterms:created>
  <dcterms:modified xsi:type="dcterms:W3CDTF">2024-11-14T01:08:53Z</dcterms:modified>
</cp:coreProperties>
</file>