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7" r:id="rId2"/>
    <p:sldId id="278" r:id="rId3"/>
    <p:sldId id="279" r:id="rId4"/>
    <p:sldId id="280" r:id="rId5"/>
    <p:sldId id="281" r:id="rId6"/>
    <p:sldId id="308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303" r:id="rId17"/>
    <p:sldId id="291" r:id="rId18"/>
    <p:sldId id="293" r:id="rId19"/>
    <p:sldId id="294" r:id="rId20"/>
    <p:sldId id="295" r:id="rId21"/>
    <p:sldId id="301" r:id="rId22"/>
    <p:sldId id="302" r:id="rId23"/>
    <p:sldId id="297" r:id="rId24"/>
    <p:sldId id="304" r:id="rId25"/>
    <p:sldId id="305" r:id="rId26"/>
    <p:sldId id="306" r:id="rId27"/>
    <p:sldId id="307" r:id="rId28"/>
    <p:sldId id="298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3" autoAdjust="0"/>
    <p:restoredTop sz="94622" autoAdjust="0"/>
  </p:normalViewPr>
  <p:slideViewPr>
    <p:cSldViewPr snapToGrid="0">
      <p:cViewPr varScale="1">
        <p:scale>
          <a:sx n="141" d="100"/>
          <a:sy n="141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4C293-7AD6-4C27-A86D-499ED0E9EC1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3D2AC-A49B-46EA-87B4-F1371673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3D2AC-A49B-46EA-87B4-F13716736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9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A244-8A5D-4F08-9C08-574B79ECE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5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Programmable Processors</a:t>
            </a:r>
          </a:p>
        </p:txBody>
      </p:sp>
      <p:sp>
        <p:nvSpPr>
          <p:cNvPr id="4099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1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Instruction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0001  r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  d</a:t>
            </a:r>
            <a:r>
              <a:rPr lang="en-US" sz="2800" b="1" baseline="-25000" dirty="0" smtClean="0"/>
              <a:t>7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6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5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4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Always starts with </a:t>
            </a:r>
            <a:r>
              <a:rPr lang="en-US" sz="2800" b="1" dirty="0" smtClean="0"/>
              <a:t>0001</a:t>
            </a:r>
          </a:p>
          <a:p>
            <a:pPr>
              <a:lnSpc>
                <a:spcPct val="90000"/>
              </a:lnSpc>
            </a:pPr>
            <a:r>
              <a:rPr lang="en-US" sz="2800" b="1" dirty="0" smtClean="0"/>
              <a:t>r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0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is a 4-bit Register File address (source)</a:t>
            </a:r>
          </a:p>
          <a:p>
            <a:pPr>
              <a:lnSpc>
                <a:spcPct val="90000"/>
              </a:lnSpc>
            </a:pPr>
            <a:r>
              <a:rPr lang="en-US" sz="2800" b="1" dirty="0" smtClean="0"/>
              <a:t>d</a:t>
            </a:r>
            <a:r>
              <a:rPr lang="en-US" sz="2800" b="1" baseline="-25000" dirty="0" smtClean="0"/>
              <a:t>7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6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5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4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0 </a:t>
            </a:r>
            <a:r>
              <a:rPr lang="en-US" sz="2800" dirty="0" smtClean="0"/>
              <a:t>is a Data Memory address (destination)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Moves 16 bits of data from the Register File to Data Memory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Example: 0001 1111 0010 1001b</a:t>
            </a:r>
            <a:br>
              <a:rPr lang="en-US" sz="2800" dirty="0" smtClean="0"/>
            </a:br>
            <a:r>
              <a:rPr lang="en-US" sz="2800" dirty="0" smtClean="0"/>
              <a:t>(or 0x1F29) means “move the data at Register File 0xF (15d) to Data Memory location 0x29 (41d)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681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Instruction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/>
              <a:t>0010 d</a:t>
            </a:r>
            <a:r>
              <a:rPr lang="en-US" sz="2800" b="1" baseline="-25000" dirty="0" smtClean="0"/>
              <a:t>7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6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5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4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 r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0</a:t>
            </a:r>
            <a:endParaRPr lang="en-US" sz="2800" b="1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Always starts </a:t>
            </a:r>
            <a:r>
              <a:rPr lang="en-US" sz="2800" b="1" dirty="0" smtClean="0"/>
              <a:t>0010</a:t>
            </a:r>
          </a:p>
          <a:p>
            <a:pPr>
              <a:lnSpc>
                <a:spcPct val="80000"/>
              </a:lnSpc>
            </a:pPr>
            <a:r>
              <a:rPr lang="en-US" sz="2800" b="1" dirty="0" smtClean="0"/>
              <a:t>d</a:t>
            </a:r>
            <a:r>
              <a:rPr lang="en-US" sz="2800" b="1" baseline="-25000" dirty="0" smtClean="0"/>
              <a:t>7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6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5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4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0 </a:t>
            </a:r>
            <a:r>
              <a:rPr lang="en-US" sz="2800" dirty="0" smtClean="0"/>
              <a:t>is a Data Memory address (source)</a:t>
            </a:r>
            <a:endParaRPr lang="en-US" sz="2800" b="1" dirty="0" smtClean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r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r</a:t>
            </a:r>
            <a:r>
              <a:rPr lang="en-US" sz="2800" b="1" baseline="-25000" dirty="0" smtClean="0"/>
              <a:t>0 </a:t>
            </a:r>
            <a:r>
              <a:rPr lang="en-US" sz="2800" dirty="0" smtClean="0"/>
              <a:t>is a 4-bit Register File address (destination)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Moves 16 bits of data from Data Memory to the Register File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Example : 0010 00001010 0111b </a:t>
            </a:r>
            <a:br>
              <a:rPr lang="en-US" sz="2800" dirty="0" smtClean="0"/>
            </a:br>
            <a:r>
              <a:rPr lang="en-US" sz="2800" dirty="0" smtClean="0"/>
              <a:t>(or 0x20A7) means “move the data at Data Memory location 0x0A (10d) to Register File 7.”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753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Instruction</a:t>
            </a:r>
          </a:p>
        </p:txBody>
      </p:sp>
      <p:sp>
        <p:nvSpPr>
          <p:cNvPr id="14339" name="Rectangle 5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0011  ra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ra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ra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ra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 rb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rb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rb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rb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 rc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rc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rc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rc</a:t>
            </a:r>
            <a:r>
              <a:rPr lang="en-US" sz="2400" b="1" baseline="-25000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Always starts with </a:t>
            </a:r>
            <a:r>
              <a:rPr lang="en-US" sz="2400" b="1" dirty="0" smtClean="0"/>
              <a:t>0011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ra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ra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ra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ra</a:t>
            </a:r>
            <a:r>
              <a:rPr lang="en-US" sz="2400" b="1" baseline="-25000" dirty="0" smtClean="0"/>
              <a:t>0</a:t>
            </a:r>
            <a:r>
              <a:rPr lang="en-US" sz="2400" dirty="0" smtClean="0"/>
              <a:t> is a 4-bit Register File address (source for A)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rb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rb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rb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rb</a:t>
            </a:r>
            <a:r>
              <a:rPr lang="en-US" sz="2400" b="1" baseline="-25000" dirty="0" smtClean="0"/>
              <a:t>0</a:t>
            </a:r>
            <a:r>
              <a:rPr lang="en-US" sz="2400" dirty="0" smtClean="0"/>
              <a:t> is a 4-bit Register File address (source for B)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rc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rc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rc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rc</a:t>
            </a:r>
            <a:r>
              <a:rPr lang="en-US" sz="2400" b="1" baseline="-25000" dirty="0" smtClean="0"/>
              <a:t>0</a:t>
            </a:r>
            <a:r>
              <a:rPr lang="en-US" sz="2400" dirty="0" smtClean="0"/>
              <a:t> is a 4-bit Register File address (destination)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Adds the 16 bits of A to 16 bits of B, stores the result in C (all these in the Register File)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Example: 0011 0001 0010 0011b</a:t>
            </a:r>
            <a:br>
              <a:rPr lang="en-US" sz="2400" dirty="0" smtClean="0"/>
            </a:br>
            <a:r>
              <a:rPr lang="en-US" sz="2400" dirty="0" smtClean="0"/>
              <a:t>(or 0x3123) adds the data at Register File 1 to the data at Register File 2 and stores the result in Register File 3.</a:t>
            </a:r>
          </a:p>
        </p:txBody>
      </p:sp>
    </p:spTree>
    <p:extLst>
      <p:ext uri="{BB962C8B-B14F-4D97-AF65-F5344CB8AC3E}">
        <p14:creationId xmlns:p14="http://schemas.microsoft.com/office/powerpoint/2010/main" val="7071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SUBTRACT Instruction</a:t>
            </a:r>
          </a:p>
        </p:txBody>
      </p:sp>
      <p:sp>
        <p:nvSpPr>
          <p:cNvPr id="15363" name="Rectangle 5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0100  ra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ra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ra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ra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 rb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rb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rb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rb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 rc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rc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rc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rc</a:t>
            </a:r>
            <a:r>
              <a:rPr lang="en-US" sz="2400" b="1" baseline="-25000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Always starts with </a:t>
            </a:r>
            <a:r>
              <a:rPr lang="en-US" sz="2400" b="1" dirty="0" smtClean="0"/>
              <a:t>0100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ra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ra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ra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ra</a:t>
            </a:r>
            <a:r>
              <a:rPr lang="en-US" sz="2400" b="1" baseline="-25000" dirty="0" smtClean="0"/>
              <a:t>0</a:t>
            </a:r>
            <a:r>
              <a:rPr lang="en-US" sz="2400" dirty="0" smtClean="0"/>
              <a:t> is a 4-bit Register File address (source for A)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rb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rb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rb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rb</a:t>
            </a:r>
            <a:r>
              <a:rPr lang="en-US" sz="2400" b="1" baseline="-25000" dirty="0" smtClean="0"/>
              <a:t>0</a:t>
            </a:r>
            <a:r>
              <a:rPr lang="en-US" sz="2400" dirty="0" smtClean="0"/>
              <a:t> is a 4-bit Register File address (source for B)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rc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rc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rc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rc</a:t>
            </a:r>
            <a:r>
              <a:rPr lang="en-US" sz="2400" b="1" baseline="-25000" dirty="0" smtClean="0"/>
              <a:t>0</a:t>
            </a:r>
            <a:r>
              <a:rPr lang="en-US" sz="2400" dirty="0" smtClean="0"/>
              <a:t> is a 4-bit Register File address (destination)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Subtracts the 16 bits of B from the 16 bits of A, stores the result in C (all these in the Register File)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Example: 0100 0001 0010 0011b</a:t>
            </a:r>
            <a:br>
              <a:rPr lang="en-US" sz="2400" dirty="0" smtClean="0"/>
            </a:br>
            <a:r>
              <a:rPr lang="en-US" sz="2400" dirty="0" smtClean="0"/>
              <a:t>(or 0x4123) subtracts the data at Register File 2 from the data at Register File 1 and stores the result in Register File 3.</a:t>
            </a:r>
          </a:p>
        </p:txBody>
      </p:sp>
    </p:spTree>
    <p:extLst>
      <p:ext uri="{BB962C8B-B14F-4D97-AF65-F5344CB8AC3E}">
        <p14:creationId xmlns:p14="http://schemas.microsoft.com/office/powerpoint/2010/main" val="40104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HALT Instruction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0101 0000 00000000</a:t>
            </a:r>
          </a:p>
          <a:p>
            <a:pPr>
              <a:lnSpc>
                <a:spcPct val="90000"/>
              </a:lnSpc>
            </a:pPr>
            <a:r>
              <a:rPr lang="en-US" smtClean="0"/>
              <a:t>Always starts 0101 and remainder is all 0s</a:t>
            </a:r>
          </a:p>
          <a:p>
            <a:pPr>
              <a:lnSpc>
                <a:spcPct val="90000"/>
              </a:lnSpc>
            </a:pPr>
            <a:r>
              <a:rPr lang="en-US" smtClean="0"/>
              <a:t>Actually is 0100 xxxx xxxxxxxx, since all the bits following 0101 are ignored</a:t>
            </a:r>
          </a:p>
          <a:p>
            <a:pPr>
              <a:lnSpc>
                <a:spcPct val="90000"/>
              </a:lnSpc>
            </a:pPr>
            <a:r>
              <a:rPr lang="en-US" smtClean="0"/>
              <a:t>Causes the processor to just stop (</a:t>
            </a:r>
            <a:r>
              <a:rPr lang="en-US" b="1" smtClean="0"/>
              <a:t>hard stop</a:t>
            </a:r>
            <a:r>
              <a:rPr lang="en-US" smtClean="0"/>
              <a:t>)</a:t>
            </a:r>
          </a:p>
          <a:p>
            <a:pPr>
              <a:lnSpc>
                <a:spcPct val="90000"/>
              </a:lnSpc>
            </a:pPr>
            <a:r>
              <a:rPr lang="en-US" smtClean="0"/>
              <a:t>You need to reload it or reset it to get it going again.</a:t>
            </a:r>
          </a:p>
          <a:p>
            <a:pPr>
              <a:lnSpc>
                <a:spcPct val="90000"/>
              </a:lnSpc>
            </a:pPr>
            <a:r>
              <a:rPr lang="en-US" smtClean="0"/>
              <a:t>Does not involve the Datapath</a:t>
            </a:r>
          </a:p>
        </p:txBody>
      </p:sp>
    </p:spTree>
    <p:extLst>
      <p:ext uri="{BB962C8B-B14F-4D97-AF65-F5344CB8AC3E}">
        <p14:creationId xmlns:p14="http://schemas.microsoft.com/office/powerpoint/2010/main" val="2322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Our program: </a:t>
            </a:r>
          </a:p>
          <a:p>
            <a:pPr lvl="2"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0: RF[0] = D[0]</a:t>
            </a:r>
          </a:p>
          <a:p>
            <a:pPr lvl="2"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1: RF[1] = D[1]</a:t>
            </a:r>
          </a:p>
          <a:p>
            <a:pPr lvl="2"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2: RF[2] = RF[0] + RF[1]</a:t>
            </a:r>
          </a:p>
          <a:p>
            <a:pPr lvl="2"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3: D[9] = RF[2] </a:t>
            </a:r>
          </a:p>
          <a:p>
            <a:pPr lvl="2"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4: HALT</a:t>
            </a:r>
          </a:p>
          <a:p>
            <a:r>
              <a:rPr lang="en-US" sz="2400" dirty="0" smtClean="0"/>
              <a:t>Becomes:</a:t>
            </a:r>
            <a:br>
              <a:rPr lang="en-US" sz="2400" dirty="0" smtClean="0"/>
            </a:br>
            <a:r>
              <a:rPr lang="en-US" sz="2400" dirty="0" smtClean="0"/>
              <a:t>LOAD 0 0          	or 0010 00000000 0000b</a:t>
            </a:r>
            <a:br>
              <a:rPr lang="en-US" sz="2400" dirty="0" smtClean="0"/>
            </a:br>
            <a:r>
              <a:rPr lang="en-US" sz="2400" dirty="0" smtClean="0"/>
              <a:t>LOAD 1 1           	or 0010 00000001 0001b</a:t>
            </a:r>
            <a:br>
              <a:rPr lang="en-US" sz="2400" dirty="0" smtClean="0"/>
            </a:br>
            <a:r>
              <a:rPr lang="en-US" sz="2400" dirty="0" smtClean="0"/>
              <a:t>ADD 0 1 2          	or 0011 0000 0001 0010b</a:t>
            </a:r>
            <a:br>
              <a:rPr lang="en-US" sz="2400" dirty="0" smtClean="0"/>
            </a:br>
            <a:r>
              <a:rPr lang="en-US" sz="2400" dirty="0" smtClean="0"/>
              <a:t>STORE 2 9        	or 0001 0010 00001001b</a:t>
            </a:r>
            <a:br>
              <a:rPr lang="en-US" sz="2400" dirty="0" smtClean="0"/>
            </a:br>
            <a:r>
              <a:rPr lang="en-US" sz="2400" dirty="0" smtClean="0"/>
              <a:t>HALT                 	or 0101 0000 00000000b</a:t>
            </a: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96000" y="2209800"/>
            <a:ext cx="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86400" y="1293397"/>
            <a:ext cx="2819400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gets stored in Instruction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13623" y="2302040"/>
            <a:ext cx="764953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0x2000</a:t>
            </a:r>
          </a:p>
          <a:p>
            <a:r>
              <a:rPr lang="en-US" sz="1200" dirty="0" smtClean="0"/>
              <a:t>0x2011</a:t>
            </a:r>
          </a:p>
          <a:p>
            <a:r>
              <a:rPr lang="en-US" sz="1200" dirty="0" smtClean="0"/>
              <a:t>0x3012</a:t>
            </a:r>
          </a:p>
          <a:p>
            <a:r>
              <a:rPr lang="en-US" sz="1200" dirty="0" smtClean="0"/>
              <a:t>0x1209</a:t>
            </a:r>
          </a:p>
          <a:p>
            <a:r>
              <a:rPr lang="en-US" sz="1200" dirty="0" smtClean="0"/>
              <a:t>0x5000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865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Register File (from HW6)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6709" y="1468582"/>
            <a:ext cx="1981200" cy="31865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File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56709" y="4163291"/>
            <a:ext cx="152400" cy="10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56709" y="4267200"/>
            <a:ext cx="152400" cy="11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68782" y="4267200"/>
            <a:ext cx="3879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3654" y="4113311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Clock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68781" y="4530436"/>
            <a:ext cx="3879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23654" y="4436431"/>
            <a:ext cx="683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47655" y="1066800"/>
            <a:ext cx="0" cy="401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84965" y="1066800"/>
            <a:ext cx="0" cy="401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2274" y="1066800"/>
            <a:ext cx="0" cy="401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5524" y="483420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Write</a:t>
            </a:r>
          </a:p>
          <a:p>
            <a:pPr algn="ctr"/>
            <a:r>
              <a:rPr lang="en-US" sz="1400" dirty="0" smtClean="0"/>
              <a:t>Enable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064523" y="488858"/>
            <a:ext cx="661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Write</a:t>
            </a:r>
          </a:p>
          <a:p>
            <a:pPr algn="ctr"/>
            <a:r>
              <a:rPr lang="en-US" sz="1400" dirty="0" err="1" smtClean="0"/>
              <a:t>Addr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691318" y="488858"/>
            <a:ext cx="661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Write</a:t>
            </a:r>
          </a:p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068780" y="1669473"/>
            <a:ext cx="3879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68779" y="2029692"/>
            <a:ext cx="3879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68778" y="2362201"/>
            <a:ext cx="3879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61846" y="2750128"/>
            <a:ext cx="3879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88618" y="1515584"/>
            <a:ext cx="1500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Read-A Enable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388618" y="1875803"/>
            <a:ext cx="1320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Read-A </a:t>
            </a:r>
            <a:r>
              <a:rPr lang="en-US" sz="1400" dirty="0" err="1" smtClean="0"/>
              <a:t>Addr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388618" y="2208312"/>
            <a:ext cx="150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Read-B Enable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388618" y="2596239"/>
            <a:ext cx="1324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Read-B </a:t>
            </a:r>
            <a:r>
              <a:rPr lang="en-US" sz="1400" dirty="0" err="1" smtClean="0"/>
              <a:t>Addr</a:t>
            </a:r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844637" y="4655127"/>
            <a:ext cx="0" cy="401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02382" y="4655127"/>
            <a:ext cx="0" cy="401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47734" y="5110839"/>
            <a:ext cx="793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 Data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805478" y="5110839"/>
            <a:ext cx="793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 Data</a:t>
            </a:r>
            <a:endParaRPr lang="en-US" sz="14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3200929" y="1940380"/>
            <a:ext cx="54880" cy="178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3489" y="2660816"/>
            <a:ext cx="54880" cy="178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63905" y="4773633"/>
            <a:ext cx="150802" cy="178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126981" y="4744208"/>
            <a:ext cx="150802" cy="178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46873" y="1089070"/>
            <a:ext cx="150802" cy="178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320078" y="1131377"/>
            <a:ext cx="150802" cy="178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2417" y="470905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353230" y="470212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147084" y="106679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983373" y="2839437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8782" y="204508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523028" y="108907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7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ALU (from HW6)</a:t>
            </a:r>
          </a:p>
        </p:txBody>
      </p:sp>
      <p:sp>
        <p:nvSpPr>
          <p:cNvPr id="18440" name="Freeform 33"/>
          <p:cNvSpPr>
            <a:spLocks/>
          </p:cNvSpPr>
          <p:nvPr/>
        </p:nvSpPr>
        <p:spPr bwMode="auto">
          <a:xfrm>
            <a:off x="7980363" y="1680002"/>
            <a:ext cx="92075" cy="96838"/>
          </a:xfrm>
          <a:custGeom>
            <a:avLst/>
            <a:gdLst>
              <a:gd name="T0" fmla="*/ 58 w 58"/>
              <a:gd name="T1" fmla="*/ 0 h 61"/>
              <a:gd name="T2" fmla="*/ 0 w 58"/>
              <a:gd name="T3" fmla="*/ 61 h 61"/>
              <a:gd name="T4" fmla="*/ 58 w 58"/>
              <a:gd name="T5" fmla="*/ 0 h 61"/>
              <a:gd name="T6" fmla="*/ 0 60000 65536"/>
              <a:gd name="T7" fmla="*/ 0 60000 65536"/>
              <a:gd name="T8" fmla="*/ 0 60000 65536"/>
              <a:gd name="T9" fmla="*/ 0 w 58"/>
              <a:gd name="T10" fmla="*/ 0 h 61"/>
              <a:gd name="T11" fmla="*/ 58 w 58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61">
                <a:moveTo>
                  <a:pt x="58" y="0"/>
                </a:moveTo>
                <a:lnTo>
                  <a:pt x="0" y="61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34"/>
          <p:cNvSpPr>
            <a:spLocks noChangeShapeType="1"/>
          </p:cNvSpPr>
          <p:nvPr/>
        </p:nvSpPr>
        <p:spPr bwMode="auto">
          <a:xfrm flipH="1">
            <a:off x="7980363" y="1680002"/>
            <a:ext cx="92075" cy="968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Freeform 35"/>
          <p:cNvSpPr>
            <a:spLocks/>
          </p:cNvSpPr>
          <p:nvPr/>
        </p:nvSpPr>
        <p:spPr bwMode="auto">
          <a:xfrm>
            <a:off x="8158163" y="2434065"/>
            <a:ext cx="92075" cy="92075"/>
          </a:xfrm>
          <a:custGeom>
            <a:avLst/>
            <a:gdLst>
              <a:gd name="T0" fmla="*/ 58 w 58"/>
              <a:gd name="T1" fmla="*/ 0 h 58"/>
              <a:gd name="T2" fmla="*/ 0 w 58"/>
              <a:gd name="T3" fmla="*/ 58 h 58"/>
              <a:gd name="T4" fmla="*/ 58 w 58"/>
              <a:gd name="T5" fmla="*/ 0 h 58"/>
              <a:gd name="T6" fmla="*/ 0 60000 65536"/>
              <a:gd name="T7" fmla="*/ 0 60000 65536"/>
              <a:gd name="T8" fmla="*/ 0 60000 65536"/>
              <a:gd name="T9" fmla="*/ 0 w 58"/>
              <a:gd name="T10" fmla="*/ 0 h 58"/>
              <a:gd name="T11" fmla="*/ 58 w 5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58">
                <a:moveTo>
                  <a:pt x="58" y="0"/>
                </a:moveTo>
                <a:lnTo>
                  <a:pt x="0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36"/>
          <p:cNvSpPr>
            <a:spLocks noChangeShapeType="1"/>
          </p:cNvSpPr>
          <p:nvPr/>
        </p:nvSpPr>
        <p:spPr bwMode="auto">
          <a:xfrm flipH="1">
            <a:off x="7727015" y="2764411"/>
            <a:ext cx="92075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57"/>
          <p:cNvSpPr>
            <a:spLocks noChangeShapeType="1"/>
          </p:cNvSpPr>
          <p:nvPr/>
        </p:nvSpPr>
        <p:spPr bwMode="auto">
          <a:xfrm>
            <a:off x="7577138" y="1540302"/>
            <a:ext cx="1588" cy="2921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Freeform 58"/>
          <p:cNvSpPr>
            <a:spLocks/>
          </p:cNvSpPr>
          <p:nvPr/>
        </p:nvSpPr>
        <p:spPr bwMode="auto">
          <a:xfrm>
            <a:off x="7543801" y="1811765"/>
            <a:ext cx="68263" cy="134938"/>
          </a:xfrm>
          <a:custGeom>
            <a:avLst/>
            <a:gdLst>
              <a:gd name="T0" fmla="*/ 21 w 43"/>
              <a:gd name="T1" fmla="*/ 85 h 85"/>
              <a:gd name="T2" fmla="*/ 0 w 43"/>
              <a:gd name="T3" fmla="*/ 0 h 85"/>
              <a:gd name="T4" fmla="*/ 43 w 43"/>
              <a:gd name="T5" fmla="*/ 0 h 85"/>
              <a:gd name="T6" fmla="*/ 21 w 43"/>
              <a:gd name="T7" fmla="*/ 85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1" y="85"/>
                </a:moveTo>
                <a:lnTo>
                  <a:pt x="0" y="0"/>
                </a:lnTo>
                <a:lnTo>
                  <a:pt x="43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59"/>
          <p:cNvSpPr>
            <a:spLocks noChangeShapeType="1"/>
          </p:cNvSpPr>
          <p:nvPr/>
        </p:nvSpPr>
        <p:spPr bwMode="auto">
          <a:xfrm>
            <a:off x="8026401" y="1535540"/>
            <a:ext cx="1588" cy="29686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Freeform 60"/>
          <p:cNvSpPr>
            <a:spLocks/>
          </p:cNvSpPr>
          <p:nvPr/>
        </p:nvSpPr>
        <p:spPr bwMode="auto">
          <a:xfrm>
            <a:off x="7993063" y="1811765"/>
            <a:ext cx="66675" cy="134938"/>
          </a:xfrm>
          <a:custGeom>
            <a:avLst/>
            <a:gdLst>
              <a:gd name="T0" fmla="*/ 21 w 42"/>
              <a:gd name="T1" fmla="*/ 85 h 85"/>
              <a:gd name="T2" fmla="*/ 0 w 42"/>
              <a:gd name="T3" fmla="*/ 0 h 85"/>
              <a:gd name="T4" fmla="*/ 42 w 42"/>
              <a:gd name="T5" fmla="*/ 0 h 85"/>
              <a:gd name="T6" fmla="*/ 21 w 42"/>
              <a:gd name="T7" fmla="*/ 85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85"/>
              <a:gd name="T14" fmla="*/ 42 w 42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85">
                <a:moveTo>
                  <a:pt x="21" y="85"/>
                </a:moveTo>
                <a:lnTo>
                  <a:pt x="0" y="0"/>
                </a:lnTo>
                <a:lnTo>
                  <a:pt x="42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Freeform 77"/>
          <p:cNvSpPr>
            <a:spLocks/>
          </p:cNvSpPr>
          <p:nvPr/>
        </p:nvSpPr>
        <p:spPr bwMode="auto">
          <a:xfrm>
            <a:off x="5532438" y="1646665"/>
            <a:ext cx="1473200" cy="477838"/>
          </a:xfrm>
          <a:custGeom>
            <a:avLst/>
            <a:gdLst>
              <a:gd name="T0" fmla="*/ 928 w 928"/>
              <a:gd name="T1" fmla="*/ 301 h 301"/>
              <a:gd name="T2" fmla="*/ 328 w 928"/>
              <a:gd name="T3" fmla="*/ 301 h 301"/>
              <a:gd name="T4" fmla="*/ 0 w 928"/>
              <a:gd name="T5" fmla="*/ 0 h 301"/>
              <a:gd name="T6" fmla="*/ 0 60000 65536"/>
              <a:gd name="T7" fmla="*/ 0 60000 65536"/>
              <a:gd name="T8" fmla="*/ 0 60000 65536"/>
              <a:gd name="T9" fmla="*/ 0 w 928"/>
              <a:gd name="T10" fmla="*/ 0 h 301"/>
              <a:gd name="T11" fmla="*/ 928 w 928"/>
              <a:gd name="T12" fmla="*/ 301 h 3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8" h="301">
                <a:moveTo>
                  <a:pt x="928" y="301"/>
                </a:moveTo>
                <a:lnTo>
                  <a:pt x="328" y="30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Freeform 78"/>
          <p:cNvSpPr>
            <a:spLocks/>
          </p:cNvSpPr>
          <p:nvPr/>
        </p:nvSpPr>
        <p:spPr bwMode="auto">
          <a:xfrm>
            <a:off x="7005638" y="2094340"/>
            <a:ext cx="134938" cy="68263"/>
          </a:xfrm>
          <a:custGeom>
            <a:avLst/>
            <a:gdLst>
              <a:gd name="T0" fmla="*/ 85 w 85"/>
              <a:gd name="T1" fmla="*/ 22 h 43"/>
              <a:gd name="T2" fmla="*/ 0 w 85"/>
              <a:gd name="T3" fmla="*/ 0 h 43"/>
              <a:gd name="T4" fmla="*/ 0 w 85"/>
              <a:gd name="T5" fmla="*/ 43 h 43"/>
              <a:gd name="T6" fmla="*/ 85 w 85"/>
              <a:gd name="T7" fmla="*/ 22 h 43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43"/>
              <a:gd name="T14" fmla="*/ 85 w 85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43">
                <a:moveTo>
                  <a:pt x="85" y="22"/>
                </a:moveTo>
                <a:lnTo>
                  <a:pt x="0" y="0"/>
                </a:lnTo>
                <a:lnTo>
                  <a:pt x="0" y="43"/>
                </a:lnTo>
                <a:lnTo>
                  <a:pt x="85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Rectangle 105"/>
          <p:cNvSpPr>
            <a:spLocks noChangeArrowheads="1"/>
          </p:cNvSpPr>
          <p:nvPr/>
        </p:nvSpPr>
        <p:spPr bwMode="auto">
          <a:xfrm>
            <a:off x="7059613" y="741362"/>
            <a:ext cx="5667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Datapath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8451" name="Rectangle 116"/>
          <p:cNvSpPr>
            <a:spLocks noChangeArrowheads="1"/>
          </p:cNvSpPr>
          <p:nvPr/>
        </p:nvSpPr>
        <p:spPr bwMode="auto">
          <a:xfrm>
            <a:off x="5708651" y="1630790"/>
            <a:ext cx="146514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 smtClean="0">
                <a:solidFill>
                  <a:srgbClr val="000000"/>
                </a:solidFill>
                <a:latin typeface="Helvetica" pitchFamily="34" charset="0"/>
              </a:rPr>
              <a:t>Alu_s0 (function select)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8452" name="Rectangle 149"/>
          <p:cNvSpPr>
            <a:spLocks noChangeArrowheads="1"/>
          </p:cNvSpPr>
          <p:nvPr/>
        </p:nvSpPr>
        <p:spPr bwMode="auto">
          <a:xfrm>
            <a:off x="8086726" y="165460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8453" name="Freeform 150"/>
          <p:cNvSpPr>
            <a:spLocks/>
          </p:cNvSpPr>
          <p:nvPr/>
        </p:nvSpPr>
        <p:spPr bwMode="auto">
          <a:xfrm>
            <a:off x="7531101" y="1680002"/>
            <a:ext cx="93663" cy="96838"/>
          </a:xfrm>
          <a:custGeom>
            <a:avLst/>
            <a:gdLst>
              <a:gd name="T0" fmla="*/ 59 w 59"/>
              <a:gd name="T1" fmla="*/ 0 h 61"/>
              <a:gd name="T2" fmla="*/ 0 w 59"/>
              <a:gd name="T3" fmla="*/ 61 h 61"/>
              <a:gd name="T4" fmla="*/ 59 w 59"/>
              <a:gd name="T5" fmla="*/ 0 h 61"/>
              <a:gd name="T6" fmla="*/ 0 60000 65536"/>
              <a:gd name="T7" fmla="*/ 0 60000 65536"/>
              <a:gd name="T8" fmla="*/ 0 60000 65536"/>
              <a:gd name="T9" fmla="*/ 0 w 59"/>
              <a:gd name="T10" fmla="*/ 0 h 61"/>
              <a:gd name="T11" fmla="*/ 59 w 59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61">
                <a:moveTo>
                  <a:pt x="59" y="0"/>
                </a:moveTo>
                <a:lnTo>
                  <a:pt x="0" y="61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151"/>
          <p:cNvSpPr>
            <a:spLocks noChangeShapeType="1"/>
          </p:cNvSpPr>
          <p:nvPr/>
        </p:nvSpPr>
        <p:spPr bwMode="auto">
          <a:xfrm flipH="1">
            <a:off x="7531101" y="1680002"/>
            <a:ext cx="93663" cy="968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Rectangle 152"/>
          <p:cNvSpPr>
            <a:spLocks noChangeArrowheads="1"/>
          </p:cNvSpPr>
          <p:nvPr/>
        </p:nvSpPr>
        <p:spPr bwMode="auto">
          <a:xfrm>
            <a:off x="7637463" y="165460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8456" name="Rectangle 153"/>
          <p:cNvSpPr>
            <a:spLocks noChangeArrowheads="1"/>
          </p:cNvSpPr>
          <p:nvPr/>
        </p:nvSpPr>
        <p:spPr bwMode="auto">
          <a:xfrm>
            <a:off x="7868303" y="2723136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8457" name="Rectangle 156"/>
          <p:cNvSpPr>
            <a:spLocks noChangeArrowheads="1"/>
          </p:cNvSpPr>
          <p:nvPr/>
        </p:nvSpPr>
        <p:spPr bwMode="auto">
          <a:xfrm>
            <a:off x="7534276" y="1954640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8458" name="Rectangle 157"/>
          <p:cNvSpPr>
            <a:spLocks noChangeArrowheads="1"/>
          </p:cNvSpPr>
          <p:nvPr/>
        </p:nvSpPr>
        <p:spPr bwMode="auto">
          <a:xfrm>
            <a:off x="7983538" y="1954640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8459" name="Rectangle 158"/>
          <p:cNvSpPr>
            <a:spLocks noChangeArrowheads="1"/>
          </p:cNvSpPr>
          <p:nvPr/>
        </p:nvSpPr>
        <p:spPr bwMode="auto">
          <a:xfrm>
            <a:off x="7159626" y="2037190"/>
            <a:ext cx="147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s0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8460" name="Rectangle 159"/>
          <p:cNvSpPr>
            <a:spLocks noChangeArrowheads="1"/>
          </p:cNvSpPr>
          <p:nvPr/>
        </p:nvSpPr>
        <p:spPr bwMode="auto">
          <a:xfrm>
            <a:off x="7690644" y="2205465"/>
            <a:ext cx="273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ALU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8461" name="Rectangle 170"/>
          <p:cNvSpPr>
            <a:spLocks noChangeArrowheads="1"/>
          </p:cNvSpPr>
          <p:nvPr/>
        </p:nvSpPr>
        <p:spPr bwMode="auto">
          <a:xfrm>
            <a:off x="7132638" y="1954639"/>
            <a:ext cx="1389062" cy="704997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8462" name="Line 27"/>
          <p:cNvSpPr>
            <a:spLocks noChangeShapeType="1"/>
          </p:cNvSpPr>
          <p:nvPr/>
        </p:nvSpPr>
        <p:spPr bwMode="auto">
          <a:xfrm>
            <a:off x="7776228" y="2659636"/>
            <a:ext cx="0" cy="417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Rectangle 156"/>
          <p:cNvSpPr>
            <a:spLocks noChangeArrowheads="1"/>
          </p:cNvSpPr>
          <p:nvPr/>
        </p:nvSpPr>
        <p:spPr bwMode="auto">
          <a:xfrm>
            <a:off x="7969903" y="2962849"/>
            <a:ext cx="64120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 smtClean="0">
                <a:solidFill>
                  <a:srgbClr val="000000"/>
                </a:solidFill>
                <a:latin typeface="Helvetica" pitchFamily="34" charset="0"/>
              </a:rPr>
              <a:t>Q (Result)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8437" name="Text Box 31"/>
          <p:cNvSpPr txBox="1">
            <a:spLocks noChangeArrowheads="1"/>
          </p:cNvSpPr>
          <p:nvPr/>
        </p:nvSpPr>
        <p:spPr bwMode="auto">
          <a:xfrm>
            <a:off x="717551" y="3149484"/>
            <a:ext cx="6288087" cy="138499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 dirty="0">
                <a:latin typeface="Courier New" pitchFamily="49" charset="0"/>
              </a:rPr>
              <a:t>module </a:t>
            </a:r>
            <a:r>
              <a:rPr lang="en-US" sz="1400" dirty="0" smtClean="0">
                <a:latin typeface="Courier New" pitchFamily="49" charset="0"/>
              </a:rPr>
              <a:t>ALU( A</a:t>
            </a:r>
            <a:r>
              <a:rPr lang="en-US" sz="1400" dirty="0">
                <a:latin typeface="Courier New" pitchFamily="49" charset="0"/>
              </a:rPr>
              <a:t>, B, </a:t>
            </a:r>
            <a:r>
              <a:rPr lang="en-US" sz="1400" dirty="0" err="1" smtClean="0">
                <a:latin typeface="Courier New" pitchFamily="49" charset="0"/>
              </a:rPr>
              <a:t>Sel</a:t>
            </a:r>
            <a:r>
              <a:rPr lang="en-US" sz="1400" dirty="0" smtClean="0">
                <a:latin typeface="Courier New" pitchFamily="49" charset="0"/>
              </a:rPr>
              <a:t>, Q );</a:t>
            </a:r>
          </a:p>
          <a:p>
            <a:pPr algn="l" eaLnBrk="1" hangingPunct="1"/>
            <a:r>
              <a:rPr lang="en-US" sz="1400" dirty="0" smtClean="0">
                <a:latin typeface="Courier New" pitchFamily="49" charset="0"/>
              </a:rPr>
              <a:t>  input [2:0</a:t>
            </a:r>
            <a:r>
              <a:rPr lang="en-US" sz="1400" dirty="0">
                <a:latin typeface="Courier New" pitchFamily="49" charset="0"/>
              </a:rPr>
              <a:t>] </a:t>
            </a:r>
            <a:r>
              <a:rPr lang="en-US" sz="1400" dirty="0" err="1">
                <a:latin typeface="Courier New" pitchFamily="49" charset="0"/>
              </a:rPr>
              <a:t>Sel</a:t>
            </a:r>
            <a:r>
              <a:rPr lang="en-US" sz="1400" dirty="0">
                <a:latin typeface="Courier New" pitchFamily="49" charset="0"/>
              </a:rPr>
              <a:t>;     </a:t>
            </a:r>
            <a:r>
              <a:rPr lang="en-US" sz="1400" dirty="0" smtClean="0">
                <a:latin typeface="Courier New" pitchFamily="49" charset="0"/>
              </a:rPr>
              <a:t>// function select</a:t>
            </a:r>
            <a:endParaRPr lang="en-US" sz="1400" b="1" dirty="0">
              <a:solidFill>
                <a:srgbClr val="9933FF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dirty="0">
                <a:latin typeface="Courier New" pitchFamily="49" charset="0"/>
              </a:rPr>
              <a:t>  input [15:0] A, B;   // input </a:t>
            </a:r>
            <a:r>
              <a:rPr lang="en-US" sz="1400" dirty="0" smtClean="0">
                <a:latin typeface="Courier New" pitchFamily="49" charset="0"/>
              </a:rPr>
              <a:t>data</a:t>
            </a:r>
          </a:p>
          <a:p>
            <a:pPr algn="l" eaLnBrk="1" hangingPunct="1"/>
            <a:endParaRPr lang="en-US" sz="1400" dirty="0">
              <a:latin typeface="Courier New" pitchFamily="49" charset="0"/>
            </a:endParaRPr>
          </a:p>
          <a:p>
            <a:pPr algn="l" eaLnBrk="1" hangingPunct="1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</a:rPr>
              <a:t>output [15:0</a:t>
            </a:r>
            <a:r>
              <a:rPr lang="en-US" sz="1400" dirty="0">
                <a:latin typeface="Courier New" pitchFamily="49" charset="0"/>
              </a:rPr>
              <a:t>] </a:t>
            </a:r>
            <a:r>
              <a:rPr lang="en-US" sz="1400" dirty="0" smtClean="0">
                <a:latin typeface="Courier New" pitchFamily="49" charset="0"/>
              </a:rPr>
              <a:t>Q; </a:t>
            </a:r>
            <a:r>
              <a:rPr lang="en-US" sz="1400" dirty="0">
                <a:latin typeface="Courier New" pitchFamily="49" charset="0"/>
              </a:rPr>
              <a:t>// ALU output (result</a:t>
            </a:r>
            <a:r>
              <a:rPr lang="en-US" sz="1400" dirty="0" smtClean="0">
                <a:latin typeface="Courier New" pitchFamily="49" charset="0"/>
              </a:rPr>
              <a:t>)</a:t>
            </a:r>
            <a:endParaRPr lang="en-US" sz="1400" dirty="0">
              <a:latin typeface="Courier New" pitchFamily="49" charset="0"/>
            </a:endParaRPr>
          </a:p>
          <a:p>
            <a:pPr algn="l" eaLnBrk="1" hangingPunct="1"/>
            <a:r>
              <a:rPr lang="en-US" sz="1400" dirty="0" smtClean="0">
                <a:latin typeface="Courier New" pitchFamily="49" charset="0"/>
              </a:rPr>
              <a:t>…</a:t>
            </a:r>
            <a:endParaRPr lang="en-US" sz="1400" dirty="0">
              <a:latin typeface="Courier New" pitchFamily="49" charset="0"/>
            </a:endParaRPr>
          </a:p>
        </p:txBody>
      </p:sp>
      <p:cxnSp>
        <p:nvCxnSpPr>
          <p:cNvPr id="18438" name="Straight Connector 2"/>
          <p:cNvCxnSpPr>
            <a:cxnSpLocks noChangeShapeType="1"/>
          </p:cNvCxnSpPr>
          <p:nvPr/>
        </p:nvCxnSpPr>
        <p:spPr bwMode="auto">
          <a:xfrm flipH="1">
            <a:off x="6457951" y="2068940"/>
            <a:ext cx="8255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9" name="TextBox 3"/>
          <p:cNvSpPr txBox="1">
            <a:spLocks noChangeArrowheads="1"/>
          </p:cNvSpPr>
          <p:nvPr/>
        </p:nvSpPr>
        <p:spPr bwMode="auto">
          <a:xfrm>
            <a:off x="6367463" y="1799065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89724" y="638939"/>
            <a:ext cx="5769528" cy="22467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This ALU has eight functions: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  if s == 0 the output is 0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  if s == 1 the output is A + B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  if s == 2 the output is A – B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  if s == 3 the output is A (pass-through)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  if s == 4 the output is A ^ B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  if s == 5 the output is A | B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  if s == 6 the output is A &amp; B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  if s == 7 the output is A + 1;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the additional functions are for future expansion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7140576" y="2532692"/>
            <a:ext cx="88900" cy="92075"/>
          </a:xfrm>
          <a:custGeom>
            <a:avLst/>
            <a:gdLst>
              <a:gd name="T0" fmla="*/ 0 w 56"/>
              <a:gd name="T1" fmla="*/ 2147483647 h 58"/>
              <a:gd name="T2" fmla="*/ 2147483647 w 56"/>
              <a:gd name="T3" fmla="*/ 2147483647 h 58"/>
              <a:gd name="T4" fmla="*/ 0 w 56"/>
              <a:gd name="T5" fmla="*/ 0 h 58"/>
              <a:gd name="T6" fmla="*/ 0 60000 65536"/>
              <a:gd name="T7" fmla="*/ 0 60000 65536"/>
              <a:gd name="T8" fmla="*/ 0 60000 65536"/>
              <a:gd name="T9" fmla="*/ 0 w 56"/>
              <a:gd name="T10" fmla="*/ 0 h 58"/>
              <a:gd name="T11" fmla="*/ 56 w 56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8">
                <a:moveTo>
                  <a:pt x="0" y="58"/>
                </a:moveTo>
                <a:lnTo>
                  <a:pt x="56" y="29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0204" y="5485818"/>
            <a:ext cx="8183880" cy="10515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Control-Unit and Datapath for Our  Programmable Processor</a:t>
            </a:r>
          </a:p>
        </p:txBody>
      </p:sp>
      <p:sp>
        <p:nvSpPr>
          <p:cNvPr id="19460" name="Freeform 6"/>
          <p:cNvSpPr>
            <a:spLocks/>
          </p:cNvSpPr>
          <p:nvPr/>
        </p:nvSpPr>
        <p:spPr bwMode="auto">
          <a:xfrm>
            <a:off x="5148550" y="455612"/>
            <a:ext cx="3157250" cy="5030788"/>
          </a:xfrm>
          <a:custGeom>
            <a:avLst/>
            <a:gdLst>
              <a:gd name="T0" fmla="*/ 2147483647 w 1379"/>
              <a:gd name="T1" fmla="*/ 0 h 2218"/>
              <a:gd name="T2" fmla="*/ 2147483647 w 1379"/>
              <a:gd name="T3" fmla="*/ 0 h 2218"/>
              <a:gd name="T4" fmla="*/ 2147483647 w 1379"/>
              <a:gd name="T5" fmla="*/ 2147483647 h 2218"/>
              <a:gd name="T6" fmla="*/ 0 w 1379"/>
              <a:gd name="T7" fmla="*/ 2147483647 h 2218"/>
              <a:gd name="T8" fmla="*/ 0 w 1379"/>
              <a:gd name="T9" fmla="*/ 0 h 2218"/>
              <a:gd name="T10" fmla="*/ 2147483647 w 1379"/>
              <a:gd name="T11" fmla="*/ 0 h 2218"/>
              <a:gd name="T12" fmla="*/ 2147483647 w 1379"/>
              <a:gd name="T13" fmla="*/ 0 h 22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9"/>
              <a:gd name="T22" fmla="*/ 0 h 2218"/>
              <a:gd name="T23" fmla="*/ 1379 w 1379"/>
              <a:gd name="T24" fmla="*/ 2218 h 22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9" h="2218">
                <a:moveTo>
                  <a:pt x="467" y="0"/>
                </a:moveTo>
                <a:lnTo>
                  <a:pt x="1379" y="0"/>
                </a:lnTo>
                <a:lnTo>
                  <a:pt x="1379" y="2218"/>
                </a:lnTo>
                <a:lnTo>
                  <a:pt x="0" y="2218"/>
                </a:lnTo>
                <a:lnTo>
                  <a:pt x="0" y="0"/>
                </a:lnTo>
                <a:lnTo>
                  <a:pt x="395" y="0"/>
                </a:lnTo>
                <a:lnTo>
                  <a:pt x="467" y="0"/>
                </a:lnTo>
                <a:close/>
              </a:path>
            </a:pathLst>
          </a:cu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676401" y="498474"/>
            <a:ext cx="2591088" cy="4479925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6215350" y="4005262"/>
            <a:ext cx="63500" cy="66675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 flipV="1">
            <a:off x="2740313" y="919162"/>
            <a:ext cx="1587" cy="2667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Freeform 10"/>
          <p:cNvSpPr>
            <a:spLocks/>
          </p:cNvSpPr>
          <p:nvPr/>
        </p:nvSpPr>
        <p:spPr bwMode="auto">
          <a:xfrm>
            <a:off x="2705388" y="804862"/>
            <a:ext cx="68262" cy="134937"/>
          </a:xfrm>
          <a:custGeom>
            <a:avLst/>
            <a:gdLst>
              <a:gd name="T0" fmla="*/ 2147483647 w 43"/>
              <a:gd name="T1" fmla="*/ 0 h 85"/>
              <a:gd name="T2" fmla="*/ 0 w 43"/>
              <a:gd name="T3" fmla="*/ 2147483647 h 85"/>
              <a:gd name="T4" fmla="*/ 2147483647 w 43"/>
              <a:gd name="T5" fmla="*/ 2147483647 h 85"/>
              <a:gd name="T6" fmla="*/ 2147483647 w 43"/>
              <a:gd name="T7" fmla="*/ 0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2" y="0"/>
                </a:moveTo>
                <a:lnTo>
                  <a:pt x="0" y="85"/>
                </a:lnTo>
                <a:lnTo>
                  <a:pt x="43" y="85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 flipV="1">
            <a:off x="2638713" y="1668462"/>
            <a:ext cx="1587" cy="3333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Freeform 12"/>
          <p:cNvSpPr>
            <a:spLocks/>
          </p:cNvSpPr>
          <p:nvPr/>
        </p:nvSpPr>
        <p:spPr bwMode="auto">
          <a:xfrm>
            <a:off x="2603788" y="1554162"/>
            <a:ext cx="68262" cy="134937"/>
          </a:xfrm>
          <a:custGeom>
            <a:avLst/>
            <a:gdLst>
              <a:gd name="T0" fmla="*/ 2147483647 w 43"/>
              <a:gd name="T1" fmla="*/ 0 h 85"/>
              <a:gd name="T2" fmla="*/ 0 w 43"/>
              <a:gd name="T3" fmla="*/ 2147483647 h 85"/>
              <a:gd name="T4" fmla="*/ 2147483647 w 43"/>
              <a:gd name="T5" fmla="*/ 2147483647 h 85"/>
              <a:gd name="T6" fmla="*/ 2147483647 w 43"/>
              <a:gd name="T7" fmla="*/ 0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2" y="0"/>
                </a:moveTo>
                <a:lnTo>
                  <a:pt x="0" y="85"/>
                </a:lnTo>
                <a:lnTo>
                  <a:pt x="43" y="85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Freeform 13"/>
          <p:cNvSpPr>
            <a:spLocks/>
          </p:cNvSpPr>
          <p:nvPr/>
        </p:nvSpPr>
        <p:spPr bwMode="auto">
          <a:xfrm>
            <a:off x="3162588" y="1460499"/>
            <a:ext cx="76200" cy="541338"/>
          </a:xfrm>
          <a:custGeom>
            <a:avLst/>
            <a:gdLst>
              <a:gd name="T0" fmla="*/ 0 w 48"/>
              <a:gd name="T1" fmla="*/ 0 h 341"/>
              <a:gd name="T2" fmla="*/ 2147483647 w 48"/>
              <a:gd name="T3" fmla="*/ 0 h 341"/>
              <a:gd name="T4" fmla="*/ 2147483647 w 48"/>
              <a:gd name="T5" fmla="*/ 2147483647 h 341"/>
              <a:gd name="T6" fmla="*/ 0 60000 65536"/>
              <a:gd name="T7" fmla="*/ 0 60000 65536"/>
              <a:gd name="T8" fmla="*/ 0 60000 65536"/>
              <a:gd name="T9" fmla="*/ 0 w 48"/>
              <a:gd name="T10" fmla="*/ 0 h 341"/>
              <a:gd name="T11" fmla="*/ 48 w 48"/>
              <a:gd name="T12" fmla="*/ 341 h 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41">
                <a:moveTo>
                  <a:pt x="0" y="0"/>
                </a:moveTo>
                <a:lnTo>
                  <a:pt x="48" y="0"/>
                </a:lnTo>
                <a:lnTo>
                  <a:pt x="48" y="341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Freeform 14"/>
          <p:cNvSpPr>
            <a:spLocks/>
          </p:cNvSpPr>
          <p:nvPr/>
        </p:nvSpPr>
        <p:spPr bwMode="auto">
          <a:xfrm>
            <a:off x="3048288" y="1427162"/>
            <a:ext cx="136525" cy="66675"/>
          </a:xfrm>
          <a:custGeom>
            <a:avLst/>
            <a:gdLst>
              <a:gd name="T0" fmla="*/ 0 w 86"/>
              <a:gd name="T1" fmla="*/ 2147483647 h 42"/>
              <a:gd name="T2" fmla="*/ 2147483647 w 86"/>
              <a:gd name="T3" fmla="*/ 2147483647 h 42"/>
              <a:gd name="T4" fmla="*/ 2147483647 w 86"/>
              <a:gd name="T5" fmla="*/ 0 h 42"/>
              <a:gd name="T6" fmla="*/ 0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0" y="21"/>
                </a:moveTo>
                <a:lnTo>
                  <a:pt x="86" y="42"/>
                </a:lnTo>
                <a:lnTo>
                  <a:pt x="86" y="0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Freeform 15"/>
          <p:cNvSpPr>
            <a:spLocks/>
          </p:cNvSpPr>
          <p:nvPr/>
        </p:nvSpPr>
        <p:spPr bwMode="auto">
          <a:xfrm>
            <a:off x="2443450" y="1430337"/>
            <a:ext cx="88900" cy="93662"/>
          </a:xfrm>
          <a:custGeom>
            <a:avLst/>
            <a:gdLst>
              <a:gd name="T0" fmla="*/ 0 w 56"/>
              <a:gd name="T1" fmla="*/ 2147483647 h 59"/>
              <a:gd name="T2" fmla="*/ 2147483647 w 56"/>
              <a:gd name="T3" fmla="*/ 2147483647 h 59"/>
              <a:gd name="T4" fmla="*/ 0 w 56"/>
              <a:gd name="T5" fmla="*/ 0 h 59"/>
              <a:gd name="T6" fmla="*/ 0 60000 65536"/>
              <a:gd name="T7" fmla="*/ 0 60000 65536"/>
              <a:gd name="T8" fmla="*/ 0 60000 65536"/>
              <a:gd name="T9" fmla="*/ 0 w 56"/>
              <a:gd name="T10" fmla="*/ 0 h 59"/>
              <a:gd name="T11" fmla="*/ 56 w 56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9">
                <a:moveTo>
                  <a:pt x="0" y="59"/>
                </a:moveTo>
                <a:lnTo>
                  <a:pt x="56" y="30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Freeform 16"/>
          <p:cNvSpPr>
            <a:spLocks/>
          </p:cNvSpPr>
          <p:nvPr/>
        </p:nvSpPr>
        <p:spPr bwMode="auto">
          <a:xfrm>
            <a:off x="2443450" y="4094162"/>
            <a:ext cx="88900" cy="92075"/>
          </a:xfrm>
          <a:custGeom>
            <a:avLst/>
            <a:gdLst>
              <a:gd name="T0" fmla="*/ 0 w 56"/>
              <a:gd name="T1" fmla="*/ 2147483647 h 58"/>
              <a:gd name="T2" fmla="*/ 2147483647 w 56"/>
              <a:gd name="T3" fmla="*/ 2147483647 h 58"/>
              <a:gd name="T4" fmla="*/ 0 w 56"/>
              <a:gd name="T5" fmla="*/ 0 h 58"/>
              <a:gd name="T6" fmla="*/ 0 60000 65536"/>
              <a:gd name="T7" fmla="*/ 0 60000 65536"/>
              <a:gd name="T8" fmla="*/ 0 60000 65536"/>
              <a:gd name="T9" fmla="*/ 0 w 56"/>
              <a:gd name="T10" fmla="*/ 0 h 58"/>
              <a:gd name="T11" fmla="*/ 56 w 56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8">
                <a:moveTo>
                  <a:pt x="0" y="58"/>
                </a:moveTo>
                <a:lnTo>
                  <a:pt x="56" y="29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Freeform 17"/>
          <p:cNvSpPr>
            <a:spLocks/>
          </p:cNvSpPr>
          <p:nvPr/>
        </p:nvSpPr>
        <p:spPr bwMode="auto">
          <a:xfrm>
            <a:off x="2692688" y="1036637"/>
            <a:ext cx="98425" cy="93662"/>
          </a:xfrm>
          <a:custGeom>
            <a:avLst/>
            <a:gdLst>
              <a:gd name="T0" fmla="*/ 2147483647 w 62"/>
              <a:gd name="T1" fmla="*/ 0 h 59"/>
              <a:gd name="T2" fmla="*/ 0 w 62"/>
              <a:gd name="T3" fmla="*/ 2147483647 h 59"/>
              <a:gd name="T4" fmla="*/ 2147483647 w 62"/>
              <a:gd name="T5" fmla="*/ 0 h 59"/>
              <a:gd name="T6" fmla="*/ 0 60000 65536"/>
              <a:gd name="T7" fmla="*/ 0 60000 65536"/>
              <a:gd name="T8" fmla="*/ 0 60000 65536"/>
              <a:gd name="T9" fmla="*/ 0 w 62"/>
              <a:gd name="T10" fmla="*/ 0 h 59"/>
              <a:gd name="T11" fmla="*/ 62 w 62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" h="59">
                <a:moveTo>
                  <a:pt x="62" y="0"/>
                </a:moveTo>
                <a:lnTo>
                  <a:pt x="0" y="59"/>
                </a:lnTo>
                <a:lnTo>
                  <a:pt x="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 flipH="1">
            <a:off x="2692688" y="1036637"/>
            <a:ext cx="98425" cy="936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Freeform 19"/>
          <p:cNvSpPr>
            <a:spLocks/>
          </p:cNvSpPr>
          <p:nvPr/>
        </p:nvSpPr>
        <p:spPr bwMode="auto">
          <a:xfrm>
            <a:off x="3629313" y="1633537"/>
            <a:ext cx="96837" cy="93662"/>
          </a:xfrm>
          <a:custGeom>
            <a:avLst/>
            <a:gdLst>
              <a:gd name="T0" fmla="*/ 2147483647 w 61"/>
              <a:gd name="T1" fmla="*/ 0 h 59"/>
              <a:gd name="T2" fmla="*/ 0 w 61"/>
              <a:gd name="T3" fmla="*/ 2147483647 h 59"/>
              <a:gd name="T4" fmla="*/ 2147483647 w 61"/>
              <a:gd name="T5" fmla="*/ 0 h 59"/>
              <a:gd name="T6" fmla="*/ 0 60000 65536"/>
              <a:gd name="T7" fmla="*/ 0 60000 65536"/>
              <a:gd name="T8" fmla="*/ 0 60000 65536"/>
              <a:gd name="T9" fmla="*/ 0 w 61"/>
              <a:gd name="T10" fmla="*/ 0 h 59"/>
              <a:gd name="T11" fmla="*/ 61 w 61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9">
                <a:moveTo>
                  <a:pt x="61" y="0"/>
                </a:moveTo>
                <a:lnTo>
                  <a:pt x="0" y="59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 flipH="1">
            <a:off x="3629313" y="1633537"/>
            <a:ext cx="96837" cy="936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Freeform 21"/>
          <p:cNvSpPr>
            <a:spLocks/>
          </p:cNvSpPr>
          <p:nvPr/>
        </p:nvSpPr>
        <p:spPr bwMode="auto">
          <a:xfrm>
            <a:off x="5250150" y="2608262"/>
            <a:ext cx="96838" cy="92075"/>
          </a:xfrm>
          <a:custGeom>
            <a:avLst/>
            <a:gdLst>
              <a:gd name="T0" fmla="*/ 2147483647 w 61"/>
              <a:gd name="T1" fmla="*/ 0 h 58"/>
              <a:gd name="T2" fmla="*/ 0 w 61"/>
              <a:gd name="T3" fmla="*/ 2147483647 h 58"/>
              <a:gd name="T4" fmla="*/ 2147483647 w 61"/>
              <a:gd name="T5" fmla="*/ 0 h 58"/>
              <a:gd name="T6" fmla="*/ 0 60000 65536"/>
              <a:gd name="T7" fmla="*/ 0 60000 65536"/>
              <a:gd name="T8" fmla="*/ 0 60000 65536"/>
              <a:gd name="T9" fmla="*/ 0 w 61"/>
              <a:gd name="T10" fmla="*/ 0 h 58"/>
              <a:gd name="T11" fmla="*/ 61 w 61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8">
                <a:moveTo>
                  <a:pt x="61" y="0"/>
                </a:moveTo>
                <a:lnTo>
                  <a:pt x="0" y="58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2"/>
          <p:cNvSpPr>
            <a:spLocks noChangeShapeType="1"/>
          </p:cNvSpPr>
          <p:nvPr/>
        </p:nvSpPr>
        <p:spPr bwMode="auto">
          <a:xfrm flipH="1">
            <a:off x="5250150" y="2608262"/>
            <a:ext cx="96838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Freeform 23"/>
          <p:cNvSpPr>
            <a:spLocks/>
          </p:cNvSpPr>
          <p:nvPr/>
        </p:nvSpPr>
        <p:spPr bwMode="auto">
          <a:xfrm>
            <a:off x="5212050" y="630237"/>
            <a:ext cx="93663" cy="98425"/>
          </a:xfrm>
          <a:custGeom>
            <a:avLst/>
            <a:gdLst>
              <a:gd name="T0" fmla="*/ 2147483647 w 59"/>
              <a:gd name="T1" fmla="*/ 0 h 62"/>
              <a:gd name="T2" fmla="*/ 0 w 59"/>
              <a:gd name="T3" fmla="*/ 2147483647 h 62"/>
              <a:gd name="T4" fmla="*/ 2147483647 w 59"/>
              <a:gd name="T5" fmla="*/ 0 h 62"/>
              <a:gd name="T6" fmla="*/ 0 60000 65536"/>
              <a:gd name="T7" fmla="*/ 0 60000 65536"/>
              <a:gd name="T8" fmla="*/ 0 60000 65536"/>
              <a:gd name="T9" fmla="*/ 0 w 59"/>
              <a:gd name="T10" fmla="*/ 0 h 62"/>
              <a:gd name="T11" fmla="*/ 59 w 59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62">
                <a:moveTo>
                  <a:pt x="59" y="0"/>
                </a:moveTo>
                <a:lnTo>
                  <a:pt x="0" y="62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4"/>
          <p:cNvSpPr>
            <a:spLocks noChangeShapeType="1"/>
          </p:cNvSpPr>
          <p:nvPr/>
        </p:nvSpPr>
        <p:spPr bwMode="auto">
          <a:xfrm flipH="1">
            <a:off x="5212050" y="630237"/>
            <a:ext cx="93663" cy="984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Freeform 25"/>
          <p:cNvSpPr>
            <a:spLocks/>
          </p:cNvSpPr>
          <p:nvPr/>
        </p:nvSpPr>
        <p:spPr bwMode="auto">
          <a:xfrm>
            <a:off x="6261388" y="1493837"/>
            <a:ext cx="93662" cy="98425"/>
          </a:xfrm>
          <a:custGeom>
            <a:avLst/>
            <a:gdLst>
              <a:gd name="T0" fmla="*/ 2147483647 w 59"/>
              <a:gd name="T1" fmla="*/ 0 h 62"/>
              <a:gd name="T2" fmla="*/ 0 w 59"/>
              <a:gd name="T3" fmla="*/ 2147483647 h 62"/>
              <a:gd name="T4" fmla="*/ 2147483647 w 59"/>
              <a:gd name="T5" fmla="*/ 0 h 62"/>
              <a:gd name="T6" fmla="*/ 0 60000 65536"/>
              <a:gd name="T7" fmla="*/ 0 60000 65536"/>
              <a:gd name="T8" fmla="*/ 0 60000 65536"/>
              <a:gd name="T9" fmla="*/ 0 w 59"/>
              <a:gd name="T10" fmla="*/ 0 h 62"/>
              <a:gd name="T11" fmla="*/ 59 w 59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62">
                <a:moveTo>
                  <a:pt x="59" y="0"/>
                </a:moveTo>
                <a:lnTo>
                  <a:pt x="0" y="62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6"/>
          <p:cNvSpPr>
            <a:spLocks noChangeShapeType="1"/>
          </p:cNvSpPr>
          <p:nvPr/>
        </p:nvSpPr>
        <p:spPr bwMode="auto">
          <a:xfrm flipH="1">
            <a:off x="6261388" y="1493837"/>
            <a:ext cx="93662" cy="984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Freeform 27"/>
          <p:cNvSpPr>
            <a:spLocks/>
          </p:cNvSpPr>
          <p:nvPr/>
        </p:nvSpPr>
        <p:spPr bwMode="auto">
          <a:xfrm>
            <a:off x="5250150" y="2992437"/>
            <a:ext cx="96838" cy="93662"/>
          </a:xfrm>
          <a:custGeom>
            <a:avLst/>
            <a:gdLst>
              <a:gd name="T0" fmla="*/ 2147483647 w 61"/>
              <a:gd name="T1" fmla="*/ 0 h 59"/>
              <a:gd name="T2" fmla="*/ 0 w 61"/>
              <a:gd name="T3" fmla="*/ 2147483647 h 59"/>
              <a:gd name="T4" fmla="*/ 2147483647 w 61"/>
              <a:gd name="T5" fmla="*/ 0 h 59"/>
              <a:gd name="T6" fmla="*/ 0 60000 65536"/>
              <a:gd name="T7" fmla="*/ 0 60000 65536"/>
              <a:gd name="T8" fmla="*/ 0 60000 65536"/>
              <a:gd name="T9" fmla="*/ 0 w 61"/>
              <a:gd name="T10" fmla="*/ 0 h 59"/>
              <a:gd name="T11" fmla="*/ 61 w 61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9">
                <a:moveTo>
                  <a:pt x="61" y="0"/>
                </a:moveTo>
                <a:lnTo>
                  <a:pt x="0" y="59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28"/>
          <p:cNvSpPr>
            <a:spLocks noChangeShapeType="1"/>
          </p:cNvSpPr>
          <p:nvPr/>
        </p:nvSpPr>
        <p:spPr bwMode="auto">
          <a:xfrm flipH="1">
            <a:off x="5250150" y="2992437"/>
            <a:ext cx="96838" cy="936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Freeform 29"/>
          <p:cNvSpPr>
            <a:spLocks/>
          </p:cNvSpPr>
          <p:nvPr/>
        </p:nvSpPr>
        <p:spPr bwMode="auto">
          <a:xfrm>
            <a:off x="5250150" y="3370262"/>
            <a:ext cx="96838" cy="92075"/>
          </a:xfrm>
          <a:custGeom>
            <a:avLst/>
            <a:gdLst>
              <a:gd name="T0" fmla="*/ 2147483647 w 61"/>
              <a:gd name="T1" fmla="*/ 0 h 58"/>
              <a:gd name="T2" fmla="*/ 0 w 61"/>
              <a:gd name="T3" fmla="*/ 2147483647 h 58"/>
              <a:gd name="T4" fmla="*/ 2147483647 w 61"/>
              <a:gd name="T5" fmla="*/ 0 h 58"/>
              <a:gd name="T6" fmla="*/ 0 60000 65536"/>
              <a:gd name="T7" fmla="*/ 0 60000 65536"/>
              <a:gd name="T8" fmla="*/ 0 60000 65536"/>
              <a:gd name="T9" fmla="*/ 0 w 61"/>
              <a:gd name="T10" fmla="*/ 0 h 58"/>
              <a:gd name="T11" fmla="*/ 61 w 61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8">
                <a:moveTo>
                  <a:pt x="61" y="0"/>
                </a:moveTo>
                <a:lnTo>
                  <a:pt x="0" y="58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Line 30"/>
          <p:cNvSpPr>
            <a:spLocks noChangeShapeType="1"/>
          </p:cNvSpPr>
          <p:nvPr/>
        </p:nvSpPr>
        <p:spPr bwMode="auto">
          <a:xfrm flipH="1">
            <a:off x="5250150" y="3370262"/>
            <a:ext cx="96838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Freeform 31"/>
          <p:cNvSpPr>
            <a:spLocks/>
          </p:cNvSpPr>
          <p:nvPr/>
        </p:nvSpPr>
        <p:spPr bwMode="auto">
          <a:xfrm>
            <a:off x="5547013" y="3817937"/>
            <a:ext cx="92075" cy="93662"/>
          </a:xfrm>
          <a:custGeom>
            <a:avLst/>
            <a:gdLst>
              <a:gd name="T0" fmla="*/ 2147483647 w 58"/>
              <a:gd name="T1" fmla="*/ 0 h 59"/>
              <a:gd name="T2" fmla="*/ 0 w 58"/>
              <a:gd name="T3" fmla="*/ 2147483647 h 59"/>
              <a:gd name="T4" fmla="*/ 2147483647 w 58"/>
              <a:gd name="T5" fmla="*/ 0 h 59"/>
              <a:gd name="T6" fmla="*/ 0 60000 65536"/>
              <a:gd name="T7" fmla="*/ 0 60000 65536"/>
              <a:gd name="T8" fmla="*/ 0 60000 65536"/>
              <a:gd name="T9" fmla="*/ 0 w 58"/>
              <a:gd name="T10" fmla="*/ 0 h 59"/>
              <a:gd name="T11" fmla="*/ 58 w 58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59">
                <a:moveTo>
                  <a:pt x="58" y="0"/>
                </a:moveTo>
                <a:lnTo>
                  <a:pt x="0" y="59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Line 32"/>
          <p:cNvSpPr>
            <a:spLocks noChangeShapeType="1"/>
          </p:cNvSpPr>
          <p:nvPr/>
        </p:nvSpPr>
        <p:spPr bwMode="auto">
          <a:xfrm flipH="1">
            <a:off x="5547013" y="3817937"/>
            <a:ext cx="92075" cy="936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Freeform 33"/>
          <p:cNvSpPr>
            <a:spLocks/>
          </p:cNvSpPr>
          <p:nvPr/>
        </p:nvSpPr>
        <p:spPr bwMode="auto">
          <a:xfrm>
            <a:off x="6651913" y="4102099"/>
            <a:ext cx="92075" cy="96838"/>
          </a:xfrm>
          <a:custGeom>
            <a:avLst/>
            <a:gdLst>
              <a:gd name="T0" fmla="*/ 2147483647 w 58"/>
              <a:gd name="T1" fmla="*/ 0 h 61"/>
              <a:gd name="T2" fmla="*/ 0 w 58"/>
              <a:gd name="T3" fmla="*/ 2147483647 h 61"/>
              <a:gd name="T4" fmla="*/ 2147483647 w 58"/>
              <a:gd name="T5" fmla="*/ 0 h 61"/>
              <a:gd name="T6" fmla="*/ 0 60000 65536"/>
              <a:gd name="T7" fmla="*/ 0 60000 65536"/>
              <a:gd name="T8" fmla="*/ 0 60000 65536"/>
              <a:gd name="T9" fmla="*/ 0 w 58"/>
              <a:gd name="T10" fmla="*/ 0 h 61"/>
              <a:gd name="T11" fmla="*/ 58 w 58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61">
                <a:moveTo>
                  <a:pt x="58" y="0"/>
                </a:moveTo>
                <a:lnTo>
                  <a:pt x="0" y="61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Line 34"/>
          <p:cNvSpPr>
            <a:spLocks noChangeShapeType="1"/>
          </p:cNvSpPr>
          <p:nvPr/>
        </p:nvSpPr>
        <p:spPr bwMode="auto">
          <a:xfrm flipH="1">
            <a:off x="6651913" y="4102099"/>
            <a:ext cx="92075" cy="968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Freeform 35"/>
          <p:cNvSpPr>
            <a:spLocks/>
          </p:cNvSpPr>
          <p:nvPr/>
        </p:nvSpPr>
        <p:spPr bwMode="auto">
          <a:xfrm>
            <a:off x="6829713" y="4856162"/>
            <a:ext cx="92075" cy="92075"/>
          </a:xfrm>
          <a:custGeom>
            <a:avLst/>
            <a:gdLst>
              <a:gd name="T0" fmla="*/ 2147483647 w 58"/>
              <a:gd name="T1" fmla="*/ 0 h 58"/>
              <a:gd name="T2" fmla="*/ 0 w 58"/>
              <a:gd name="T3" fmla="*/ 2147483647 h 58"/>
              <a:gd name="T4" fmla="*/ 2147483647 w 58"/>
              <a:gd name="T5" fmla="*/ 0 h 58"/>
              <a:gd name="T6" fmla="*/ 0 60000 65536"/>
              <a:gd name="T7" fmla="*/ 0 60000 65536"/>
              <a:gd name="T8" fmla="*/ 0 60000 65536"/>
              <a:gd name="T9" fmla="*/ 0 w 58"/>
              <a:gd name="T10" fmla="*/ 0 h 58"/>
              <a:gd name="T11" fmla="*/ 58 w 5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58">
                <a:moveTo>
                  <a:pt x="58" y="0"/>
                </a:moveTo>
                <a:lnTo>
                  <a:pt x="0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Line 36"/>
          <p:cNvSpPr>
            <a:spLocks noChangeShapeType="1"/>
          </p:cNvSpPr>
          <p:nvPr/>
        </p:nvSpPr>
        <p:spPr bwMode="auto">
          <a:xfrm flipH="1">
            <a:off x="6829713" y="4856162"/>
            <a:ext cx="92075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Freeform 37"/>
          <p:cNvSpPr>
            <a:spLocks/>
          </p:cNvSpPr>
          <p:nvPr/>
        </p:nvSpPr>
        <p:spPr bwMode="auto">
          <a:xfrm>
            <a:off x="3624550" y="868362"/>
            <a:ext cx="96838" cy="96837"/>
          </a:xfrm>
          <a:custGeom>
            <a:avLst/>
            <a:gdLst>
              <a:gd name="T0" fmla="*/ 2147483647 w 61"/>
              <a:gd name="T1" fmla="*/ 0 h 61"/>
              <a:gd name="T2" fmla="*/ 0 w 61"/>
              <a:gd name="T3" fmla="*/ 2147483647 h 61"/>
              <a:gd name="T4" fmla="*/ 2147483647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61" y="0"/>
                </a:moveTo>
                <a:lnTo>
                  <a:pt x="0" y="61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Line 38"/>
          <p:cNvSpPr>
            <a:spLocks noChangeShapeType="1"/>
          </p:cNvSpPr>
          <p:nvPr/>
        </p:nvSpPr>
        <p:spPr bwMode="auto">
          <a:xfrm flipH="1">
            <a:off x="3624550" y="868362"/>
            <a:ext cx="96838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Rectangle 39"/>
          <p:cNvSpPr>
            <a:spLocks noChangeArrowheads="1"/>
          </p:cNvSpPr>
          <p:nvPr/>
        </p:nvSpPr>
        <p:spPr bwMode="auto">
          <a:xfrm>
            <a:off x="2645063" y="1193799"/>
            <a:ext cx="1952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PC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494" name="Rectangle 40"/>
          <p:cNvSpPr>
            <a:spLocks noChangeArrowheads="1"/>
          </p:cNvSpPr>
          <p:nvPr/>
        </p:nvSpPr>
        <p:spPr bwMode="auto">
          <a:xfrm>
            <a:off x="2568863" y="1371599"/>
            <a:ext cx="1476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clr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495" name="Rectangle 41"/>
          <p:cNvSpPr>
            <a:spLocks noChangeArrowheads="1"/>
          </p:cNvSpPr>
          <p:nvPr/>
        </p:nvSpPr>
        <p:spPr bwMode="auto">
          <a:xfrm>
            <a:off x="2851438" y="13715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up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496" name="Rectangle 42"/>
          <p:cNvSpPr>
            <a:spLocks noChangeArrowheads="1"/>
          </p:cNvSpPr>
          <p:nvPr/>
        </p:nvSpPr>
        <p:spPr bwMode="auto">
          <a:xfrm>
            <a:off x="2526000" y="101917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 smtClean="0">
                <a:solidFill>
                  <a:srgbClr val="000000"/>
                </a:solidFill>
                <a:latin typeface="Helvetica" pitchFamily="34" charset="0"/>
              </a:rPr>
              <a:t>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497" name="Line 49"/>
          <p:cNvSpPr>
            <a:spLocks noChangeShapeType="1"/>
          </p:cNvSpPr>
          <p:nvPr/>
        </p:nvSpPr>
        <p:spPr bwMode="auto">
          <a:xfrm>
            <a:off x="3675350" y="1544637"/>
            <a:ext cx="1588" cy="334962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8" name="Freeform 50"/>
          <p:cNvSpPr>
            <a:spLocks/>
          </p:cNvSpPr>
          <p:nvPr/>
        </p:nvSpPr>
        <p:spPr bwMode="auto">
          <a:xfrm>
            <a:off x="3642013" y="1858962"/>
            <a:ext cx="66675" cy="134937"/>
          </a:xfrm>
          <a:custGeom>
            <a:avLst/>
            <a:gdLst>
              <a:gd name="T0" fmla="*/ 2147483647 w 42"/>
              <a:gd name="T1" fmla="*/ 2147483647 h 85"/>
              <a:gd name="T2" fmla="*/ 0 w 42"/>
              <a:gd name="T3" fmla="*/ 0 h 85"/>
              <a:gd name="T4" fmla="*/ 2147483647 w 42"/>
              <a:gd name="T5" fmla="*/ 0 h 85"/>
              <a:gd name="T6" fmla="*/ 2147483647 w 42"/>
              <a:gd name="T7" fmla="*/ 214748364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85"/>
              <a:gd name="T14" fmla="*/ 42 w 42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85">
                <a:moveTo>
                  <a:pt x="21" y="85"/>
                </a:moveTo>
                <a:lnTo>
                  <a:pt x="0" y="0"/>
                </a:lnTo>
                <a:lnTo>
                  <a:pt x="42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Line 51"/>
          <p:cNvSpPr>
            <a:spLocks noChangeShapeType="1"/>
          </p:cNvSpPr>
          <p:nvPr/>
        </p:nvSpPr>
        <p:spPr bwMode="auto">
          <a:xfrm>
            <a:off x="4203988" y="2654299"/>
            <a:ext cx="147002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Freeform 52"/>
          <p:cNvSpPr>
            <a:spLocks/>
          </p:cNvSpPr>
          <p:nvPr/>
        </p:nvSpPr>
        <p:spPr bwMode="auto">
          <a:xfrm>
            <a:off x="5651788" y="26209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1" name="Line 53"/>
          <p:cNvSpPr>
            <a:spLocks noChangeShapeType="1"/>
          </p:cNvSpPr>
          <p:nvPr/>
        </p:nvSpPr>
        <p:spPr bwMode="auto">
          <a:xfrm>
            <a:off x="6309013" y="1308099"/>
            <a:ext cx="1587" cy="3429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2" name="Freeform 54"/>
          <p:cNvSpPr>
            <a:spLocks/>
          </p:cNvSpPr>
          <p:nvPr/>
        </p:nvSpPr>
        <p:spPr bwMode="auto">
          <a:xfrm>
            <a:off x="6274088" y="1633537"/>
            <a:ext cx="68262" cy="136525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0 h 86"/>
              <a:gd name="T4" fmla="*/ 2147483647 w 43"/>
              <a:gd name="T5" fmla="*/ 0 h 86"/>
              <a:gd name="T6" fmla="*/ 2147483647 w 43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6"/>
              <a:gd name="T14" fmla="*/ 43 w 43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6">
                <a:moveTo>
                  <a:pt x="22" y="86"/>
                </a:moveTo>
                <a:lnTo>
                  <a:pt x="0" y="0"/>
                </a:lnTo>
                <a:lnTo>
                  <a:pt x="43" y="0"/>
                </a:lnTo>
                <a:lnTo>
                  <a:pt x="22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3" name="Line 55"/>
          <p:cNvSpPr>
            <a:spLocks noChangeShapeType="1"/>
          </p:cNvSpPr>
          <p:nvPr/>
        </p:nvSpPr>
        <p:spPr bwMode="auto">
          <a:xfrm>
            <a:off x="6309013" y="2179637"/>
            <a:ext cx="1587" cy="1619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4" name="Freeform 56"/>
          <p:cNvSpPr>
            <a:spLocks/>
          </p:cNvSpPr>
          <p:nvPr/>
        </p:nvSpPr>
        <p:spPr bwMode="auto">
          <a:xfrm>
            <a:off x="6274088" y="2319337"/>
            <a:ext cx="68262" cy="136525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0 h 86"/>
              <a:gd name="T4" fmla="*/ 2147483647 w 43"/>
              <a:gd name="T5" fmla="*/ 0 h 86"/>
              <a:gd name="T6" fmla="*/ 2147483647 w 43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6"/>
              <a:gd name="T14" fmla="*/ 43 w 43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6">
                <a:moveTo>
                  <a:pt x="22" y="86"/>
                </a:moveTo>
                <a:lnTo>
                  <a:pt x="0" y="0"/>
                </a:lnTo>
                <a:lnTo>
                  <a:pt x="43" y="0"/>
                </a:lnTo>
                <a:lnTo>
                  <a:pt x="22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5" name="Line 57"/>
          <p:cNvSpPr>
            <a:spLocks noChangeShapeType="1"/>
          </p:cNvSpPr>
          <p:nvPr/>
        </p:nvSpPr>
        <p:spPr bwMode="auto">
          <a:xfrm>
            <a:off x="6248688" y="3962399"/>
            <a:ext cx="1587" cy="29210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6" name="Freeform 58"/>
          <p:cNvSpPr>
            <a:spLocks/>
          </p:cNvSpPr>
          <p:nvPr/>
        </p:nvSpPr>
        <p:spPr bwMode="auto">
          <a:xfrm>
            <a:off x="6215350" y="4233862"/>
            <a:ext cx="68263" cy="134937"/>
          </a:xfrm>
          <a:custGeom>
            <a:avLst/>
            <a:gdLst>
              <a:gd name="T0" fmla="*/ 2147483647 w 43"/>
              <a:gd name="T1" fmla="*/ 2147483647 h 85"/>
              <a:gd name="T2" fmla="*/ 0 w 43"/>
              <a:gd name="T3" fmla="*/ 0 h 85"/>
              <a:gd name="T4" fmla="*/ 2147483647 w 43"/>
              <a:gd name="T5" fmla="*/ 0 h 85"/>
              <a:gd name="T6" fmla="*/ 2147483647 w 43"/>
              <a:gd name="T7" fmla="*/ 214748364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1" y="85"/>
                </a:moveTo>
                <a:lnTo>
                  <a:pt x="0" y="0"/>
                </a:lnTo>
                <a:lnTo>
                  <a:pt x="43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7" name="Line 59"/>
          <p:cNvSpPr>
            <a:spLocks noChangeShapeType="1"/>
          </p:cNvSpPr>
          <p:nvPr/>
        </p:nvSpPr>
        <p:spPr bwMode="auto">
          <a:xfrm>
            <a:off x="6697950" y="3957637"/>
            <a:ext cx="1588" cy="296862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8" name="Freeform 60"/>
          <p:cNvSpPr>
            <a:spLocks/>
          </p:cNvSpPr>
          <p:nvPr/>
        </p:nvSpPr>
        <p:spPr bwMode="auto">
          <a:xfrm>
            <a:off x="6664613" y="4233862"/>
            <a:ext cx="66675" cy="134937"/>
          </a:xfrm>
          <a:custGeom>
            <a:avLst/>
            <a:gdLst>
              <a:gd name="T0" fmla="*/ 2147483647 w 42"/>
              <a:gd name="T1" fmla="*/ 2147483647 h 85"/>
              <a:gd name="T2" fmla="*/ 0 w 42"/>
              <a:gd name="T3" fmla="*/ 0 h 85"/>
              <a:gd name="T4" fmla="*/ 2147483647 w 42"/>
              <a:gd name="T5" fmla="*/ 0 h 85"/>
              <a:gd name="T6" fmla="*/ 2147483647 w 42"/>
              <a:gd name="T7" fmla="*/ 214748364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85"/>
              <a:gd name="T14" fmla="*/ 42 w 42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85">
                <a:moveTo>
                  <a:pt x="21" y="85"/>
                </a:moveTo>
                <a:lnTo>
                  <a:pt x="0" y="0"/>
                </a:lnTo>
                <a:lnTo>
                  <a:pt x="42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9" name="Freeform 61"/>
          <p:cNvSpPr>
            <a:spLocks/>
          </p:cNvSpPr>
          <p:nvPr/>
        </p:nvSpPr>
        <p:spPr bwMode="auto">
          <a:xfrm>
            <a:off x="5593050" y="1422399"/>
            <a:ext cx="652463" cy="2616200"/>
          </a:xfrm>
          <a:custGeom>
            <a:avLst/>
            <a:gdLst>
              <a:gd name="T0" fmla="*/ 2147483647 w 411"/>
              <a:gd name="T1" fmla="*/ 0 h 1648"/>
              <a:gd name="T2" fmla="*/ 2147483647 w 411"/>
              <a:gd name="T3" fmla="*/ 2147483647 h 1648"/>
              <a:gd name="T4" fmla="*/ 0 w 411"/>
              <a:gd name="T5" fmla="*/ 2147483647 h 1648"/>
              <a:gd name="T6" fmla="*/ 0 w 411"/>
              <a:gd name="T7" fmla="*/ 2147483647 h 1648"/>
              <a:gd name="T8" fmla="*/ 2147483647 w 411"/>
              <a:gd name="T9" fmla="*/ 2147483647 h 16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1"/>
              <a:gd name="T16" fmla="*/ 0 h 1648"/>
              <a:gd name="T17" fmla="*/ 411 w 411"/>
              <a:gd name="T18" fmla="*/ 1648 h 16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1" h="1648">
                <a:moveTo>
                  <a:pt x="149" y="0"/>
                </a:moveTo>
                <a:lnTo>
                  <a:pt x="149" y="109"/>
                </a:lnTo>
                <a:lnTo>
                  <a:pt x="0" y="109"/>
                </a:lnTo>
                <a:lnTo>
                  <a:pt x="0" y="1648"/>
                </a:lnTo>
                <a:lnTo>
                  <a:pt x="411" y="1648"/>
                </a:lnTo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0" name="Freeform 62"/>
          <p:cNvSpPr>
            <a:spLocks/>
          </p:cNvSpPr>
          <p:nvPr/>
        </p:nvSpPr>
        <p:spPr bwMode="auto">
          <a:xfrm>
            <a:off x="5796250" y="1308099"/>
            <a:ext cx="68263" cy="134938"/>
          </a:xfrm>
          <a:custGeom>
            <a:avLst/>
            <a:gdLst>
              <a:gd name="T0" fmla="*/ 2147483647 w 43"/>
              <a:gd name="T1" fmla="*/ 0 h 85"/>
              <a:gd name="T2" fmla="*/ 0 w 43"/>
              <a:gd name="T3" fmla="*/ 2147483647 h 85"/>
              <a:gd name="T4" fmla="*/ 2147483647 w 43"/>
              <a:gd name="T5" fmla="*/ 2147483647 h 85"/>
              <a:gd name="T6" fmla="*/ 2147483647 w 43"/>
              <a:gd name="T7" fmla="*/ 0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1" y="0"/>
                </a:moveTo>
                <a:lnTo>
                  <a:pt x="0" y="85"/>
                </a:lnTo>
                <a:lnTo>
                  <a:pt x="43" y="85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Freeform 63"/>
          <p:cNvSpPr>
            <a:spLocks/>
          </p:cNvSpPr>
          <p:nvPr/>
        </p:nvSpPr>
        <p:spPr bwMode="auto">
          <a:xfrm>
            <a:off x="6461413" y="1549399"/>
            <a:ext cx="800100" cy="3357563"/>
          </a:xfrm>
          <a:custGeom>
            <a:avLst/>
            <a:gdLst>
              <a:gd name="T0" fmla="*/ 2147483647 w 504"/>
              <a:gd name="T1" fmla="*/ 2147483647 h 2115"/>
              <a:gd name="T2" fmla="*/ 2147483647 w 504"/>
              <a:gd name="T3" fmla="*/ 0 h 2115"/>
              <a:gd name="T4" fmla="*/ 2147483647 w 504"/>
              <a:gd name="T5" fmla="*/ 0 h 2115"/>
              <a:gd name="T6" fmla="*/ 2147483647 w 504"/>
              <a:gd name="T7" fmla="*/ 2147483647 h 2115"/>
              <a:gd name="T8" fmla="*/ 0 w 504"/>
              <a:gd name="T9" fmla="*/ 2147483647 h 2115"/>
              <a:gd name="T10" fmla="*/ 0 w 504"/>
              <a:gd name="T11" fmla="*/ 2147483647 h 2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4"/>
              <a:gd name="T19" fmla="*/ 0 h 2115"/>
              <a:gd name="T20" fmla="*/ 504 w 504"/>
              <a:gd name="T21" fmla="*/ 2115 h 2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4" h="2115">
                <a:moveTo>
                  <a:pt x="122" y="64"/>
                </a:moveTo>
                <a:lnTo>
                  <a:pt x="122" y="0"/>
                </a:lnTo>
                <a:lnTo>
                  <a:pt x="504" y="0"/>
                </a:lnTo>
                <a:lnTo>
                  <a:pt x="504" y="2115"/>
                </a:lnTo>
                <a:lnTo>
                  <a:pt x="0" y="2115"/>
                </a:lnTo>
                <a:lnTo>
                  <a:pt x="0" y="2016"/>
                </a:lnTo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Freeform 64"/>
          <p:cNvSpPr>
            <a:spLocks/>
          </p:cNvSpPr>
          <p:nvPr/>
        </p:nvSpPr>
        <p:spPr bwMode="auto">
          <a:xfrm>
            <a:off x="6621750" y="1633537"/>
            <a:ext cx="68263" cy="136525"/>
          </a:xfrm>
          <a:custGeom>
            <a:avLst/>
            <a:gdLst>
              <a:gd name="T0" fmla="*/ 2147483647 w 43"/>
              <a:gd name="T1" fmla="*/ 2147483647 h 86"/>
              <a:gd name="T2" fmla="*/ 0 w 43"/>
              <a:gd name="T3" fmla="*/ 0 h 86"/>
              <a:gd name="T4" fmla="*/ 2147483647 w 43"/>
              <a:gd name="T5" fmla="*/ 0 h 86"/>
              <a:gd name="T6" fmla="*/ 2147483647 w 43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6"/>
              <a:gd name="T14" fmla="*/ 43 w 43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6">
                <a:moveTo>
                  <a:pt x="21" y="86"/>
                </a:moveTo>
                <a:lnTo>
                  <a:pt x="0" y="0"/>
                </a:lnTo>
                <a:lnTo>
                  <a:pt x="43" y="0"/>
                </a:lnTo>
                <a:lnTo>
                  <a:pt x="21" y="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Line 65"/>
          <p:cNvSpPr>
            <a:spLocks noChangeShapeType="1"/>
          </p:cNvSpPr>
          <p:nvPr/>
        </p:nvSpPr>
        <p:spPr bwMode="auto">
          <a:xfrm>
            <a:off x="4203988" y="2844799"/>
            <a:ext cx="147002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4" name="Freeform 66"/>
          <p:cNvSpPr>
            <a:spLocks/>
          </p:cNvSpPr>
          <p:nvPr/>
        </p:nvSpPr>
        <p:spPr bwMode="auto">
          <a:xfrm>
            <a:off x="5651788" y="28114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5" name="Line 67"/>
          <p:cNvSpPr>
            <a:spLocks noChangeShapeType="1"/>
          </p:cNvSpPr>
          <p:nvPr/>
        </p:nvSpPr>
        <p:spPr bwMode="auto">
          <a:xfrm>
            <a:off x="4203988" y="3035299"/>
            <a:ext cx="147002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6" name="Freeform 68"/>
          <p:cNvSpPr>
            <a:spLocks/>
          </p:cNvSpPr>
          <p:nvPr/>
        </p:nvSpPr>
        <p:spPr bwMode="auto">
          <a:xfrm>
            <a:off x="5651788" y="30019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7" name="Freeform 69"/>
          <p:cNvSpPr>
            <a:spLocks/>
          </p:cNvSpPr>
          <p:nvPr/>
        </p:nvSpPr>
        <p:spPr bwMode="auto">
          <a:xfrm>
            <a:off x="4203988" y="681037"/>
            <a:ext cx="1173162" cy="1320800"/>
          </a:xfrm>
          <a:custGeom>
            <a:avLst/>
            <a:gdLst>
              <a:gd name="T0" fmla="*/ 2147483647 w 739"/>
              <a:gd name="T1" fmla="*/ 0 h 832"/>
              <a:gd name="T2" fmla="*/ 2147483647 w 739"/>
              <a:gd name="T3" fmla="*/ 0 h 832"/>
              <a:gd name="T4" fmla="*/ 0 w 739"/>
              <a:gd name="T5" fmla="*/ 2147483647 h 832"/>
              <a:gd name="T6" fmla="*/ 0 60000 65536"/>
              <a:gd name="T7" fmla="*/ 0 60000 65536"/>
              <a:gd name="T8" fmla="*/ 0 60000 65536"/>
              <a:gd name="T9" fmla="*/ 0 w 739"/>
              <a:gd name="T10" fmla="*/ 0 h 832"/>
              <a:gd name="T11" fmla="*/ 739 w 739"/>
              <a:gd name="T12" fmla="*/ 832 h 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9" h="832">
                <a:moveTo>
                  <a:pt x="739" y="0"/>
                </a:moveTo>
                <a:lnTo>
                  <a:pt x="403" y="0"/>
                </a:lnTo>
                <a:lnTo>
                  <a:pt x="0" y="832"/>
                </a:lnTo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8" name="Freeform 70"/>
          <p:cNvSpPr>
            <a:spLocks/>
          </p:cNvSpPr>
          <p:nvPr/>
        </p:nvSpPr>
        <p:spPr bwMode="auto">
          <a:xfrm>
            <a:off x="5359688" y="647699"/>
            <a:ext cx="136525" cy="68263"/>
          </a:xfrm>
          <a:custGeom>
            <a:avLst/>
            <a:gdLst>
              <a:gd name="T0" fmla="*/ 2147483647 w 86"/>
              <a:gd name="T1" fmla="*/ 2147483647 h 43"/>
              <a:gd name="T2" fmla="*/ 0 w 86"/>
              <a:gd name="T3" fmla="*/ 2147483647 h 43"/>
              <a:gd name="T4" fmla="*/ 0 w 86"/>
              <a:gd name="T5" fmla="*/ 0 h 43"/>
              <a:gd name="T6" fmla="*/ 2147483647 w 86"/>
              <a:gd name="T7" fmla="*/ 2147483647 h 43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3"/>
              <a:gd name="T14" fmla="*/ 86 w 86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3">
                <a:moveTo>
                  <a:pt x="86" y="21"/>
                </a:moveTo>
                <a:lnTo>
                  <a:pt x="0" y="43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9" name="Freeform 73"/>
          <p:cNvSpPr>
            <a:spLocks/>
          </p:cNvSpPr>
          <p:nvPr/>
        </p:nvSpPr>
        <p:spPr bwMode="auto">
          <a:xfrm>
            <a:off x="4203988" y="1062037"/>
            <a:ext cx="1173162" cy="1244600"/>
          </a:xfrm>
          <a:custGeom>
            <a:avLst/>
            <a:gdLst>
              <a:gd name="T0" fmla="*/ 2147483647 w 739"/>
              <a:gd name="T1" fmla="*/ 0 h 784"/>
              <a:gd name="T2" fmla="*/ 2147483647 w 739"/>
              <a:gd name="T3" fmla="*/ 0 h 784"/>
              <a:gd name="T4" fmla="*/ 0 w 739"/>
              <a:gd name="T5" fmla="*/ 2147483647 h 784"/>
              <a:gd name="T6" fmla="*/ 0 60000 65536"/>
              <a:gd name="T7" fmla="*/ 0 60000 65536"/>
              <a:gd name="T8" fmla="*/ 0 60000 65536"/>
              <a:gd name="T9" fmla="*/ 0 w 739"/>
              <a:gd name="T10" fmla="*/ 0 h 784"/>
              <a:gd name="T11" fmla="*/ 739 w 739"/>
              <a:gd name="T12" fmla="*/ 784 h 7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9" h="784">
                <a:moveTo>
                  <a:pt x="739" y="0"/>
                </a:moveTo>
                <a:lnTo>
                  <a:pt x="403" y="0"/>
                </a:lnTo>
                <a:lnTo>
                  <a:pt x="0" y="784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0" name="Freeform 74"/>
          <p:cNvSpPr>
            <a:spLocks/>
          </p:cNvSpPr>
          <p:nvPr/>
        </p:nvSpPr>
        <p:spPr bwMode="auto">
          <a:xfrm>
            <a:off x="5359688" y="1028699"/>
            <a:ext cx="136525" cy="68263"/>
          </a:xfrm>
          <a:custGeom>
            <a:avLst/>
            <a:gdLst>
              <a:gd name="T0" fmla="*/ 2147483647 w 86"/>
              <a:gd name="T1" fmla="*/ 2147483647 h 43"/>
              <a:gd name="T2" fmla="*/ 0 w 86"/>
              <a:gd name="T3" fmla="*/ 2147483647 h 43"/>
              <a:gd name="T4" fmla="*/ 0 w 86"/>
              <a:gd name="T5" fmla="*/ 0 h 43"/>
              <a:gd name="T6" fmla="*/ 2147483647 w 86"/>
              <a:gd name="T7" fmla="*/ 2147483647 h 43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3"/>
              <a:gd name="T14" fmla="*/ 86 w 86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3">
                <a:moveTo>
                  <a:pt x="86" y="21"/>
                </a:moveTo>
                <a:lnTo>
                  <a:pt x="0" y="43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1" name="Freeform 75"/>
          <p:cNvSpPr>
            <a:spLocks/>
          </p:cNvSpPr>
          <p:nvPr/>
        </p:nvSpPr>
        <p:spPr bwMode="auto">
          <a:xfrm>
            <a:off x="4203988" y="2019299"/>
            <a:ext cx="1473200" cy="406400"/>
          </a:xfrm>
          <a:custGeom>
            <a:avLst/>
            <a:gdLst>
              <a:gd name="T0" fmla="*/ 2147483647 w 928"/>
              <a:gd name="T1" fmla="*/ 0 h 256"/>
              <a:gd name="T2" fmla="*/ 2147483647 w 928"/>
              <a:gd name="T3" fmla="*/ 0 h 256"/>
              <a:gd name="T4" fmla="*/ 0 w 928"/>
              <a:gd name="T5" fmla="*/ 2147483647 h 256"/>
              <a:gd name="T6" fmla="*/ 0 60000 65536"/>
              <a:gd name="T7" fmla="*/ 0 60000 65536"/>
              <a:gd name="T8" fmla="*/ 0 60000 65536"/>
              <a:gd name="T9" fmla="*/ 0 w 928"/>
              <a:gd name="T10" fmla="*/ 0 h 256"/>
              <a:gd name="T11" fmla="*/ 928 w 928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8" h="256">
                <a:moveTo>
                  <a:pt x="928" y="0"/>
                </a:moveTo>
                <a:lnTo>
                  <a:pt x="328" y="0"/>
                </a:lnTo>
                <a:lnTo>
                  <a:pt x="0" y="256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2" name="Freeform 76"/>
          <p:cNvSpPr>
            <a:spLocks/>
          </p:cNvSpPr>
          <p:nvPr/>
        </p:nvSpPr>
        <p:spPr bwMode="auto">
          <a:xfrm>
            <a:off x="5661313" y="1985962"/>
            <a:ext cx="134937" cy="66675"/>
          </a:xfrm>
          <a:custGeom>
            <a:avLst/>
            <a:gdLst>
              <a:gd name="T0" fmla="*/ 2147483647 w 85"/>
              <a:gd name="T1" fmla="*/ 2147483647 h 42"/>
              <a:gd name="T2" fmla="*/ 0 w 85"/>
              <a:gd name="T3" fmla="*/ 2147483647 h 42"/>
              <a:gd name="T4" fmla="*/ 0 w 85"/>
              <a:gd name="T5" fmla="*/ 0 h 42"/>
              <a:gd name="T6" fmla="*/ 2147483647 w 85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42"/>
              <a:gd name="T14" fmla="*/ 85 w 85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42">
                <a:moveTo>
                  <a:pt x="85" y="21"/>
                </a:moveTo>
                <a:lnTo>
                  <a:pt x="0" y="42"/>
                </a:lnTo>
                <a:lnTo>
                  <a:pt x="0" y="0"/>
                </a:lnTo>
                <a:lnTo>
                  <a:pt x="8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3" name="Freeform 77"/>
          <p:cNvSpPr>
            <a:spLocks/>
          </p:cNvSpPr>
          <p:nvPr/>
        </p:nvSpPr>
        <p:spPr bwMode="auto">
          <a:xfrm>
            <a:off x="4203988" y="4068762"/>
            <a:ext cx="1473200" cy="477837"/>
          </a:xfrm>
          <a:custGeom>
            <a:avLst/>
            <a:gdLst>
              <a:gd name="T0" fmla="*/ 2147483647 w 928"/>
              <a:gd name="T1" fmla="*/ 2147483647 h 301"/>
              <a:gd name="T2" fmla="*/ 2147483647 w 928"/>
              <a:gd name="T3" fmla="*/ 2147483647 h 301"/>
              <a:gd name="T4" fmla="*/ 0 w 928"/>
              <a:gd name="T5" fmla="*/ 0 h 301"/>
              <a:gd name="T6" fmla="*/ 0 60000 65536"/>
              <a:gd name="T7" fmla="*/ 0 60000 65536"/>
              <a:gd name="T8" fmla="*/ 0 60000 65536"/>
              <a:gd name="T9" fmla="*/ 0 w 928"/>
              <a:gd name="T10" fmla="*/ 0 h 301"/>
              <a:gd name="T11" fmla="*/ 928 w 928"/>
              <a:gd name="T12" fmla="*/ 301 h 3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8" h="301">
                <a:moveTo>
                  <a:pt x="928" y="301"/>
                </a:moveTo>
                <a:lnTo>
                  <a:pt x="328" y="30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4" name="Freeform 78"/>
          <p:cNvSpPr>
            <a:spLocks/>
          </p:cNvSpPr>
          <p:nvPr/>
        </p:nvSpPr>
        <p:spPr bwMode="auto">
          <a:xfrm>
            <a:off x="5661313" y="4516437"/>
            <a:ext cx="134937" cy="68262"/>
          </a:xfrm>
          <a:custGeom>
            <a:avLst/>
            <a:gdLst>
              <a:gd name="T0" fmla="*/ 2147483647 w 85"/>
              <a:gd name="T1" fmla="*/ 2147483647 h 43"/>
              <a:gd name="T2" fmla="*/ 0 w 85"/>
              <a:gd name="T3" fmla="*/ 0 h 43"/>
              <a:gd name="T4" fmla="*/ 0 w 85"/>
              <a:gd name="T5" fmla="*/ 2147483647 h 43"/>
              <a:gd name="T6" fmla="*/ 2147483647 w 85"/>
              <a:gd name="T7" fmla="*/ 2147483647 h 43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43"/>
              <a:gd name="T14" fmla="*/ 85 w 85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43">
                <a:moveTo>
                  <a:pt x="85" y="22"/>
                </a:moveTo>
                <a:lnTo>
                  <a:pt x="0" y="0"/>
                </a:lnTo>
                <a:lnTo>
                  <a:pt x="0" y="43"/>
                </a:lnTo>
                <a:lnTo>
                  <a:pt x="85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5" name="Line 79"/>
          <p:cNvSpPr>
            <a:spLocks noChangeShapeType="1"/>
          </p:cNvSpPr>
          <p:nvPr/>
        </p:nvSpPr>
        <p:spPr bwMode="auto">
          <a:xfrm>
            <a:off x="4203988" y="3225799"/>
            <a:ext cx="147002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6" name="Freeform 80"/>
          <p:cNvSpPr>
            <a:spLocks/>
          </p:cNvSpPr>
          <p:nvPr/>
        </p:nvSpPr>
        <p:spPr bwMode="auto">
          <a:xfrm>
            <a:off x="5651788" y="31924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7" name="Line 81"/>
          <p:cNvSpPr>
            <a:spLocks noChangeShapeType="1"/>
          </p:cNvSpPr>
          <p:nvPr/>
        </p:nvSpPr>
        <p:spPr bwMode="auto">
          <a:xfrm>
            <a:off x="4203988" y="3416299"/>
            <a:ext cx="1470025" cy="1588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8" name="Freeform 82"/>
          <p:cNvSpPr>
            <a:spLocks/>
          </p:cNvSpPr>
          <p:nvPr/>
        </p:nvSpPr>
        <p:spPr bwMode="auto">
          <a:xfrm>
            <a:off x="5651788" y="33829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9" name="Line 83"/>
          <p:cNvSpPr>
            <a:spLocks noChangeShapeType="1"/>
          </p:cNvSpPr>
          <p:nvPr/>
        </p:nvSpPr>
        <p:spPr bwMode="auto">
          <a:xfrm>
            <a:off x="4203988" y="3606799"/>
            <a:ext cx="1470025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0" name="Freeform 84"/>
          <p:cNvSpPr>
            <a:spLocks/>
          </p:cNvSpPr>
          <p:nvPr/>
        </p:nvSpPr>
        <p:spPr bwMode="auto">
          <a:xfrm>
            <a:off x="5651788" y="3573462"/>
            <a:ext cx="136525" cy="66675"/>
          </a:xfrm>
          <a:custGeom>
            <a:avLst/>
            <a:gdLst>
              <a:gd name="T0" fmla="*/ 2147483647 w 86"/>
              <a:gd name="T1" fmla="*/ 2147483647 h 42"/>
              <a:gd name="T2" fmla="*/ 0 w 86"/>
              <a:gd name="T3" fmla="*/ 2147483647 h 42"/>
              <a:gd name="T4" fmla="*/ 0 w 86"/>
              <a:gd name="T5" fmla="*/ 0 h 42"/>
              <a:gd name="T6" fmla="*/ 2147483647 w 86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6"/>
              <a:gd name="T13" fmla="*/ 0 h 42"/>
              <a:gd name="T14" fmla="*/ 86 w 86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" h="42">
                <a:moveTo>
                  <a:pt x="86" y="21"/>
                </a:moveTo>
                <a:lnTo>
                  <a:pt x="0" y="42"/>
                </a:lnTo>
                <a:lnTo>
                  <a:pt x="0" y="0"/>
                </a:lnTo>
                <a:lnTo>
                  <a:pt x="86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1" name="Freeform 85"/>
          <p:cNvSpPr>
            <a:spLocks/>
          </p:cNvSpPr>
          <p:nvPr/>
        </p:nvSpPr>
        <p:spPr bwMode="auto">
          <a:xfrm>
            <a:off x="4094450" y="1460499"/>
            <a:ext cx="76200" cy="538163"/>
          </a:xfrm>
          <a:custGeom>
            <a:avLst/>
            <a:gdLst>
              <a:gd name="T0" fmla="*/ 0 w 48"/>
              <a:gd name="T1" fmla="*/ 0 h 339"/>
              <a:gd name="T2" fmla="*/ 2147483647 w 48"/>
              <a:gd name="T3" fmla="*/ 0 h 339"/>
              <a:gd name="T4" fmla="*/ 2147483647 w 48"/>
              <a:gd name="T5" fmla="*/ 2147483647 h 339"/>
              <a:gd name="T6" fmla="*/ 0 60000 65536"/>
              <a:gd name="T7" fmla="*/ 0 60000 65536"/>
              <a:gd name="T8" fmla="*/ 0 60000 65536"/>
              <a:gd name="T9" fmla="*/ 0 w 48"/>
              <a:gd name="T10" fmla="*/ 0 h 339"/>
              <a:gd name="T11" fmla="*/ 48 w 48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39">
                <a:moveTo>
                  <a:pt x="0" y="0"/>
                </a:moveTo>
                <a:lnTo>
                  <a:pt x="48" y="0"/>
                </a:lnTo>
                <a:lnTo>
                  <a:pt x="48" y="339"/>
                </a:lnTo>
              </a:path>
            </a:pathLst>
          </a:cu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2" name="Freeform 86"/>
          <p:cNvSpPr>
            <a:spLocks/>
          </p:cNvSpPr>
          <p:nvPr/>
        </p:nvSpPr>
        <p:spPr bwMode="auto">
          <a:xfrm>
            <a:off x="3980150" y="1427162"/>
            <a:ext cx="134938" cy="66675"/>
          </a:xfrm>
          <a:custGeom>
            <a:avLst/>
            <a:gdLst>
              <a:gd name="T0" fmla="*/ 0 w 85"/>
              <a:gd name="T1" fmla="*/ 2147483647 h 42"/>
              <a:gd name="T2" fmla="*/ 2147483647 w 85"/>
              <a:gd name="T3" fmla="*/ 2147483647 h 42"/>
              <a:gd name="T4" fmla="*/ 2147483647 w 85"/>
              <a:gd name="T5" fmla="*/ 0 h 42"/>
              <a:gd name="T6" fmla="*/ 0 w 85"/>
              <a:gd name="T7" fmla="*/ 2147483647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42"/>
              <a:gd name="T14" fmla="*/ 85 w 85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42">
                <a:moveTo>
                  <a:pt x="0" y="21"/>
                </a:moveTo>
                <a:lnTo>
                  <a:pt x="85" y="42"/>
                </a:lnTo>
                <a:lnTo>
                  <a:pt x="85" y="0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3" name="Freeform 87"/>
          <p:cNvSpPr>
            <a:spLocks/>
          </p:cNvSpPr>
          <p:nvPr/>
        </p:nvSpPr>
        <p:spPr bwMode="auto">
          <a:xfrm>
            <a:off x="3375313" y="1430337"/>
            <a:ext cx="88900" cy="93662"/>
          </a:xfrm>
          <a:custGeom>
            <a:avLst/>
            <a:gdLst>
              <a:gd name="T0" fmla="*/ 0 w 56"/>
              <a:gd name="T1" fmla="*/ 2147483647 h 59"/>
              <a:gd name="T2" fmla="*/ 2147483647 w 56"/>
              <a:gd name="T3" fmla="*/ 2147483647 h 59"/>
              <a:gd name="T4" fmla="*/ 0 w 56"/>
              <a:gd name="T5" fmla="*/ 0 h 59"/>
              <a:gd name="T6" fmla="*/ 0 60000 65536"/>
              <a:gd name="T7" fmla="*/ 0 60000 65536"/>
              <a:gd name="T8" fmla="*/ 0 60000 65536"/>
              <a:gd name="T9" fmla="*/ 0 w 56"/>
              <a:gd name="T10" fmla="*/ 0 h 59"/>
              <a:gd name="T11" fmla="*/ 56 w 56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9">
                <a:moveTo>
                  <a:pt x="0" y="59"/>
                </a:moveTo>
                <a:lnTo>
                  <a:pt x="56" y="30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4" name="Freeform 88"/>
          <p:cNvSpPr>
            <a:spLocks/>
          </p:cNvSpPr>
          <p:nvPr/>
        </p:nvSpPr>
        <p:spPr bwMode="auto">
          <a:xfrm>
            <a:off x="5486688" y="1163637"/>
            <a:ext cx="88900" cy="93662"/>
          </a:xfrm>
          <a:custGeom>
            <a:avLst/>
            <a:gdLst>
              <a:gd name="T0" fmla="*/ 0 w 56"/>
              <a:gd name="T1" fmla="*/ 2147483647 h 59"/>
              <a:gd name="T2" fmla="*/ 2147483647 w 56"/>
              <a:gd name="T3" fmla="*/ 2147483647 h 59"/>
              <a:gd name="T4" fmla="*/ 0 w 56"/>
              <a:gd name="T5" fmla="*/ 0 h 59"/>
              <a:gd name="T6" fmla="*/ 0 60000 65536"/>
              <a:gd name="T7" fmla="*/ 0 60000 65536"/>
              <a:gd name="T8" fmla="*/ 0 60000 65536"/>
              <a:gd name="T9" fmla="*/ 0 w 56"/>
              <a:gd name="T10" fmla="*/ 0 h 59"/>
              <a:gd name="T11" fmla="*/ 56 w 56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9">
                <a:moveTo>
                  <a:pt x="0" y="59"/>
                </a:moveTo>
                <a:lnTo>
                  <a:pt x="56" y="30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5" name="Freeform 89"/>
          <p:cNvSpPr>
            <a:spLocks/>
          </p:cNvSpPr>
          <p:nvPr/>
        </p:nvSpPr>
        <p:spPr bwMode="auto">
          <a:xfrm>
            <a:off x="5804188" y="3665537"/>
            <a:ext cx="88900" cy="88900"/>
          </a:xfrm>
          <a:custGeom>
            <a:avLst/>
            <a:gdLst>
              <a:gd name="T0" fmla="*/ 0 w 56"/>
              <a:gd name="T1" fmla="*/ 2147483647 h 56"/>
              <a:gd name="T2" fmla="*/ 2147483647 w 56"/>
              <a:gd name="T3" fmla="*/ 2147483647 h 56"/>
              <a:gd name="T4" fmla="*/ 0 w 56"/>
              <a:gd name="T5" fmla="*/ 0 h 56"/>
              <a:gd name="T6" fmla="*/ 0 60000 65536"/>
              <a:gd name="T7" fmla="*/ 0 60000 65536"/>
              <a:gd name="T8" fmla="*/ 0 60000 65536"/>
              <a:gd name="T9" fmla="*/ 0 w 56"/>
              <a:gd name="T10" fmla="*/ 0 h 56"/>
              <a:gd name="T11" fmla="*/ 56 w 5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56">
                <a:moveTo>
                  <a:pt x="0" y="56"/>
                </a:moveTo>
                <a:lnTo>
                  <a:pt x="56" y="30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6" name="Line 90"/>
          <p:cNvSpPr>
            <a:spLocks noChangeShapeType="1"/>
          </p:cNvSpPr>
          <p:nvPr/>
        </p:nvSpPr>
        <p:spPr bwMode="auto">
          <a:xfrm>
            <a:off x="3670588" y="804862"/>
            <a:ext cx="1587" cy="249237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7" name="Freeform 91"/>
          <p:cNvSpPr>
            <a:spLocks/>
          </p:cNvSpPr>
          <p:nvPr/>
        </p:nvSpPr>
        <p:spPr bwMode="auto">
          <a:xfrm>
            <a:off x="3637250" y="1033462"/>
            <a:ext cx="68263" cy="134937"/>
          </a:xfrm>
          <a:custGeom>
            <a:avLst/>
            <a:gdLst>
              <a:gd name="T0" fmla="*/ 2147483647 w 43"/>
              <a:gd name="T1" fmla="*/ 2147483647 h 85"/>
              <a:gd name="T2" fmla="*/ 0 w 43"/>
              <a:gd name="T3" fmla="*/ 0 h 85"/>
              <a:gd name="T4" fmla="*/ 2147483647 w 43"/>
              <a:gd name="T5" fmla="*/ 0 h 85"/>
              <a:gd name="T6" fmla="*/ 2147483647 w 43"/>
              <a:gd name="T7" fmla="*/ 2147483647 h 85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85"/>
              <a:gd name="T14" fmla="*/ 43 w 43"/>
              <a:gd name="T15" fmla="*/ 85 h 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85">
                <a:moveTo>
                  <a:pt x="21" y="85"/>
                </a:moveTo>
                <a:lnTo>
                  <a:pt x="0" y="0"/>
                </a:lnTo>
                <a:lnTo>
                  <a:pt x="43" y="0"/>
                </a:lnTo>
                <a:lnTo>
                  <a:pt x="21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9" name="Rectangle 93"/>
          <p:cNvSpPr>
            <a:spLocks noChangeArrowheads="1"/>
          </p:cNvSpPr>
          <p:nvPr/>
        </p:nvSpPr>
        <p:spPr bwMode="auto">
          <a:xfrm>
            <a:off x="3645188" y="1193799"/>
            <a:ext cx="1410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 smtClean="0">
                <a:solidFill>
                  <a:srgbClr val="000000"/>
                </a:solidFill>
                <a:latin typeface="Helvetica" pitchFamily="34" charset="0"/>
              </a:rPr>
              <a:t>IR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540" name="Rectangle 94"/>
          <p:cNvSpPr>
            <a:spLocks noChangeArrowheads="1"/>
          </p:cNvSpPr>
          <p:nvPr/>
        </p:nvSpPr>
        <p:spPr bwMode="auto">
          <a:xfrm>
            <a:off x="3800763" y="1371599"/>
            <a:ext cx="1158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Id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1" name="Rectangle 95"/>
          <p:cNvSpPr>
            <a:spLocks noChangeArrowheads="1"/>
          </p:cNvSpPr>
          <p:nvPr/>
        </p:nvSpPr>
        <p:spPr bwMode="auto">
          <a:xfrm>
            <a:off x="3721388" y="84454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2" name="Rectangle 96"/>
          <p:cNvSpPr>
            <a:spLocks noChangeArrowheads="1"/>
          </p:cNvSpPr>
          <p:nvPr/>
        </p:nvSpPr>
        <p:spPr bwMode="auto">
          <a:xfrm>
            <a:off x="3727738" y="159384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3" name="Rectangle 99"/>
          <p:cNvSpPr>
            <a:spLocks noChangeArrowheads="1"/>
          </p:cNvSpPr>
          <p:nvPr/>
        </p:nvSpPr>
        <p:spPr bwMode="auto">
          <a:xfrm>
            <a:off x="4127788" y="633412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Times" pitchFamily="18" charset="0"/>
              </a:rPr>
              <a:t>I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4" name="Rectangle 100"/>
          <p:cNvSpPr>
            <a:spLocks noChangeArrowheads="1"/>
          </p:cNvSpPr>
          <p:nvPr/>
        </p:nvSpPr>
        <p:spPr bwMode="auto">
          <a:xfrm>
            <a:off x="3538825" y="623887"/>
            <a:ext cx="2714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5" name="Rectangle 102"/>
          <p:cNvSpPr>
            <a:spLocks noChangeArrowheads="1"/>
          </p:cNvSpPr>
          <p:nvPr/>
        </p:nvSpPr>
        <p:spPr bwMode="auto">
          <a:xfrm>
            <a:off x="2603788" y="623887"/>
            <a:ext cx="279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6" name="Rectangle 103"/>
          <p:cNvSpPr>
            <a:spLocks noChangeArrowheads="1"/>
          </p:cNvSpPr>
          <p:nvPr/>
        </p:nvSpPr>
        <p:spPr bwMode="auto">
          <a:xfrm>
            <a:off x="3026063" y="3060699"/>
            <a:ext cx="6064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Controller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47" name="Rectangle 104"/>
          <p:cNvSpPr>
            <a:spLocks noChangeArrowheads="1"/>
          </p:cNvSpPr>
          <p:nvPr/>
        </p:nvSpPr>
        <p:spPr bwMode="auto">
          <a:xfrm>
            <a:off x="1964313" y="4767261"/>
            <a:ext cx="7143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Control unit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548" name="Rectangle 105"/>
          <p:cNvSpPr>
            <a:spLocks noChangeArrowheads="1"/>
          </p:cNvSpPr>
          <p:nvPr/>
        </p:nvSpPr>
        <p:spPr bwMode="auto">
          <a:xfrm>
            <a:off x="7543800" y="3068637"/>
            <a:ext cx="5667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Datapath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549" name="Rectangle 106"/>
          <p:cNvSpPr>
            <a:spLocks noChangeArrowheads="1"/>
          </p:cNvSpPr>
          <p:nvPr/>
        </p:nvSpPr>
        <p:spPr bwMode="auto">
          <a:xfrm>
            <a:off x="4291300" y="2674937"/>
            <a:ext cx="6270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RF_W_wr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0" name="Rectangle 107"/>
          <p:cNvSpPr>
            <a:spLocks noChangeArrowheads="1"/>
          </p:cNvSpPr>
          <p:nvPr/>
        </p:nvSpPr>
        <p:spPr bwMode="auto">
          <a:xfrm>
            <a:off x="4291300" y="2851149"/>
            <a:ext cx="801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RF_Ra_addr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1" name="Rectangle 108"/>
          <p:cNvSpPr>
            <a:spLocks noChangeArrowheads="1"/>
          </p:cNvSpPr>
          <p:nvPr/>
        </p:nvSpPr>
        <p:spPr bwMode="auto">
          <a:xfrm>
            <a:off x="4291300" y="3232149"/>
            <a:ext cx="801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RF_Rb_addr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2" name="Rectangle 109"/>
          <p:cNvSpPr>
            <a:spLocks noChangeArrowheads="1"/>
          </p:cNvSpPr>
          <p:nvPr/>
        </p:nvSpPr>
        <p:spPr bwMode="auto">
          <a:xfrm>
            <a:off x="4291300" y="3433762"/>
            <a:ext cx="6461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RF_Rb_rd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3" name="Rectangle 110"/>
          <p:cNvSpPr>
            <a:spLocks noChangeArrowheads="1"/>
          </p:cNvSpPr>
          <p:nvPr/>
        </p:nvSpPr>
        <p:spPr bwMode="auto">
          <a:xfrm>
            <a:off x="4291300" y="3052762"/>
            <a:ext cx="6461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RF_Ra_rd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4" name="Rectangle 111"/>
          <p:cNvSpPr>
            <a:spLocks noChangeArrowheads="1"/>
          </p:cNvSpPr>
          <p:nvPr/>
        </p:nvSpPr>
        <p:spPr bwMode="auto">
          <a:xfrm>
            <a:off x="4291300" y="2474912"/>
            <a:ext cx="760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RF_W_addr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5" name="Rectangle 112"/>
          <p:cNvSpPr>
            <a:spLocks noChangeArrowheads="1"/>
          </p:cNvSpPr>
          <p:nvPr/>
        </p:nvSpPr>
        <p:spPr bwMode="auto">
          <a:xfrm>
            <a:off x="4883438" y="465137"/>
            <a:ext cx="574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D_addr 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6" name="Rectangle 114"/>
          <p:cNvSpPr>
            <a:spLocks noChangeArrowheads="1"/>
          </p:cNvSpPr>
          <p:nvPr/>
        </p:nvSpPr>
        <p:spPr bwMode="auto">
          <a:xfrm>
            <a:off x="4883438" y="893762"/>
            <a:ext cx="327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D_wr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7" name="Rectangle 115"/>
          <p:cNvSpPr>
            <a:spLocks noChangeArrowheads="1"/>
          </p:cNvSpPr>
          <p:nvPr/>
        </p:nvSpPr>
        <p:spPr bwMode="auto">
          <a:xfrm>
            <a:off x="4740563" y="1841499"/>
            <a:ext cx="3349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RF_s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58" name="Rectangle 116"/>
          <p:cNvSpPr>
            <a:spLocks noChangeArrowheads="1"/>
          </p:cNvSpPr>
          <p:nvPr/>
        </p:nvSpPr>
        <p:spPr bwMode="auto">
          <a:xfrm>
            <a:off x="4380200" y="4052887"/>
            <a:ext cx="4286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Alu_s0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559" name="Rectangle 117"/>
          <p:cNvSpPr>
            <a:spLocks noChangeArrowheads="1"/>
          </p:cNvSpPr>
          <p:nvPr/>
        </p:nvSpPr>
        <p:spPr bwMode="auto">
          <a:xfrm>
            <a:off x="5532725" y="587374"/>
            <a:ext cx="279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0" name="Rectangle 118"/>
          <p:cNvSpPr>
            <a:spLocks noChangeArrowheads="1"/>
          </p:cNvSpPr>
          <p:nvPr/>
        </p:nvSpPr>
        <p:spPr bwMode="auto">
          <a:xfrm>
            <a:off x="6997988" y="587374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1" name="Rectangle 120"/>
          <p:cNvSpPr>
            <a:spLocks noChangeArrowheads="1"/>
          </p:cNvSpPr>
          <p:nvPr/>
        </p:nvSpPr>
        <p:spPr bwMode="auto">
          <a:xfrm>
            <a:off x="5532725" y="976312"/>
            <a:ext cx="147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2" name="Rectangle 121"/>
          <p:cNvSpPr>
            <a:spLocks noChangeArrowheads="1"/>
          </p:cNvSpPr>
          <p:nvPr/>
        </p:nvSpPr>
        <p:spPr bwMode="auto">
          <a:xfrm>
            <a:off x="6091525" y="846137"/>
            <a:ext cx="2333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256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3" name="Rectangle 122"/>
          <p:cNvSpPr>
            <a:spLocks noChangeArrowheads="1"/>
          </p:cNvSpPr>
          <p:nvPr/>
        </p:nvSpPr>
        <p:spPr bwMode="auto">
          <a:xfrm>
            <a:off x="6316950" y="836612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19564" name="Rectangle 123"/>
          <p:cNvSpPr>
            <a:spLocks noChangeArrowheads="1"/>
          </p:cNvSpPr>
          <p:nvPr/>
        </p:nvSpPr>
        <p:spPr bwMode="auto">
          <a:xfrm>
            <a:off x="6391563" y="846137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5" name="Rectangle 124"/>
          <p:cNvSpPr>
            <a:spLocks noChangeArrowheads="1"/>
          </p:cNvSpPr>
          <p:nvPr/>
        </p:nvSpPr>
        <p:spPr bwMode="auto">
          <a:xfrm>
            <a:off x="6670963" y="307816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6" name="Rectangle 125"/>
          <p:cNvSpPr>
            <a:spLocks noChangeArrowheads="1"/>
          </p:cNvSpPr>
          <p:nvPr/>
        </p:nvSpPr>
        <p:spPr bwMode="auto">
          <a:xfrm>
            <a:off x="6821775" y="3070224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19567" name="Rectangle 126"/>
          <p:cNvSpPr>
            <a:spLocks noChangeArrowheads="1"/>
          </p:cNvSpPr>
          <p:nvPr/>
        </p:nvSpPr>
        <p:spPr bwMode="auto">
          <a:xfrm>
            <a:off x="6896388" y="307816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8" name="Rectangle 127"/>
          <p:cNvSpPr>
            <a:spLocks noChangeArrowheads="1"/>
          </p:cNvSpPr>
          <p:nvPr/>
        </p:nvSpPr>
        <p:spPr bwMode="auto">
          <a:xfrm>
            <a:off x="6769388" y="3230562"/>
            <a:ext cx="187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RF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69" name="Rectangle 128"/>
          <p:cNvSpPr>
            <a:spLocks noChangeArrowheads="1"/>
          </p:cNvSpPr>
          <p:nvPr/>
        </p:nvSpPr>
        <p:spPr bwMode="auto">
          <a:xfrm>
            <a:off x="6135975" y="1882774"/>
            <a:ext cx="3492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16-bit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0" name="Rectangle 129"/>
          <p:cNvSpPr>
            <a:spLocks noChangeArrowheads="1"/>
          </p:cNvSpPr>
          <p:nvPr/>
        </p:nvSpPr>
        <p:spPr bwMode="auto">
          <a:xfrm>
            <a:off x="6193125" y="2017712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1" name="Rectangle 130"/>
          <p:cNvSpPr>
            <a:spLocks noChangeArrowheads="1"/>
          </p:cNvSpPr>
          <p:nvPr/>
        </p:nvSpPr>
        <p:spPr bwMode="auto">
          <a:xfrm>
            <a:off x="6269325" y="2009774"/>
            <a:ext cx="68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19572" name="Rectangle 131"/>
          <p:cNvSpPr>
            <a:spLocks noChangeArrowheads="1"/>
          </p:cNvSpPr>
          <p:nvPr/>
        </p:nvSpPr>
        <p:spPr bwMode="auto">
          <a:xfrm>
            <a:off x="6342350" y="2017712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3" name="Rectangle 132"/>
          <p:cNvSpPr>
            <a:spLocks noChangeArrowheads="1"/>
          </p:cNvSpPr>
          <p:nvPr/>
        </p:nvSpPr>
        <p:spPr bwMode="auto">
          <a:xfrm>
            <a:off x="5604163" y="1128712"/>
            <a:ext cx="4873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4" name="Rectangle 133"/>
          <p:cNvSpPr>
            <a:spLocks noChangeArrowheads="1"/>
          </p:cNvSpPr>
          <p:nvPr/>
        </p:nvSpPr>
        <p:spPr bwMode="auto">
          <a:xfrm>
            <a:off x="6135975" y="1128712"/>
            <a:ext cx="450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5" name="Rectangle 134"/>
          <p:cNvSpPr>
            <a:spLocks noChangeArrowheads="1"/>
          </p:cNvSpPr>
          <p:nvPr/>
        </p:nvSpPr>
        <p:spPr bwMode="auto">
          <a:xfrm>
            <a:off x="5851813" y="3775074"/>
            <a:ext cx="5286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Ra_data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6" name="Rectangle 135"/>
          <p:cNvSpPr>
            <a:spLocks noChangeArrowheads="1"/>
          </p:cNvSpPr>
          <p:nvPr/>
        </p:nvSpPr>
        <p:spPr bwMode="auto">
          <a:xfrm>
            <a:off x="6572538" y="3775074"/>
            <a:ext cx="5286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Rb_data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7" name="Rectangle 136"/>
          <p:cNvSpPr>
            <a:spLocks noChangeArrowheads="1"/>
          </p:cNvSpPr>
          <p:nvPr/>
        </p:nvSpPr>
        <p:spPr bwMode="auto">
          <a:xfrm>
            <a:off x="6243925" y="2468562"/>
            <a:ext cx="4873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W_data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8" name="Rectangle 137"/>
          <p:cNvSpPr>
            <a:spLocks noChangeArrowheads="1"/>
          </p:cNvSpPr>
          <p:nvPr/>
        </p:nvSpPr>
        <p:spPr bwMode="auto">
          <a:xfrm>
            <a:off x="5834350" y="2586037"/>
            <a:ext cx="495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79" name="Rectangle 138"/>
          <p:cNvSpPr>
            <a:spLocks noChangeArrowheads="1"/>
          </p:cNvSpPr>
          <p:nvPr/>
        </p:nvSpPr>
        <p:spPr bwMode="auto">
          <a:xfrm>
            <a:off x="5834350" y="2781299"/>
            <a:ext cx="361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W_wr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0" name="Rectangle 139"/>
          <p:cNvSpPr>
            <a:spLocks noChangeArrowheads="1"/>
          </p:cNvSpPr>
          <p:nvPr/>
        </p:nvSpPr>
        <p:spPr bwMode="auto">
          <a:xfrm>
            <a:off x="5834350" y="2959099"/>
            <a:ext cx="536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Ra_addr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1" name="Rectangle 140"/>
          <p:cNvSpPr>
            <a:spLocks noChangeArrowheads="1"/>
          </p:cNvSpPr>
          <p:nvPr/>
        </p:nvSpPr>
        <p:spPr bwMode="auto">
          <a:xfrm>
            <a:off x="5834350" y="3149599"/>
            <a:ext cx="3810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Ra_rd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2" name="Rectangle 141"/>
          <p:cNvSpPr>
            <a:spLocks noChangeArrowheads="1"/>
          </p:cNvSpPr>
          <p:nvPr/>
        </p:nvSpPr>
        <p:spPr bwMode="auto">
          <a:xfrm>
            <a:off x="5834350" y="3327399"/>
            <a:ext cx="536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Rb_addr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3" name="Rectangle 142"/>
          <p:cNvSpPr>
            <a:spLocks noChangeArrowheads="1"/>
          </p:cNvSpPr>
          <p:nvPr/>
        </p:nvSpPr>
        <p:spPr bwMode="auto">
          <a:xfrm>
            <a:off x="5834350" y="3517899"/>
            <a:ext cx="3810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Rb_rd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4" name="Rectangle 143"/>
          <p:cNvSpPr>
            <a:spLocks noChangeArrowheads="1"/>
          </p:cNvSpPr>
          <p:nvPr/>
        </p:nvSpPr>
        <p:spPr bwMode="auto">
          <a:xfrm>
            <a:off x="6618575" y="1770062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5" name="Rectangle 144"/>
          <p:cNvSpPr>
            <a:spLocks noChangeArrowheads="1"/>
          </p:cNvSpPr>
          <p:nvPr/>
        </p:nvSpPr>
        <p:spPr bwMode="auto">
          <a:xfrm>
            <a:off x="6351875" y="147796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6" name="Freeform 145"/>
          <p:cNvSpPr>
            <a:spLocks/>
          </p:cNvSpPr>
          <p:nvPr/>
        </p:nvSpPr>
        <p:spPr bwMode="auto">
          <a:xfrm>
            <a:off x="6261388" y="2201862"/>
            <a:ext cx="93662" cy="96837"/>
          </a:xfrm>
          <a:custGeom>
            <a:avLst/>
            <a:gdLst>
              <a:gd name="T0" fmla="*/ 2147483647 w 59"/>
              <a:gd name="T1" fmla="*/ 0 h 61"/>
              <a:gd name="T2" fmla="*/ 0 w 59"/>
              <a:gd name="T3" fmla="*/ 2147483647 h 61"/>
              <a:gd name="T4" fmla="*/ 2147483647 w 59"/>
              <a:gd name="T5" fmla="*/ 0 h 61"/>
              <a:gd name="T6" fmla="*/ 0 60000 65536"/>
              <a:gd name="T7" fmla="*/ 0 60000 65536"/>
              <a:gd name="T8" fmla="*/ 0 60000 65536"/>
              <a:gd name="T9" fmla="*/ 0 w 59"/>
              <a:gd name="T10" fmla="*/ 0 h 61"/>
              <a:gd name="T11" fmla="*/ 59 w 59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61">
                <a:moveTo>
                  <a:pt x="59" y="0"/>
                </a:moveTo>
                <a:lnTo>
                  <a:pt x="0" y="61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7" name="Line 146"/>
          <p:cNvSpPr>
            <a:spLocks noChangeShapeType="1"/>
          </p:cNvSpPr>
          <p:nvPr/>
        </p:nvSpPr>
        <p:spPr bwMode="auto">
          <a:xfrm flipH="1">
            <a:off x="6261388" y="2201862"/>
            <a:ext cx="93662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8" name="Rectangle 147"/>
          <p:cNvSpPr>
            <a:spLocks noChangeArrowheads="1"/>
          </p:cNvSpPr>
          <p:nvPr/>
        </p:nvSpPr>
        <p:spPr bwMode="auto">
          <a:xfrm>
            <a:off x="6351875" y="2176462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89" name="Rectangle 148"/>
          <p:cNvSpPr>
            <a:spLocks noChangeArrowheads="1"/>
          </p:cNvSpPr>
          <p:nvPr/>
        </p:nvSpPr>
        <p:spPr bwMode="auto">
          <a:xfrm>
            <a:off x="5627975" y="37972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0" name="Rectangle 149"/>
          <p:cNvSpPr>
            <a:spLocks noChangeArrowheads="1"/>
          </p:cNvSpPr>
          <p:nvPr/>
        </p:nvSpPr>
        <p:spPr bwMode="auto">
          <a:xfrm>
            <a:off x="6758275" y="40766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1" name="Freeform 150"/>
          <p:cNvSpPr>
            <a:spLocks/>
          </p:cNvSpPr>
          <p:nvPr/>
        </p:nvSpPr>
        <p:spPr bwMode="auto">
          <a:xfrm>
            <a:off x="6202650" y="4102099"/>
            <a:ext cx="93663" cy="96838"/>
          </a:xfrm>
          <a:custGeom>
            <a:avLst/>
            <a:gdLst>
              <a:gd name="T0" fmla="*/ 2147483647 w 59"/>
              <a:gd name="T1" fmla="*/ 0 h 61"/>
              <a:gd name="T2" fmla="*/ 0 w 59"/>
              <a:gd name="T3" fmla="*/ 2147483647 h 61"/>
              <a:gd name="T4" fmla="*/ 2147483647 w 59"/>
              <a:gd name="T5" fmla="*/ 0 h 61"/>
              <a:gd name="T6" fmla="*/ 0 60000 65536"/>
              <a:gd name="T7" fmla="*/ 0 60000 65536"/>
              <a:gd name="T8" fmla="*/ 0 60000 65536"/>
              <a:gd name="T9" fmla="*/ 0 w 59"/>
              <a:gd name="T10" fmla="*/ 0 h 61"/>
              <a:gd name="T11" fmla="*/ 59 w 59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61">
                <a:moveTo>
                  <a:pt x="59" y="0"/>
                </a:moveTo>
                <a:lnTo>
                  <a:pt x="0" y="61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92" name="Line 151"/>
          <p:cNvSpPr>
            <a:spLocks noChangeShapeType="1"/>
          </p:cNvSpPr>
          <p:nvPr/>
        </p:nvSpPr>
        <p:spPr bwMode="auto">
          <a:xfrm flipH="1">
            <a:off x="6202650" y="4102099"/>
            <a:ext cx="93663" cy="968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93" name="Rectangle 152"/>
          <p:cNvSpPr>
            <a:spLocks noChangeArrowheads="1"/>
          </p:cNvSpPr>
          <p:nvPr/>
        </p:nvSpPr>
        <p:spPr bwMode="auto">
          <a:xfrm>
            <a:off x="6309013" y="40766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4" name="Rectangle 153"/>
          <p:cNvSpPr>
            <a:spLocks noChangeArrowheads="1"/>
          </p:cNvSpPr>
          <p:nvPr/>
        </p:nvSpPr>
        <p:spPr bwMode="auto">
          <a:xfrm>
            <a:off x="6955125" y="4749799"/>
            <a:ext cx="155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5" name="Rectangle 154"/>
          <p:cNvSpPr>
            <a:spLocks noChangeArrowheads="1"/>
          </p:cNvSpPr>
          <p:nvPr/>
        </p:nvSpPr>
        <p:spPr bwMode="auto">
          <a:xfrm>
            <a:off x="5829588" y="1922462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6" name="Rectangle 155"/>
          <p:cNvSpPr>
            <a:spLocks noChangeArrowheads="1"/>
          </p:cNvSpPr>
          <p:nvPr/>
        </p:nvSpPr>
        <p:spPr bwMode="auto">
          <a:xfrm>
            <a:off x="6270913" y="1757362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7" name="Rectangle 156"/>
          <p:cNvSpPr>
            <a:spLocks noChangeArrowheads="1"/>
          </p:cNvSpPr>
          <p:nvPr/>
        </p:nvSpPr>
        <p:spPr bwMode="auto">
          <a:xfrm>
            <a:off x="6205825" y="4376737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8" name="Rectangle 157"/>
          <p:cNvSpPr>
            <a:spLocks noChangeArrowheads="1"/>
          </p:cNvSpPr>
          <p:nvPr/>
        </p:nvSpPr>
        <p:spPr bwMode="auto">
          <a:xfrm>
            <a:off x="6655088" y="4376737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599" name="Rectangle 158"/>
          <p:cNvSpPr>
            <a:spLocks noChangeArrowheads="1"/>
          </p:cNvSpPr>
          <p:nvPr/>
        </p:nvSpPr>
        <p:spPr bwMode="auto">
          <a:xfrm>
            <a:off x="5831175" y="4459287"/>
            <a:ext cx="9457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600" name="Rectangle 159"/>
          <p:cNvSpPr>
            <a:spLocks noChangeArrowheads="1"/>
          </p:cNvSpPr>
          <p:nvPr/>
        </p:nvSpPr>
        <p:spPr bwMode="auto">
          <a:xfrm>
            <a:off x="6345525" y="4491037"/>
            <a:ext cx="273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ALU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601" name="Rectangle 160"/>
          <p:cNvSpPr>
            <a:spLocks noChangeArrowheads="1"/>
          </p:cNvSpPr>
          <p:nvPr/>
        </p:nvSpPr>
        <p:spPr bwMode="auto">
          <a:xfrm>
            <a:off x="5381913" y="2474912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602" name="Rectangle 161"/>
          <p:cNvSpPr>
            <a:spLocks noChangeArrowheads="1"/>
          </p:cNvSpPr>
          <p:nvPr/>
        </p:nvSpPr>
        <p:spPr bwMode="auto">
          <a:xfrm>
            <a:off x="5381913" y="2851149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603" name="Rectangle 162"/>
          <p:cNvSpPr>
            <a:spLocks noChangeArrowheads="1"/>
          </p:cNvSpPr>
          <p:nvPr/>
        </p:nvSpPr>
        <p:spPr bwMode="auto">
          <a:xfrm>
            <a:off x="5381913" y="3232149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604" name="Rectangle 163"/>
          <p:cNvSpPr>
            <a:spLocks noChangeArrowheads="1"/>
          </p:cNvSpPr>
          <p:nvPr/>
        </p:nvSpPr>
        <p:spPr bwMode="auto">
          <a:xfrm>
            <a:off x="2438688" y="1181099"/>
            <a:ext cx="601662" cy="3683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5" name="Rectangle 164"/>
          <p:cNvSpPr>
            <a:spLocks noChangeArrowheads="1"/>
          </p:cNvSpPr>
          <p:nvPr/>
        </p:nvSpPr>
        <p:spPr bwMode="auto">
          <a:xfrm>
            <a:off x="2438688" y="2001837"/>
            <a:ext cx="1765300" cy="2295525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6" name="Rectangle 165"/>
          <p:cNvSpPr>
            <a:spLocks noChangeArrowheads="1"/>
          </p:cNvSpPr>
          <p:nvPr/>
        </p:nvSpPr>
        <p:spPr bwMode="auto">
          <a:xfrm>
            <a:off x="3370550" y="1181099"/>
            <a:ext cx="601663" cy="3683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7" name="Rectangle 166"/>
          <p:cNvSpPr>
            <a:spLocks noChangeArrowheads="1"/>
          </p:cNvSpPr>
          <p:nvPr/>
        </p:nvSpPr>
        <p:spPr bwMode="auto">
          <a:xfrm>
            <a:off x="2372013" y="601662"/>
            <a:ext cx="1895475" cy="2032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8" name="Rectangle 167"/>
          <p:cNvSpPr>
            <a:spLocks noChangeArrowheads="1"/>
          </p:cNvSpPr>
          <p:nvPr/>
        </p:nvSpPr>
        <p:spPr bwMode="auto">
          <a:xfrm>
            <a:off x="5486688" y="579437"/>
            <a:ext cx="1655762" cy="728662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09" name="Rectangle 168"/>
          <p:cNvSpPr>
            <a:spLocks noChangeArrowheads="1"/>
          </p:cNvSpPr>
          <p:nvPr/>
        </p:nvSpPr>
        <p:spPr bwMode="auto">
          <a:xfrm>
            <a:off x="5804188" y="1773237"/>
            <a:ext cx="1025525" cy="4064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10" name="Rectangle 169"/>
          <p:cNvSpPr>
            <a:spLocks noChangeArrowheads="1"/>
          </p:cNvSpPr>
          <p:nvPr/>
        </p:nvSpPr>
        <p:spPr bwMode="auto">
          <a:xfrm>
            <a:off x="5804188" y="2463799"/>
            <a:ext cx="1346200" cy="1493838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11" name="Rectangle 170"/>
          <p:cNvSpPr>
            <a:spLocks noChangeArrowheads="1"/>
          </p:cNvSpPr>
          <p:nvPr/>
        </p:nvSpPr>
        <p:spPr bwMode="auto">
          <a:xfrm>
            <a:off x="5804188" y="4376737"/>
            <a:ext cx="1346200" cy="368300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19613" name="Line 213"/>
          <p:cNvSpPr>
            <a:spLocks noChangeShapeType="1"/>
          </p:cNvSpPr>
          <p:nvPr/>
        </p:nvSpPr>
        <p:spPr bwMode="auto">
          <a:xfrm flipH="1">
            <a:off x="4853275" y="4483099"/>
            <a:ext cx="114300" cy="147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14" name="Rectangle 162"/>
          <p:cNvSpPr>
            <a:spLocks noChangeArrowheads="1"/>
          </p:cNvSpPr>
          <p:nvPr/>
        </p:nvSpPr>
        <p:spPr bwMode="auto">
          <a:xfrm>
            <a:off x="4904363" y="4301037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 smtClean="0">
                <a:solidFill>
                  <a:srgbClr val="000000"/>
                </a:solidFill>
                <a:latin typeface="Helvetica" pitchFamily="34" charset="0"/>
              </a:rPr>
              <a:t>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417" y="5099611"/>
            <a:ext cx="229101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Detailed connections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427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/>
          </p:cNvSpPr>
          <p:nvPr>
            <p:ph type="title"/>
          </p:nvPr>
        </p:nvSpPr>
        <p:spPr>
          <a:xfrm>
            <a:off x="439144" y="5413375"/>
            <a:ext cx="8229600" cy="1143000"/>
          </a:xfrm>
        </p:spPr>
        <p:txBody>
          <a:bodyPr/>
          <a:lstStyle/>
          <a:p>
            <a:r>
              <a:rPr lang="en-US" dirty="0" smtClean="0"/>
              <a:t>Controller State Machine</a:t>
            </a:r>
          </a:p>
        </p:txBody>
      </p:sp>
      <p:pic>
        <p:nvPicPr>
          <p:cNvPr id="20483" name="Picture 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201" y="605630"/>
            <a:ext cx="18288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1083" name="Group 9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83596"/>
              </p:ext>
            </p:extLst>
          </p:nvPr>
        </p:nvGraphicFramePr>
        <p:xfrm>
          <a:off x="6945905" y="736655"/>
          <a:ext cx="1700212" cy="3840256"/>
        </p:xfrm>
        <a:graphic>
          <a:graphicData uri="http://schemas.openxmlformats.org/drawingml/2006/table">
            <a:tbl>
              <a:tblPr/>
              <a:tblGrid>
                <a:gridCol w="1103312"/>
                <a:gridCol w="596900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Control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Size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PC_clr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PC_up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IR_ld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D_addr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D_wr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RF_s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RF_W_addr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RF_W_wr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RF_Ra_addr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RF_Ra_rd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RF_Rb_addr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RF_Rb_rd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Alu_s0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65" name="Text Box 106"/>
          <p:cNvSpPr txBox="1">
            <a:spLocks noChangeArrowheads="1"/>
          </p:cNvSpPr>
          <p:nvPr/>
        </p:nvSpPr>
        <p:spPr bwMode="auto">
          <a:xfrm>
            <a:off x="7244355" y="431855"/>
            <a:ext cx="122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/>
              <a:t>Control Lines</a:t>
            </a:r>
          </a:p>
        </p:txBody>
      </p:sp>
      <p:sp>
        <p:nvSpPr>
          <p:cNvPr id="20484" name="Oval 6"/>
          <p:cNvSpPr>
            <a:spLocks noChangeArrowheads="1"/>
          </p:cNvSpPr>
          <p:nvPr/>
        </p:nvSpPr>
        <p:spPr bwMode="auto">
          <a:xfrm>
            <a:off x="1067794" y="2078038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Init</a:t>
            </a:r>
          </a:p>
        </p:txBody>
      </p:sp>
      <p:sp>
        <p:nvSpPr>
          <p:cNvPr id="20485" name="Oval 7"/>
          <p:cNvSpPr>
            <a:spLocks noChangeArrowheads="1"/>
          </p:cNvSpPr>
          <p:nvPr/>
        </p:nvSpPr>
        <p:spPr bwMode="auto">
          <a:xfrm>
            <a:off x="2271119" y="2354263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Fetch</a:t>
            </a:r>
          </a:p>
        </p:txBody>
      </p:sp>
      <p:sp>
        <p:nvSpPr>
          <p:cNvPr id="20486" name="Oval 8"/>
          <p:cNvSpPr>
            <a:spLocks noChangeArrowheads="1"/>
          </p:cNvSpPr>
          <p:nvPr/>
        </p:nvSpPr>
        <p:spPr bwMode="auto">
          <a:xfrm>
            <a:off x="2271119" y="3090863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Decode</a:t>
            </a:r>
          </a:p>
        </p:txBody>
      </p:sp>
      <p:sp>
        <p:nvSpPr>
          <p:cNvPr id="20487" name="Oval 9"/>
          <p:cNvSpPr>
            <a:spLocks noChangeArrowheads="1"/>
          </p:cNvSpPr>
          <p:nvPr/>
        </p:nvSpPr>
        <p:spPr bwMode="auto">
          <a:xfrm>
            <a:off x="883644" y="3919538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NOOP</a:t>
            </a:r>
          </a:p>
        </p:txBody>
      </p:sp>
      <p:sp>
        <p:nvSpPr>
          <p:cNvPr id="20488" name="Oval 10"/>
          <p:cNvSpPr>
            <a:spLocks noChangeArrowheads="1"/>
          </p:cNvSpPr>
          <p:nvPr/>
        </p:nvSpPr>
        <p:spPr bwMode="auto">
          <a:xfrm>
            <a:off x="1993306" y="3919538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LOAD</a:t>
            </a:r>
          </a:p>
        </p:txBody>
      </p:sp>
      <p:sp>
        <p:nvSpPr>
          <p:cNvPr id="20489" name="Oval 11"/>
          <p:cNvSpPr>
            <a:spLocks noChangeArrowheads="1"/>
          </p:cNvSpPr>
          <p:nvPr/>
        </p:nvSpPr>
        <p:spPr bwMode="auto">
          <a:xfrm>
            <a:off x="3010894" y="3919538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STORE</a:t>
            </a:r>
          </a:p>
        </p:txBody>
      </p:sp>
      <p:sp>
        <p:nvSpPr>
          <p:cNvPr id="20490" name="Oval 12"/>
          <p:cNvSpPr>
            <a:spLocks noChangeArrowheads="1"/>
          </p:cNvSpPr>
          <p:nvPr/>
        </p:nvSpPr>
        <p:spPr bwMode="auto">
          <a:xfrm>
            <a:off x="4030069" y="3919538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ADD</a:t>
            </a:r>
          </a:p>
        </p:txBody>
      </p:sp>
      <p:sp>
        <p:nvSpPr>
          <p:cNvPr id="20491" name="Oval 13"/>
          <p:cNvSpPr>
            <a:spLocks noChangeArrowheads="1"/>
          </p:cNvSpPr>
          <p:nvPr/>
        </p:nvSpPr>
        <p:spPr bwMode="auto">
          <a:xfrm>
            <a:off x="4955581" y="2989263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HALT</a:t>
            </a:r>
          </a:p>
        </p:txBody>
      </p:sp>
      <p:cxnSp>
        <p:nvCxnSpPr>
          <p:cNvPr id="20492" name="AutoShape 14"/>
          <p:cNvCxnSpPr>
            <a:cxnSpLocks noChangeShapeType="1"/>
            <a:stCxn id="20484" idx="6"/>
            <a:endCxn id="20485" idx="2"/>
          </p:cNvCxnSpPr>
          <p:nvPr/>
        </p:nvCxnSpPr>
        <p:spPr bwMode="auto">
          <a:xfrm>
            <a:off x="1715494" y="2262188"/>
            <a:ext cx="5556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3" name="AutoShape 15"/>
          <p:cNvCxnSpPr>
            <a:cxnSpLocks noChangeShapeType="1"/>
            <a:stCxn id="20485" idx="4"/>
            <a:endCxn id="20486" idx="0"/>
          </p:cNvCxnSpPr>
          <p:nvPr/>
        </p:nvCxnSpPr>
        <p:spPr bwMode="auto">
          <a:xfrm>
            <a:off x="2594969" y="2722563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4" name="AutoShape 16"/>
          <p:cNvCxnSpPr>
            <a:cxnSpLocks noChangeShapeType="1"/>
            <a:stCxn id="20486" idx="3"/>
            <a:endCxn id="20487" idx="0"/>
          </p:cNvCxnSpPr>
          <p:nvPr/>
        </p:nvCxnSpPr>
        <p:spPr bwMode="auto">
          <a:xfrm flipH="1">
            <a:off x="1207494" y="3405188"/>
            <a:ext cx="11588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5" name="AutoShape 17"/>
          <p:cNvCxnSpPr>
            <a:cxnSpLocks noChangeShapeType="1"/>
            <a:stCxn id="20486" idx="4"/>
            <a:endCxn id="20488" idx="0"/>
          </p:cNvCxnSpPr>
          <p:nvPr/>
        </p:nvCxnSpPr>
        <p:spPr bwMode="auto">
          <a:xfrm flipH="1">
            <a:off x="2317156" y="3459163"/>
            <a:ext cx="277813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6" name="AutoShape 18"/>
          <p:cNvCxnSpPr>
            <a:cxnSpLocks noChangeShapeType="1"/>
            <a:stCxn id="20486" idx="4"/>
            <a:endCxn id="20489" idx="0"/>
          </p:cNvCxnSpPr>
          <p:nvPr/>
        </p:nvCxnSpPr>
        <p:spPr bwMode="auto">
          <a:xfrm>
            <a:off x="2594969" y="3459163"/>
            <a:ext cx="7397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7" name="AutoShape 19"/>
          <p:cNvCxnSpPr>
            <a:cxnSpLocks noChangeShapeType="1"/>
            <a:stCxn id="20486" idx="5"/>
            <a:endCxn id="20490" idx="0"/>
          </p:cNvCxnSpPr>
          <p:nvPr/>
        </p:nvCxnSpPr>
        <p:spPr bwMode="auto">
          <a:xfrm>
            <a:off x="2825156" y="3405188"/>
            <a:ext cx="1528763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8" name="AutoShape 20"/>
          <p:cNvCxnSpPr>
            <a:cxnSpLocks noChangeShapeType="1"/>
            <a:stCxn id="20486" idx="6"/>
          </p:cNvCxnSpPr>
          <p:nvPr/>
        </p:nvCxnSpPr>
        <p:spPr bwMode="auto">
          <a:xfrm>
            <a:off x="2918819" y="3275013"/>
            <a:ext cx="212248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9" name="AutoShape 21"/>
          <p:cNvCxnSpPr>
            <a:cxnSpLocks noChangeShapeType="1"/>
            <a:stCxn id="20491" idx="7"/>
            <a:endCxn id="20491" idx="5"/>
          </p:cNvCxnSpPr>
          <p:nvPr/>
        </p:nvCxnSpPr>
        <p:spPr bwMode="auto">
          <a:xfrm rot="16200000" flipH="1">
            <a:off x="5377856" y="3173413"/>
            <a:ext cx="260350" cy="12700"/>
          </a:xfrm>
          <a:prstGeom prst="curvedConnector5">
            <a:avLst>
              <a:gd name="adj1" fmla="val -87778"/>
              <a:gd name="adj2" fmla="val 6153125"/>
              <a:gd name="adj3" fmla="val 187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0" name="AutoShape 22"/>
          <p:cNvCxnSpPr>
            <a:cxnSpLocks noChangeShapeType="1"/>
            <a:stCxn id="20487" idx="2"/>
          </p:cNvCxnSpPr>
          <p:nvPr/>
        </p:nvCxnSpPr>
        <p:spPr bwMode="auto">
          <a:xfrm rot="10800000" flipH="1">
            <a:off x="883644" y="2630488"/>
            <a:ext cx="1436687" cy="1473200"/>
          </a:xfrm>
          <a:prstGeom prst="curvedConnector4">
            <a:avLst>
              <a:gd name="adj1" fmla="val -19329"/>
              <a:gd name="adj2" fmla="val 562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1" name="AutoShape 23"/>
          <p:cNvCxnSpPr>
            <a:cxnSpLocks noChangeShapeType="1"/>
            <a:stCxn id="20488" idx="4"/>
          </p:cNvCxnSpPr>
          <p:nvPr/>
        </p:nvCxnSpPr>
        <p:spPr bwMode="auto">
          <a:xfrm rot="16200000" flipV="1">
            <a:off x="1231306" y="3201988"/>
            <a:ext cx="460375" cy="1711325"/>
          </a:xfrm>
          <a:prstGeom prst="curvedConnector4">
            <a:avLst>
              <a:gd name="adj1" fmla="val -60000"/>
              <a:gd name="adj2" fmla="val 958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2" name="AutoShape 24"/>
          <p:cNvCxnSpPr>
            <a:cxnSpLocks noChangeShapeType="1"/>
            <a:stCxn id="20489" idx="4"/>
          </p:cNvCxnSpPr>
          <p:nvPr/>
        </p:nvCxnSpPr>
        <p:spPr bwMode="auto">
          <a:xfrm rot="5400000">
            <a:off x="2202062" y="3431382"/>
            <a:ext cx="276225" cy="19891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3" name="AutoShape 26"/>
          <p:cNvCxnSpPr>
            <a:cxnSpLocks noChangeShapeType="1"/>
            <a:stCxn id="20490" idx="4"/>
          </p:cNvCxnSpPr>
          <p:nvPr/>
        </p:nvCxnSpPr>
        <p:spPr bwMode="auto">
          <a:xfrm rot="5400000">
            <a:off x="3343476" y="3491706"/>
            <a:ext cx="214312" cy="1806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Line 28"/>
          <p:cNvSpPr>
            <a:spLocks noChangeShapeType="1"/>
          </p:cNvSpPr>
          <p:nvPr/>
        </p:nvSpPr>
        <p:spPr bwMode="auto">
          <a:xfrm>
            <a:off x="785219" y="2193925"/>
            <a:ext cx="274637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2" name="Text Box 92"/>
          <p:cNvSpPr txBox="1">
            <a:spLocks noChangeArrowheads="1"/>
          </p:cNvSpPr>
          <p:nvPr/>
        </p:nvSpPr>
        <p:spPr bwMode="auto">
          <a:xfrm>
            <a:off x="796331" y="2479675"/>
            <a:ext cx="908050" cy="284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PC_clr = 1</a:t>
            </a:r>
          </a:p>
        </p:txBody>
      </p:sp>
      <p:sp>
        <p:nvSpPr>
          <p:cNvPr id="20553" name="Text Box 93"/>
          <p:cNvSpPr txBox="1">
            <a:spLocks noChangeArrowheads="1"/>
          </p:cNvSpPr>
          <p:nvPr/>
        </p:nvSpPr>
        <p:spPr bwMode="auto">
          <a:xfrm>
            <a:off x="3069631" y="2290763"/>
            <a:ext cx="915988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/>
              <a:t>PC_up = 1</a:t>
            </a:r>
          </a:p>
          <a:p>
            <a:pPr algn="l" eaLnBrk="1" hangingPunct="1"/>
            <a:r>
              <a:rPr lang="en-US" sz="1200"/>
              <a:t>IR_ld = 1</a:t>
            </a:r>
          </a:p>
        </p:txBody>
      </p:sp>
      <p:sp>
        <p:nvSpPr>
          <p:cNvPr id="20554" name="Text Box 94"/>
          <p:cNvSpPr txBox="1">
            <a:spLocks noChangeArrowheads="1"/>
          </p:cNvSpPr>
          <p:nvPr/>
        </p:nvSpPr>
        <p:spPr bwMode="auto">
          <a:xfrm>
            <a:off x="1121769" y="4702175"/>
            <a:ext cx="1392237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D_addr = IR[11:4]</a:t>
            </a:r>
          </a:p>
          <a:p>
            <a:pPr algn="l" eaLnBrk="1" hangingPunct="1"/>
            <a:r>
              <a:rPr lang="en-US" sz="1000"/>
              <a:t>RF_s = 1</a:t>
            </a:r>
          </a:p>
          <a:p>
            <a:pPr algn="l" eaLnBrk="1" hangingPunct="1"/>
            <a:r>
              <a:rPr lang="en-US" sz="1000"/>
              <a:t>RF_W_addr = IR[3:0]</a:t>
            </a:r>
          </a:p>
          <a:p>
            <a:pPr algn="l" eaLnBrk="1" hangingPunct="1"/>
            <a:r>
              <a:rPr lang="en-US" sz="1000"/>
              <a:t>RF_W_wr = 1</a:t>
            </a:r>
          </a:p>
        </p:txBody>
      </p:sp>
      <p:sp>
        <p:nvSpPr>
          <p:cNvPr id="20555" name="Text Box 95"/>
          <p:cNvSpPr txBox="1">
            <a:spLocks noChangeArrowheads="1"/>
          </p:cNvSpPr>
          <p:nvPr/>
        </p:nvSpPr>
        <p:spPr bwMode="auto">
          <a:xfrm>
            <a:off x="2960094" y="4668838"/>
            <a:ext cx="1433512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/>
              <a:t>D_addr = IR[7:0]</a:t>
            </a:r>
          </a:p>
          <a:p>
            <a:pPr algn="l" eaLnBrk="1" hangingPunct="1"/>
            <a:r>
              <a:rPr lang="en-US" sz="1000"/>
              <a:t>D_wr = 1</a:t>
            </a:r>
          </a:p>
          <a:p>
            <a:pPr algn="l" eaLnBrk="1" hangingPunct="1"/>
            <a:r>
              <a:rPr lang="en-US" sz="1000"/>
              <a:t>RF_Ra_addr=IR[11:8]</a:t>
            </a:r>
          </a:p>
          <a:p>
            <a:pPr algn="l" eaLnBrk="1" hangingPunct="1"/>
            <a:r>
              <a:rPr lang="en-US" sz="1000"/>
              <a:t>RF_ra_rd = 1</a:t>
            </a:r>
          </a:p>
        </p:txBody>
      </p:sp>
      <p:sp>
        <p:nvSpPr>
          <p:cNvPr id="20556" name="Text Box 96"/>
          <p:cNvSpPr txBox="1">
            <a:spLocks noChangeArrowheads="1"/>
          </p:cNvSpPr>
          <p:nvPr/>
        </p:nvSpPr>
        <p:spPr bwMode="auto">
          <a:xfrm>
            <a:off x="4634906" y="4598988"/>
            <a:ext cx="1436612" cy="116955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 dirty="0" err="1"/>
              <a:t>RF_W_addr</a:t>
            </a:r>
            <a:r>
              <a:rPr lang="en-US" sz="1000" dirty="0"/>
              <a:t> = IR[3:0]</a:t>
            </a:r>
          </a:p>
          <a:p>
            <a:pPr algn="l" eaLnBrk="1" hangingPunct="1"/>
            <a:r>
              <a:rPr lang="en-US" sz="1000" dirty="0" err="1"/>
              <a:t>RF_W_wr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 err="1"/>
              <a:t>RF_Ra_addr</a:t>
            </a:r>
            <a:r>
              <a:rPr lang="en-US" sz="1000" dirty="0"/>
              <a:t>=IR[11:8]</a:t>
            </a:r>
          </a:p>
          <a:p>
            <a:pPr algn="l" eaLnBrk="1" hangingPunct="1"/>
            <a:r>
              <a:rPr lang="en-US" sz="1000" dirty="0" err="1"/>
              <a:t>RF_ra_rd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 err="1"/>
              <a:t>RF_Rb_addr</a:t>
            </a:r>
            <a:r>
              <a:rPr lang="en-US" sz="1000" dirty="0"/>
              <a:t> = IR[7:4]</a:t>
            </a:r>
          </a:p>
          <a:p>
            <a:pPr algn="l" eaLnBrk="1" hangingPunct="1"/>
            <a:r>
              <a:rPr lang="en-US" sz="1000" dirty="0" err="1"/>
              <a:t>RF_rb_rd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/>
              <a:t>ALU_s0 = </a:t>
            </a:r>
            <a:r>
              <a:rPr lang="en-US" sz="1000" dirty="0" smtClean="0"/>
              <a:t>1</a:t>
            </a:r>
            <a:endParaRPr lang="en-US" sz="1000" dirty="0" smtClean="0"/>
          </a:p>
        </p:txBody>
      </p:sp>
      <p:sp>
        <p:nvSpPr>
          <p:cNvPr id="20557" name="Line 97"/>
          <p:cNvSpPr>
            <a:spLocks noChangeShapeType="1"/>
          </p:cNvSpPr>
          <p:nvPr/>
        </p:nvSpPr>
        <p:spPr bwMode="auto">
          <a:xfrm flipV="1">
            <a:off x="2255244" y="4322763"/>
            <a:ext cx="120650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8" name="Line 98"/>
          <p:cNvSpPr>
            <a:spLocks noChangeShapeType="1"/>
          </p:cNvSpPr>
          <p:nvPr/>
        </p:nvSpPr>
        <p:spPr bwMode="auto">
          <a:xfrm flipV="1">
            <a:off x="3349031" y="4313238"/>
            <a:ext cx="428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9" name="Line 99"/>
          <p:cNvSpPr>
            <a:spLocks noChangeShapeType="1"/>
          </p:cNvSpPr>
          <p:nvPr/>
        </p:nvSpPr>
        <p:spPr bwMode="auto">
          <a:xfrm flipH="1" flipV="1">
            <a:off x="4553944" y="4279900"/>
            <a:ext cx="401637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93" name="WordArt 101"/>
          <p:cNvSpPr>
            <a:spLocks noChangeArrowheads="1" noChangeShapeType="1" noTextEdit="1"/>
          </p:cNvSpPr>
          <p:nvPr/>
        </p:nvSpPr>
        <p:spPr bwMode="auto">
          <a:xfrm rot="2474888">
            <a:off x="3552231" y="3452813"/>
            <a:ext cx="438150" cy="3524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r>
              <a:rPr lang="en-US" sz="12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0011b</a:t>
            </a:r>
          </a:p>
        </p:txBody>
      </p:sp>
      <p:sp>
        <p:nvSpPr>
          <p:cNvPr id="341094" name="WordArt 102"/>
          <p:cNvSpPr>
            <a:spLocks noChangeArrowheads="1" noChangeShapeType="1" noTextEdit="1"/>
          </p:cNvSpPr>
          <p:nvPr/>
        </p:nvSpPr>
        <p:spPr bwMode="auto">
          <a:xfrm rot="784119">
            <a:off x="3852269" y="2722563"/>
            <a:ext cx="950912" cy="5143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r>
              <a:rPr 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IR[15:12] == 0101b</a:t>
            </a:r>
          </a:p>
        </p:txBody>
      </p:sp>
      <p:sp>
        <p:nvSpPr>
          <p:cNvPr id="341095" name="WordArt 103"/>
          <p:cNvSpPr>
            <a:spLocks noChangeArrowheads="1" noChangeShapeType="1" noTextEdit="1"/>
          </p:cNvSpPr>
          <p:nvPr/>
        </p:nvSpPr>
        <p:spPr bwMode="auto">
          <a:xfrm rot="3093179">
            <a:off x="2895007" y="3487737"/>
            <a:ext cx="438150" cy="3524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r>
              <a:rPr lang="en-US" sz="12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0001b</a:t>
            </a:r>
          </a:p>
        </p:txBody>
      </p:sp>
      <p:sp>
        <p:nvSpPr>
          <p:cNvPr id="341096" name="WordArt 104"/>
          <p:cNvSpPr>
            <a:spLocks noChangeArrowheads="1" noChangeShapeType="1" noTextEdit="1"/>
          </p:cNvSpPr>
          <p:nvPr/>
        </p:nvSpPr>
        <p:spPr bwMode="auto">
          <a:xfrm>
            <a:off x="1518644" y="3359150"/>
            <a:ext cx="438150" cy="3524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r>
              <a:rPr lang="en-US" sz="12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0000b</a:t>
            </a:r>
          </a:p>
        </p:txBody>
      </p:sp>
      <p:sp>
        <p:nvSpPr>
          <p:cNvPr id="341097" name="WordArt 105"/>
          <p:cNvSpPr>
            <a:spLocks noChangeArrowheads="1" noChangeShapeType="1" noTextEdit="1"/>
          </p:cNvSpPr>
          <p:nvPr/>
        </p:nvSpPr>
        <p:spPr bwMode="auto">
          <a:xfrm rot="19454221">
            <a:off x="2040931" y="3503613"/>
            <a:ext cx="438150" cy="3524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r>
              <a:rPr lang="en-US" sz="12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0010b</a:t>
            </a:r>
          </a:p>
        </p:txBody>
      </p:sp>
      <p:cxnSp>
        <p:nvCxnSpPr>
          <p:cNvPr id="20566" name="AutoShape 20"/>
          <p:cNvCxnSpPr>
            <a:cxnSpLocks noChangeShapeType="1"/>
            <a:stCxn id="20486" idx="7"/>
            <a:endCxn id="20491" idx="2"/>
          </p:cNvCxnSpPr>
          <p:nvPr/>
        </p:nvCxnSpPr>
        <p:spPr bwMode="auto">
          <a:xfrm>
            <a:off x="2823569" y="3144838"/>
            <a:ext cx="2132012" cy="28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67" name="Oval 13"/>
          <p:cNvSpPr>
            <a:spLocks noChangeArrowheads="1"/>
          </p:cNvSpPr>
          <p:nvPr/>
        </p:nvSpPr>
        <p:spPr bwMode="auto">
          <a:xfrm>
            <a:off x="5027019" y="3630613"/>
            <a:ext cx="647700" cy="368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SUB</a:t>
            </a:r>
          </a:p>
        </p:txBody>
      </p:sp>
      <p:sp>
        <p:nvSpPr>
          <p:cNvPr id="20568" name="Text Box 96"/>
          <p:cNvSpPr txBox="1">
            <a:spLocks noChangeArrowheads="1"/>
          </p:cNvSpPr>
          <p:nvPr/>
        </p:nvSpPr>
        <p:spPr bwMode="auto">
          <a:xfrm>
            <a:off x="6934200" y="4989802"/>
            <a:ext cx="1436612" cy="116955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000" dirty="0" err="1"/>
              <a:t>RF_W_addr</a:t>
            </a:r>
            <a:r>
              <a:rPr lang="en-US" sz="1000" dirty="0"/>
              <a:t> = IR[3:0]</a:t>
            </a:r>
          </a:p>
          <a:p>
            <a:pPr algn="l" eaLnBrk="1" hangingPunct="1"/>
            <a:r>
              <a:rPr lang="en-US" sz="1000" dirty="0" err="1"/>
              <a:t>RF_W_wr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 err="1"/>
              <a:t>RF_Ra_addr</a:t>
            </a:r>
            <a:r>
              <a:rPr lang="en-US" sz="1000" dirty="0"/>
              <a:t>=IR[11:8]</a:t>
            </a:r>
          </a:p>
          <a:p>
            <a:pPr algn="l" eaLnBrk="1" hangingPunct="1"/>
            <a:r>
              <a:rPr lang="en-US" sz="1000" dirty="0" err="1"/>
              <a:t>RF_ra_rd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 err="1"/>
              <a:t>RF_Rb_addr</a:t>
            </a:r>
            <a:r>
              <a:rPr lang="en-US" sz="1000" dirty="0"/>
              <a:t> = IR[7:4]</a:t>
            </a:r>
          </a:p>
          <a:p>
            <a:pPr algn="l" eaLnBrk="1" hangingPunct="1"/>
            <a:r>
              <a:rPr lang="en-US" sz="1000" dirty="0" err="1"/>
              <a:t>RF_rb_rd</a:t>
            </a:r>
            <a:r>
              <a:rPr lang="en-US" sz="1000" dirty="0"/>
              <a:t> = 1</a:t>
            </a:r>
          </a:p>
          <a:p>
            <a:pPr algn="l" eaLnBrk="1" hangingPunct="1"/>
            <a:r>
              <a:rPr lang="en-US" sz="1000" dirty="0"/>
              <a:t>ALU_s0 = </a:t>
            </a:r>
            <a:r>
              <a:rPr lang="en-US" sz="1000" dirty="0" smtClean="0"/>
              <a:t>2</a:t>
            </a:r>
            <a:endParaRPr lang="en-US" sz="1000" dirty="0" smtClean="0"/>
          </a:p>
        </p:txBody>
      </p:sp>
      <p:cxnSp>
        <p:nvCxnSpPr>
          <p:cNvPr id="20569" name="Straight Connector 12"/>
          <p:cNvCxnSpPr>
            <a:cxnSpLocks noChangeShapeType="1"/>
          </p:cNvCxnSpPr>
          <p:nvPr/>
        </p:nvCxnSpPr>
        <p:spPr bwMode="auto">
          <a:xfrm>
            <a:off x="5603281" y="3998913"/>
            <a:ext cx="1330919" cy="11064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70" name="Curved Connector 14"/>
          <p:cNvCxnSpPr>
            <a:cxnSpLocks noChangeShapeType="1"/>
            <a:stCxn id="20567" idx="4"/>
          </p:cNvCxnSpPr>
          <p:nvPr/>
        </p:nvCxnSpPr>
        <p:spPr bwMode="auto">
          <a:xfrm rot="5400000">
            <a:off x="4552356" y="3597276"/>
            <a:ext cx="396875" cy="120015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WordArt 101"/>
          <p:cNvSpPr>
            <a:spLocks noChangeArrowheads="1" noChangeShapeType="1" noTextEdit="1"/>
          </p:cNvSpPr>
          <p:nvPr/>
        </p:nvSpPr>
        <p:spPr bwMode="auto">
          <a:xfrm rot="2068625">
            <a:off x="3990676" y="3224908"/>
            <a:ext cx="438150" cy="37730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r>
              <a:rPr lang="en-US" sz="12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0100b</a:t>
            </a:r>
            <a:endParaRPr lang="en-US" sz="12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41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Programmable Processors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469313" cy="4525963"/>
          </a:xfrm>
        </p:spPr>
        <p:txBody>
          <a:bodyPr/>
          <a:lstStyle/>
          <a:p>
            <a:r>
              <a:rPr lang="en-US" dirty="0" smtClean="0"/>
              <a:t>So far we’ve looked at ‘hard-wired’ or special purpose processors (like the SAD processor).</a:t>
            </a:r>
          </a:p>
          <a:p>
            <a:r>
              <a:rPr lang="en-US" dirty="0" smtClean="0"/>
              <a:t>We’ll now look at programmable processors or ‘stored program’ processors.</a:t>
            </a:r>
          </a:p>
          <a:p>
            <a:r>
              <a:rPr lang="en-US" dirty="0" smtClean="0"/>
              <a:t>Different tasks can be performed by changing the program.</a:t>
            </a:r>
          </a:p>
          <a:p>
            <a:r>
              <a:rPr lang="en-US" dirty="0" smtClean="0"/>
              <a:t>Well-known examples: Pentium, PIC, ARM, Atmel </a:t>
            </a:r>
            <a:r>
              <a:rPr lang="en-US" dirty="0" err="1" smtClean="0"/>
              <a:t>AtMega</a:t>
            </a:r>
            <a:r>
              <a:rPr lang="en-US" dirty="0" smtClean="0"/>
              <a:t>, MIPS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00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/>
          </p:cNvSpPr>
          <p:nvPr>
            <p:ph type="title"/>
          </p:nvPr>
        </p:nvSpPr>
        <p:spPr>
          <a:xfrm>
            <a:off x="692785" y="5410200"/>
            <a:ext cx="8183880" cy="1051560"/>
          </a:xfrm>
        </p:spPr>
        <p:txBody>
          <a:bodyPr/>
          <a:lstStyle/>
          <a:p>
            <a:r>
              <a:rPr lang="en-US" dirty="0" smtClean="0"/>
              <a:t>LOAD Anomaly </a:t>
            </a:r>
          </a:p>
        </p:txBody>
      </p:sp>
      <p:sp>
        <p:nvSpPr>
          <p:cNvPr id="21540" name="Text Box 46"/>
          <p:cNvSpPr txBox="1">
            <a:spLocks noChangeArrowheads="1"/>
          </p:cNvSpPr>
          <p:nvPr/>
        </p:nvSpPr>
        <p:spPr bwMode="auto">
          <a:xfrm>
            <a:off x="5749925" y="702125"/>
            <a:ext cx="2889250" cy="1203325"/>
          </a:xfrm>
          <a:prstGeom prst="rect">
            <a:avLst/>
          </a:prstGeom>
          <a:noFill/>
          <a:ln w="12700" algn="ctr">
            <a:solidFill>
              <a:srgbClr val="99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rgbClr val="9933FF"/>
                </a:solidFill>
              </a:rPr>
              <a:t>We need two LOAD states</a:t>
            </a:r>
          </a:p>
          <a:p>
            <a:pPr algn="l" eaLnBrk="1" hangingPunct="1"/>
            <a:r>
              <a:rPr lang="en-US" dirty="0">
                <a:solidFill>
                  <a:srgbClr val="9933FF"/>
                </a:solidFill>
              </a:rPr>
              <a:t>because both the Data</a:t>
            </a:r>
          </a:p>
          <a:p>
            <a:pPr algn="l" eaLnBrk="1" hangingPunct="1"/>
            <a:r>
              <a:rPr lang="en-US" dirty="0">
                <a:solidFill>
                  <a:srgbClr val="9933FF"/>
                </a:solidFill>
              </a:rPr>
              <a:t>Memory and the Register</a:t>
            </a:r>
          </a:p>
          <a:p>
            <a:pPr algn="l" eaLnBrk="1" hangingPunct="1"/>
            <a:r>
              <a:rPr lang="en-US" dirty="0">
                <a:solidFill>
                  <a:srgbClr val="9933FF"/>
                </a:solidFill>
              </a:rPr>
              <a:t>File are both clocked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811213"/>
            <a:ext cx="8451850" cy="4514850"/>
            <a:chOff x="173038" y="1798638"/>
            <a:chExt cx="8451850" cy="4514850"/>
          </a:xfrm>
        </p:grpSpPr>
        <p:sp>
          <p:nvSpPr>
            <p:cNvPr id="21507" name="Oval 5"/>
            <p:cNvSpPr>
              <a:spLocks noChangeArrowheads="1"/>
            </p:cNvSpPr>
            <p:nvPr/>
          </p:nvSpPr>
          <p:spPr bwMode="auto">
            <a:xfrm>
              <a:off x="1631950" y="1798638"/>
              <a:ext cx="647700" cy="368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 err="1"/>
                <a:t>Init</a:t>
              </a:r>
              <a:endParaRPr lang="en-US" sz="1400" dirty="0"/>
            </a:p>
          </p:txBody>
        </p:sp>
        <p:sp>
          <p:nvSpPr>
            <p:cNvPr id="21508" name="Oval 6"/>
            <p:cNvSpPr>
              <a:spLocks noChangeArrowheads="1"/>
            </p:cNvSpPr>
            <p:nvPr/>
          </p:nvSpPr>
          <p:spPr bwMode="auto">
            <a:xfrm>
              <a:off x="2835275" y="2074863"/>
              <a:ext cx="647700" cy="368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Fetch</a:t>
              </a:r>
            </a:p>
          </p:txBody>
        </p:sp>
        <p:sp>
          <p:nvSpPr>
            <p:cNvPr id="21509" name="Oval 7"/>
            <p:cNvSpPr>
              <a:spLocks noChangeArrowheads="1"/>
            </p:cNvSpPr>
            <p:nvPr/>
          </p:nvSpPr>
          <p:spPr bwMode="auto">
            <a:xfrm>
              <a:off x="2835275" y="2811463"/>
              <a:ext cx="647700" cy="368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Decode</a:t>
              </a:r>
            </a:p>
          </p:txBody>
        </p:sp>
        <p:sp>
          <p:nvSpPr>
            <p:cNvPr id="21510" name="Oval 8"/>
            <p:cNvSpPr>
              <a:spLocks noChangeArrowheads="1"/>
            </p:cNvSpPr>
            <p:nvPr/>
          </p:nvSpPr>
          <p:spPr bwMode="auto">
            <a:xfrm>
              <a:off x="1447800" y="3640138"/>
              <a:ext cx="647700" cy="368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NOOP</a:t>
              </a:r>
            </a:p>
          </p:txBody>
        </p:sp>
        <p:sp>
          <p:nvSpPr>
            <p:cNvPr id="21511" name="Oval 9"/>
            <p:cNvSpPr>
              <a:spLocks noChangeArrowheads="1"/>
            </p:cNvSpPr>
            <p:nvPr/>
          </p:nvSpPr>
          <p:spPr bwMode="auto">
            <a:xfrm>
              <a:off x="2557463" y="3640138"/>
              <a:ext cx="792162" cy="368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99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9933FF"/>
                  </a:solidFill>
                </a:rPr>
                <a:t>LOAD_A</a:t>
              </a:r>
            </a:p>
          </p:txBody>
        </p:sp>
        <p:sp>
          <p:nvSpPr>
            <p:cNvPr id="21512" name="Oval 10"/>
            <p:cNvSpPr>
              <a:spLocks noChangeArrowheads="1"/>
            </p:cNvSpPr>
            <p:nvPr/>
          </p:nvSpPr>
          <p:spPr bwMode="auto">
            <a:xfrm>
              <a:off x="3575050" y="3640138"/>
              <a:ext cx="647700" cy="368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STORE</a:t>
              </a:r>
            </a:p>
          </p:txBody>
        </p:sp>
        <p:sp>
          <p:nvSpPr>
            <p:cNvPr id="21513" name="Oval 11"/>
            <p:cNvSpPr>
              <a:spLocks noChangeArrowheads="1"/>
            </p:cNvSpPr>
            <p:nvPr/>
          </p:nvSpPr>
          <p:spPr bwMode="auto">
            <a:xfrm>
              <a:off x="4594225" y="3640138"/>
              <a:ext cx="647700" cy="368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ADD</a:t>
              </a:r>
            </a:p>
          </p:txBody>
        </p:sp>
        <p:sp>
          <p:nvSpPr>
            <p:cNvPr id="21514" name="Oval 12"/>
            <p:cNvSpPr>
              <a:spLocks noChangeArrowheads="1"/>
            </p:cNvSpPr>
            <p:nvPr/>
          </p:nvSpPr>
          <p:spPr bwMode="auto">
            <a:xfrm>
              <a:off x="5519738" y="3041650"/>
              <a:ext cx="647700" cy="368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HALT</a:t>
              </a:r>
            </a:p>
          </p:txBody>
        </p:sp>
        <p:cxnSp>
          <p:nvCxnSpPr>
            <p:cNvPr id="21515" name="AutoShape 13"/>
            <p:cNvCxnSpPr>
              <a:cxnSpLocks noChangeShapeType="1"/>
              <a:stCxn id="21507" idx="6"/>
              <a:endCxn id="21508" idx="2"/>
            </p:cNvCxnSpPr>
            <p:nvPr/>
          </p:nvCxnSpPr>
          <p:spPr bwMode="auto">
            <a:xfrm>
              <a:off x="2279650" y="1982788"/>
              <a:ext cx="555625" cy="276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6" name="AutoShape 14"/>
            <p:cNvCxnSpPr>
              <a:cxnSpLocks noChangeShapeType="1"/>
              <a:stCxn id="21508" idx="4"/>
              <a:endCxn id="21509" idx="0"/>
            </p:cNvCxnSpPr>
            <p:nvPr/>
          </p:nvCxnSpPr>
          <p:spPr bwMode="auto">
            <a:xfrm>
              <a:off x="3159125" y="2443163"/>
              <a:ext cx="0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7" name="AutoShape 15"/>
            <p:cNvCxnSpPr>
              <a:cxnSpLocks noChangeShapeType="1"/>
              <a:stCxn id="21509" idx="3"/>
              <a:endCxn id="21510" idx="0"/>
            </p:cNvCxnSpPr>
            <p:nvPr/>
          </p:nvCxnSpPr>
          <p:spPr bwMode="auto">
            <a:xfrm flipH="1">
              <a:off x="1771650" y="3125788"/>
              <a:ext cx="1158875" cy="514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8" name="AutoShape 16"/>
            <p:cNvCxnSpPr>
              <a:cxnSpLocks noChangeShapeType="1"/>
              <a:stCxn id="21509" idx="4"/>
              <a:endCxn id="21511" idx="0"/>
            </p:cNvCxnSpPr>
            <p:nvPr/>
          </p:nvCxnSpPr>
          <p:spPr bwMode="auto">
            <a:xfrm flipH="1">
              <a:off x="2954338" y="3179763"/>
              <a:ext cx="204787" cy="460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9" name="AutoShape 17"/>
            <p:cNvCxnSpPr>
              <a:cxnSpLocks noChangeShapeType="1"/>
              <a:stCxn id="21509" idx="4"/>
              <a:endCxn id="21512" idx="0"/>
            </p:cNvCxnSpPr>
            <p:nvPr/>
          </p:nvCxnSpPr>
          <p:spPr bwMode="auto">
            <a:xfrm>
              <a:off x="3159125" y="3179763"/>
              <a:ext cx="739775" cy="460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0" name="AutoShape 18"/>
            <p:cNvCxnSpPr>
              <a:cxnSpLocks noChangeShapeType="1"/>
              <a:stCxn id="21509" idx="5"/>
              <a:endCxn id="21513" idx="0"/>
            </p:cNvCxnSpPr>
            <p:nvPr/>
          </p:nvCxnSpPr>
          <p:spPr bwMode="auto">
            <a:xfrm>
              <a:off x="3389313" y="3125788"/>
              <a:ext cx="1528762" cy="514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1" name="AutoShape 19"/>
            <p:cNvCxnSpPr>
              <a:cxnSpLocks noChangeShapeType="1"/>
              <a:stCxn id="21509" idx="6"/>
              <a:endCxn id="21514" idx="2"/>
            </p:cNvCxnSpPr>
            <p:nvPr/>
          </p:nvCxnSpPr>
          <p:spPr bwMode="auto">
            <a:xfrm>
              <a:off x="3482975" y="2995613"/>
              <a:ext cx="2036763" cy="230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2" name="AutoShape 20"/>
            <p:cNvCxnSpPr>
              <a:cxnSpLocks noChangeShapeType="1"/>
              <a:stCxn id="21514" idx="7"/>
              <a:endCxn id="21514" idx="5"/>
            </p:cNvCxnSpPr>
            <p:nvPr/>
          </p:nvCxnSpPr>
          <p:spPr bwMode="auto">
            <a:xfrm rot="5400000" flipV="1">
              <a:off x="5944394" y="3225006"/>
              <a:ext cx="260350" cy="1588"/>
            </a:xfrm>
            <a:prstGeom prst="curvedConnector5">
              <a:avLst>
                <a:gd name="adj1" fmla="val -43384"/>
                <a:gd name="adj2" fmla="val 29100000"/>
                <a:gd name="adj3" fmla="val 14779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3" name="AutoShape 21"/>
            <p:cNvCxnSpPr>
              <a:cxnSpLocks noChangeShapeType="1"/>
              <a:stCxn id="21510" idx="2"/>
            </p:cNvCxnSpPr>
            <p:nvPr/>
          </p:nvCxnSpPr>
          <p:spPr bwMode="auto">
            <a:xfrm rot="10800000" flipH="1">
              <a:off x="1447800" y="2351088"/>
              <a:ext cx="1436688" cy="1473200"/>
            </a:xfrm>
            <a:prstGeom prst="curvedConnector4">
              <a:avLst>
                <a:gd name="adj1" fmla="val -19329"/>
                <a:gd name="adj2" fmla="val 562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4" name="Line 25"/>
            <p:cNvSpPr>
              <a:spLocks noChangeShapeType="1"/>
            </p:cNvSpPr>
            <p:nvPr/>
          </p:nvSpPr>
          <p:spPr bwMode="auto">
            <a:xfrm>
              <a:off x="1349375" y="1914525"/>
              <a:ext cx="274638" cy="42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Text Box 26"/>
            <p:cNvSpPr txBox="1">
              <a:spLocks noChangeArrowheads="1"/>
            </p:cNvSpPr>
            <p:nvPr/>
          </p:nvSpPr>
          <p:spPr bwMode="auto">
            <a:xfrm>
              <a:off x="1360488" y="2200275"/>
              <a:ext cx="908050" cy="2841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/>
                <a:t>PC_clr = 1</a:t>
              </a:r>
            </a:p>
          </p:txBody>
        </p:sp>
        <p:sp>
          <p:nvSpPr>
            <p:cNvPr id="21526" name="Text Box 27"/>
            <p:cNvSpPr txBox="1">
              <a:spLocks noChangeArrowheads="1"/>
            </p:cNvSpPr>
            <p:nvPr/>
          </p:nvSpPr>
          <p:spPr bwMode="auto">
            <a:xfrm>
              <a:off x="3633788" y="2011363"/>
              <a:ext cx="915987" cy="4667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200"/>
                <a:t>PC_up = 1</a:t>
              </a:r>
            </a:p>
            <a:p>
              <a:pPr algn="l" eaLnBrk="1" hangingPunct="1"/>
              <a:r>
                <a:rPr lang="en-US" sz="1200"/>
                <a:t>IR_ld = 1</a:t>
              </a:r>
            </a:p>
          </p:txBody>
        </p:sp>
        <p:sp>
          <p:nvSpPr>
            <p:cNvPr id="21527" name="Text Box 28"/>
            <p:cNvSpPr txBox="1">
              <a:spLocks noChangeArrowheads="1"/>
            </p:cNvSpPr>
            <p:nvPr/>
          </p:nvSpPr>
          <p:spPr bwMode="auto">
            <a:xfrm>
              <a:off x="1797050" y="5602288"/>
              <a:ext cx="1392238" cy="711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000"/>
                <a:t>D_addr = IR[11:4]</a:t>
              </a:r>
            </a:p>
            <a:p>
              <a:pPr algn="l" eaLnBrk="1" hangingPunct="1"/>
              <a:r>
                <a:rPr lang="en-US" sz="1000"/>
                <a:t>RF_s = 1</a:t>
              </a:r>
            </a:p>
            <a:p>
              <a:pPr algn="l" eaLnBrk="1" hangingPunct="1"/>
              <a:r>
                <a:rPr lang="en-US" sz="1000"/>
                <a:t>RF_W_addr = IR[3:0]</a:t>
              </a:r>
            </a:p>
            <a:p>
              <a:pPr algn="l" eaLnBrk="1" hangingPunct="1"/>
              <a:r>
                <a:rPr lang="en-US" sz="1000"/>
                <a:t>RF_W_wr = 1</a:t>
              </a:r>
            </a:p>
          </p:txBody>
        </p:sp>
        <p:sp>
          <p:nvSpPr>
            <p:cNvPr id="21528" name="Text Box 29"/>
            <p:cNvSpPr txBox="1">
              <a:spLocks noChangeArrowheads="1"/>
            </p:cNvSpPr>
            <p:nvPr/>
          </p:nvSpPr>
          <p:spPr bwMode="auto">
            <a:xfrm>
              <a:off x="3559175" y="5192713"/>
              <a:ext cx="1433513" cy="711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000"/>
                <a:t>D_addr = IR[7:0]</a:t>
              </a:r>
            </a:p>
            <a:p>
              <a:pPr algn="l" eaLnBrk="1" hangingPunct="1"/>
              <a:r>
                <a:rPr lang="en-US" sz="1000"/>
                <a:t>D_wr = 1</a:t>
              </a:r>
            </a:p>
            <a:p>
              <a:pPr algn="l" eaLnBrk="1" hangingPunct="1"/>
              <a:r>
                <a:rPr lang="en-US" sz="1000"/>
                <a:t>RF_Ra_addr=IR[11:8]</a:t>
              </a:r>
            </a:p>
            <a:p>
              <a:pPr algn="l" eaLnBrk="1" hangingPunct="1"/>
              <a:r>
                <a:rPr lang="en-US" sz="1000"/>
                <a:t>RF_ra_rd = 1</a:t>
              </a:r>
            </a:p>
          </p:txBody>
        </p:sp>
        <p:sp>
          <p:nvSpPr>
            <p:cNvPr id="21529" name="Text Box 30"/>
            <p:cNvSpPr txBox="1">
              <a:spLocks noChangeArrowheads="1"/>
            </p:cNvSpPr>
            <p:nvPr/>
          </p:nvSpPr>
          <p:spPr bwMode="auto">
            <a:xfrm>
              <a:off x="5359400" y="4678363"/>
              <a:ext cx="1433513" cy="1168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000" dirty="0" err="1"/>
                <a:t>RF_W_addr</a:t>
              </a:r>
              <a:r>
                <a:rPr lang="en-US" sz="1000" dirty="0"/>
                <a:t> = IR[3:0]</a:t>
              </a:r>
            </a:p>
            <a:p>
              <a:pPr algn="l" eaLnBrk="1" hangingPunct="1"/>
              <a:r>
                <a:rPr lang="en-US" sz="1000" dirty="0" err="1"/>
                <a:t>RF_W_wr</a:t>
              </a:r>
              <a:r>
                <a:rPr lang="en-US" sz="1000" dirty="0"/>
                <a:t> = 1</a:t>
              </a:r>
            </a:p>
            <a:p>
              <a:pPr algn="l" eaLnBrk="1" hangingPunct="1"/>
              <a:r>
                <a:rPr lang="en-US" sz="1000" dirty="0" err="1"/>
                <a:t>RF_Ra_addr</a:t>
              </a:r>
              <a:r>
                <a:rPr lang="en-US" sz="1000" dirty="0"/>
                <a:t>=IR[11:8]</a:t>
              </a:r>
            </a:p>
            <a:p>
              <a:pPr algn="l" eaLnBrk="1" hangingPunct="1"/>
              <a:r>
                <a:rPr lang="en-US" sz="1000" dirty="0" err="1"/>
                <a:t>RF_ra_rd</a:t>
              </a:r>
              <a:r>
                <a:rPr lang="en-US" sz="1000" dirty="0"/>
                <a:t> = 1</a:t>
              </a:r>
            </a:p>
            <a:p>
              <a:pPr algn="l" eaLnBrk="1" hangingPunct="1"/>
              <a:r>
                <a:rPr lang="en-US" sz="1000" dirty="0" err="1"/>
                <a:t>RF_Rb_addr</a:t>
              </a:r>
              <a:r>
                <a:rPr lang="en-US" sz="1000" dirty="0"/>
                <a:t> = IR[7:4]</a:t>
              </a:r>
            </a:p>
            <a:p>
              <a:pPr algn="l" eaLnBrk="1" hangingPunct="1"/>
              <a:r>
                <a:rPr lang="en-US" sz="1000" dirty="0" err="1"/>
                <a:t>RF_rb_rd</a:t>
              </a:r>
              <a:r>
                <a:rPr lang="en-US" sz="1000" dirty="0"/>
                <a:t> = 1</a:t>
              </a:r>
            </a:p>
            <a:p>
              <a:pPr algn="l" eaLnBrk="1" hangingPunct="1"/>
              <a:r>
                <a:rPr lang="en-US" sz="1000" dirty="0"/>
                <a:t>ALU_s0 = 1</a:t>
              </a:r>
            </a:p>
          </p:txBody>
        </p:sp>
        <p:sp>
          <p:nvSpPr>
            <p:cNvPr id="21530" name="Line 31"/>
            <p:cNvSpPr>
              <a:spLocks noChangeShapeType="1"/>
            </p:cNvSpPr>
            <p:nvPr/>
          </p:nvSpPr>
          <p:spPr bwMode="auto">
            <a:xfrm flipV="1">
              <a:off x="2238375" y="4914900"/>
              <a:ext cx="188913" cy="674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32"/>
            <p:cNvSpPr>
              <a:spLocks noChangeShapeType="1"/>
            </p:cNvSpPr>
            <p:nvPr/>
          </p:nvSpPr>
          <p:spPr bwMode="auto">
            <a:xfrm flipH="1" flipV="1">
              <a:off x="3956050" y="4033838"/>
              <a:ext cx="230188" cy="1154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33"/>
            <p:cNvSpPr>
              <a:spLocks noChangeShapeType="1"/>
            </p:cNvSpPr>
            <p:nvPr/>
          </p:nvSpPr>
          <p:spPr bwMode="auto">
            <a:xfrm flipH="1" flipV="1">
              <a:off x="5118100" y="4000500"/>
              <a:ext cx="631825" cy="677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Oval 39"/>
            <p:cNvSpPr>
              <a:spLocks noChangeArrowheads="1"/>
            </p:cNvSpPr>
            <p:nvPr/>
          </p:nvSpPr>
          <p:spPr bwMode="auto">
            <a:xfrm>
              <a:off x="2120900" y="4486275"/>
              <a:ext cx="792163" cy="368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99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9933FF"/>
                  </a:solidFill>
                </a:rPr>
                <a:t>LOAD_B</a:t>
              </a:r>
            </a:p>
          </p:txBody>
        </p:sp>
        <p:sp>
          <p:nvSpPr>
            <p:cNvPr id="21534" name="Line 40"/>
            <p:cNvSpPr>
              <a:spLocks noChangeShapeType="1"/>
            </p:cNvSpPr>
            <p:nvPr/>
          </p:nvSpPr>
          <p:spPr bwMode="auto">
            <a:xfrm flipH="1">
              <a:off x="2606675" y="3998913"/>
              <a:ext cx="273050" cy="487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1535" name="AutoShape 41"/>
            <p:cNvCxnSpPr>
              <a:cxnSpLocks noChangeShapeType="1"/>
              <a:stCxn id="21533" idx="3"/>
            </p:cNvCxnSpPr>
            <p:nvPr/>
          </p:nvCxnSpPr>
          <p:spPr bwMode="auto">
            <a:xfrm rot="16200000" flipV="1">
              <a:off x="1038225" y="3602038"/>
              <a:ext cx="1322387" cy="1074738"/>
            </a:xfrm>
            <a:prstGeom prst="curvedConnector3">
              <a:avLst>
                <a:gd name="adj1" fmla="val -2137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6" name="AutoShape 42"/>
            <p:cNvCxnSpPr>
              <a:cxnSpLocks noChangeShapeType="1"/>
              <a:stCxn id="21512" idx="4"/>
            </p:cNvCxnSpPr>
            <p:nvPr/>
          </p:nvCxnSpPr>
          <p:spPr bwMode="auto">
            <a:xfrm rot="5400000">
              <a:off x="2312987" y="3498851"/>
              <a:ext cx="1076325" cy="20955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7" name="AutoShape 43"/>
            <p:cNvCxnSpPr>
              <a:cxnSpLocks noChangeShapeType="1"/>
              <a:stCxn id="21513" idx="4"/>
            </p:cNvCxnSpPr>
            <p:nvPr/>
          </p:nvCxnSpPr>
          <p:spPr bwMode="auto">
            <a:xfrm rot="5400000">
              <a:off x="3309938" y="3365500"/>
              <a:ext cx="965200" cy="22510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38" name="Text Box 44"/>
            <p:cNvSpPr txBox="1">
              <a:spLocks noChangeArrowheads="1"/>
            </p:cNvSpPr>
            <p:nvPr/>
          </p:nvSpPr>
          <p:spPr bwMode="auto">
            <a:xfrm>
              <a:off x="173038" y="5227638"/>
              <a:ext cx="1357312" cy="558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000"/>
                <a:t>D_addr = IR[11:4]</a:t>
              </a:r>
            </a:p>
            <a:p>
              <a:pPr algn="l" eaLnBrk="1" hangingPunct="1"/>
              <a:r>
                <a:rPr lang="en-US" sz="1000"/>
                <a:t>RF_s = 1</a:t>
              </a:r>
            </a:p>
            <a:p>
              <a:pPr algn="l" eaLnBrk="1" hangingPunct="1"/>
              <a:r>
                <a:rPr lang="en-US" sz="1000"/>
                <a:t>RF_W_addr = IR[3:0</a:t>
              </a:r>
            </a:p>
          </p:txBody>
        </p:sp>
        <p:sp>
          <p:nvSpPr>
            <p:cNvPr id="21539" name="Line 45"/>
            <p:cNvSpPr>
              <a:spLocks noChangeShapeType="1"/>
            </p:cNvSpPr>
            <p:nvPr/>
          </p:nvSpPr>
          <p:spPr bwMode="auto">
            <a:xfrm flipV="1">
              <a:off x="1119188" y="4024313"/>
              <a:ext cx="1436687" cy="1196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1541" name="AutoShape 19"/>
            <p:cNvCxnSpPr>
              <a:cxnSpLocks noChangeShapeType="1"/>
              <a:stCxn id="21509" idx="5"/>
            </p:cNvCxnSpPr>
            <p:nvPr/>
          </p:nvCxnSpPr>
          <p:spPr bwMode="auto">
            <a:xfrm>
              <a:off x="3387725" y="3125788"/>
              <a:ext cx="3013075" cy="641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42" name="Oval 11"/>
            <p:cNvSpPr>
              <a:spLocks noChangeArrowheads="1"/>
            </p:cNvSpPr>
            <p:nvPr/>
          </p:nvSpPr>
          <p:spPr bwMode="auto">
            <a:xfrm>
              <a:off x="6400800" y="3630613"/>
              <a:ext cx="647700" cy="368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SUB</a:t>
              </a:r>
            </a:p>
          </p:txBody>
        </p:sp>
        <p:sp>
          <p:nvSpPr>
            <p:cNvPr id="21543" name="Text Box 30"/>
            <p:cNvSpPr txBox="1">
              <a:spLocks noChangeArrowheads="1"/>
            </p:cNvSpPr>
            <p:nvPr/>
          </p:nvSpPr>
          <p:spPr bwMode="auto">
            <a:xfrm>
              <a:off x="7191375" y="4157663"/>
              <a:ext cx="1433513" cy="11684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sz="1000"/>
                <a:t>RF_W_addr = IR[3:0]</a:t>
              </a:r>
            </a:p>
            <a:p>
              <a:pPr algn="l" eaLnBrk="1" hangingPunct="1"/>
              <a:r>
                <a:rPr lang="en-US" sz="1000"/>
                <a:t>RF_W_wr = 1</a:t>
              </a:r>
            </a:p>
            <a:p>
              <a:pPr algn="l" eaLnBrk="1" hangingPunct="1"/>
              <a:r>
                <a:rPr lang="en-US" sz="1000"/>
                <a:t>RF_Ra_addr=IR[11:8]</a:t>
              </a:r>
            </a:p>
            <a:p>
              <a:pPr algn="l" eaLnBrk="1" hangingPunct="1"/>
              <a:r>
                <a:rPr lang="en-US" sz="1000"/>
                <a:t>RF_ra_rd = 1</a:t>
              </a:r>
            </a:p>
            <a:p>
              <a:pPr algn="l" eaLnBrk="1" hangingPunct="1"/>
              <a:r>
                <a:rPr lang="en-US" sz="1000"/>
                <a:t>RF_Rb_addr = IR[7:4]</a:t>
              </a:r>
            </a:p>
            <a:p>
              <a:pPr algn="l" eaLnBrk="1" hangingPunct="1"/>
              <a:r>
                <a:rPr lang="en-US" sz="1000"/>
                <a:t>RF_rb_rd = 1</a:t>
              </a:r>
            </a:p>
            <a:p>
              <a:pPr algn="l" eaLnBrk="1" hangingPunct="1"/>
              <a:r>
                <a:rPr lang="en-US" sz="1000"/>
                <a:t>ALU_s0 = 2</a:t>
              </a:r>
            </a:p>
          </p:txBody>
        </p:sp>
        <p:sp>
          <p:nvSpPr>
            <p:cNvPr id="21544" name="Line 33"/>
            <p:cNvSpPr>
              <a:spLocks noChangeShapeType="1"/>
            </p:cNvSpPr>
            <p:nvPr/>
          </p:nvSpPr>
          <p:spPr bwMode="auto">
            <a:xfrm flipH="1" flipV="1">
              <a:off x="7102475" y="3905250"/>
              <a:ext cx="347663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1545" name="Curved Connector 9"/>
            <p:cNvCxnSpPr>
              <a:cxnSpLocks noChangeShapeType="1"/>
              <a:stCxn id="21542" idx="3"/>
            </p:cNvCxnSpPr>
            <p:nvPr/>
          </p:nvCxnSpPr>
          <p:spPr bwMode="auto">
            <a:xfrm rot="5400000">
              <a:off x="5197476" y="3248025"/>
              <a:ext cx="601662" cy="1995487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377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ATMEL 168 Microprocessor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554314"/>
            <a:ext cx="6283036" cy="49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Altera’s ‘Soft’ Processor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30" y="609601"/>
            <a:ext cx="7567335" cy="40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/>
          </p:cNvSpPr>
          <p:nvPr>
            <p:ph type="title"/>
          </p:nvPr>
        </p:nvSpPr>
        <p:spPr>
          <a:xfrm>
            <a:off x="455454" y="5490573"/>
            <a:ext cx="8183880" cy="1051560"/>
          </a:xfrm>
        </p:spPr>
        <p:txBody>
          <a:bodyPr/>
          <a:lstStyle/>
          <a:p>
            <a:r>
              <a:rPr lang="en-US" dirty="0" smtClean="0"/>
              <a:t>Processor Module Layout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3718719" y="509587"/>
            <a:ext cx="1417637" cy="7096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Processor</a:t>
            </a:r>
          </a:p>
        </p:txBody>
      </p:sp>
      <p:grpSp>
        <p:nvGrpSpPr>
          <p:cNvPr id="347158" name="Group 22"/>
          <p:cNvGrpSpPr>
            <a:grpSpLocks/>
          </p:cNvGrpSpPr>
          <p:nvPr/>
        </p:nvGrpSpPr>
        <p:grpSpPr bwMode="auto">
          <a:xfrm>
            <a:off x="2804319" y="1292225"/>
            <a:ext cx="3468687" cy="1196975"/>
            <a:chOff x="1868" y="1566"/>
            <a:chExt cx="2185" cy="754"/>
          </a:xfrm>
        </p:grpSpPr>
        <p:sp>
          <p:nvSpPr>
            <p:cNvPr id="23574" name="Rectangle 9"/>
            <p:cNvSpPr>
              <a:spLocks noChangeArrowheads="1"/>
            </p:cNvSpPr>
            <p:nvPr/>
          </p:nvSpPr>
          <p:spPr bwMode="auto">
            <a:xfrm>
              <a:off x="1868" y="1566"/>
              <a:ext cx="2185" cy="75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Rectangle 6"/>
            <p:cNvSpPr>
              <a:spLocks noChangeArrowheads="1"/>
            </p:cNvSpPr>
            <p:nvPr/>
          </p:nvSpPr>
          <p:spPr bwMode="auto">
            <a:xfrm>
              <a:off x="2196" y="1782"/>
              <a:ext cx="663" cy="42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Control</a:t>
              </a:r>
            </a:p>
            <a:p>
              <a:r>
                <a:rPr lang="en-US"/>
                <a:t>Unit</a:t>
              </a:r>
            </a:p>
          </p:txBody>
        </p:sp>
        <p:sp>
          <p:nvSpPr>
            <p:cNvPr id="23576" name="Rectangle 7"/>
            <p:cNvSpPr>
              <a:spLocks noChangeArrowheads="1"/>
            </p:cNvSpPr>
            <p:nvPr/>
          </p:nvSpPr>
          <p:spPr bwMode="auto">
            <a:xfrm>
              <a:off x="2966" y="1782"/>
              <a:ext cx="845" cy="40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Datapath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47019" y="2617787"/>
            <a:ext cx="5667375" cy="2965450"/>
            <a:chOff x="1547019" y="2617787"/>
            <a:chExt cx="5667375" cy="2965450"/>
          </a:xfrm>
        </p:grpSpPr>
        <p:sp>
          <p:nvSpPr>
            <p:cNvPr id="23562" name="Rectangle 21"/>
            <p:cNvSpPr>
              <a:spLocks noChangeArrowheads="1"/>
            </p:cNvSpPr>
            <p:nvPr/>
          </p:nvSpPr>
          <p:spPr bwMode="auto">
            <a:xfrm>
              <a:off x="1547019" y="2617787"/>
              <a:ext cx="5667375" cy="29654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Rectangle 8"/>
            <p:cNvSpPr>
              <a:spLocks noChangeArrowheads="1"/>
            </p:cNvSpPr>
            <p:nvPr/>
          </p:nvSpPr>
          <p:spPr bwMode="auto">
            <a:xfrm>
              <a:off x="2120107" y="2797175"/>
              <a:ext cx="2009775" cy="25892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Rectangle 10"/>
            <p:cNvSpPr>
              <a:spLocks noChangeArrowheads="1"/>
            </p:cNvSpPr>
            <p:nvPr/>
          </p:nvSpPr>
          <p:spPr bwMode="auto">
            <a:xfrm>
              <a:off x="2282032" y="3054350"/>
              <a:ext cx="1598613" cy="5461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Inst. Memory</a:t>
              </a:r>
            </a:p>
          </p:txBody>
        </p:sp>
        <p:sp>
          <p:nvSpPr>
            <p:cNvPr id="23565" name="Text Box 12"/>
            <p:cNvSpPr txBox="1">
              <a:spLocks noChangeArrowheads="1"/>
            </p:cNvSpPr>
            <p:nvPr/>
          </p:nvSpPr>
          <p:spPr bwMode="auto">
            <a:xfrm>
              <a:off x="2488480" y="3716481"/>
              <a:ext cx="468398" cy="33855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600" dirty="0"/>
                <a:t>PC</a:t>
              </a:r>
            </a:p>
          </p:txBody>
        </p:sp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>
              <a:off x="3247232" y="3708400"/>
              <a:ext cx="389850" cy="33855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600" dirty="0"/>
                <a:t>IR</a:t>
              </a:r>
            </a:p>
          </p:txBody>
        </p:sp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2289969" y="4352925"/>
              <a:ext cx="1479550" cy="55562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State Machine</a:t>
              </a:r>
            </a:p>
          </p:txBody>
        </p:sp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>
              <a:off x="2313782" y="5043487"/>
              <a:ext cx="1390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dirty="0"/>
                <a:t>Control Unit</a:t>
              </a:r>
            </a:p>
          </p:txBody>
        </p:sp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4888707" y="2822575"/>
              <a:ext cx="2017713" cy="264953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Rectangle 17"/>
            <p:cNvSpPr>
              <a:spLocks noChangeArrowheads="1"/>
            </p:cNvSpPr>
            <p:nvPr/>
          </p:nvSpPr>
          <p:spPr bwMode="auto">
            <a:xfrm>
              <a:off x="5104607" y="2974975"/>
              <a:ext cx="1528763" cy="5461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Data. Memory</a:t>
              </a:r>
            </a:p>
          </p:txBody>
        </p:sp>
        <p:sp>
          <p:nvSpPr>
            <p:cNvPr id="23571" name="Rectangle 18"/>
            <p:cNvSpPr>
              <a:spLocks noChangeArrowheads="1"/>
            </p:cNvSpPr>
            <p:nvPr/>
          </p:nvSpPr>
          <p:spPr bwMode="auto">
            <a:xfrm>
              <a:off x="5093494" y="3771900"/>
              <a:ext cx="1598613" cy="5461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Register File</a:t>
              </a:r>
            </a:p>
          </p:txBody>
        </p:sp>
        <p:sp>
          <p:nvSpPr>
            <p:cNvPr id="23572" name="Rectangle 19"/>
            <p:cNvSpPr>
              <a:spLocks noChangeArrowheads="1"/>
            </p:cNvSpPr>
            <p:nvPr/>
          </p:nvSpPr>
          <p:spPr bwMode="auto">
            <a:xfrm>
              <a:off x="5103019" y="4473575"/>
              <a:ext cx="1598613" cy="5461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ALU</a:t>
              </a:r>
            </a:p>
          </p:txBody>
        </p:sp>
        <p:sp>
          <p:nvSpPr>
            <p:cNvPr id="23573" name="Text Box 20"/>
            <p:cNvSpPr txBox="1">
              <a:spLocks noChangeArrowheads="1"/>
            </p:cNvSpPr>
            <p:nvPr/>
          </p:nvSpPr>
          <p:spPr bwMode="auto">
            <a:xfrm>
              <a:off x="5203032" y="5068887"/>
              <a:ext cx="1111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dirty="0"/>
                <a:t>Datapath</a:t>
              </a:r>
            </a:p>
          </p:txBody>
        </p:sp>
      </p:grpSp>
      <p:sp>
        <p:nvSpPr>
          <p:cNvPr id="347160" name="Line 24"/>
          <p:cNvSpPr>
            <a:spLocks noChangeShapeType="1"/>
          </p:cNvSpPr>
          <p:nvPr/>
        </p:nvSpPr>
        <p:spPr bwMode="auto">
          <a:xfrm>
            <a:off x="626269" y="908050"/>
            <a:ext cx="0" cy="4308475"/>
          </a:xfrm>
          <a:prstGeom prst="line">
            <a:avLst/>
          </a:prstGeom>
          <a:noFill/>
          <a:ln w="76200">
            <a:solidFill>
              <a:srgbClr val="99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697706" y="1427162"/>
            <a:ext cx="1238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9933FF"/>
                </a:solidFill>
              </a:rPr>
              <a:t>Top-Down</a:t>
            </a:r>
          </a:p>
          <a:p>
            <a:pPr eaLnBrk="1" hangingPunct="1"/>
            <a:r>
              <a:rPr lang="en-US" dirty="0">
                <a:solidFill>
                  <a:srgbClr val="9933FF"/>
                </a:solidFill>
              </a:rPr>
              <a:t>Design</a:t>
            </a:r>
          </a:p>
        </p:txBody>
      </p:sp>
      <p:sp>
        <p:nvSpPr>
          <p:cNvPr id="347162" name="Line 26"/>
          <p:cNvSpPr>
            <a:spLocks noChangeShapeType="1"/>
          </p:cNvSpPr>
          <p:nvPr/>
        </p:nvSpPr>
        <p:spPr bwMode="auto">
          <a:xfrm flipV="1">
            <a:off x="8060531" y="1208087"/>
            <a:ext cx="0" cy="3922713"/>
          </a:xfrm>
          <a:prstGeom prst="line">
            <a:avLst/>
          </a:prstGeom>
          <a:noFill/>
          <a:ln w="76200">
            <a:solidFill>
              <a:srgbClr val="99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7060406" y="596900"/>
            <a:ext cx="1746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9933FF"/>
                </a:solidFill>
              </a:rPr>
              <a:t>Bottom-up</a:t>
            </a:r>
          </a:p>
          <a:p>
            <a:pPr eaLnBrk="1" hangingPunct="1"/>
            <a:r>
              <a:rPr lang="en-US">
                <a:solidFill>
                  <a:srgbClr val="9933FF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115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12" y="541398"/>
            <a:ext cx="5176911" cy="49425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58560" y="5555859"/>
            <a:ext cx="332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Contains Extra Debug Information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39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5" y="787792"/>
            <a:ext cx="7351290" cy="4219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2416" y="5417359"/>
            <a:ext cx="332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Contains Extra Debug Information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34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8446" y="5417359"/>
            <a:ext cx="332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Contains Extra Debug Information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8" y="1113549"/>
            <a:ext cx="8243147" cy="38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3" y="1730326"/>
            <a:ext cx="7939846" cy="25743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6043" y="5199871"/>
            <a:ext cx="332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Contains Extra Debug Information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63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000" dirty="0" smtClean="0"/>
              <a:t>Write a module (lowest level).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000" dirty="0" smtClean="0"/>
              <a:t>TEST IT!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000" dirty="0" smtClean="0"/>
              <a:t>Repeat until you have written all low-level modules.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000" dirty="0" smtClean="0"/>
              <a:t>Make sure your state machine is recognized as such by Quartus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000" dirty="0" smtClean="0"/>
              <a:t>Write the modules next level up (Control Unit, Datapath).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000" dirty="0" smtClean="0"/>
              <a:t>TEST THESE!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000" dirty="0" smtClean="0"/>
              <a:t>Write the Processor by instantiating Control Unit module and Datapath module and wiring them together.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000" dirty="0" smtClean="0"/>
              <a:t>At this point you should be able to test your entire processor in ModelSim. Remember you will need to create a ModelSim </a:t>
            </a:r>
            <a:r>
              <a:rPr lang="en-US" sz="2000" u="sng" dirty="0" smtClean="0"/>
              <a:t>project</a:t>
            </a:r>
            <a:r>
              <a:rPr lang="en-US" sz="2000" dirty="0" smtClean="0"/>
              <a:t> not just a work library since you are using LPMs.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000" dirty="0" smtClean="0"/>
              <a:t>Final test for the Processor is running the program and inspecting Data Memory to make sure the correct value is stored in location 5.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000" dirty="0" smtClean="0"/>
              <a:t>NOTE: You can do your unit testing on the DE2 or you can use ModelSim – It’s probably better to test with ModelSim because you can more easily debug in this environment.</a:t>
            </a:r>
          </a:p>
        </p:txBody>
      </p:sp>
    </p:spTree>
    <p:extLst>
      <p:ext uri="{BB962C8B-B14F-4D97-AF65-F5344CB8AC3E}">
        <p14:creationId xmlns:p14="http://schemas.microsoft.com/office/powerpoint/2010/main" val="1214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Datapath Side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1843882" y="2431256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6148" name="Line 287"/>
          <p:cNvSpPr>
            <a:spLocks noChangeShapeType="1"/>
          </p:cNvSpPr>
          <p:nvPr/>
        </p:nvSpPr>
        <p:spPr bwMode="auto">
          <a:xfrm>
            <a:off x="3307557" y="1132681"/>
            <a:ext cx="1587" cy="35718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Freeform 288"/>
          <p:cNvSpPr>
            <a:spLocks/>
          </p:cNvSpPr>
          <p:nvPr/>
        </p:nvSpPr>
        <p:spPr bwMode="auto">
          <a:xfrm>
            <a:off x="2747169" y="948531"/>
            <a:ext cx="123825" cy="128588"/>
          </a:xfrm>
          <a:custGeom>
            <a:avLst/>
            <a:gdLst>
              <a:gd name="T0" fmla="*/ 0 w 78"/>
              <a:gd name="T1" fmla="*/ 2147483647 h 81"/>
              <a:gd name="T2" fmla="*/ 2147483647 w 78"/>
              <a:gd name="T3" fmla="*/ 2147483647 h 81"/>
              <a:gd name="T4" fmla="*/ 0 w 78"/>
              <a:gd name="T5" fmla="*/ 0 h 81"/>
              <a:gd name="T6" fmla="*/ 0 60000 65536"/>
              <a:gd name="T7" fmla="*/ 0 60000 65536"/>
              <a:gd name="T8" fmla="*/ 0 60000 65536"/>
              <a:gd name="T9" fmla="*/ 0 w 78"/>
              <a:gd name="T10" fmla="*/ 0 h 81"/>
              <a:gd name="T11" fmla="*/ 78 w 78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" h="81">
                <a:moveTo>
                  <a:pt x="0" y="81"/>
                </a:moveTo>
                <a:lnTo>
                  <a:pt x="78" y="4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Freeform 289"/>
          <p:cNvSpPr>
            <a:spLocks/>
          </p:cNvSpPr>
          <p:nvPr/>
        </p:nvSpPr>
        <p:spPr bwMode="auto">
          <a:xfrm>
            <a:off x="2905919" y="2794794"/>
            <a:ext cx="128588" cy="128587"/>
          </a:xfrm>
          <a:custGeom>
            <a:avLst/>
            <a:gdLst>
              <a:gd name="T0" fmla="*/ 0 w 81"/>
              <a:gd name="T1" fmla="*/ 2147483647 h 81"/>
              <a:gd name="T2" fmla="*/ 2147483647 w 81"/>
              <a:gd name="T3" fmla="*/ 2147483647 h 81"/>
              <a:gd name="T4" fmla="*/ 0 w 81"/>
              <a:gd name="T5" fmla="*/ 0 h 81"/>
              <a:gd name="T6" fmla="*/ 0 60000 65536"/>
              <a:gd name="T7" fmla="*/ 0 60000 65536"/>
              <a:gd name="T8" fmla="*/ 0 60000 65536"/>
              <a:gd name="T9" fmla="*/ 0 w 81"/>
              <a:gd name="T10" fmla="*/ 0 h 81"/>
              <a:gd name="T11" fmla="*/ 81 w 81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" h="81">
                <a:moveTo>
                  <a:pt x="0" y="81"/>
                </a:moveTo>
                <a:lnTo>
                  <a:pt x="81" y="4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Freeform 308"/>
          <p:cNvSpPr>
            <a:spLocks/>
          </p:cNvSpPr>
          <p:nvPr/>
        </p:nvSpPr>
        <p:spPr bwMode="auto">
          <a:xfrm>
            <a:off x="3501232" y="1266031"/>
            <a:ext cx="758825" cy="2714625"/>
          </a:xfrm>
          <a:custGeom>
            <a:avLst/>
            <a:gdLst>
              <a:gd name="T0" fmla="*/ 2147483647 w 478"/>
              <a:gd name="T1" fmla="*/ 2147483647 h 1710"/>
              <a:gd name="T2" fmla="*/ 2147483647 w 478"/>
              <a:gd name="T3" fmla="*/ 0 h 1710"/>
              <a:gd name="T4" fmla="*/ 2147483647 w 478"/>
              <a:gd name="T5" fmla="*/ 0 h 1710"/>
              <a:gd name="T6" fmla="*/ 2147483647 w 478"/>
              <a:gd name="T7" fmla="*/ 2147483647 h 1710"/>
              <a:gd name="T8" fmla="*/ 0 w 478"/>
              <a:gd name="T9" fmla="*/ 2147483647 h 1710"/>
              <a:gd name="T10" fmla="*/ 0 w 478"/>
              <a:gd name="T11" fmla="*/ 2147483647 h 1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8"/>
              <a:gd name="T19" fmla="*/ 0 h 1710"/>
              <a:gd name="T20" fmla="*/ 478 w 478"/>
              <a:gd name="T21" fmla="*/ 1710 h 17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8" h="1710">
                <a:moveTo>
                  <a:pt x="118" y="153"/>
                </a:moveTo>
                <a:lnTo>
                  <a:pt x="118" y="0"/>
                </a:lnTo>
                <a:lnTo>
                  <a:pt x="478" y="0"/>
                </a:lnTo>
                <a:lnTo>
                  <a:pt x="478" y="1710"/>
                </a:lnTo>
                <a:lnTo>
                  <a:pt x="0" y="1710"/>
                </a:lnTo>
                <a:lnTo>
                  <a:pt x="0" y="1591"/>
                </a:lnTo>
              </a:path>
            </a:pathLst>
          </a:cu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Freeform 309"/>
          <p:cNvSpPr>
            <a:spLocks/>
          </p:cNvSpPr>
          <p:nvPr/>
        </p:nvSpPr>
        <p:spPr bwMode="auto">
          <a:xfrm>
            <a:off x="2751932" y="1191419"/>
            <a:ext cx="555625" cy="1860550"/>
          </a:xfrm>
          <a:custGeom>
            <a:avLst/>
            <a:gdLst>
              <a:gd name="T0" fmla="*/ 2147483647 w 350"/>
              <a:gd name="T1" fmla="*/ 0 h 1172"/>
              <a:gd name="T2" fmla="*/ 2147483647 w 350"/>
              <a:gd name="T3" fmla="*/ 2147483647 h 1172"/>
              <a:gd name="T4" fmla="*/ 0 w 350"/>
              <a:gd name="T5" fmla="*/ 2147483647 h 1172"/>
              <a:gd name="T6" fmla="*/ 0 w 350"/>
              <a:gd name="T7" fmla="*/ 2147483647 h 1172"/>
              <a:gd name="T8" fmla="*/ 2147483647 w 350"/>
              <a:gd name="T9" fmla="*/ 2147483647 h 11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0"/>
              <a:gd name="T16" fmla="*/ 0 h 1172"/>
              <a:gd name="T17" fmla="*/ 350 w 350"/>
              <a:gd name="T18" fmla="*/ 1172 h 11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0" h="1172">
                <a:moveTo>
                  <a:pt x="172" y="0"/>
                </a:moveTo>
                <a:lnTo>
                  <a:pt x="172" y="232"/>
                </a:lnTo>
                <a:lnTo>
                  <a:pt x="0" y="232"/>
                </a:lnTo>
                <a:lnTo>
                  <a:pt x="0" y="1172"/>
                </a:lnTo>
                <a:lnTo>
                  <a:pt x="350" y="1172"/>
                </a:lnTo>
              </a:path>
            </a:pathLst>
          </a:cu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310"/>
          <p:cNvSpPr>
            <a:spLocks noChangeShapeType="1"/>
          </p:cNvSpPr>
          <p:nvPr/>
        </p:nvSpPr>
        <p:spPr bwMode="auto">
          <a:xfrm>
            <a:off x="3490119" y="2108994"/>
            <a:ext cx="1588" cy="249237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311"/>
          <p:cNvSpPr>
            <a:spLocks noChangeShapeType="1"/>
          </p:cNvSpPr>
          <p:nvPr/>
        </p:nvSpPr>
        <p:spPr bwMode="auto">
          <a:xfrm>
            <a:off x="3307557" y="2953544"/>
            <a:ext cx="1587" cy="361950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Freeform 312"/>
          <p:cNvSpPr>
            <a:spLocks/>
          </p:cNvSpPr>
          <p:nvPr/>
        </p:nvSpPr>
        <p:spPr bwMode="auto">
          <a:xfrm>
            <a:off x="3267869" y="3271044"/>
            <a:ext cx="79375" cy="158750"/>
          </a:xfrm>
          <a:custGeom>
            <a:avLst/>
            <a:gdLst>
              <a:gd name="T0" fmla="*/ 2147483647 w 50"/>
              <a:gd name="T1" fmla="*/ 2147483647 h 100"/>
              <a:gd name="T2" fmla="*/ 2147483647 w 50"/>
              <a:gd name="T3" fmla="*/ 0 h 100"/>
              <a:gd name="T4" fmla="*/ 0 w 50"/>
              <a:gd name="T5" fmla="*/ 0 h 100"/>
              <a:gd name="T6" fmla="*/ 2147483647 w 50"/>
              <a:gd name="T7" fmla="*/ 2147483647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100"/>
              <a:gd name="T14" fmla="*/ 50 w 50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100">
                <a:moveTo>
                  <a:pt x="25" y="100"/>
                </a:moveTo>
                <a:lnTo>
                  <a:pt x="50" y="0"/>
                </a:lnTo>
                <a:lnTo>
                  <a:pt x="0" y="0"/>
                </a:lnTo>
                <a:lnTo>
                  <a:pt x="25" y="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Freeform 313"/>
          <p:cNvSpPr>
            <a:spLocks/>
          </p:cNvSpPr>
          <p:nvPr/>
        </p:nvSpPr>
        <p:spPr bwMode="auto">
          <a:xfrm>
            <a:off x="3639344" y="3275806"/>
            <a:ext cx="79375" cy="158750"/>
          </a:xfrm>
          <a:custGeom>
            <a:avLst/>
            <a:gdLst>
              <a:gd name="T0" fmla="*/ 2147483647 w 50"/>
              <a:gd name="T1" fmla="*/ 2147483647 h 100"/>
              <a:gd name="T2" fmla="*/ 2147483647 w 50"/>
              <a:gd name="T3" fmla="*/ 0 h 100"/>
              <a:gd name="T4" fmla="*/ 0 w 50"/>
              <a:gd name="T5" fmla="*/ 0 h 100"/>
              <a:gd name="T6" fmla="*/ 2147483647 w 50"/>
              <a:gd name="T7" fmla="*/ 2147483647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100"/>
              <a:gd name="T14" fmla="*/ 50 w 50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100">
                <a:moveTo>
                  <a:pt x="25" y="100"/>
                </a:moveTo>
                <a:lnTo>
                  <a:pt x="50" y="0"/>
                </a:lnTo>
                <a:lnTo>
                  <a:pt x="0" y="0"/>
                </a:lnTo>
                <a:lnTo>
                  <a:pt x="25" y="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Freeform 314"/>
          <p:cNvSpPr>
            <a:spLocks/>
          </p:cNvSpPr>
          <p:nvPr/>
        </p:nvSpPr>
        <p:spPr bwMode="auto">
          <a:xfrm>
            <a:off x="3653632" y="1459706"/>
            <a:ext cx="79375" cy="158750"/>
          </a:xfrm>
          <a:custGeom>
            <a:avLst/>
            <a:gdLst>
              <a:gd name="T0" fmla="*/ 2147483647 w 50"/>
              <a:gd name="T1" fmla="*/ 2147483647 h 100"/>
              <a:gd name="T2" fmla="*/ 2147483647 w 50"/>
              <a:gd name="T3" fmla="*/ 0 h 100"/>
              <a:gd name="T4" fmla="*/ 0 w 50"/>
              <a:gd name="T5" fmla="*/ 0 h 100"/>
              <a:gd name="T6" fmla="*/ 2147483647 w 50"/>
              <a:gd name="T7" fmla="*/ 2147483647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100"/>
              <a:gd name="T14" fmla="*/ 50 w 50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100">
                <a:moveTo>
                  <a:pt x="25" y="100"/>
                </a:moveTo>
                <a:lnTo>
                  <a:pt x="50" y="0"/>
                </a:lnTo>
                <a:lnTo>
                  <a:pt x="0" y="0"/>
                </a:lnTo>
                <a:lnTo>
                  <a:pt x="25" y="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Freeform 315"/>
          <p:cNvSpPr>
            <a:spLocks/>
          </p:cNvSpPr>
          <p:nvPr/>
        </p:nvSpPr>
        <p:spPr bwMode="auto">
          <a:xfrm>
            <a:off x="3450432" y="2323306"/>
            <a:ext cx="79375" cy="158750"/>
          </a:xfrm>
          <a:custGeom>
            <a:avLst/>
            <a:gdLst>
              <a:gd name="T0" fmla="*/ 2147483647 w 50"/>
              <a:gd name="T1" fmla="*/ 2147483647 h 100"/>
              <a:gd name="T2" fmla="*/ 2147483647 w 50"/>
              <a:gd name="T3" fmla="*/ 0 h 100"/>
              <a:gd name="T4" fmla="*/ 0 w 50"/>
              <a:gd name="T5" fmla="*/ 0 h 100"/>
              <a:gd name="T6" fmla="*/ 2147483647 w 50"/>
              <a:gd name="T7" fmla="*/ 2147483647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100"/>
              <a:gd name="T14" fmla="*/ 50 w 50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100">
                <a:moveTo>
                  <a:pt x="25" y="100"/>
                </a:moveTo>
                <a:lnTo>
                  <a:pt x="50" y="0"/>
                </a:lnTo>
                <a:lnTo>
                  <a:pt x="0" y="0"/>
                </a:lnTo>
                <a:lnTo>
                  <a:pt x="25" y="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Freeform 316"/>
          <p:cNvSpPr>
            <a:spLocks/>
          </p:cNvSpPr>
          <p:nvPr/>
        </p:nvSpPr>
        <p:spPr bwMode="auto">
          <a:xfrm>
            <a:off x="3267869" y="1459706"/>
            <a:ext cx="79375" cy="158750"/>
          </a:xfrm>
          <a:custGeom>
            <a:avLst/>
            <a:gdLst>
              <a:gd name="T0" fmla="*/ 2147483647 w 50"/>
              <a:gd name="T1" fmla="*/ 2147483647 h 100"/>
              <a:gd name="T2" fmla="*/ 2147483647 w 50"/>
              <a:gd name="T3" fmla="*/ 0 h 100"/>
              <a:gd name="T4" fmla="*/ 0 w 50"/>
              <a:gd name="T5" fmla="*/ 0 h 100"/>
              <a:gd name="T6" fmla="*/ 2147483647 w 50"/>
              <a:gd name="T7" fmla="*/ 2147483647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100"/>
              <a:gd name="T14" fmla="*/ 50 w 50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100">
                <a:moveTo>
                  <a:pt x="25" y="100"/>
                </a:moveTo>
                <a:lnTo>
                  <a:pt x="50" y="0"/>
                </a:lnTo>
                <a:lnTo>
                  <a:pt x="0" y="0"/>
                </a:lnTo>
                <a:lnTo>
                  <a:pt x="25" y="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Freeform 317"/>
          <p:cNvSpPr>
            <a:spLocks/>
          </p:cNvSpPr>
          <p:nvPr/>
        </p:nvSpPr>
        <p:spPr bwMode="auto">
          <a:xfrm>
            <a:off x="2985294" y="1132681"/>
            <a:ext cx="79375" cy="158750"/>
          </a:xfrm>
          <a:custGeom>
            <a:avLst/>
            <a:gdLst>
              <a:gd name="T0" fmla="*/ 2147483647 w 50"/>
              <a:gd name="T1" fmla="*/ 0 h 100"/>
              <a:gd name="T2" fmla="*/ 2147483647 w 50"/>
              <a:gd name="T3" fmla="*/ 2147483647 h 100"/>
              <a:gd name="T4" fmla="*/ 0 w 50"/>
              <a:gd name="T5" fmla="*/ 2147483647 h 100"/>
              <a:gd name="T6" fmla="*/ 2147483647 w 50"/>
              <a:gd name="T7" fmla="*/ 0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100"/>
              <a:gd name="T14" fmla="*/ 50 w 50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100">
                <a:moveTo>
                  <a:pt x="25" y="0"/>
                </a:moveTo>
                <a:lnTo>
                  <a:pt x="50" y="100"/>
                </a:lnTo>
                <a:lnTo>
                  <a:pt x="0" y="100"/>
                </a:lnTo>
                <a:lnTo>
                  <a:pt x="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318"/>
          <p:cNvSpPr>
            <a:spLocks noChangeShapeType="1"/>
          </p:cNvSpPr>
          <p:nvPr/>
        </p:nvSpPr>
        <p:spPr bwMode="auto">
          <a:xfrm>
            <a:off x="3679032" y="2953544"/>
            <a:ext cx="1587" cy="361950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Freeform 319"/>
          <p:cNvSpPr>
            <a:spLocks/>
          </p:cNvSpPr>
          <p:nvPr/>
        </p:nvSpPr>
        <p:spPr bwMode="auto">
          <a:xfrm>
            <a:off x="3237707" y="3112294"/>
            <a:ext cx="133350" cy="128587"/>
          </a:xfrm>
          <a:custGeom>
            <a:avLst/>
            <a:gdLst>
              <a:gd name="T0" fmla="*/ 2147483647 w 84"/>
              <a:gd name="T1" fmla="*/ 0 h 81"/>
              <a:gd name="T2" fmla="*/ 0 w 84"/>
              <a:gd name="T3" fmla="*/ 2147483647 h 81"/>
              <a:gd name="T4" fmla="*/ 2147483647 w 84"/>
              <a:gd name="T5" fmla="*/ 0 h 81"/>
              <a:gd name="T6" fmla="*/ 0 60000 65536"/>
              <a:gd name="T7" fmla="*/ 0 60000 65536"/>
              <a:gd name="T8" fmla="*/ 0 60000 65536"/>
              <a:gd name="T9" fmla="*/ 0 w 84"/>
              <a:gd name="T10" fmla="*/ 0 h 81"/>
              <a:gd name="T11" fmla="*/ 84 w 84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81">
                <a:moveTo>
                  <a:pt x="84" y="0"/>
                </a:moveTo>
                <a:lnTo>
                  <a:pt x="0" y="81"/>
                </a:ln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320"/>
          <p:cNvSpPr>
            <a:spLocks noChangeShapeType="1"/>
          </p:cNvSpPr>
          <p:nvPr/>
        </p:nvSpPr>
        <p:spPr bwMode="auto">
          <a:xfrm flipH="1">
            <a:off x="3237707" y="3112294"/>
            <a:ext cx="133350" cy="128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Freeform 321"/>
          <p:cNvSpPr>
            <a:spLocks/>
          </p:cNvSpPr>
          <p:nvPr/>
        </p:nvSpPr>
        <p:spPr bwMode="auto">
          <a:xfrm>
            <a:off x="3609182" y="3112294"/>
            <a:ext cx="134937" cy="128587"/>
          </a:xfrm>
          <a:custGeom>
            <a:avLst/>
            <a:gdLst>
              <a:gd name="T0" fmla="*/ 2147483647 w 85"/>
              <a:gd name="T1" fmla="*/ 0 h 81"/>
              <a:gd name="T2" fmla="*/ 0 w 85"/>
              <a:gd name="T3" fmla="*/ 2147483647 h 81"/>
              <a:gd name="T4" fmla="*/ 2147483647 w 85"/>
              <a:gd name="T5" fmla="*/ 0 h 81"/>
              <a:gd name="T6" fmla="*/ 0 60000 65536"/>
              <a:gd name="T7" fmla="*/ 0 60000 65536"/>
              <a:gd name="T8" fmla="*/ 0 60000 65536"/>
              <a:gd name="T9" fmla="*/ 0 w 85"/>
              <a:gd name="T10" fmla="*/ 0 h 81"/>
              <a:gd name="T11" fmla="*/ 85 w 85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" h="81">
                <a:moveTo>
                  <a:pt x="85" y="0"/>
                </a:moveTo>
                <a:lnTo>
                  <a:pt x="0" y="81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322"/>
          <p:cNvSpPr>
            <a:spLocks noChangeShapeType="1"/>
          </p:cNvSpPr>
          <p:nvPr/>
        </p:nvSpPr>
        <p:spPr bwMode="auto">
          <a:xfrm flipH="1">
            <a:off x="3609182" y="3112294"/>
            <a:ext cx="134937" cy="128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Freeform 323"/>
          <p:cNvSpPr>
            <a:spLocks/>
          </p:cNvSpPr>
          <p:nvPr/>
        </p:nvSpPr>
        <p:spPr bwMode="auto">
          <a:xfrm>
            <a:off x="4194969" y="1718469"/>
            <a:ext cx="133350" cy="128587"/>
          </a:xfrm>
          <a:custGeom>
            <a:avLst/>
            <a:gdLst>
              <a:gd name="T0" fmla="*/ 2147483647 w 84"/>
              <a:gd name="T1" fmla="*/ 0 h 81"/>
              <a:gd name="T2" fmla="*/ 0 w 84"/>
              <a:gd name="T3" fmla="*/ 2147483647 h 81"/>
              <a:gd name="T4" fmla="*/ 2147483647 w 84"/>
              <a:gd name="T5" fmla="*/ 0 h 81"/>
              <a:gd name="T6" fmla="*/ 0 60000 65536"/>
              <a:gd name="T7" fmla="*/ 0 60000 65536"/>
              <a:gd name="T8" fmla="*/ 0 60000 65536"/>
              <a:gd name="T9" fmla="*/ 0 w 84"/>
              <a:gd name="T10" fmla="*/ 0 h 81"/>
              <a:gd name="T11" fmla="*/ 84 w 84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81">
                <a:moveTo>
                  <a:pt x="84" y="0"/>
                </a:moveTo>
                <a:lnTo>
                  <a:pt x="0" y="81"/>
                </a:ln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324"/>
          <p:cNvSpPr>
            <a:spLocks noChangeShapeType="1"/>
          </p:cNvSpPr>
          <p:nvPr/>
        </p:nvSpPr>
        <p:spPr bwMode="auto">
          <a:xfrm flipH="1">
            <a:off x="4194969" y="1718469"/>
            <a:ext cx="133350" cy="128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Freeform 325"/>
          <p:cNvSpPr>
            <a:spLocks/>
          </p:cNvSpPr>
          <p:nvPr/>
        </p:nvSpPr>
        <p:spPr bwMode="auto">
          <a:xfrm>
            <a:off x="2686844" y="1718469"/>
            <a:ext cx="133350" cy="128587"/>
          </a:xfrm>
          <a:custGeom>
            <a:avLst/>
            <a:gdLst>
              <a:gd name="T0" fmla="*/ 2147483647 w 84"/>
              <a:gd name="T1" fmla="*/ 0 h 81"/>
              <a:gd name="T2" fmla="*/ 0 w 84"/>
              <a:gd name="T3" fmla="*/ 2147483647 h 81"/>
              <a:gd name="T4" fmla="*/ 2147483647 w 84"/>
              <a:gd name="T5" fmla="*/ 0 h 81"/>
              <a:gd name="T6" fmla="*/ 0 60000 65536"/>
              <a:gd name="T7" fmla="*/ 0 60000 65536"/>
              <a:gd name="T8" fmla="*/ 0 60000 65536"/>
              <a:gd name="T9" fmla="*/ 0 w 84"/>
              <a:gd name="T10" fmla="*/ 0 h 81"/>
              <a:gd name="T11" fmla="*/ 84 w 84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81">
                <a:moveTo>
                  <a:pt x="84" y="0"/>
                </a:moveTo>
                <a:lnTo>
                  <a:pt x="0" y="81"/>
                </a:ln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326"/>
          <p:cNvSpPr>
            <a:spLocks noChangeShapeType="1"/>
          </p:cNvSpPr>
          <p:nvPr/>
        </p:nvSpPr>
        <p:spPr bwMode="auto">
          <a:xfrm flipH="1">
            <a:off x="2686844" y="1718469"/>
            <a:ext cx="133350" cy="128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Freeform 327"/>
          <p:cNvSpPr>
            <a:spLocks/>
          </p:cNvSpPr>
          <p:nvPr/>
        </p:nvSpPr>
        <p:spPr bwMode="auto">
          <a:xfrm>
            <a:off x="3426619" y="2143919"/>
            <a:ext cx="128588" cy="134937"/>
          </a:xfrm>
          <a:custGeom>
            <a:avLst/>
            <a:gdLst>
              <a:gd name="T0" fmla="*/ 2147483647 w 81"/>
              <a:gd name="T1" fmla="*/ 0 h 85"/>
              <a:gd name="T2" fmla="*/ 0 w 81"/>
              <a:gd name="T3" fmla="*/ 2147483647 h 85"/>
              <a:gd name="T4" fmla="*/ 2147483647 w 81"/>
              <a:gd name="T5" fmla="*/ 0 h 85"/>
              <a:gd name="T6" fmla="*/ 0 60000 65536"/>
              <a:gd name="T7" fmla="*/ 0 60000 65536"/>
              <a:gd name="T8" fmla="*/ 0 60000 65536"/>
              <a:gd name="T9" fmla="*/ 0 w 81"/>
              <a:gd name="T10" fmla="*/ 0 h 85"/>
              <a:gd name="T11" fmla="*/ 81 w 81"/>
              <a:gd name="T12" fmla="*/ 85 h 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" h="85">
                <a:moveTo>
                  <a:pt x="81" y="0"/>
                </a:moveTo>
                <a:lnTo>
                  <a:pt x="0" y="85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Line 328"/>
          <p:cNvSpPr>
            <a:spLocks noChangeShapeType="1"/>
          </p:cNvSpPr>
          <p:nvPr/>
        </p:nvSpPr>
        <p:spPr bwMode="auto">
          <a:xfrm flipH="1">
            <a:off x="3426619" y="2143919"/>
            <a:ext cx="128588" cy="1349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Freeform 329"/>
          <p:cNvSpPr>
            <a:spLocks/>
          </p:cNvSpPr>
          <p:nvPr/>
        </p:nvSpPr>
        <p:spPr bwMode="auto">
          <a:xfrm>
            <a:off x="3242469" y="1242219"/>
            <a:ext cx="128588" cy="128587"/>
          </a:xfrm>
          <a:custGeom>
            <a:avLst/>
            <a:gdLst>
              <a:gd name="T0" fmla="*/ 2147483647 w 81"/>
              <a:gd name="T1" fmla="*/ 0 h 81"/>
              <a:gd name="T2" fmla="*/ 0 w 81"/>
              <a:gd name="T3" fmla="*/ 2147483647 h 81"/>
              <a:gd name="T4" fmla="*/ 2147483647 w 81"/>
              <a:gd name="T5" fmla="*/ 0 h 81"/>
              <a:gd name="T6" fmla="*/ 0 60000 65536"/>
              <a:gd name="T7" fmla="*/ 0 60000 65536"/>
              <a:gd name="T8" fmla="*/ 0 60000 65536"/>
              <a:gd name="T9" fmla="*/ 0 w 81"/>
              <a:gd name="T10" fmla="*/ 0 h 81"/>
              <a:gd name="T11" fmla="*/ 81 w 81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" h="81">
                <a:moveTo>
                  <a:pt x="81" y="0"/>
                </a:moveTo>
                <a:lnTo>
                  <a:pt x="0" y="81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Line 330"/>
          <p:cNvSpPr>
            <a:spLocks noChangeShapeType="1"/>
          </p:cNvSpPr>
          <p:nvPr/>
        </p:nvSpPr>
        <p:spPr bwMode="auto">
          <a:xfrm flipH="1">
            <a:off x="3242469" y="1242219"/>
            <a:ext cx="128588" cy="128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Rectangle 331"/>
          <p:cNvSpPr>
            <a:spLocks noChangeArrowheads="1"/>
          </p:cNvSpPr>
          <p:nvPr/>
        </p:nvSpPr>
        <p:spPr bwMode="auto">
          <a:xfrm>
            <a:off x="2747169" y="640556"/>
            <a:ext cx="1512888" cy="492125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sz="1600"/>
              <a:t>Data Memory</a:t>
            </a:r>
          </a:p>
        </p:txBody>
      </p:sp>
      <p:sp>
        <p:nvSpPr>
          <p:cNvPr id="6175" name="Rectangle 332"/>
          <p:cNvSpPr>
            <a:spLocks noChangeArrowheads="1"/>
          </p:cNvSpPr>
          <p:nvPr/>
        </p:nvSpPr>
        <p:spPr bwMode="auto">
          <a:xfrm>
            <a:off x="3128169" y="1623219"/>
            <a:ext cx="749300" cy="481012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000" b="1" dirty="0">
                <a:latin typeface="Times New Roman" pitchFamily="18" charset="0"/>
              </a:rPr>
              <a:t>n-bit</a:t>
            </a:r>
          </a:p>
          <a:p>
            <a:r>
              <a:rPr lang="en-US" sz="1000" b="1" dirty="0">
                <a:latin typeface="Times New Roman" pitchFamily="18" charset="0"/>
              </a:rPr>
              <a:t>2-1 Mux</a:t>
            </a:r>
          </a:p>
        </p:txBody>
      </p:sp>
      <p:sp>
        <p:nvSpPr>
          <p:cNvPr id="6176" name="Rectangle 333"/>
          <p:cNvSpPr>
            <a:spLocks noChangeArrowheads="1"/>
          </p:cNvSpPr>
          <p:nvPr/>
        </p:nvSpPr>
        <p:spPr bwMode="auto">
          <a:xfrm>
            <a:off x="2905919" y="2491581"/>
            <a:ext cx="1200150" cy="471488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400" dirty="0">
                <a:latin typeface="Times New Roman" pitchFamily="18" charset="0"/>
              </a:rPr>
              <a:t>Register File</a:t>
            </a:r>
          </a:p>
        </p:txBody>
      </p:sp>
      <p:sp>
        <p:nvSpPr>
          <p:cNvPr id="6177" name="Rectangle 334"/>
          <p:cNvSpPr>
            <a:spLocks noChangeArrowheads="1"/>
          </p:cNvSpPr>
          <p:nvPr/>
        </p:nvSpPr>
        <p:spPr bwMode="auto">
          <a:xfrm>
            <a:off x="2905919" y="3439319"/>
            <a:ext cx="1200150" cy="352425"/>
          </a:xfrm>
          <a:prstGeom prst="rect">
            <a:avLst/>
          </a:prstGeom>
          <a:noFill/>
          <a:ln w="1587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latin typeface="Times New Roman" pitchFamily="18" charset="0"/>
              </a:rPr>
              <a:t>ALU</a:t>
            </a:r>
          </a:p>
        </p:txBody>
      </p:sp>
      <p:sp>
        <p:nvSpPr>
          <p:cNvPr id="6178" name="Oval 335"/>
          <p:cNvSpPr>
            <a:spLocks noChangeArrowheads="1"/>
          </p:cNvSpPr>
          <p:nvPr/>
        </p:nvSpPr>
        <p:spPr bwMode="auto">
          <a:xfrm>
            <a:off x="3267869" y="3017044"/>
            <a:ext cx="74613" cy="74612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6179" name="Text Box 351"/>
          <p:cNvSpPr txBox="1">
            <a:spLocks noChangeArrowheads="1"/>
          </p:cNvSpPr>
          <p:nvPr/>
        </p:nvSpPr>
        <p:spPr bwMode="auto">
          <a:xfrm>
            <a:off x="2912269" y="4155281"/>
            <a:ext cx="142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400"/>
              <a:t>Datapath</a:t>
            </a:r>
          </a:p>
        </p:txBody>
      </p:sp>
      <p:sp>
        <p:nvSpPr>
          <p:cNvPr id="6180" name="Text Box 70"/>
          <p:cNvSpPr txBox="1">
            <a:spLocks noChangeArrowheads="1"/>
          </p:cNvSpPr>
          <p:nvPr/>
        </p:nvSpPr>
        <p:spPr bwMode="auto">
          <a:xfrm>
            <a:off x="4287044" y="1591469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/>
              <a:t>n</a:t>
            </a:r>
          </a:p>
        </p:txBody>
      </p:sp>
      <p:sp>
        <p:nvSpPr>
          <p:cNvPr id="6181" name="Text Box 71"/>
          <p:cNvSpPr txBox="1">
            <a:spLocks noChangeArrowheads="1"/>
          </p:cNvSpPr>
          <p:nvPr/>
        </p:nvSpPr>
        <p:spPr bwMode="auto">
          <a:xfrm>
            <a:off x="2337594" y="1659731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/>
              <a:t>n</a:t>
            </a:r>
          </a:p>
        </p:txBody>
      </p:sp>
      <p:sp>
        <p:nvSpPr>
          <p:cNvPr id="6182" name="Text Box 72"/>
          <p:cNvSpPr txBox="1">
            <a:spLocks noChangeArrowheads="1"/>
          </p:cNvSpPr>
          <p:nvPr/>
        </p:nvSpPr>
        <p:spPr bwMode="auto">
          <a:xfrm>
            <a:off x="3571082" y="2134394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/>
              <a:t>n</a:t>
            </a:r>
          </a:p>
        </p:txBody>
      </p:sp>
      <p:sp>
        <p:nvSpPr>
          <p:cNvPr id="6183" name="Text Box 73"/>
          <p:cNvSpPr txBox="1">
            <a:spLocks noChangeArrowheads="1"/>
          </p:cNvSpPr>
          <p:nvPr/>
        </p:nvSpPr>
        <p:spPr bwMode="auto">
          <a:xfrm>
            <a:off x="3752057" y="3039269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/>
              <a:t>n</a:t>
            </a:r>
          </a:p>
        </p:txBody>
      </p:sp>
      <p:sp>
        <p:nvSpPr>
          <p:cNvPr id="6184" name="Text Box 74"/>
          <p:cNvSpPr txBox="1">
            <a:spLocks noChangeArrowheads="1"/>
          </p:cNvSpPr>
          <p:nvPr/>
        </p:nvSpPr>
        <p:spPr bwMode="auto">
          <a:xfrm>
            <a:off x="2907507" y="3091656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/>
              <a:t>n</a:t>
            </a:r>
          </a:p>
        </p:txBody>
      </p:sp>
      <p:sp>
        <p:nvSpPr>
          <p:cNvPr id="307275" name="Text Box 75"/>
          <p:cNvSpPr txBox="1">
            <a:spLocks noChangeArrowheads="1"/>
          </p:cNvSpPr>
          <p:nvPr/>
        </p:nvSpPr>
        <p:spPr bwMode="auto">
          <a:xfrm>
            <a:off x="5063332" y="1031081"/>
            <a:ext cx="3619500" cy="311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ct val="20000"/>
              </a:spcAft>
              <a:buFontTx/>
              <a:buChar char="•"/>
            </a:pPr>
            <a:r>
              <a:rPr lang="en-US" dirty="0"/>
              <a:t> Takes data from Data Memory</a:t>
            </a:r>
          </a:p>
          <a:p>
            <a:pPr algn="l" eaLnBrk="1" hangingPunct="1">
              <a:spcAft>
                <a:spcPct val="20000"/>
              </a:spcAft>
              <a:buFontTx/>
              <a:buChar char="•"/>
            </a:pPr>
            <a:r>
              <a:rPr lang="en-US" dirty="0"/>
              <a:t> Stores it in Register File</a:t>
            </a:r>
          </a:p>
          <a:p>
            <a:pPr algn="l" eaLnBrk="1" hangingPunct="1">
              <a:spcAft>
                <a:spcPct val="20000"/>
              </a:spcAft>
              <a:buFontTx/>
              <a:buChar char="•"/>
            </a:pPr>
            <a:r>
              <a:rPr lang="en-US" dirty="0"/>
              <a:t> Operates on it in ALU (puts it</a:t>
            </a:r>
            <a:br>
              <a:rPr lang="en-US" dirty="0"/>
            </a:br>
            <a:r>
              <a:rPr lang="en-US" dirty="0"/>
              <a:t>   back into the Register File)</a:t>
            </a:r>
          </a:p>
          <a:p>
            <a:pPr algn="l" eaLnBrk="1" hangingPunct="1">
              <a:spcAft>
                <a:spcPct val="20000"/>
              </a:spcAft>
              <a:buFontTx/>
              <a:buChar char="•"/>
            </a:pPr>
            <a:r>
              <a:rPr lang="en-US" dirty="0"/>
              <a:t> Can store Register File data</a:t>
            </a:r>
            <a:br>
              <a:rPr lang="en-US" dirty="0"/>
            </a:br>
            <a:r>
              <a:rPr lang="en-US" dirty="0"/>
              <a:t>  back into Data Memory</a:t>
            </a:r>
          </a:p>
          <a:p>
            <a:pPr algn="l" eaLnBrk="1" hangingPunct="1">
              <a:spcAft>
                <a:spcPct val="20000"/>
              </a:spcAft>
              <a:buFontTx/>
              <a:buChar char="•"/>
            </a:pPr>
            <a:r>
              <a:rPr lang="en-US" dirty="0"/>
              <a:t> Note the dual output Register</a:t>
            </a:r>
            <a:br>
              <a:rPr lang="en-US" dirty="0"/>
            </a:br>
            <a:r>
              <a:rPr lang="en-US" dirty="0"/>
              <a:t>  File</a:t>
            </a:r>
          </a:p>
          <a:p>
            <a:pPr algn="l" eaLnBrk="1" hangingPunct="1">
              <a:spcAft>
                <a:spcPct val="20000"/>
              </a:spcAft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 We’ve built every piece of this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already</a:t>
            </a:r>
          </a:p>
        </p:txBody>
      </p:sp>
      <p:sp>
        <p:nvSpPr>
          <p:cNvPr id="307276" name="Line 76"/>
          <p:cNvSpPr>
            <a:spLocks noChangeShapeType="1"/>
          </p:cNvSpPr>
          <p:nvPr/>
        </p:nvSpPr>
        <p:spPr bwMode="auto">
          <a:xfrm>
            <a:off x="1924844" y="78343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7" name="Text Box 77"/>
          <p:cNvSpPr txBox="1">
            <a:spLocks noChangeArrowheads="1"/>
          </p:cNvSpPr>
          <p:nvPr/>
        </p:nvSpPr>
        <p:spPr bwMode="auto">
          <a:xfrm>
            <a:off x="1391444" y="554831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/>
              <a:t>addr</a:t>
            </a:r>
          </a:p>
        </p:txBody>
      </p:sp>
      <p:sp>
        <p:nvSpPr>
          <p:cNvPr id="307278" name="Line 78"/>
          <p:cNvSpPr>
            <a:spLocks noChangeShapeType="1"/>
          </p:cNvSpPr>
          <p:nvPr/>
        </p:nvSpPr>
        <p:spPr bwMode="auto">
          <a:xfrm>
            <a:off x="1924844" y="93583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9" name="Text Box 79"/>
          <p:cNvSpPr txBox="1">
            <a:spLocks noChangeArrowheads="1"/>
          </p:cNvSpPr>
          <p:nvPr/>
        </p:nvSpPr>
        <p:spPr bwMode="auto">
          <a:xfrm>
            <a:off x="1391444" y="783431"/>
            <a:ext cx="60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/>
              <a:t>w_en</a:t>
            </a:r>
          </a:p>
        </p:txBody>
      </p:sp>
      <p:sp>
        <p:nvSpPr>
          <p:cNvPr id="307280" name="Line 80"/>
          <p:cNvSpPr>
            <a:spLocks noChangeShapeType="1"/>
          </p:cNvSpPr>
          <p:nvPr/>
        </p:nvSpPr>
        <p:spPr bwMode="auto">
          <a:xfrm>
            <a:off x="1772444" y="2002631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1" name="Text Box 81"/>
          <p:cNvSpPr txBox="1">
            <a:spLocks noChangeArrowheads="1"/>
          </p:cNvSpPr>
          <p:nvPr/>
        </p:nvSpPr>
        <p:spPr bwMode="auto">
          <a:xfrm>
            <a:off x="1162844" y="1850231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/>
              <a:t>select</a:t>
            </a:r>
          </a:p>
        </p:txBody>
      </p:sp>
      <p:sp>
        <p:nvSpPr>
          <p:cNvPr id="307282" name="Line 82"/>
          <p:cNvSpPr>
            <a:spLocks noChangeShapeType="1"/>
          </p:cNvSpPr>
          <p:nvPr/>
        </p:nvSpPr>
        <p:spPr bwMode="auto">
          <a:xfrm>
            <a:off x="1543844" y="2688431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3" name="Text Box 83"/>
          <p:cNvSpPr txBox="1">
            <a:spLocks noChangeArrowheads="1"/>
          </p:cNvSpPr>
          <p:nvPr/>
        </p:nvSpPr>
        <p:spPr bwMode="auto">
          <a:xfrm>
            <a:off x="477044" y="2459831"/>
            <a:ext cx="10112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write, read</a:t>
            </a:r>
          </a:p>
          <a:p>
            <a:pPr eaLnBrk="1" hangingPunct="1"/>
            <a:r>
              <a:rPr lang="en-US" sz="1400"/>
              <a:t>controls</a:t>
            </a:r>
          </a:p>
        </p:txBody>
      </p:sp>
      <p:sp>
        <p:nvSpPr>
          <p:cNvPr id="307284" name="Line 84"/>
          <p:cNvSpPr>
            <a:spLocks noChangeShapeType="1"/>
          </p:cNvSpPr>
          <p:nvPr/>
        </p:nvSpPr>
        <p:spPr bwMode="auto">
          <a:xfrm>
            <a:off x="2001044" y="261223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5" name="Line 85"/>
          <p:cNvSpPr>
            <a:spLocks noChangeShapeType="1"/>
          </p:cNvSpPr>
          <p:nvPr/>
        </p:nvSpPr>
        <p:spPr bwMode="auto">
          <a:xfrm>
            <a:off x="2077244" y="70723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6" name="Line 86"/>
          <p:cNvSpPr>
            <a:spLocks noChangeShapeType="1"/>
          </p:cNvSpPr>
          <p:nvPr/>
        </p:nvSpPr>
        <p:spPr bwMode="auto">
          <a:xfrm>
            <a:off x="1543844" y="3602831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7" name="Text Box 87"/>
          <p:cNvSpPr txBox="1">
            <a:spLocks noChangeArrowheads="1"/>
          </p:cNvSpPr>
          <p:nvPr/>
        </p:nvSpPr>
        <p:spPr bwMode="auto">
          <a:xfrm>
            <a:off x="858044" y="3450431"/>
            <a:ext cx="8048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function</a:t>
            </a:r>
          </a:p>
          <a:p>
            <a:pPr eaLnBrk="1" hangingPunct="1"/>
            <a:r>
              <a:rPr lang="en-US" sz="1400"/>
              <a:t>select</a:t>
            </a:r>
          </a:p>
        </p:txBody>
      </p:sp>
      <p:sp>
        <p:nvSpPr>
          <p:cNvPr id="307288" name="Line 88"/>
          <p:cNvSpPr>
            <a:spLocks noChangeShapeType="1"/>
          </p:cNvSpPr>
          <p:nvPr/>
        </p:nvSpPr>
        <p:spPr bwMode="auto">
          <a:xfrm>
            <a:off x="2077244" y="352663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70"/>
          <p:cNvSpPr txBox="1">
            <a:spLocks noChangeArrowheads="1"/>
          </p:cNvSpPr>
          <p:nvPr/>
        </p:nvSpPr>
        <p:spPr bwMode="auto">
          <a:xfrm>
            <a:off x="3347244" y="11763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/>
              <a:t>n</a:t>
            </a:r>
          </a:p>
        </p:txBody>
      </p:sp>
      <p:sp>
        <p:nvSpPr>
          <p:cNvPr id="56" name="Text Box 65"/>
          <p:cNvSpPr txBox="1">
            <a:spLocks noChangeArrowheads="1"/>
          </p:cNvSpPr>
          <p:nvPr/>
        </p:nvSpPr>
        <p:spPr bwMode="auto">
          <a:xfrm>
            <a:off x="6572250" y="5941359"/>
            <a:ext cx="2236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 dirty="0"/>
              <a:t>From F. </a:t>
            </a:r>
            <a:r>
              <a:rPr lang="en-US" sz="1200" dirty="0" err="1"/>
              <a:t>Vahid’s</a:t>
            </a:r>
            <a:r>
              <a:rPr lang="en-US" sz="1200" dirty="0"/>
              <a:t> </a:t>
            </a:r>
            <a:r>
              <a:rPr lang="en-US" sz="1200" i="1" dirty="0"/>
              <a:t>Digital Design</a:t>
            </a:r>
          </a:p>
        </p:txBody>
      </p:sp>
    </p:spTree>
    <p:extLst>
      <p:ext uri="{BB962C8B-B14F-4D97-AF65-F5344CB8AC3E}">
        <p14:creationId xmlns:p14="http://schemas.microsoft.com/office/powerpoint/2010/main" val="402151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5" grpId="0"/>
      <p:bldP spid="307276" grpId="0" animBg="1"/>
      <p:bldP spid="307277" grpId="0"/>
      <p:bldP spid="307278" grpId="0" animBg="1"/>
      <p:bldP spid="307279" grpId="0"/>
      <p:bldP spid="307280" grpId="0" animBg="1"/>
      <p:bldP spid="307281" grpId="0"/>
      <p:bldP spid="307282" grpId="0" animBg="1"/>
      <p:bldP spid="307283" grpId="0"/>
      <p:bldP spid="307284" grpId="0" animBg="1"/>
      <p:bldP spid="307285" grpId="0" animBg="1"/>
      <p:bldP spid="307286" grpId="0" animBg="1"/>
      <p:bldP spid="307287" grpId="0"/>
      <p:bldP spid="3072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/>
          </p:cNvSpPr>
          <p:nvPr>
            <p:ph type="title"/>
          </p:nvPr>
        </p:nvSpPr>
        <p:spPr>
          <a:xfrm>
            <a:off x="538004" y="5401806"/>
            <a:ext cx="8183880" cy="1051560"/>
          </a:xfrm>
        </p:spPr>
        <p:txBody>
          <a:bodyPr/>
          <a:lstStyle/>
          <a:p>
            <a:r>
              <a:rPr lang="en-US" dirty="0" smtClean="0"/>
              <a:t>Basic Datapath Operations</a:t>
            </a:r>
          </a:p>
        </p:txBody>
      </p:sp>
      <p:sp>
        <p:nvSpPr>
          <p:cNvPr id="321639" name="Rectangle 103"/>
          <p:cNvSpPr>
            <a:spLocks noChangeArrowheads="1"/>
          </p:cNvSpPr>
          <p:nvPr/>
        </p:nvSpPr>
        <p:spPr bwMode="auto">
          <a:xfrm>
            <a:off x="770732" y="3757160"/>
            <a:ext cx="457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D[9] = D[0] + D[1]</a:t>
            </a:r>
            <a:r>
              <a:rPr lang="en-US" dirty="0"/>
              <a:t> – requires a sequence of four </a:t>
            </a:r>
            <a:r>
              <a:rPr lang="en-US" dirty="0" err="1"/>
              <a:t>datapath</a:t>
            </a:r>
            <a:r>
              <a:rPr lang="en-US" dirty="0"/>
              <a:t> operations:</a:t>
            </a:r>
          </a:p>
          <a:p>
            <a:pPr lvl="3" algn="l"/>
            <a:r>
              <a:rPr lang="en-US" dirty="0">
                <a:solidFill>
                  <a:srgbClr val="FF0000"/>
                </a:solidFill>
              </a:rPr>
              <a:t>0: RF[0] = D[0]</a:t>
            </a:r>
          </a:p>
          <a:p>
            <a:pPr lvl="3" algn="l"/>
            <a:r>
              <a:rPr lang="en-US" dirty="0">
                <a:solidFill>
                  <a:srgbClr val="FF0000"/>
                </a:solidFill>
              </a:rPr>
              <a:t>1: RF[1] = D[1]</a:t>
            </a:r>
          </a:p>
          <a:p>
            <a:pPr lvl="3" algn="l"/>
            <a:r>
              <a:rPr lang="en-US" dirty="0">
                <a:solidFill>
                  <a:srgbClr val="FF0000"/>
                </a:solidFill>
              </a:rPr>
              <a:t>2: RF[2] = RF[0] + RF[1]</a:t>
            </a:r>
          </a:p>
          <a:p>
            <a:pPr lvl="3" algn="l"/>
            <a:r>
              <a:rPr lang="en-US" dirty="0">
                <a:solidFill>
                  <a:srgbClr val="FF0000"/>
                </a:solidFill>
              </a:rPr>
              <a:t>3: D[9] = RF[2]</a:t>
            </a:r>
            <a:r>
              <a:rPr lang="en-US" dirty="0"/>
              <a:t> </a:t>
            </a:r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4379119" y="916225"/>
            <a:ext cx="1588" cy="2609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Freeform 5"/>
          <p:cNvSpPr>
            <a:spLocks/>
          </p:cNvSpPr>
          <p:nvPr/>
        </p:nvSpPr>
        <p:spPr bwMode="auto">
          <a:xfrm>
            <a:off x="3801269" y="782355"/>
            <a:ext cx="128588" cy="94497"/>
          </a:xfrm>
          <a:custGeom>
            <a:avLst/>
            <a:gdLst>
              <a:gd name="T0" fmla="*/ 0 w 81"/>
              <a:gd name="T1" fmla="*/ 84 h 84"/>
              <a:gd name="T2" fmla="*/ 81 w 81"/>
              <a:gd name="T3" fmla="*/ 42 h 84"/>
              <a:gd name="T4" fmla="*/ 0 w 81"/>
              <a:gd name="T5" fmla="*/ 0 h 84"/>
              <a:gd name="T6" fmla="*/ 0 60000 65536"/>
              <a:gd name="T7" fmla="*/ 0 60000 65536"/>
              <a:gd name="T8" fmla="*/ 0 60000 65536"/>
              <a:gd name="T9" fmla="*/ 0 w 81"/>
              <a:gd name="T10" fmla="*/ 0 h 84"/>
              <a:gd name="T11" fmla="*/ 81 w 8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" h="84">
                <a:moveTo>
                  <a:pt x="0" y="84"/>
                </a:moveTo>
                <a:lnTo>
                  <a:pt x="81" y="4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Freeform 6"/>
          <p:cNvSpPr>
            <a:spLocks/>
          </p:cNvSpPr>
          <p:nvPr/>
        </p:nvSpPr>
        <p:spPr bwMode="auto">
          <a:xfrm>
            <a:off x="3964781" y="2079433"/>
            <a:ext cx="133350" cy="93372"/>
          </a:xfrm>
          <a:custGeom>
            <a:avLst/>
            <a:gdLst>
              <a:gd name="T0" fmla="*/ 0 w 84"/>
              <a:gd name="T1" fmla="*/ 83 h 83"/>
              <a:gd name="T2" fmla="*/ 84 w 84"/>
              <a:gd name="T3" fmla="*/ 42 h 83"/>
              <a:gd name="T4" fmla="*/ 0 w 84"/>
              <a:gd name="T5" fmla="*/ 0 h 83"/>
              <a:gd name="T6" fmla="*/ 0 60000 65536"/>
              <a:gd name="T7" fmla="*/ 0 60000 65536"/>
              <a:gd name="T8" fmla="*/ 0 60000 65536"/>
              <a:gd name="T9" fmla="*/ 0 w 84"/>
              <a:gd name="T10" fmla="*/ 0 h 83"/>
              <a:gd name="T11" fmla="*/ 84 w 84"/>
              <a:gd name="T12" fmla="*/ 83 h 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83">
                <a:moveTo>
                  <a:pt x="0" y="83"/>
                </a:moveTo>
                <a:lnTo>
                  <a:pt x="84" y="4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4020344" y="1948938"/>
            <a:ext cx="1139825" cy="19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Register file RF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4010819" y="666484"/>
            <a:ext cx="1158875" cy="1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Data memory 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80" name="Rectangle 9"/>
          <p:cNvSpPr>
            <a:spLocks noChangeArrowheads="1"/>
          </p:cNvSpPr>
          <p:nvPr/>
        </p:nvSpPr>
        <p:spPr bwMode="auto">
          <a:xfrm>
            <a:off x="4425156" y="2617163"/>
            <a:ext cx="320675" cy="19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ALU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4425156" y="1311086"/>
            <a:ext cx="322263" cy="1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n-bit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82" name="Rectangle 11"/>
          <p:cNvSpPr>
            <a:spLocks noChangeArrowheads="1"/>
          </p:cNvSpPr>
          <p:nvPr/>
        </p:nvSpPr>
        <p:spPr bwMode="auto">
          <a:xfrm>
            <a:off x="4447381" y="1442706"/>
            <a:ext cx="174625" cy="1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2x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83" name="Rectangle 12"/>
          <p:cNvSpPr>
            <a:spLocks noChangeArrowheads="1"/>
          </p:cNvSpPr>
          <p:nvPr/>
        </p:nvSpPr>
        <p:spPr bwMode="auto">
          <a:xfrm>
            <a:off x="4628357" y="1442706"/>
            <a:ext cx="92075" cy="1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84" name="Freeform 13"/>
          <p:cNvSpPr>
            <a:spLocks/>
          </p:cNvSpPr>
          <p:nvPr/>
        </p:nvSpPr>
        <p:spPr bwMode="auto">
          <a:xfrm>
            <a:off x="4579144" y="1014096"/>
            <a:ext cx="781050" cy="1930430"/>
          </a:xfrm>
          <a:custGeom>
            <a:avLst/>
            <a:gdLst>
              <a:gd name="T0" fmla="*/ 122 w 492"/>
              <a:gd name="T1" fmla="*/ 158 h 1716"/>
              <a:gd name="T2" fmla="*/ 122 w 492"/>
              <a:gd name="T3" fmla="*/ 0 h 1716"/>
              <a:gd name="T4" fmla="*/ 492 w 492"/>
              <a:gd name="T5" fmla="*/ 0 h 1716"/>
              <a:gd name="T6" fmla="*/ 492 w 492"/>
              <a:gd name="T7" fmla="*/ 1716 h 1716"/>
              <a:gd name="T8" fmla="*/ 0 w 492"/>
              <a:gd name="T9" fmla="*/ 1716 h 1716"/>
              <a:gd name="T10" fmla="*/ 0 w 492"/>
              <a:gd name="T11" fmla="*/ 1594 h 17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2"/>
              <a:gd name="T19" fmla="*/ 0 h 1716"/>
              <a:gd name="T20" fmla="*/ 492 w 492"/>
              <a:gd name="T21" fmla="*/ 1716 h 17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2" h="1716">
                <a:moveTo>
                  <a:pt x="122" y="158"/>
                </a:moveTo>
                <a:lnTo>
                  <a:pt x="122" y="0"/>
                </a:lnTo>
                <a:lnTo>
                  <a:pt x="492" y="0"/>
                </a:lnTo>
                <a:lnTo>
                  <a:pt x="492" y="1716"/>
                </a:lnTo>
                <a:lnTo>
                  <a:pt x="0" y="1716"/>
                </a:lnTo>
                <a:lnTo>
                  <a:pt x="0" y="1594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Freeform 14"/>
          <p:cNvSpPr>
            <a:spLocks/>
          </p:cNvSpPr>
          <p:nvPr/>
        </p:nvSpPr>
        <p:spPr bwMode="auto">
          <a:xfrm>
            <a:off x="3807619" y="960098"/>
            <a:ext cx="571500" cy="1307203"/>
          </a:xfrm>
          <a:custGeom>
            <a:avLst/>
            <a:gdLst>
              <a:gd name="T0" fmla="*/ 177 w 360"/>
              <a:gd name="T1" fmla="*/ 0 h 1162"/>
              <a:gd name="T2" fmla="*/ 177 w 360"/>
              <a:gd name="T3" fmla="*/ 238 h 1162"/>
              <a:gd name="T4" fmla="*/ 0 w 360"/>
              <a:gd name="T5" fmla="*/ 238 h 1162"/>
              <a:gd name="T6" fmla="*/ 0 w 360"/>
              <a:gd name="T7" fmla="*/ 1162 h 1162"/>
              <a:gd name="T8" fmla="*/ 360 w 360"/>
              <a:gd name="T9" fmla="*/ 1162 h 1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1162"/>
              <a:gd name="T17" fmla="*/ 360 w 360"/>
              <a:gd name="T18" fmla="*/ 1162 h 1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1162">
                <a:moveTo>
                  <a:pt x="177" y="0"/>
                </a:moveTo>
                <a:lnTo>
                  <a:pt x="177" y="238"/>
                </a:lnTo>
                <a:lnTo>
                  <a:pt x="0" y="238"/>
                </a:lnTo>
                <a:lnTo>
                  <a:pt x="0" y="1162"/>
                </a:lnTo>
                <a:lnTo>
                  <a:pt x="360" y="1162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5"/>
          <p:cNvSpPr>
            <a:spLocks noChangeShapeType="1"/>
          </p:cNvSpPr>
          <p:nvPr/>
        </p:nvSpPr>
        <p:spPr bwMode="auto">
          <a:xfrm>
            <a:off x="4568032" y="1629449"/>
            <a:ext cx="1588" cy="13049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6"/>
          <p:cNvSpPr>
            <a:spLocks noChangeShapeType="1"/>
          </p:cNvSpPr>
          <p:nvPr/>
        </p:nvSpPr>
        <p:spPr bwMode="auto">
          <a:xfrm>
            <a:off x="4379119" y="2195304"/>
            <a:ext cx="1588" cy="26436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Freeform 17"/>
          <p:cNvSpPr>
            <a:spLocks/>
          </p:cNvSpPr>
          <p:nvPr/>
        </p:nvSpPr>
        <p:spPr bwMode="auto">
          <a:xfrm>
            <a:off x="4337844" y="2427045"/>
            <a:ext cx="82550" cy="115871"/>
          </a:xfrm>
          <a:custGeom>
            <a:avLst/>
            <a:gdLst>
              <a:gd name="T0" fmla="*/ 26 w 52"/>
              <a:gd name="T1" fmla="*/ 103 h 103"/>
              <a:gd name="T2" fmla="*/ 52 w 52"/>
              <a:gd name="T3" fmla="*/ 0 h 103"/>
              <a:gd name="T4" fmla="*/ 0 w 52"/>
              <a:gd name="T5" fmla="*/ 0 h 103"/>
              <a:gd name="T6" fmla="*/ 26 w 52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103"/>
              <a:gd name="T14" fmla="*/ 52 w 52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103">
                <a:moveTo>
                  <a:pt x="26" y="103"/>
                </a:moveTo>
                <a:lnTo>
                  <a:pt x="52" y="0"/>
                </a:lnTo>
                <a:lnTo>
                  <a:pt x="0" y="0"/>
                </a:lnTo>
                <a:lnTo>
                  <a:pt x="26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Freeform 18"/>
          <p:cNvSpPr>
            <a:spLocks/>
          </p:cNvSpPr>
          <p:nvPr/>
        </p:nvSpPr>
        <p:spPr bwMode="auto">
          <a:xfrm>
            <a:off x="4722019" y="2430420"/>
            <a:ext cx="80963" cy="115871"/>
          </a:xfrm>
          <a:custGeom>
            <a:avLst/>
            <a:gdLst>
              <a:gd name="T0" fmla="*/ 26 w 51"/>
              <a:gd name="T1" fmla="*/ 103 h 103"/>
              <a:gd name="T2" fmla="*/ 51 w 51"/>
              <a:gd name="T3" fmla="*/ 0 h 103"/>
              <a:gd name="T4" fmla="*/ 0 w 51"/>
              <a:gd name="T5" fmla="*/ 0 h 103"/>
              <a:gd name="T6" fmla="*/ 26 w 51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103"/>
              <a:gd name="T14" fmla="*/ 51 w 51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103">
                <a:moveTo>
                  <a:pt x="26" y="103"/>
                </a:moveTo>
                <a:lnTo>
                  <a:pt x="51" y="0"/>
                </a:lnTo>
                <a:lnTo>
                  <a:pt x="0" y="0"/>
                </a:lnTo>
                <a:lnTo>
                  <a:pt x="26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Freeform 19"/>
          <p:cNvSpPr>
            <a:spLocks/>
          </p:cNvSpPr>
          <p:nvPr/>
        </p:nvSpPr>
        <p:spPr bwMode="auto">
          <a:xfrm>
            <a:off x="4737894" y="1155841"/>
            <a:ext cx="80963" cy="115871"/>
          </a:xfrm>
          <a:custGeom>
            <a:avLst/>
            <a:gdLst>
              <a:gd name="T0" fmla="*/ 25 w 51"/>
              <a:gd name="T1" fmla="*/ 103 h 103"/>
              <a:gd name="T2" fmla="*/ 51 w 51"/>
              <a:gd name="T3" fmla="*/ 0 h 103"/>
              <a:gd name="T4" fmla="*/ 0 w 51"/>
              <a:gd name="T5" fmla="*/ 0 h 103"/>
              <a:gd name="T6" fmla="*/ 25 w 51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103"/>
              <a:gd name="T14" fmla="*/ 51 w 51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103">
                <a:moveTo>
                  <a:pt x="25" y="103"/>
                </a:moveTo>
                <a:lnTo>
                  <a:pt x="51" y="0"/>
                </a:lnTo>
                <a:lnTo>
                  <a:pt x="0" y="0"/>
                </a:lnTo>
                <a:lnTo>
                  <a:pt x="25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Freeform 20"/>
          <p:cNvSpPr>
            <a:spLocks/>
          </p:cNvSpPr>
          <p:nvPr/>
        </p:nvSpPr>
        <p:spPr bwMode="auto">
          <a:xfrm>
            <a:off x="4528344" y="1735195"/>
            <a:ext cx="80963" cy="115871"/>
          </a:xfrm>
          <a:custGeom>
            <a:avLst/>
            <a:gdLst>
              <a:gd name="T0" fmla="*/ 25 w 51"/>
              <a:gd name="T1" fmla="*/ 103 h 103"/>
              <a:gd name="T2" fmla="*/ 51 w 51"/>
              <a:gd name="T3" fmla="*/ 0 h 103"/>
              <a:gd name="T4" fmla="*/ 0 w 51"/>
              <a:gd name="T5" fmla="*/ 0 h 103"/>
              <a:gd name="T6" fmla="*/ 25 w 51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103"/>
              <a:gd name="T14" fmla="*/ 51 w 51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103">
                <a:moveTo>
                  <a:pt x="25" y="103"/>
                </a:moveTo>
                <a:lnTo>
                  <a:pt x="51" y="0"/>
                </a:lnTo>
                <a:lnTo>
                  <a:pt x="0" y="0"/>
                </a:lnTo>
                <a:lnTo>
                  <a:pt x="25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Freeform 21"/>
          <p:cNvSpPr>
            <a:spLocks/>
          </p:cNvSpPr>
          <p:nvPr/>
        </p:nvSpPr>
        <p:spPr bwMode="auto">
          <a:xfrm>
            <a:off x="4337844" y="1155841"/>
            <a:ext cx="82550" cy="115871"/>
          </a:xfrm>
          <a:custGeom>
            <a:avLst/>
            <a:gdLst>
              <a:gd name="T0" fmla="*/ 26 w 52"/>
              <a:gd name="T1" fmla="*/ 103 h 103"/>
              <a:gd name="T2" fmla="*/ 52 w 52"/>
              <a:gd name="T3" fmla="*/ 0 h 103"/>
              <a:gd name="T4" fmla="*/ 0 w 52"/>
              <a:gd name="T5" fmla="*/ 0 h 103"/>
              <a:gd name="T6" fmla="*/ 26 w 52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103"/>
              <a:gd name="T14" fmla="*/ 52 w 52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103">
                <a:moveTo>
                  <a:pt x="26" y="103"/>
                </a:moveTo>
                <a:lnTo>
                  <a:pt x="52" y="0"/>
                </a:lnTo>
                <a:lnTo>
                  <a:pt x="0" y="0"/>
                </a:lnTo>
                <a:lnTo>
                  <a:pt x="26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Freeform 22"/>
          <p:cNvSpPr>
            <a:spLocks/>
          </p:cNvSpPr>
          <p:nvPr/>
        </p:nvSpPr>
        <p:spPr bwMode="auto">
          <a:xfrm>
            <a:off x="4047331" y="916225"/>
            <a:ext cx="80963" cy="115871"/>
          </a:xfrm>
          <a:custGeom>
            <a:avLst/>
            <a:gdLst>
              <a:gd name="T0" fmla="*/ 26 w 51"/>
              <a:gd name="T1" fmla="*/ 0 h 103"/>
              <a:gd name="T2" fmla="*/ 51 w 51"/>
              <a:gd name="T3" fmla="*/ 103 h 103"/>
              <a:gd name="T4" fmla="*/ 0 w 51"/>
              <a:gd name="T5" fmla="*/ 103 h 103"/>
              <a:gd name="T6" fmla="*/ 26 w 51"/>
              <a:gd name="T7" fmla="*/ 0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103"/>
              <a:gd name="T14" fmla="*/ 51 w 51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103">
                <a:moveTo>
                  <a:pt x="26" y="0"/>
                </a:moveTo>
                <a:lnTo>
                  <a:pt x="51" y="103"/>
                </a:lnTo>
                <a:lnTo>
                  <a:pt x="0" y="103"/>
                </a:lnTo>
                <a:lnTo>
                  <a:pt x="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3"/>
          <p:cNvSpPr>
            <a:spLocks noChangeShapeType="1"/>
          </p:cNvSpPr>
          <p:nvPr/>
        </p:nvSpPr>
        <p:spPr bwMode="auto">
          <a:xfrm>
            <a:off x="4763294" y="2195304"/>
            <a:ext cx="1588" cy="26436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Rectangle 24"/>
          <p:cNvSpPr>
            <a:spLocks noChangeArrowheads="1"/>
          </p:cNvSpPr>
          <p:nvPr/>
        </p:nvSpPr>
        <p:spPr bwMode="auto">
          <a:xfrm>
            <a:off x="3801269" y="558488"/>
            <a:ext cx="1558925" cy="357737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196" name="Rectangle 25"/>
          <p:cNvSpPr>
            <a:spLocks noChangeArrowheads="1"/>
          </p:cNvSpPr>
          <p:nvPr/>
        </p:nvSpPr>
        <p:spPr bwMode="auto">
          <a:xfrm>
            <a:off x="4194969" y="1275087"/>
            <a:ext cx="771525" cy="350987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197" name="Rectangle 26"/>
          <p:cNvSpPr>
            <a:spLocks noChangeArrowheads="1"/>
          </p:cNvSpPr>
          <p:nvPr/>
        </p:nvSpPr>
        <p:spPr bwMode="auto">
          <a:xfrm>
            <a:off x="3964781" y="1857816"/>
            <a:ext cx="1236663" cy="344238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198" name="Rectangle 27"/>
          <p:cNvSpPr>
            <a:spLocks noChangeArrowheads="1"/>
          </p:cNvSpPr>
          <p:nvPr/>
        </p:nvSpPr>
        <p:spPr bwMode="auto">
          <a:xfrm>
            <a:off x="3964781" y="2549666"/>
            <a:ext cx="1236663" cy="257616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199" name="Oval 28"/>
          <p:cNvSpPr>
            <a:spLocks noChangeArrowheads="1"/>
          </p:cNvSpPr>
          <p:nvPr/>
        </p:nvSpPr>
        <p:spPr bwMode="auto">
          <a:xfrm>
            <a:off x="4337844" y="2242552"/>
            <a:ext cx="77788" cy="5399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200" name="Line 29"/>
          <p:cNvSpPr>
            <a:spLocks noChangeShapeType="1"/>
          </p:cNvSpPr>
          <p:nvPr/>
        </p:nvSpPr>
        <p:spPr bwMode="auto">
          <a:xfrm>
            <a:off x="2196306" y="916225"/>
            <a:ext cx="1588" cy="2609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Freeform 30"/>
          <p:cNvSpPr>
            <a:spLocks/>
          </p:cNvSpPr>
          <p:nvPr/>
        </p:nvSpPr>
        <p:spPr bwMode="auto">
          <a:xfrm>
            <a:off x="1620044" y="782355"/>
            <a:ext cx="131763" cy="94497"/>
          </a:xfrm>
          <a:custGeom>
            <a:avLst/>
            <a:gdLst>
              <a:gd name="T0" fmla="*/ 0 w 83"/>
              <a:gd name="T1" fmla="*/ 84 h 84"/>
              <a:gd name="T2" fmla="*/ 83 w 83"/>
              <a:gd name="T3" fmla="*/ 42 h 84"/>
              <a:gd name="T4" fmla="*/ 0 w 83"/>
              <a:gd name="T5" fmla="*/ 0 h 84"/>
              <a:gd name="T6" fmla="*/ 0 60000 65536"/>
              <a:gd name="T7" fmla="*/ 0 60000 65536"/>
              <a:gd name="T8" fmla="*/ 0 60000 65536"/>
              <a:gd name="T9" fmla="*/ 0 w 83"/>
              <a:gd name="T10" fmla="*/ 0 h 84"/>
              <a:gd name="T11" fmla="*/ 83 w 83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84">
                <a:moveTo>
                  <a:pt x="0" y="84"/>
                </a:moveTo>
                <a:lnTo>
                  <a:pt x="83" y="4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Freeform 31"/>
          <p:cNvSpPr>
            <a:spLocks/>
          </p:cNvSpPr>
          <p:nvPr/>
        </p:nvSpPr>
        <p:spPr bwMode="auto">
          <a:xfrm>
            <a:off x="1788319" y="2079433"/>
            <a:ext cx="127000" cy="93372"/>
          </a:xfrm>
          <a:custGeom>
            <a:avLst/>
            <a:gdLst>
              <a:gd name="T0" fmla="*/ 0 w 80"/>
              <a:gd name="T1" fmla="*/ 83 h 83"/>
              <a:gd name="T2" fmla="*/ 80 w 80"/>
              <a:gd name="T3" fmla="*/ 42 h 83"/>
              <a:gd name="T4" fmla="*/ 0 w 80"/>
              <a:gd name="T5" fmla="*/ 0 h 83"/>
              <a:gd name="T6" fmla="*/ 0 60000 65536"/>
              <a:gd name="T7" fmla="*/ 0 60000 65536"/>
              <a:gd name="T8" fmla="*/ 0 60000 65536"/>
              <a:gd name="T9" fmla="*/ 0 w 80"/>
              <a:gd name="T10" fmla="*/ 0 h 83"/>
              <a:gd name="T11" fmla="*/ 80 w 80"/>
              <a:gd name="T12" fmla="*/ 83 h 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83">
                <a:moveTo>
                  <a:pt x="0" y="83"/>
                </a:moveTo>
                <a:lnTo>
                  <a:pt x="80" y="4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Rectangle 32"/>
          <p:cNvSpPr>
            <a:spLocks noChangeArrowheads="1"/>
          </p:cNvSpPr>
          <p:nvPr/>
        </p:nvSpPr>
        <p:spPr bwMode="auto">
          <a:xfrm>
            <a:off x="1839119" y="1960187"/>
            <a:ext cx="1139825" cy="19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Register file RF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4" name="Rectangle 33"/>
          <p:cNvSpPr>
            <a:spLocks noChangeArrowheads="1"/>
          </p:cNvSpPr>
          <p:nvPr/>
        </p:nvSpPr>
        <p:spPr bwMode="auto">
          <a:xfrm>
            <a:off x="1829594" y="666484"/>
            <a:ext cx="1158875" cy="1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Data memory 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5" name="Rectangle 34"/>
          <p:cNvSpPr>
            <a:spLocks noChangeArrowheads="1"/>
          </p:cNvSpPr>
          <p:nvPr/>
        </p:nvSpPr>
        <p:spPr bwMode="auto">
          <a:xfrm>
            <a:off x="2243931" y="2617163"/>
            <a:ext cx="320675" cy="19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ALU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6" name="Rectangle 35"/>
          <p:cNvSpPr>
            <a:spLocks noChangeArrowheads="1"/>
          </p:cNvSpPr>
          <p:nvPr/>
        </p:nvSpPr>
        <p:spPr bwMode="auto">
          <a:xfrm>
            <a:off x="2243931" y="1311086"/>
            <a:ext cx="322263" cy="1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n-bit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7" name="Rectangle 36"/>
          <p:cNvSpPr>
            <a:spLocks noChangeArrowheads="1"/>
          </p:cNvSpPr>
          <p:nvPr/>
        </p:nvSpPr>
        <p:spPr bwMode="auto">
          <a:xfrm>
            <a:off x="2266156" y="1442706"/>
            <a:ext cx="174625" cy="1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2x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8" name="Rectangle 37"/>
          <p:cNvSpPr>
            <a:spLocks noChangeArrowheads="1"/>
          </p:cNvSpPr>
          <p:nvPr/>
        </p:nvSpPr>
        <p:spPr bwMode="auto">
          <a:xfrm>
            <a:off x="2447131" y="1442706"/>
            <a:ext cx="92075" cy="1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9" name="Freeform 38"/>
          <p:cNvSpPr>
            <a:spLocks/>
          </p:cNvSpPr>
          <p:nvPr/>
        </p:nvSpPr>
        <p:spPr bwMode="auto">
          <a:xfrm>
            <a:off x="2396331" y="1014096"/>
            <a:ext cx="782638" cy="1930430"/>
          </a:xfrm>
          <a:custGeom>
            <a:avLst/>
            <a:gdLst>
              <a:gd name="T0" fmla="*/ 126 w 493"/>
              <a:gd name="T1" fmla="*/ 158 h 1716"/>
              <a:gd name="T2" fmla="*/ 126 w 493"/>
              <a:gd name="T3" fmla="*/ 0 h 1716"/>
              <a:gd name="T4" fmla="*/ 493 w 493"/>
              <a:gd name="T5" fmla="*/ 0 h 1716"/>
              <a:gd name="T6" fmla="*/ 493 w 493"/>
              <a:gd name="T7" fmla="*/ 1716 h 1716"/>
              <a:gd name="T8" fmla="*/ 0 w 493"/>
              <a:gd name="T9" fmla="*/ 1716 h 1716"/>
              <a:gd name="T10" fmla="*/ 0 w 493"/>
              <a:gd name="T11" fmla="*/ 1594 h 17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3"/>
              <a:gd name="T19" fmla="*/ 0 h 1716"/>
              <a:gd name="T20" fmla="*/ 493 w 493"/>
              <a:gd name="T21" fmla="*/ 1716 h 17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3" h="1716">
                <a:moveTo>
                  <a:pt x="126" y="158"/>
                </a:moveTo>
                <a:lnTo>
                  <a:pt x="126" y="0"/>
                </a:lnTo>
                <a:lnTo>
                  <a:pt x="493" y="0"/>
                </a:lnTo>
                <a:lnTo>
                  <a:pt x="493" y="1716"/>
                </a:lnTo>
                <a:lnTo>
                  <a:pt x="0" y="1716"/>
                </a:lnTo>
                <a:lnTo>
                  <a:pt x="0" y="1594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Freeform 39"/>
          <p:cNvSpPr>
            <a:spLocks/>
          </p:cNvSpPr>
          <p:nvPr/>
        </p:nvSpPr>
        <p:spPr bwMode="auto">
          <a:xfrm>
            <a:off x="1624806" y="960098"/>
            <a:ext cx="571500" cy="1307203"/>
          </a:xfrm>
          <a:custGeom>
            <a:avLst/>
            <a:gdLst>
              <a:gd name="T0" fmla="*/ 177 w 360"/>
              <a:gd name="T1" fmla="*/ 0 h 1162"/>
              <a:gd name="T2" fmla="*/ 177 w 360"/>
              <a:gd name="T3" fmla="*/ 238 h 1162"/>
              <a:gd name="T4" fmla="*/ 0 w 360"/>
              <a:gd name="T5" fmla="*/ 238 h 1162"/>
              <a:gd name="T6" fmla="*/ 0 w 360"/>
              <a:gd name="T7" fmla="*/ 1162 h 1162"/>
              <a:gd name="T8" fmla="*/ 360 w 360"/>
              <a:gd name="T9" fmla="*/ 1162 h 1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1162"/>
              <a:gd name="T17" fmla="*/ 360 w 360"/>
              <a:gd name="T18" fmla="*/ 1162 h 1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1162">
                <a:moveTo>
                  <a:pt x="177" y="0"/>
                </a:moveTo>
                <a:lnTo>
                  <a:pt x="177" y="238"/>
                </a:lnTo>
                <a:lnTo>
                  <a:pt x="0" y="238"/>
                </a:lnTo>
                <a:lnTo>
                  <a:pt x="0" y="1162"/>
                </a:lnTo>
                <a:lnTo>
                  <a:pt x="360" y="1162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Line 40"/>
          <p:cNvSpPr>
            <a:spLocks noChangeShapeType="1"/>
          </p:cNvSpPr>
          <p:nvPr/>
        </p:nvSpPr>
        <p:spPr bwMode="auto">
          <a:xfrm>
            <a:off x="2386806" y="1629449"/>
            <a:ext cx="1588" cy="13049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41"/>
          <p:cNvSpPr>
            <a:spLocks noChangeShapeType="1"/>
          </p:cNvSpPr>
          <p:nvPr/>
        </p:nvSpPr>
        <p:spPr bwMode="auto">
          <a:xfrm>
            <a:off x="2196306" y="2195304"/>
            <a:ext cx="1588" cy="26436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Freeform 42"/>
          <p:cNvSpPr>
            <a:spLocks/>
          </p:cNvSpPr>
          <p:nvPr/>
        </p:nvSpPr>
        <p:spPr bwMode="auto">
          <a:xfrm>
            <a:off x="2156619" y="2427045"/>
            <a:ext cx="80963" cy="115871"/>
          </a:xfrm>
          <a:custGeom>
            <a:avLst/>
            <a:gdLst>
              <a:gd name="T0" fmla="*/ 25 w 51"/>
              <a:gd name="T1" fmla="*/ 103 h 103"/>
              <a:gd name="T2" fmla="*/ 51 w 51"/>
              <a:gd name="T3" fmla="*/ 0 h 103"/>
              <a:gd name="T4" fmla="*/ 0 w 51"/>
              <a:gd name="T5" fmla="*/ 0 h 103"/>
              <a:gd name="T6" fmla="*/ 25 w 51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103"/>
              <a:gd name="T14" fmla="*/ 51 w 51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103">
                <a:moveTo>
                  <a:pt x="25" y="103"/>
                </a:moveTo>
                <a:lnTo>
                  <a:pt x="51" y="0"/>
                </a:lnTo>
                <a:lnTo>
                  <a:pt x="0" y="0"/>
                </a:lnTo>
                <a:lnTo>
                  <a:pt x="25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Freeform 43"/>
          <p:cNvSpPr>
            <a:spLocks/>
          </p:cNvSpPr>
          <p:nvPr/>
        </p:nvSpPr>
        <p:spPr bwMode="auto">
          <a:xfrm>
            <a:off x="2539206" y="2430420"/>
            <a:ext cx="82550" cy="115871"/>
          </a:xfrm>
          <a:custGeom>
            <a:avLst/>
            <a:gdLst>
              <a:gd name="T0" fmla="*/ 26 w 52"/>
              <a:gd name="T1" fmla="*/ 103 h 103"/>
              <a:gd name="T2" fmla="*/ 52 w 52"/>
              <a:gd name="T3" fmla="*/ 0 h 103"/>
              <a:gd name="T4" fmla="*/ 0 w 52"/>
              <a:gd name="T5" fmla="*/ 0 h 103"/>
              <a:gd name="T6" fmla="*/ 26 w 52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103"/>
              <a:gd name="T14" fmla="*/ 52 w 52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103">
                <a:moveTo>
                  <a:pt x="26" y="103"/>
                </a:moveTo>
                <a:lnTo>
                  <a:pt x="52" y="0"/>
                </a:lnTo>
                <a:lnTo>
                  <a:pt x="0" y="0"/>
                </a:lnTo>
                <a:lnTo>
                  <a:pt x="26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Freeform 44"/>
          <p:cNvSpPr>
            <a:spLocks/>
          </p:cNvSpPr>
          <p:nvPr/>
        </p:nvSpPr>
        <p:spPr bwMode="auto">
          <a:xfrm>
            <a:off x="2555081" y="1155841"/>
            <a:ext cx="80963" cy="115871"/>
          </a:xfrm>
          <a:custGeom>
            <a:avLst/>
            <a:gdLst>
              <a:gd name="T0" fmla="*/ 26 w 51"/>
              <a:gd name="T1" fmla="*/ 103 h 103"/>
              <a:gd name="T2" fmla="*/ 51 w 51"/>
              <a:gd name="T3" fmla="*/ 0 h 103"/>
              <a:gd name="T4" fmla="*/ 0 w 51"/>
              <a:gd name="T5" fmla="*/ 0 h 103"/>
              <a:gd name="T6" fmla="*/ 26 w 51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103"/>
              <a:gd name="T14" fmla="*/ 51 w 51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103">
                <a:moveTo>
                  <a:pt x="26" y="103"/>
                </a:moveTo>
                <a:lnTo>
                  <a:pt x="51" y="0"/>
                </a:lnTo>
                <a:lnTo>
                  <a:pt x="0" y="0"/>
                </a:lnTo>
                <a:lnTo>
                  <a:pt x="26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Freeform 45"/>
          <p:cNvSpPr>
            <a:spLocks/>
          </p:cNvSpPr>
          <p:nvPr/>
        </p:nvSpPr>
        <p:spPr bwMode="auto">
          <a:xfrm>
            <a:off x="2345531" y="1735195"/>
            <a:ext cx="80963" cy="115871"/>
          </a:xfrm>
          <a:custGeom>
            <a:avLst/>
            <a:gdLst>
              <a:gd name="T0" fmla="*/ 26 w 51"/>
              <a:gd name="T1" fmla="*/ 103 h 103"/>
              <a:gd name="T2" fmla="*/ 51 w 51"/>
              <a:gd name="T3" fmla="*/ 0 h 103"/>
              <a:gd name="T4" fmla="*/ 0 w 51"/>
              <a:gd name="T5" fmla="*/ 0 h 103"/>
              <a:gd name="T6" fmla="*/ 26 w 51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103"/>
              <a:gd name="T14" fmla="*/ 51 w 51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103">
                <a:moveTo>
                  <a:pt x="26" y="103"/>
                </a:moveTo>
                <a:lnTo>
                  <a:pt x="51" y="0"/>
                </a:lnTo>
                <a:lnTo>
                  <a:pt x="0" y="0"/>
                </a:lnTo>
                <a:lnTo>
                  <a:pt x="26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Freeform 46"/>
          <p:cNvSpPr>
            <a:spLocks/>
          </p:cNvSpPr>
          <p:nvPr/>
        </p:nvSpPr>
        <p:spPr bwMode="auto">
          <a:xfrm>
            <a:off x="2156619" y="1155841"/>
            <a:ext cx="80963" cy="115871"/>
          </a:xfrm>
          <a:custGeom>
            <a:avLst/>
            <a:gdLst>
              <a:gd name="T0" fmla="*/ 25 w 51"/>
              <a:gd name="T1" fmla="*/ 103 h 103"/>
              <a:gd name="T2" fmla="*/ 51 w 51"/>
              <a:gd name="T3" fmla="*/ 0 h 103"/>
              <a:gd name="T4" fmla="*/ 0 w 51"/>
              <a:gd name="T5" fmla="*/ 0 h 103"/>
              <a:gd name="T6" fmla="*/ 25 w 51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103"/>
              <a:gd name="T14" fmla="*/ 51 w 51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103">
                <a:moveTo>
                  <a:pt x="25" y="103"/>
                </a:moveTo>
                <a:lnTo>
                  <a:pt x="51" y="0"/>
                </a:lnTo>
                <a:lnTo>
                  <a:pt x="0" y="0"/>
                </a:lnTo>
                <a:lnTo>
                  <a:pt x="25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Freeform 47"/>
          <p:cNvSpPr>
            <a:spLocks/>
          </p:cNvSpPr>
          <p:nvPr/>
        </p:nvSpPr>
        <p:spPr bwMode="auto">
          <a:xfrm>
            <a:off x="1864519" y="916225"/>
            <a:ext cx="82550" cy="115871"/>
          </a:xfrm>
          <a:custGeom>
            <a:avLst/>
            <a:gdLst>
              <a:gd name="T0" fmla="*/ 26 w 52"/>
              <a:gd name="T1" fmla="*/ 0 h 103"/>
              <a:gd name="T2" fmla="*/ 52 w 52"/>
              <a:gd name="T3" fmla="*/ 103 h 103"/>
              <a:gd name="T4" fmla="*/ 0 w 52"/>
              <a:gd name="T5" fmla="*/ 103 h 103"/>
              <a:gd name="T6" fmla="*/ 26 w 52"/>
              <a:gd name="T7" fmla="*/ 0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103"/>
              <a:gd name="T14" fmla="*/ 52 w 52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103">
                <a:moveTo>
                  <a:pt x="26" y="0"/>
                </a:moveTo>
                <a:lnTo>
                  <a:pt x="52" y="103"/>
                </a:lnTo>
                <a:lnTo>
                  <a:pt x="0" y="103"/>
                </a:lnTo>
                <a:lnTo>
                  <a:pt x="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48"/>
          <p:cNvSpPr>
            <a:spLocks noChangeShapeType="1"/>
          </p:cNvSpPr>
          <p:nvPr/>
        </p:nvSpPr>
        <p:spPr bwMode="auto">
          <a:xfrm>
            <a:off x="2580481" y="2195304"/>
            <a:ext cx="1588" cy="26436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Rectangle 49"/>
          <p:cNvSpPr>
            <a:spLocks noChangeArrowheads="1"/>
          </p:cNvSpPr>
          <p:nvPr/>
        </p:nvSpPr>
        <p:spPr bwMode="auto">
          <a:xfrm>
            <a:off x="1620044" y="558488"/>
            <a:ext cx="1558925" cy="357737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221" name="Rectangle 50"/>
          <p:cNvSpPr>
            <a:spLocks noChangeArrowheads="1"/>
          </p:cNvSpPr>
          <p:nvPr/>
        </p:nvSpPr>
        <p:spPr bwMode="auto">
          <a:xfrm>
            <a:off x="2012156" y="1275087"/>
            <a:ext cx="773113" cy="350987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222" name="Rectangle 51"/>
          <p:cNvSpPr>
            <a:spLocks noChangeArrowheads="1"/>
          </p:cNvSpPr>
          <p:nvPr/>
        </p:nvSpPr>
        <p:spPr bwMode="auto">
          <a:xfrm>
            <a:off x="1788319" y="1857816"/>
            <a:ext cx="1231900" cy="344238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223" name="Rectangle 52"/>
          <p:cNvSpPr>
            <a:spLocks noChangeArrowheads="1"/>
          </p:cNvSpPr>
          <p:nvPr/>
        </p:nvSpPr>
        <p:spPr bwMode="auto">
          <a:xfrm>
            <a:off x="1788319" y="2549666"/>
            <a:ext cx="1231900" cy="257616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224" name="Oval 53"/>
          <p:cNvSpPr>
            <a:spLocks noChangeArrowheads="1"/>
          </p:cNvSpPr>
          <p:nvPr/>
        </p:nvSpPr>
        <p:spPr bwMode="auto">
          <a:xfrm>
            <a:off x="2156619" y="2242552"/>
            <a:ext cx="76200" cy="5399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225" name="Line 54"/>
          <p:cNvSpPr>
            <a:spLocks noChangeShapeType="1"/>
          </p:cNvSpPr>
          <p:nvPr/>
        </p:nvSpPr>
        <p:spPr bwMode="auto">
          <a:xfrm>
            <a:off x="6546057" y="916225"/>
            <a:ext cx="1588" cy="260991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Freeform 55"/>
          <p:cNvSpPr>
            <a:spLocks/>
          </p:cNvSpPr>
          <p:nvPr/>
        </p:nvSpPr>
        <p:spPr bwMode="auto">
          <a:xfrm>
            <a:off x="5968207" y="782355"/>
            <a:ext cx="128588" cy="94497"/>
          </a:xfrm>
          <a:custGeom>
            <a:avLst/>
            <a:gdLst>
              <a:gd name="T0" fmla="*/ 0 w 81"/>
              <a:gd name="T1" fmla="*/ 84 h 84"/>
              <a:gd name="T2" fmla="*/ 81 w 81"/>
              <a:gd name="T3" fmla="*/ 42 h 84"/>
              <a:gd name="T4" fmla="*/ 0 w 81"/>
              <a:gd name="T5" fmla="*/ 0 h 84"/>
              <a:gd name="T6" fmla="*/ 0 60000 65536"/>
              <a:gd name="T7" fmla="*/ 0 60000 65536"/>
              <a:gd name="T8" fmla="*/ 0 60000 65536"/>
              <a:gd name="T9" fmla="*/ 0 w 81"/>
              <a:gd name="T10" fmla="*/ 0 h 84"/>
              <a:gd name="T11" fmla="*/ 81 w 81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" h="84">
                <a:moveTo>
                  <a:pt x="0" y="84"/>
                </a:moveTo>
                <a:lnTo>
                  <a:pt x="81" y="4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Freeform 56"/>
          <p:cNvSpPr>
            <a:spLocks/>
          </p:cNvSpPr>
          <p:nvPr/>
        </p:nvSpPr>
        <p:spPr bwMode="auto">
          <a:xfrm>
            <a:off x="6131719" y="2079433"/>
            <a:ext cx="133350" cy="93372"/>
          </a:xfrm>
          <a:custGeom>
            <a:avLst/>
            <a:gdLst>
              <a:gd name="T0" fmla="*/ 0 w 84"/>
              <a:gd name="T1" fmla="*/ 83 h 83"/>
              <a:gd name="T2" fmla="*/ 84 w 84"/>
              <a:gd name="T3" fmla="*/ 42 h 83"/>
              <a:gd name="T4" fmla="*/ 0 w 84"/>
              <a:gd name="T5" fmla="*/ 0 h 83"/>
              <a:gd name="T6" fmla="*/ 0 60000 65536"/>
              <a:gd name="T7" fmla="*/ 0 60000 65536"/>
              <a:gd name="T8" fmla="*/ 0 60000 65536"/>
              <a:gd name="T9" fmla="*/ 0 w 84"/>
              <a:gd name="T10" fmla="*/ 0 h 83"/>
              <a:gd name="T11" fmla="*/ 84 w 84"/>
              <a:gd name="T12" fmla="*/ 83 h 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83">
                <a:moveTo>
                  <a:pt x="0" y="83"/>
                </a:moveTo>
                <a:lnTo>
                  <a:pt x="84" y="4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Rectangle 57"/>
          <p:cNvSpPr>
            <a:spLocks noChangeArrowheads="1"/>
          </p:cNvSpPr>
          <p:nvPr/>
        </p:nvSpPr>
        <p:spPr bwMode="auto">
          <a:xfrm>
            <a:off x="6187282" y="1948938"/>
            <a:ext cx="1139825" cy="19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Register file RF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29" name="Rectangle 58"/>
          <p:cNvSpPr>
            <a:spLocks noChangeArrowheads="1"/>
          </p:cNvSpPr>
          <p:nvPr/>
        </p:nvSpPr>
        <p:spPr bwMode="auto">
          <a:xfrm>
            <a:off x="6177757" y="666484"/>
            <a:ext cx="1158875" cy="1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Data memory 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30" name="Rectangle 59"/>
          <p:cNvSpPr>
            <a:spLocks noChangeArrowheads="1"/>
          </p:cNvSpPr>
          <p:nvPr/>
        </p:nvSpPr>
        <p:spPr bwMode="auto">
          <a:xfrm>
            <a:off x="6592094" y="2617163"/>
            <a:ext cx="320675" cy="19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ALU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31" name="Rectangle 60"/>
          <p:cNvSpPr>
            <a:spLocks noChangeArrowheads="1"/>
          </p:cNvSpPr>
          <p:nvPr/>
        </p:nvSpPr>
        <p:spPr bwMode="auto">
          <a:xfrm>
            <a:off x="6592094" y="1311086"/>
            <a:ext cx="322263" cy="1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n-bit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32" name="Rectangle 61"/>
          <p:cNvSpPr>
            <a:spLocks noChangeArrowheads="1"/>
          </p:cNvSpPr>
          <p:nvPr/>
        </p:nvSpPr>
        <p:spPr bwMode="auto">
          <a:xfrm>
            <a:off x="6614319" y="1442706"/>
            <a:ext cx="174625" cy="1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2x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33" name="Rectangle 62"/>
          <p:cNvSpPr>
            <a:spLocks noChangeArrowheads="1"/>
          </p:cNvSpPr>
          <p:nvPr/>
        </p:nvSpPr>
        <p:spPr bwMode="auto">
          <a:xfrm>
            <a:off x="6795294" y="1442706"/>
            <a:ext cx="92075" cy="1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34" name="Freeform 63"/>
          <p:cNvSpPr>
            <a:spLocks/>
          </p:cNvSpPr>
          <p:nvPr/>
        </p:nvSpPr>
        <p:spPr bwMode="auto">
          <a:xfrm>
            <a:off x="6746082" y="1014096"/>
            <a:ext cx="781050" cy="1930430"/>
          </a:xfrm>
          <a:custGeom>
            <a:avLst/>
            <a:gdLst>
              <a:gd name="T0" fmla="*/ 122 w 492"/>
              <a:gd name="T1" fmla="*/ 158 h 1716"/>
              <a:gd name="T2" fmla="*/ 122 w 492"/>
              <a:gd name="T3" fmla="*/ 0 h 1716"/>
              <a:gd name="T4" fmla="*/ 492 w 492"/>
              <a:gd name="T5" fmla="*/ 0 h 1716"/>
              <a:gd name="T6" fmla="*/ 492 w 492"/>
              <a:gd name="T7" fmla="*/ 1716 h 1716"/>
              <a:gd name="T8" fmla="*/ 0 w 492"/>
              <a:gd name="T9" fmla="*/ 1716 h 1716"/>
              <a:gd name="T10" fmla="*/ 0 w 492"/>
              <a:gd name="T11" fmla="*/ 1594 h 17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2"/>
              <a:gd name="T19" fmla="*/ 0 h 1716"/>
              <a:gd name="T20" fmla="*/ 492 w 492"/>
              <a:gd name="T21" fmla="*/ 1716 h 17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2" h="1716">
                <a:moveTo>
                  <a:pt x="122" y="158"/>
                </a:moveTo>
                <a:lnTo>
                  <a:pt x="122" y="0"/>
                </a:lnTo>
                <a:lnTo>
                  <a:pt x="492" y="0"/>
                </a:lnTo>
                <a:lnTo>
                  <a:pt x="492" y="1716"/>
                </a:lnTo>
                <a:lnTo>
                  <a:pt x="0" y="1716"/>
                </a:lnTo>
                <a:lnTo>
                  <a:pt x="0" y="1594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Freeform 64"/>
          <p:cNvSpPr>
            <a:spLocks/>
          </p:cNvSpPr>
          <p:nvPr/>
        </p:nvSpPr>
        <p:spPr bwMode="auto">
          <a:xfrm>
            <a:off x="5974557" y="960098"/>
            <a:ext cx="571500" cy="1307203"/>
          </a:xfrm>
          <a:custGeom>
            <a:avLst/>
            <a:gdLst>
              <a:gd name="T0" fmla="*/ 177 w 360"/>
              <a:gd name="T1" fmla="*/ 0 h 1162"/>
              <a:gd name="T2" fmla="*/ 177 w 360"/>
              <a:gd name="T3" fmla="*/ 238 h 1162"/>
              <a:gd name="T4" fmla="*/ 0 w 360"/>
              <a:gd name="T5" fmla="*/ 238 h 1162"/>
              <a:gd name="T6" fmla="*/ 0 w 360"/>
              <a:gd name="T7" fmla="*/ 1162 h 1162"/>
              <a:gd name="T8" fmla="*/ 360 w 360"/>
              <a:gd name="T9" fmla="*/ 1162 h 11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1162"/>
              <a:gd name="T17" fmla="*/ 360 w 360"/>
              <a:gd name="T18" fmla="*/ 1162 h 11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1162">
                <a:moveTo>
                  <a:pt x="177" y="0"/>
                </a:moveTo>
                <a:lnTo>
                  <a:pt x="177" y="238"/>
                </a:lnTo>
                <a:lnTo>
                  <a:pt x="0" y="238"/>
                </a:lnTo>
                <a:lnTo>
                  <a:pt x="0" y="1162"/>
                </a:lnTo>
                <a:lnTo>
                  <a:pt x="360" y="1162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65"/>
          <p:cNvSpPr>
            <a:spLocks noChangeShapeType="1"/>
          </p:cNvSpPr>
          <p:nvPr/>
        </p:nvSpPr>
        <p:spPr bwMode="auto">
          <a:xfrm>
            <a:off x="6734969" y="1629449"/>
            <a:ext cx="1588" cy="13049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Line 66"/>
          <p:cNvSpPr>
            <a:spLocks noChangeShapeType="1"/>
          </p:cNvSpPr>
          <p:nvPr/>
        </p:nvSpPr>
        <p:spPr bwMode="auto">
          <a:xfrm>
            <a:off x="6546057" y="2195304"/>
            <a:ext cx="1588" cy="26436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8" name="Freeform 67"/>
          <p:cNvSpPr>
            <a:spLocks/>
          </p:cNvSpPr>
          <p:nvPr/>
        </p:nvSpPr>
        <p:spPr bwMode="auto">
          <a:xfrm>
            <a:off x="6504782" y="2427045"/>
            <a:ext cx="82550" cy="115871"/>
          </a:xfrm>
          <a:custGeom>
            <a:avLst/>
            <a:gdLst>
              <a:gd name="T0" fmla="*/ 26 w 52"/>
              <a:gd name="T1" fmla="*/ 103 h 103"/>
              <a:gd name="T2" fmla="*/ 52 w 52"/>
              <a:gd name="T3" fmla="*/ 0 h 103"/>
              <a:gd name="T4" fmla="*/ 0 w 52"/>
              <a:gd name="T5" fmla="*/ 0 h 103"/>
              <a:gd name="T6" fmla="*/ 26 w 52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103"/>
              <a:gd name="T14" fmla="*/ 52 w 52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103">
                <a:moveTo>
                  <a:pt x="26" y="103"/>
                </a:moveTo>
                <a:lnTo>
                  <a:pt x="52" y="0"/>
                </a:lnTo>
                <a:lnTo>
                  <a:pt x="0" y="0"/>
                </a:lnTo>
                <a:lnTo>
                  <a:pt x="26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9" name="Freeform 68"/>
          <p:cNvSpPr>
            <a:spLocks/>
          </p:cNvSpPr>
          <p:nvPr/>
        </p:nvSpPr>
        <p:spPr bwMode="auto">
          <a:xfrm>
            <a:off x="6888957" y="2430420"/>
            <a:ext cx="80963" cy="115871"/>
          </a:xfrm>
          <a:custGeom>
            <a:avLst/>
            <a:gdLst>
              <a:gd name="T0" fmla="*/ 26 w 51"/>
              <a:gd name="T1" fmla="*/ 103 h 103"/>
              <a:gd name="T2" fmla="*/ 51 w 51"/>
              <a:gd name="T3" fmla="*/ 0 h 103"/>
              <a:gd name="T4" fmla="*/ 0 w 51"/>
              <a:gd name="T5" fmla="*/ 0 h 103"/>
              <a:gd name="T6" fmla="*/ 26 w 51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103"/>
              <a:gd name="T14" fmla="*/ 51 w 51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103">
                <a:moveTo>
                  <a:pt x="26" y="103"/>
                </a:moveTo>
                <a:lnTo>
                  <a:pt x="51" y="0"/>
                </a:lnTo>
                <a:lnTo>
                  <a:pt x="0" y="0"/>
                </a:lnTo>
                <a:lnTo>
                  <a:pt x="26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0" name="Freeform 69"/>
          <p:cNvSpPr>
            <a:spLocks/>
          </p:cNvSpPr>
          <p:nvPr/>
        </p:nvSpPr>
        <p:spPr bwMode="auto">
          <a:xfrm>
            <a:off x="6904832" y="1155841"/>
            <a:ext cx="80963" cy="115871"/>
          </a:xfrm>
          <a:custGeom>
            <a:avLst/>
            <a:gdLst>
              <a:gd name="T0" fmla="*/ 25 w 51"/>
              <a:gd name="T1" fmla="*/ 103 h 103"/>
              <a:gd name="T2" fmla="*/ 51 w 51"/>
              <a:gd name="T3" fmla="*/ 0 h 103"/>
              <a:gd name="T4" fmla="*/ 0 w 51"/>
              <a:gd name="T5" fmla="*/ 0 h 103"/>
              <a:gd name="T6" fmla="*/ 25 w 51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103"/>
              <a:gd name="T14" fmla="*/ 51 w 51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103">
                <a:moveTo>
                  <a:pt x="25" y="103"/>
                </a:moveTo>
                <a:lnTo>
                  <a:pt x="51" y="0"/>
                </a:lnTo>
                <a:lnTo>
                  <a:pt x="0" y="0"/>
                </a:lnTo>
                <a:lnTo>
                  <a:pt x="25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1" name="Freeform 70"/>
          <p:cNvSpPr>
            <a:spLocks/>
          </p:cNvSpPr>
          <p:nvPr/>
        </p:nvSpPr>
        <p:spPr bwMode="auto">
          <a:xfrm>
            <a:off x="6695282" y="1735195"/>
            <a:ext cx="80963" cy="115871"/>
          </a:xfrm>
          <a:custGeom>
            <a:avLst/>
            <a:gdLst>
              <a:gd name="T0" fmla="*/ 25 w 51"/>
              <a:gd name="T1" fmla="*/ 103 h 103"/>
              <a:gd name="T2" fmla="*/ 51 w 51"/>
              <a:gd name="T3" fmla="*/ 0 h 103"/>
              <a:gd name="T4" fmla="*/ 0 w 51"/>
              <a:gd name="T5" fmla="*/ 0 h 103"/>
              <a:gd name="T6" fmla="*/ 25 w 51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103"/>
              <a:gd name="T14" fmla="*/ 51 w 51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103">
                <a:moveTo>
                  <a:pt x="25" y="103"/>
                </a:moveTo>
                <a:lnTo>
                  <a:pt x="51" y="0"/>
                </a:lnTo>
                <a:lnTo>
                  <a:pt x="0" y="0"/>
                </a:lnTo>
                <a:lnTo>
                  <a:pt x="25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Freeform 71"/>
          <p:cNvSpPr>
            <a:spLocks/>
          </p:cNvSpPr>
          <p:nvPr/>
        </p:nvSpPr>
        <p:spPr bwMode="auto">
          <a:xfrm>
            <a:off x="6504782" y="1155841"/>
            <a:ext cx="82550" cy="115871"/>
          </a:xfrm>
          <a:custGeom>
            <a:avLst/>
            <a:gdLst>
              <a:gd name="T0" fmla="*/ 26 w 52"/>
              <a:gd name="T1" fmla="*/ 103 h 103"/>
              <a:gd name="T2" fmla="*/ 52 w 52"/>
              <a:gd name="T3" fmla="*/ 0 h 103"/>
              <a:gd name="T4" fmla="*/ 0 w 52"/>
              <a:gd name="T5" fmla="*/ 0 h 103"/>
              <a:gd name="T6" fmla="*/ 26 w 52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103"/>
              <a:gd name="T14" fmla="*/ 52 w 52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103">
                <a:moveTo>
                  <a:pt x="26" y="103"/>
                </a:moveTo>
                <a:lnTo>
                  <a:pt x="52" y="0"/>
                </a:lnTo>
                <a:lnTo>
                  <a:pt x="0" y="0"/>
                </a:lnTo>
                <a:lnTo>
                  <a:pt x="26" y="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3" name="Freeform 72"/>
          <p:cNvSpPr>
            <a:spLocks/>
          </p:cNvSpPr>
          <p:nvPr/>
        </p:nvSpPr>
        <p:spPr bwMode="auto">
          <a:xfrm>
            <a:off x="6214269" y="916225"/>
            <a:ext cx="80963" cy="115871"/>
          </a:xfrm>
          <a:custGeom>
            <a:avLst/>
            <a:gdLst>
              <a:gd name="T0" fmla="*/ 26 w 51"/>
              <a:gd name="T1" fmla="*/ 0 h 103"/>
              <a:gd name="T2" fmla="*/ 51 w 51"/>
              <a:gd name="T3" fmla="*/ 103 h 103"/>
              <a:gd name="T4" fmla="*/ 0 w 51"/>
              <a:gd name="T5" fmla="*/ 103 h 103"/>
              <a:gd name="T6" fmla="*/ 26 w 51"/>
              <a:gd name="T7" fmla="*/ 0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103"/>
              <a:gd name="T14" fmla="*/ 51 w 51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103">
                <a:moveTo>
                  <a:pt x="26" y="0"/>
                </a:moveTo>
                <a:lnTo>
                  <a:pt x="51" y="103"/>
                </a:lnTo>
                <a:lnTo>
                  <a:pt x="0" y="103"/>
                </a:lnTo>
                <a:lnTo>
                  <a:pt x="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4" name="Line 73"/>
          <p:cNvSpPr>
            <a:spLocks noChangeShapeType="1"/>
          </p:cNvSpPr>
          <p:nvPr/>
        </p:nvSpPr>
        <p:spPr bwMode="auto">
          <a:xfrm>
            <a:off x="6930232" y="2195304"/>
            <a:ext cx="1588" cy="26436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5" name="Rectangle 74"/>
          <p:cNvSpPr>
            <a:spLocks noChangeArrowheads="1"/>
          </p:cNvSpPr>
          <p:nvPr/>
        </p:nvSpPr>
        <p:spPr bwMode="auto">
          <a:xfrm>
            <a:off x="5968207" y="558488"/>
            <a:ext cx="1558925" cy="357737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246" name="Rectangle 75"/>
          <p:cNvSpPr>
            <a:spLocks noChangeArrowheads="1"/>
          </p:cNvSpPr>
          <p:nvPr/>
        </p:nvSpPr>
        <p:spPr bwMode="auto">
          <a:xfrm>
            <a:off x="6361907" y="1275087"/>
            <a:ext cx="771525" cy="350987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247" name="Rectangle 76"/>
          <p:cNvSpPr>
            <a:spLocks noChangeArrowheads="1"/>
          </p:cNvSpPr>
          <p:nvPr/>
        </p:nvSpPr>
        <p:spPr bwMode="auto">
          <a:xfrm>
            <a:off x="6131719" y="1857816"/>
            <a:ext cx="1238250" cy="344238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248" name="Rectangle 77"/>
          <p:cNvSpPr>
            <a:spLocks noChangeArrowheads="1"/>
          </p:cNvSpPr>
          <p:nvPr/>
        </p:nvSpPr>
        <p:spPr bwMode="auto">
          <a:xfrm>
            <a:off x="6131719" y="2549666"/>
            <a:ext cx="1238250" cy="257616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7249" name="Oval 78"/>
          <p:cNvSpPr>
            <a:spLocks noChangeArrowheads="1"/>
          </p:cNvSpPr>
          <p:nvPr/>
        </p:nvSpPr>
        <p:spPr bwMode="auto">
          <a:xfrm>
            <a:off x="6504782" y="2242552"/>
            <a:ext cx="77788" cy="5399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grpSp>
        <p:nvGrpSpPr>
          <p:cNvPr id="7268" name="Group 80"/>
          <p:cNvGrpSpPr>
            <a:grpSpLocks/>
          </p:cNvGrpSpPr>
          <p:nvPr/>
        </p:nvGrpSpPr>
        <p:grpSpPr bwMode="auto">
          <a:xfrm>
            <a:off x="2002631" y="836353"/>
            <a:ext cx="271463" cy="1141834"/>
            <a:chOff x="1378" y="1669"/>
            <a:chExt cx="171" cy="1015"/>
          </a:xfrm>
        </p:grpSpPr>
        <p:sp>
          <p:nvSpPr>
            <p:cNvPr id="7270" name="Freeform 81"/>
            <p:cNvSpPr>
              <a:spLocks/>
            </p:cNvSpPr>
            <p:nvPr/>
          </p:nvSpPr>
          <p:spPr bwMode="auto">
            <a:xfrm>
              <a:off x="1378" y="1669"/>
              <a:ext cx="132" cy="944"/>
            </a:xfrm>
            <a:custGeom>
              <a:avLst/>
              <a:gdLst>
                <a:gd name="T0" fmla="*/ 135 w 41"/>
                <a:gd name="T1" fmla="*/ 0 h 293"/>
                <a:gd name="T2" fmla="*/ 602 w 41"/>
                <a:gd name="T3" fmla="*/ 6489 h 293"/>
                <a:gd name="T4" fmla="*/ 1368 w 41"/>
                <a:gd name="T5" fmla="*/ 9798 h 293"/>
                <a:gd name="T6" fmla="*/ 0 60000 65536"/>
                <a:gd name="T7" fmla="*/ 0 60000 65536"/>
                <a:gd name="T8" fmla="*/ 0 60000 65536"/>
                <a:gd name="T9" fmla="*/ 0 w 41"/>
                <a:gd name="T10" fmla="*/ 0 h 293"/>
                <a:gd name="T11" fmla="*/ 41 w 41"/>
                <a:gd name="T12" fmla="*/ 293 h 2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93">
                  <a:moveTo>
                    <a:pt x="4" y="0"/>
                  </a:moveTo>
                  <a:cubicBezTo>
                    <a:pt x="4" y="0"/>
                    <a:pt x="0" y="110"/>
                    <a:pt x="18" y="194"/>
                  </a:cubicBezTo>
                  <a:cubicBezTo>
                    <a:pt x="18" y="194"/>
                    <a:pt x="32" y="244"/>
                    <a:pt x="41" y="293"/>
                  </a:cubicBezTo>
                </a:path>
              </a:pathLst>
            </a:custGeom>
            <a:noFill/>
            <a:ln w="30163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" name="Freeform 82"/>
            <p:cNvSpPr>
              <a:spLocks/>
            </p:cNvSpPr>
            <p:nvPr/>
          </p:nvSpPr>
          <p:spPr bwMode="auto">
            <a:xfrm>
              <a:off x="1471" y="2597"/>
              <a:ext cx="78" cy="87"/>
            </a:xfrm>
            <a:custGeom>
              <a:avLst/>
              <a:gdLst>
                <a:gd name="T0" fmla="*/ 55 w 78"/>
                <a:gd name="T1" fmla="*/ 87 h 87"/>
                <a:gd name="T2" fmla="*/ 78 w 78"/>
                <a:gd name="T3" fmla="*/ 0 h 87"/>
                <a:gd name="T4" fmla="*/ 0 w 78"/>
                <a:gd name="T5" fmla="*/ 16 h 87"/>
                <a:gd name="T6" fmla="*/ 55 w 78"/>
                <a:gd name="T7" fmla="*/ 87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87"/>
                <a:gd name="T14" fmla="*/ 78 w 78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87">
                  <a:moveTo>
                    <a:pt x="55" y="87"/>
                  </a:moveTo>
                  <a:lnTo>
                    <a:pt x="78" y="0"/>
                  </a:lnTo>
                  <a:lnTo>
                    <a:pt x="0" y="16"/>
                  </a:lnTo>
                  <a:lnTo>
                    <a:pt x="55" y="8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69" name="Text Box 83"/>
          <p:cNvSpPr txBox="1">
            <a:spLocks noChangeArrowheads="1"/>
          </p:cNvSpPr>
          <p:nvPr/>
        </p:nvSpPr>
        <p:spPr bwMode="auto">
          <a:xfrm>
            <a:off x="1907381" y="3008649"/>
            <a:ext cx="1755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LOAD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operation</a:t>
            </a:r>
          </a:p>
        </p:txBody>
      </p:sp>
      <p:sp>
        <p:nvSpPr>
          <p:cNvPr id="104" name="Text Box 83"/>
          <p:cNvSpPr txBox="1">
            <a:spLocks noChangeArrowheads="1"/>
          </p:cNvSpPr>
          <p:nvPr/>
        </p:nvSpPr>
        <p:spPr bwMode="auto">
          <a:xfrm>
            <a:off x="1459276" y="4850208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LOAD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05" name="Text Box 83"/>
          <p:cNvSpPr txBox="1">
            <a:spLocks noChangeArrowheads="1"/>
          </p:cNvSpPr>
          <p:nvPr/>
        </p:nvSpPr>
        <p:spPr bwMode="auto">
          <a:xfrm>
            <a:off x="1459276" y="4572343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LOAD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06" name="Text Box 83"/>
          <p:cNvSpPr txBox="1">
            <a:spLocks noChangeArrowheads="1"/>
          </p:cNvSpPr>
          <p:nvPr/>
        </p:nvSpPr>
        <p:spPr bwMode="auto">
          <a:xfrm>
            <a:off x="1459276" y="5128073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ADD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07" name="Text Box 83"/>
          <p:cNvSpPr txBox="1">
            <a:spLocks noChangeArrowheads="1"/>
          </p:cNvSpPr>
          <p:nvPr/>
        </p:nvSpPr>
        <p:spPr bwMode="auto">
          <a:xfrm>
            <a:off x="1459276" y="5405937"/>
            <a:ext cx="911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STORE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7251" name="Group 84"/>
          <p:cNvGrpSpPr>
            <a:grpSpLocks/>
          </p:cNvGrpSpPr>
          <p:nvPr/>
        </p:nvGrpSpPr>
        <p:grpSpPr bwMode="auto">
          <a:xfrm>
            <a:off x="3786981" y="989347"/>
            <a:ext cx="1690688" cy="2669528"/>
            <a:chOff x="2502" y="2029"/>
            <a:chExt cx="1065" cy="2373"/>
          </a:xfrm>
        </p:grpSpPr>
        <p:grpSp>
          <p:nvGrpSpPr>
            <p:cNvPr id="7257" name="Group 85"/>
            <p:cNvGrpSpPr>
              <a:grpSpLocks/>
            </p:cNvGrpSpPr>
            <p:nvPr/>
          </p:nvGrpSpPr>
          <p:grpSpPr bwMode="auto">
            <a:xfrm>
              <a:off x="2888" y="2029"/>
              <a:ext cx="679" cy="1725"/>
              <a:chOff x="2888" y="1805"/>
              <a:chExt cx="679" cy="1725"/>
            </a:xfrm>
          </p:grpSpPr>
          <p:grpSp>
            <p:nvGrpSpPr>
              <p:cNvPr id="7259" name="Group 86"/>
              <p:cNvGrpSpPr>
                <a:grpSpLocks/>
              </p:cNvGrpSpPr>
              <p:nvPr/>
            </p:nvGrpSpPr>
            <p:grpSpPr bwMode="auto">
              <a:xfrm>
                <a:off x="3007" y="1805"/>
                <a:ext cx="560" cy="1725"/>
                <a:chOff x="3007" y="1805"/>
                <a:chExt cx="560" cy="1725"/>
              </a:xfrm>
            </p:grpSpPr>
            <p:sp>
              <p:nvSpPr>
                <p:cNvPr id="7266" name="Freeform 87"/>
                <p:cNvSpPr>
                  <a:spLocks/>
                </p:cNvSpPr>
                <p:nvPr/>
              </p:nvSpPr>
              <p:spPr bwMode="auto">
                <a:xfrm>
                  <a:off x="3007" y="1805"/>
                  <a:ext cx="560" cy="1725"/>
                </a:xfrm>
                <a:custGeom>
                  <a:avLst/>
                  <a:gdLst>
                    <a:gd name="T0" fmla="*/ 0 w 174"/>
                    <a:gd name="T1" fmla="*/ 16198 h 536"/>
                    <a:gd name="T2" fmla="*/ 2662 w 174"/>
                    <a:gd name="T3" fmla="*/ 17462 h 536"/>
                    <a:gd name="T4" fmla="*/ 5304 w 174"/>
                    <a:gd name="T5" fmla="*/ 11164 h 536"/>
                    <a:gd name="T6" fmla="*/ 3170 w 174"/>
                    <a:gd name="T7" fmla="*/ 164 h 536"/>
                    <a:gd name="T8" fmla="*/ 570 w 174"/>
                    <a:gd name="T9" fmla="*/ 7199 h 536"/>
                    <a:gd name="T10" fmla="*/ 570 w 174"/>
                    <a:gd name="T11" fmla="*/ 8400 h 5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4"/>
                    <a:gd name="T19" fmla="*/ 0 h 536"/>
                    <a:gd name="T20" fmla="*/ 174 w 174"/>
                    <a:gd name="T21" fmla="*/ 536 h 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4" h="536">
                      <a:moveTo>
                        <a:pt x="0" y="486"/>
                      </a:moveTo>
                      <a:cubicBezTo>
                        <a:pt x="0" y="486"/>
                        <a:pt x="2" y="524"/>
                        <a:pt x="80" y="524"/>
                      </a:cubicBezTo>
                      <a:cubicBezTo>
                        <a:pt x="80" y="524"/>
                        <a:pt x="158" y="536"/>
                        <a:pt x="159" y="335"/>
                      </a:cubicBezTo>
                      <a:cubicBezTo>
                        <a:pt x="159" y="335"/>
                        <a:pt x="174" y="5"/>
                        <a:pt x="95" y="5"/>
                      </a:cubicBezTo>
                      <a:cubicBezTo>
                        <a:pt x="95" y="5"/>
                        <a:pt x="15" y="0"/>
                        <a:pt x="17" y="216"/>
                      </a:cubicBezTo>
                      <a:cubicBezTo>
                        <a:pt x="17" y="252"/>
                        <a:pt x="17" y="252"/>
                        <a:pt x="17" y="252"/>
                      </a:cubicBezTo>
                    </a:path>
                  </a:pathLst>
                </a:custGeom>
                <a:noFill/>
                <a:ln w="30163">
                  <a:solidFill>
                    <a:srgbClr val="FF0000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7" name="Freeform 88"/>
                <p:cNvSpPr>
                  <a:spLocks/>
                </p:cNvSpPr>
                <p:nvPr/>
              </p:nvSpPr>
              <p:spPr bwMode="auto">
                <a:xfrm>
                  <a:off x="3023" y="2593"/>
                  <a:ext cx="78" cy="81"/>
                </a:xfrm>
                <a:custGeom>
                  <a:avLst/>
                  <a:gdLst>
                    <a:gd name="T0" fmla="*/ 42 w 78"/>
                    <a:gd name="T1" fmla="*/ 81 h 81"/>
                    <a:gd name="T2" fmla="*/ 78 w 78"/>
                    <a:gd name="T3" fmla="*/ 0 h 81"/>
                    <a:gd name="T4" fmla="*/ 0 w 78"/>
                    <a:gd name="T5" fmla="*/ 4 h 81"/>
                    <a:gd name="T6" fmla="*/ 42 w 78"/>
                    <a:gd name="T7" fmla="*/ 81 h 8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"/>
                    <a:gd name="T13" fmla="*/ 0 h 81"/>
                    <a:gd name="T14" fmla="*/ 78 w 78"/>
                    <a:gd name="T15" fmla="*/ 81 h 8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" h="81">
                      <a:moveTo>
                        <a:pt x="42" y="81"/>
                      </a:moveTo>
                      <a:lnTo>
                        <a:pt x="78" y="0"/>
                      </a:lnTo>
                      <a:lnTo>
                        <a:pt x="0" y="4"/>
                      </a:lnTo>
                      <a:lnTo>
                        <a:pt x="42" y="8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60" name="Group 89"/>
              <p:cNvGrpSpPr>
                <a:grpSpLocks/>
              </p:cNvGrpSpPr>
              <p:nvPr/>
            </p:nvGrpSpPr>
            <p:grpSpPr bwMode="auto">
              <a:xfrm>
                <a:off x="3017" y="2777"/>
                <a:ext cx="77" cy="473"/>
                <a:chOff x="3017" y="2777"/>
                <a:chExt cx="77" cy="473"/>
              </a:xfrm>
            </p:grpSpPr>
            <p:sp>
              <p:nvSpPr>
                <p:cNvPr id="7264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3052" y="2777"/>
                  <a:ext cx="26" cy="399"/>
                </a:xfrm>
                <a:prstGeom prst="line">
                  <a:avLst/>
                </a:prstGeom>
                <a:noFill/>
                <a:ln w="30163">
                  <a:solidFill>
                    <a:srgbClr val="FF0000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5" name="Freeform 91"/>
                <p:cNvSpPr>
                  <a:spLocks/>
                </p:cNvSpPr>
                <p:nvPr/>
              </p:nvSpPr>
              <p:spPr bwMode="auto">
                <a:xfrm>
                  <a:off x="3017" y="3166"/>
                  <a:ext cx="77" cy="84"/>
                </a:xfrm>
                <a:custGeom>
                  <a:avLst/>
                  <a:gdLst>
                    <a:gd name="T0" fmla="*/ 32 w 77"/>
                    <a:gd name="T1" fmla="*/ 84 h 84"/>
                    <a:gd name="T2" fmla="*/ 77 w 77"/>
                    <a:gd name="T3" fmla="*/ 7 h 84"/>
                    <a:gd name="T4" fmla="*/ 0 w 77"/>
                    <a:gd name="T5" fmla="*/ 0 h 84"/>
                    <a:gd name="T6" fmla="*/ 32 w 77"/>
                    <a:gd name="T7" fmla="*/ 84 h 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7"/>
                    <a:gd name="T13" fmla="*/ 0 h 84"/>
                    <a:gd name="T14" fmla="*/ 77 w 77"/>
                    <a:gd name="T15" fmla="*/ 84 h 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7" h="84">
                      <a:moveTo>
                        <a:pt x="32" y="84"/>
                      </a:moveTo>
                      <a:lnTo>
                        <a:pt x="77" y="7"/>
                      </a:lnTo>
                      <a:lnTo>
                        <a:pt x="0" y="0"/>
                      </a:lnTo>
                      <a:lnTo>
                        <a:pt x="32" y="8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61" name="Group 92"/>
              <p:cNvGrpSpPr>
                <a:grpSpLocks/>
              </p:cNvGrpSpPr>
              <p:nvPr/>
            </p:nvGrpSpPr>
            <p:grpSpPr bwMode="auto">
              <a:xfrm>
                <a:off x="2888" y="2780"/>
                <a:ext cx="77" cy="470"/>
                <a:chOff x="2888" y="2780"/>
                <a:chExt cx="77" cy="470"/>
              </a:xfrm>
            </p:grpSpPr>
            <p:sp>
              <p:nvSpPr>
                <p:cNvPr id="7262" name="Line 93"/>
                <p:cNvSpPr>
                  <a:spLocks noChangeShapeType="1"/>
                </p:cNvSpPr>
                <p:nvPr/>
              </p:nvSpPr>
              <p:spPr bwMode="auto">
                <a:xfrm>
                  <a:off x="2904" y="2780"/>
                  <a:ext cx="26" cy="399"/>
                </a:xfrm>
                <a:prstGeom prst="line">
                  <a:avLst/>
                </a:prstGeom>
                <a:noFill/>
                <a:ln w="30163">
                  <a:solidFill>
                    <a:srgbClr val="FF0000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3" name="Freeform 94"/>
                <p:cNvSpPr>
                  <a:spLocks/>
                </p:cNvSpPr>
                <p:nvPr/>
              </p:nvSpPr>
              <p:spPr bwMode="auto">
                <a:xfrm>
                  <a:off x="2888" y="3166"/>
                  <a:ext cx="77" cy="84"/>
                </a:xfrm>
                <a:custGeom>
                  <a:avLst/>
                  <a:gdLst>
                    <a:gd name="T0" fmla="*/ 45 w 77"/>
                    <a:gd name="T1" fmla="*/ 84 h 84"/>
                    <a:gd name="T2" fmla="*/ 0 w 77"/>
                    <a:gd name="T3" fmla="*/ 7 h 84"/>
                    <a:gd name="T4" fmla="*/ 77 w 77"/>
                    <a:gd name="T5" fmla="*/ 0 h 84"/>
                    <a:gd name="T6" fmla="*/ 45 w 77"/>
                    <a:gd name="T7" fmla="*/ 84 h 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7"/>
                    <a:gd name="T13" fmla="*/ 0 h 84"/>
                    <a:gd name="T14" fmla="*/ 77 w 77"/>
                    <a:gd name="T15" fmla="*/ 84 h 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7" h="84">
                      <a:moveTo>
                        <a:pt x="45" y="84"/>
                      </a:moveTo>
                      <a:lnTo>
                        <a:pt x="0" y="7"/>
                      </a:lnTo>
                      <a:lnTo>
                        <a:pt x="77" y="0"/>
                      </a:lnTo>
                      <a:lnTo>
                        <a:pt x="45" y="8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258" name="Text Box 95"/>
            <p:cNvSpPr txBox="1">
              <a:spLocks noChangeArrowheads="1"/>
            </p:cNvSpPr>
            <p:nvPr/>
          </p:nvSpPr>
          <p:spPr bwMode="auto">
            <a:xfrm>
              <a:off x="2502" y="3832"/>
              <a:ext cx="99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ALU operation</a:t>
              </a:r>
            </a:p>
            <a:p>
              <a:pPr algn="l" eaLnBrk="1" hangingPunct="1"/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(like an ADD)</a:t>
              </a:r>
            </a:p>
          </p:txBody>
        </p:sp>
      </p:grpSp>
      <p:grpSp>
        <p:nvGrpSpPr>
          <p:cNvPr id="7252" name="Group 96"/>
          <p:cNvGrpSpPr>
            <a:grpSpLocks/>
          </p:cNvGrpSpPr>
          <p:nvPr/>
        </p:nvGrpSpPr>
        <p:grpSpPr bwMode="auto">
          <a:xfrm>
            <a:off x="5799938" y="796979"/>
            <a:ext cx="2012952" cy="2589656"/>
            <a:chOff x="3770" y="1858"/>
            <a:chExt cx="1268" cy="2302"/>
          </a:xfrm>
        </p:grpSpPr>
        <p:grpSp>
          <p:nvGrpSpPr>
            <p:cNvPr id="7253" name="Group 97"/>
            <p:cNvGrpSpPr>
              <a:grpSpLocks/>
            </p:cNvGrpSpPr>
            <p:nvPr/>
          </p:nvGrpSpPr>
          <p:grpSpPr bwMode="auto">
            <a:xfrm>
              <a:off x="3770" y="1858"/>
              <a:ext cx="473" cy="1362"/>
              <a:chOff x="3770" y="1634"/>
              <a:chExt cx="473" cy="1362"/>
            </a:xfrm>
          </p:grpSpPr>
          <p:sp>
            <p:nvSpPr>
              <p:cNvPr id="7255" name="Freeform 98"/>
              <p:cNvSpPr>
                <a:spLocks/>
              </p:cNvSpPr>
              <p:nvPr/>
            </p:nvSpPr>
            <p:spPr bwMode="auto">
              <a:xfrm>
                <a:off x="3770" y="1686"/>
                <a:ext cx="473" cy="1310"/>
              </a:xfrm>
              <a:custGeom>
                <a:avLst/>
                <a:gdLst>
                  <a:gd name="T0" fmla="*/ 4897 w 147"/>
                  <a:gd name="T1" fmla="*/ 11903 h 407"/>
                  <a:gd name="T2" fmla="*/ 2059 w 147"/>
                  <a:gd name="T3" fmla="*/ 13438 h 407"/>
                  <a:gd name="T4" fmla="*/ 196 w 147"/>
                  <a:gd name="T5" fmla="*/ 9334 h 407"/>
                  <a:gd name="T6" fmla="*/ 1834 w 147"/>
                  <a:gd name="T7" fmla="*/ 2466 h 407"/>
                  <a:gd name="T8" fmla="*/ 2931 w 147"/>
                  <a:gd name="T9" fmla="*/ 0 h 4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407"/>
                  <a:gd name="T17" fmla="*/ 147 w 147"/>
                  <a:gd name="T18" fmla="*/ 407 h 4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407">
                    <a:moveTo>
                      <a:pt x="147" y="357"/>
                    </a:moveTo>
                    <a:cubicBezTo>
                      <a:pt x="147" y="357"/>
                      <a:pt x="114" y="403"/>
                      <a:pt x="62" y="403"/>
                    </a:cubicBezTo>
                    <a:cubicBezTo>
                      <a:pt x="62" y="403"/>
                      <a:pt x="0" y="407"/>
                      <a:pt x="6" y="280"/>
                    </a:cubicBezTo>
                    <a:cubicBezTo>
                      <a:pt x="6" y="280"/>
                      <a:pt x="15" y="159"/>
                      <a:pt x="55" y="74"/>
                    </a:cubicBezTo>
                    <a:cubicBezTo>
                      <a:pt x="88" y="0"/>
                      <a:pt x="88" y="0"/>
                      <a:pt x="88" y="0"/>
                    </a:cubicBezTo>
                  </a:path>
                </a:pathLst>
              </a:custGeom>
              <a:noFill/>
              <a:ln w="30163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6" name="Freeform 99"/>
              <p:cNvSpPr>
                <a:spLocks/>
              </p:cNvSpPr>
              <p:nvPr/>
            </p:nvSpPr>
            <p:spPr bwMode="auto">
              <a:xfrm>
                <a:off x="4005" y="1634"/>
                <a:ext cx="71" cy="90"/>
              </a:xfrm>
              <a:custGeom>
                <a:avLst/>
                <a:gdLst>
                  <a:gd name="T0" fmla="*/ 71 w 71"/>
                  <a:gd name="T1" fmla="*/ 0 h 90"/>
                  <a:gd name="T2" fmla="*/ 0 w 71"/>
                  <a:gd name="T3" fmla="*/ 58 h 90"/>
                  <a:gd name="T4" fmla="*/ 71 w 71"/>
                  <a:gd name="T5" fmla="*/ 90 h 90"/>
                  <a:gd name="T6" fmla="*/ 71 w 71"/>
                  <a:gd name="T7" fmla="*/ 0 h 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90"/>
                  <a:gd name="T14" fmla="*/ 71 w 71"/>
                  <a:gd name="T15" fmla="*/ 90 h 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90">
                    <a:moveTo>
                      <a:pt x="71" y="0"/>
                    </a:moveTo>
                    <a:lnTo>
                      <a:pt x="0" y="58"/>
                    </a:lnTo>
                    <a:lnTo>
                      <a:pt x="71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54" name="Text Box 100"/>
            <p:cNvSpPr txBox="1">
              <a:spLocks noChangeArrowheads="1"/>
            </p:cNvSpPr>
            <p:nvPr/>
          </p:nvSpPr>
          <p:spPr bwMode="auto">
            <a:xfrm>
              <a:off x="3878" y="3832"/>
              <a:ext cx="116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</a:rPr>
                <a:t>STORE 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</a:rPr>
                <a:t>operation</a:t>
              </a:r>
            </a:p>
          </p:txBody>
        </p:sp>
      </p:grpSp>
      <p:sp>
        <p:nvSpPr>
          <p:cNvPr id="321640" name="Line 104"/>
          <p:cNvSpPr>
            <a:spLocks noChangeShapeType="1"/>
          </p:cNvSpPr>
          <p:nvPr/>
        </p:nvSpPr>
        <p:spPr bwMode="auto">
          <a:xfrm flipH="1">
            <a:off x="4047332" y="4442067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641" name="Text Box 105"/>
          <p:cNvSpPr txBox="1">
            <a:spLocks noChangeArrowheads="1"/>
          </p:cNvSpPr>
          <p:nvPr/>
        </p:nvSpPr>
        <p:spPr bwMode="auto">
          <a:xfrm>
            <a:off x="5333207" y="4054140"/>
            <a:ext cx="2863850" cy="1228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/>
              <a:t>Each line here represents</a:t>
            </a:r>
          </a:p>
          <a:p>
            <a:pPr algn="l" eaLnBrk="1" hangingPunct="1"/>
            <a:r>
              <a:rPr lang="en-US"/>
              <a:t>one instruction; so it takes</a:t>
            </a:r>
          </a:p>
          <a:p>
            <a:pPr algn="l" eaLnBrk="1" hangingPunct="1"/>
            <a:r>
              <a:rPr lang="en-US"/>
              <a:t>four instructions to do this</a:t>
            </a:r>
          </a:p>
          <a:p>
            <a:pPr algn="l" eaLnBrk="1" hangingPunct="1"/>
            <a:r>
              <a:rPr lang="en-US"/>
              <a:t>add</a:t>
            </a:r>
          </a:p>
        </p:txBody>
      </p:sp>
      <p:sp>
        <p:nvSpPr>
          <p:cNvPr id="108" name="Text Box 65"/>
          <p:cNvSpPr txBox="1">
            <a:spLocks noChangeArrowheads="1"/>
          </p:cNvSpPr>
          <p:nvPr/>
        </p:nvSpPr>
        <p:spPr bwMode="auto">
          <a:xfrm>
            <a:off x="6285708" y="5524939"/>
            <a:ext cx="2236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 dirty="0"/>
              <a:t>From F. </a:t>
            </a:r>
            <a:r>
              <a:rPr lang="en-US" sz="1200" dirty="0" err="1"/>
              <a:t>Vahid’s</a:t>
            </a:r>
            <a:r>
              <a:rPr lang="en-US" sz="1200" dirty="0"/>
              <a:t> </a:t>
            </a:r>
            <a:r>
              <a:rPr lang="en-US" sz="1200" i="1" dirty="0"/>
              <a:t>Digital Design</a:t>
            </a:r>
          </a:p>
        </p:txBody>
      </p:sp>
    </p:spTree>
    <p:extLst>
      <p:ext uri="{BB962C8B-B14F-4D97-AF65-F5344CB8AC3E}">
        <p14:creationId xmlns:p14="http://schemas.microsoft.com/office/powerpoint/2010/main" val="24536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  <p:bldP spid="321640" grpId="0" animBg="1"/>
      <p:bldP spid="3216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5470" y="5412236"/>
            <a:ext cx="8183880" cy="10515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Basic Architecture – Control Unit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0398" y="498475"/>
            <a:ext cx="4711700" cy="42545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D[9] = D[0] + D[1]</a:t>
            </a:r>
            <a:r>
              <a:rPr lang="en-US" sz="1600" dirty="0" smtClean="0"/>
              <a:t> – requires a sequence of four </a:t>
            </a:r>
            <a:r>
              <a:rPr lang="en-US" sz="1600" dirty="0" err="1" smtClean="0"/>
              <a:t>datapath</a:t>
            </a:r>
            <a:r>
              <a:rPr lang="en-US" sz="1600" dirty="0" smtClean="0"/>
              <a:t> operations:</a:t>
            </a:r>
          </a:p>
          <a:p>
            <a:pPr marL="1676400" lvl="3" indent="-3048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0: RF[0] = D[0]</a:t>
            </a:r>
          </a:p>
          <a:p>
            <a:pPr marL="1676400" lvl="3" indent="-3048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1: RF[1] = D[1]</a:t>
            </a:r>
          </a:p>
          <a:p>
            <a:pPr marL="1676400" lvl="3" indent="-3048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2: RF[2] = RF[0] + RF[1]</a:t>
            </a:r>
          </a:p>
          <a:p>
            <a:pPr marL="1676400" lvl="3" indent="-3048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3: D[9] = RF[2] 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Each operation is an </a:t>
            </a:r>
            <a:r>
              <a:rPr lang="en-US" sz="1800" i="1" dirty="0" smtClean="0"/>
              <a:t>instruction</a:t>
            </a:r>
            <a:r>
              <a:rPr lang="en-US" sz="1200" dirty="0" smtClean="0"/>
              <a:t> 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1600" dirty="0" smtClean="0"/>
              <a:t>Sequence of instructions =  </a:t>
            </a:r>
            <a:r>
              <a:rPr lang="en-US" sz="1600" i="1" dirty="0" smtClean="0"/>
              <a:t>program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1600" dirty="0" smtClean="0"/>
              <a:t>Looks cumbersome, but that's the world of programmable processors – Decomposing desired computations into processor-supported operations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1600" dirty="0" smtClean="0"/>
              <a:t>Store program in </a:t>
            </a:r>
            <a:r>
              <a:rPr lang="en-US" sz="1600" i="1" dirty="0" smtClean="0"/>
              <a:t>Instruction memory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1600" i="1" dirty="0" smtClean="0"/>
              <a:t>Control unit</a:t>
            </a:r>
            <a:r>
              <a:rPr lang="en-US" sz="1600" dirty="0" smtClean="0"/>
              <a:t> reads each instruction and executes it on the </a:t>
            </a:r>
            <a:r>
              <a:rPr lang="en-US" sz="1600" dirty="0" err="1" smtClean="0"/>
              <a:t>datapath</a:t>
            </a:r>
            <a:r>
              <a:rPr lang="en-US" sz="1000" dirty="0" smtClean="0"/>
              <a:t> 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sz="1600" dirty="0" smtClean="0"/>
              <a:t>PC: Program counter – address of current instruction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sz="1600" dirty="0" smtClean="0"/>
              <a:t>IR: Instruction register – current instruction</a:t>
            </a:r>
            <a:r>
              <a:rPr lang="en-US" sz="900" dirty="0" smtClean="0"/>
              <a:t> 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6783388" y="2428875"/>
            <a:ext cx="1962150" cy="2819400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>
            <a:off x="7583488" y="2193925"/>
            <a:ext cx="1588" cy="460375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7032626" y="2012950"/>
            <a:ext cx="127000" cy="127000"/>
          </a:xfrm>
          <a:custGeom>
            <a:avLst/>
            <a:gdLst>
              <a:gd name="T0" fmla="*/ 0 w 80"/>
              <a:gd name="T1" fmla="*/ 2147483647 h 80"/>
              <a:gd name="T2" fmla="*/ 2147483647 w 80"/>
              <a:gd name="T3" fmla="*/ 2147483647 h 80"/>
              <a:gd name="T4" fmla="*/ 0 w 80"/>
              <a:gd name="T5" fmla="*/ 0 h 80"/>
              <a:gd name="T6" fmla="*/ 0 60000 65536"/>
              <a:gd name="T7" fmla="*/ 0 60000 65536"/>
              <a:gd name="T8" fmla="*/ 0 60000 65536"/>
              <a:gd name="T9" fmla="*/ 0 w 80"/>
              <a:gd name="T10" fmla="*/ 0 h 80"/>
              <a:gd name="T11" fmla="*/ 80 w 80"/>
              <a:gd name="T12" fmla="*/ 80 h 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80">
                <a:moveTo>
                  <a:pt x="0" y="80"/>
                </a:moveTo>
                <a:lnTo>
                  <a:pt x="80" y="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7192963" y="3873500"/>
            <a:ext cx="122238" cy="127000"/>
          </a:xfrm>
          <a:custGeom>
            <a:avLst/>
            <a:gdLst>
              <a:gd name="T0" fmla="*/ 0 w 77"/>
              <a:gd name="T1" fmla="*/ 2147483647 h 80"/>
              <a:gd name="T2" fmla="*/ 2147483647 w 77"/>
              <a:gd name="T3" fmla="*/ 2147483647 h 80"/>
              <a:gd name="T4" fmla="*/ 0 w 77"/>
              <a:gd name="T5" fmla="*/ 0 h 80"/>
              <a:gd name="T6" fmla="*/ 0 60000 65536"/>
              <a:gd name="T7" fmla="*/ 0 60000 65536"/>
              <a:gd name="T8" fmla="*/ 0 60000 65536"/>
              <a:gd name="T9" fmla="*/ 0 w 77"/>
              <a:gd name="T10" fmla="*/ 0 h 80"/>
              <a:gd name="T11" fmla="*/ 77 w 77"/>
              <a:gd name="T12" fmla="*/ 80 h 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" h="80">
                <a:moveTo>
                  <a:pt x="0" y="80"/>
                </a:moveTo>
                <a:lnTo>
                  <a:pt x="77" y="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7242176" y="3698875"/>
            <a:ext cx="1047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Register file RF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7234238" y="1854200"/>
            <a:ext cx="1065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Data memory 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7627938" y="4603750"/>
            <a:ext cx="295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ALU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7627938" y="2835275"/>
            <a:ext cx="295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n-bit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4" name="Rectangle 13"/>
          <p:cNvSpPr>
            <a:spLocks noChangeArrowheads="1"/>
          </p:cNvSpPr>
          <p:nvPr/>
        </p:nvSpPr>
        <p:spPr bwMode="auto">
          <a:xfrm>
            <a:off x="7648576" y="30114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5" name="Rectangle 14"/>
          <p:cNvSpPr>
            <a:spLocks noChangeArrowheads="1"/>
          </p:cNvSpPr>
          <p:nvPr/>
        </p:nvSpPr>
        <p:spPr bwMode="auto">
          <a:xfrm>
            <a:off x="7737476" y="3001963"/>
            <a:ext cx="746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8206" name="Rectangle 15"/>
          <p:cNvSpPr>
            <a:spLocks noChangeArrowheads="1"/>
          </p:cNvSpPr>
          <p:nvPr/>
        </p:nvSpPr>
        <p:spPr bwMode="auto">
          <a:xfrm>
            <a:off x="7823201" y="30114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7773988" y="2511425"/>
            <a:ext cx="746125" cy="2530475"/>
          </a:xfrm>
          <a:custGeom>
            <a:avLst/>
            <a:gdLst>
              <a:gd name="T0" fmla="*/ 2147483647 w 472"/>
              <a:gd name="T1" fmla="*/ 2147483647 h 1594"/>
              <a:gd name="T2" fmla="*/ 2147483647 w 472"/>
              <a:gd name="T3" fmla="*/ 0 h 1594"/>
              <a:gd name="T4" fmla="*/ 2147483647 w 472"/>
              <a:gd name="T5" fmla="*/ 0 h 1594"/>
              <a:gd name="T6" fmla="*/ 2147483647 w 472"/>
              <a:gd name="T7" fmla="*/ 2147483647 h 1594"/>
              <a:gd name="T8" fmla="*/ 0 w 472"/>
              <a:gd name="T9" fmla="*/ 2147483647 h 1594"/>
              <a:gd name="T10" fmla="*/ 0 w 472"/>
              <a:gd name="T11" fmla="*/ 2147483647 h 15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2"/>
              <a:gd name="T19" fmla="*/ 0 h 1594"/>
              <a:gd name="T20" fmla="*/ 472 w 472"/>
              <a:gd name="T21" fmla="*/ 1594 h 15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2" h="1594">
                <a:moveTo>
                  <a:pt x="121" y="102"/>
                </a:moveTo>
                <a:lnTo>
                  <a:pt x="121" y="0"/>
                </a:lnTo>
                <a:lnTo>
                  <a:pt x="472" y="0"/>
                </a:lnTo>
                <a:lnTo>
                  <a:pt x="472" y="1594"/>
                </a:lnTo>
                <a:lnTo>
                  <a:pt x="0" y="1594"/>
                </a:lnTo>
                <a:lnTo>
                  <a:pt x="0" y="1477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7037388" y="2252663"/>
            <a:ext cx="546100" cy="1874837"/>
          </a:xfrm>
          <a:custGeom>
            <a:avLst/>
            <a:gdLst>
              <a:gd name="T0" fmla="*/ 2147483647 w 345"/>
              <a:gd name="T1" fmla="*/ 0 h 1181"/>
              <a:gd name="T2" fmla="*/ 2147483647 w 345"/>
              <a:gd name="T3" fmla="*/ 2147483647 h 1181"/>
              <a:gd name="T4" fmla="*/ 0 w 345"/>
              <a:gd name="T5" fmla="*/ 2147483647 h 1181"/>
              <a:gd name="T6" fmla="*/ 0 w 345"/>
              <a:gd name="T7" fmla="*/ 2147483647 h 1181"/>
              <a:gd name="T8" fmla="*/ 2147483647 w 345"/>
              <a:gd name="T9" fmla="*/ 2147483647 h 1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5"/>
              <a:gd name="T16" fmla="*/ 0 h 1181"/>
              <a:gd name="T17" fmla="*/ 345 w 345"/>
              <a:gd name="T18" fmla="*/ 1181 h 1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5" h="1181">
                <a:moveTo>
                  <a:pt x="169" y="0"/>
                </a:moveTo>
                <a:lnTo>
                  <a:pt x="169" y="296"/>
                </a:lnTo>
                <a:lnTo>
                  <a:pt x="0" y="296"/>
                </a:lnTo>
                <a:lnTo>
                  <a:pt x="0" y="1181"/>
                </a:lnTo>
                <a:lnTo>
                  <a:pt x="345" y="1181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>
            <a:off x="7764463" y="3265488"/>
            <a:ext cx="1588" cy="1762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9"/>
          <p:cNvSpPr>
            <a:spLocks noChangeShapeType="1"/>
          </p:cNvSpPr>
          <p:nvPr/>
        </p:nvSpPr>
        <p:spPr bwMode="auto">
          <a:xfrm>
            <a:off x="7583488" y="4029075"/>
            <a:ext cx="1588" cy="3571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Freeform 20"/>
          <p:cNvSpPr>
            <a:spLocks/>
          </p:cNvSpPr>
          <p:nvPr/>
        </p:nvSpPr>
        <p:spPr bwMode="auto">
          <a:xfrm>
            <a:off x="7543801" y="4343400"/>
            <a:ext cx="79375" cy="155575"/>
          </a:xfrm>
          <a:custGeom>
            <a:avLst/>
            <a:gdLst>
              <a:gd name="T0" fmla="*/ 2147483647 w 50"/>
              <a:gd name="T1" fmla="*/ 2147483647 h 98"/>
              <a:gd name="T2" fmla="*/ 2147483647 w 50"/>
              <a:gd name="T3" fmla="*/ 0 h 98"/>
              <a:gd name="T4" fmla="*/ 0 w 50"/>
              <a:gd name="T5" fmla="*/ 0 h 98"/>
              <a:gd name="T6" fmla="*/ 2147483647 w 50"/>
              <a:gd name="T7" fmla="*/ 2147483647 h 98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98"/>
              <a:gd name="T14" fmla="*/ 50 w 50"/>
              <a:gd name="T15" fmla="*/ 98 h 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98">
                <a:moveTo>
                  <a:pt x="25" y="98"/>
                </a:moveTo>
                <a:lnTo>
                  <a:pt x="50" y="0"/>
                </a:lnTo>
                <a:lnTo>
                  <a:pt x="0" y="0"/>
                </a:lnTo>
                <a:lnTo>
                  <a:pt x="25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Freeform 21"/>
          <p:cNvSpPr>
            <a:spLocks/>
          </p:cNvSpPr>
          <p:nvPr/>
        </p:nvSpPr>
        <p:spPr bwMode="auto">
          <a:xfrm>
            <a:off x="7912101" y="4348163"/>
            <a:ext cx="76200" cy="155575"/>
          </a:xfrm>
          <a:custGeom>
            <a:avLst/>
            <a:gdLst>
              <a:gd name="T0" fmla="*/ 2147483647 w 49"/>
              <a:gd name="T1" fmla="*/ 2147483647 h 98"/>
              <a:gd name="T2" fmla="*/ 2147483647 w 49"/>
              <a:gd name="T3" fmla="*/ 0 h 98"/>
              <a:gd name="T4" fmla="*/ 0 w 49"/>
              <a:gd name="T5" fmla="*/ 0 h 98"/>
              <a:gd name="T6" fmla="*/ 2147483647 w 49"/>
              <a:gd name="T7" fmla="*/ 2147483647 h 98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98"/>
              <a:gd name="T14" fmla="*/ 49 w 49"/>
              <a:gd name="T15" fmla="*/ 98 h 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98">
                <a:moveTo>
                  <a:pt x="24" y="98"/>
                </a:moveTo>
                <a:lnTo>
                  <a:pt x="49" y="0"/>
                </a:lnTo>
                <a:lnTo>
                  <a:pt x="0" y="0"/>
                </a:lnTo>
                <a:lnTo>
                  <a:pt x="24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Freeform 22"/>
          <p:cNvSpPr>
            <a:spLocks/>
          </p:cNvSpPr>
          <p:nvPr/>
        </p:nvSpPr>
        <p:spPr bwMode="auto">
          <a:xfrm>
            <a:off x="7926388" y="2624138"/>
            <a:ext cx="76200" cy="157162"/>
          </a:xfrm>
          <a:custGeom>
            <a:avLst/>
            <a:gdLst>
              <a:gd name="T0" fmla="*/ 2147483647 w 49"/>
              <a:gd name="T1" fmla="*/ 2147483647 h 99"/>
              <a:gd name="T2" fmla="*/ 2147483647 w 49"/>
              <a:gd name="T3" fmla="*/ 0 h 99"/>
              <a:gd name="T4" fmla="*/ 0 w 49"/>
              <a:gd name="T5" fmla="*/ 0 h 99"/>
              <a:gd name="T6" fmla="*/ 2147483647 w 49"/>
              <a:gd name="T7" fmla="*/ 2147483647 h 9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99"/>
              <a:gd name="T14" fmla="*/ 49 w 49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99">
                <a:moveTo>
                  <a:pt x="25" y="99"/>
                </a:moveTo>
                <a:lnTo>
                  <a:pt x="49" y="0"/>
                </a:lnTo>
                <a:lnTo>
                  <a:pt x="0" y="0"/>
                </a:lnTo>
                <a:lnTo>
                  <a:pt x="25" y="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Freeform 23"/>
          <p:cNvSpPr>
            <a:spLocks/>
          </p:cNvSpPr>
          <p:nvPr/>
        </p:nvSpPr>
        <p:spPr bwMode="auto">
          <a:xfrm>
            <a:off x="7724776" y="3408363"/>
            <a:ext cx="79375" cy="155575"/>
          </a:xfrm>
          <a:custGeom>
            <a:avLst/>
            <a:gdLst>
              <a:gd name="T0" fmla="*/ 2147483647 w 50"/>
              <a:gd name="T1" fmla="*/ 2147483647 h 98"/>
              <a:gd name="T2" fmla="*/ 2147483647 w 50"/>
              <a:gd name="T3" fmla="*/ 0 h 98"/>
              <a:gd name="T4" fmla="*/ 0 w 50"/>
              <a:gd name="T5" fmla="*/ 0 h 98"/>
              <a:gd name="T6" fmla="*/ 2147483647 w 50"/>
              <a:gd name="T7" fmla="*/ 2147483647 h 98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98"/>
              <a:gd name="T14" fmla="*/ 50 w 50"/>
              <a:gd name="T15" fmla="*/ 98 h 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98">
                <a:moveTo>
                  <a:pt x="25" y="98"/>
                </a:moveTo>
                <a:lnTo>
                  <a:pt x="50" y="0"/>
                </a:lnTo>
                <a:lnTo>
                  <a:pt x="0" y="0"/>
                </a:lnTo>
                <a:lnTo>
                  <a:pt x="25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Freeform 24"/>
          <p:cNvSpPr>
            <a:spLocks/>
          </p:cNvSpPr>
          <p:nvPr/>
        </p:nvSpPr>
        <p:spPr bwMode="auto">
          <a:xfrm>
            <a:off x="7543801" y="2624138"/>
            <a:ext cx="79375" cy="157162"/>
          </a:xfrm>
          <a:custGeom>
            <a:avLst/>
            <a:gdLst>
              <a:gd name="T0" fmla="*/ 2147483647 w 50"/>
              <a:gd name="T1" fmla="*/ 2147483647 h 99"/>
              <a:gd name="T2" fmla="*/ 2147483647 w 50"/>
              <a:gd name="T3" fmla="*/ 0 h 99"/>
              <a:gd name="T4" fmla="*/ 0 w 50"/>
              <a:gd name="T5" fmla="*/ 0 h 99"/>
              <a:gd name="T6" fmla="*/ 2147483647 w 50"/>
              <a:gd name="T7" fmla="*/ 2147483647 h 99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99"/>
              <a:gd name="T14" fmla="*/ 50 w 50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99">
                <a:moveTo>
                  <a:pt x="25" y="99"/>
                </a:moveTo>
                <a:lnTo>
                  <a:pt x="50" y="0"/>
                </a:lnTo>
                <a:lnTo>
                  <a:pt x="0" y="0"/>
                </a:lnTo>
                <a:lnTo>
                  <a:pt x="25" y="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Freeform 25"/>
          <p:cNvSpPr>
            <a:spLocks/>
          </p:cNvSpPr>
          <p:nvPr/>
        </p:nvSpPr>
        <p:spPr bwMode="auto">
          <a:xfrm>
            <a:off x="7267576" y="2193925"/>
            <a:ext cx="77787" cy="157163"/>
          </a:xfrm>
          <a:custGeom>
            <a:avLst/>
            <a:gdLst>
              <a:gd name="T0" fmla="*/ 2147483647 w 49"/>
              <a:gd name="T1" fmla="*/ 0 h 99"/>
              <a:gd name="T2" fmla="*/ 2147483647 w 49"/>
              <a:gd name="T3" fmla="*/ 2147483647 h 99"/>
              <a:gd name="T4" fmla="*/ 0 w 49"/>
              <a:gd name="T5" fmla="*/ 2147483647 h 99"/>
              <a:gd name="T6" fmla="*/ 2147483647 w 49"/>
              <a:gd name="T7" fmla="*/ 0 h 9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99"/>
              <a:gd name="T14" fmla="*/ 49 w 49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99">
                <a:moveTo>
                  <a:pt x="24" y="0"/>
                </a:moveTo>
                <a:lnTo>
                  <a:pt x="49" y="99"/>
                </a:lnTo>
                <a:lnTo>
                  <a:pt x="0" y="99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6"/>
          <p:cNvSpPr>
            <a:spLocks noChangeShapeType="1"/>
          </p:cNvSpPr>
          <p:nvPr/>
        </p:nvSpPr>
        <p:spPr bwMode="auto">
          <a:xfrm>
            <a:off x="7950201" y="4029075"/>
            <a:ext cx="1587" cy="3571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Rectangle 27"/>
          <p:cNvSpPr>
            <a:spLocks noChangeArrowheads="1"/>
          </p:cNvSpPr>
          <p:nvPr/>
        </p:nvSpPr>
        <p:spPr bwMode="auto">
          <a:xfrm>
            <a:off x="7032626" y="1709738"/>
            <a:ext cx="1487487" cy="484187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8219" name="Rectangle 28"/>
          <p:cNvSpPr>
            <a:spLocks noChangeArrowheads="1"/>
          </p:cNvSpPr>
          <p:nvPr/>
        </p:nvSpPr>
        <p:spPr bwMode="auto">
          <a:xfrm>
            <a:off x="7408863" y="2786063"/>
            <a:ext cx="736600" cy="474662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8220" name="Rectangle 29"/>
          <p:cNvSpPr>
            <a:spLocks noChangeArrowheads="1"/>
          </p:cNvSpPr>
          <p:nvPr/>
        </p:nvSpPr>
        <p:spPr bwMode="auto">
          <a:xfrm>
            <a:off x="7192963" y="3573463"/>
            <a:ext cx="1176338" cy="465137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8221" name="Rectangle 30"/>
          <p:cNvSpPr>
            <a:spLocks noChangeArrowheads="1"/>
          </p:cNvSpPr>
          <p:nvPr/>
        </p:nvSpPr>
        <p:spPr bwMode="auto">
          <a:xfrm>
            <a:off x="7192963" y="4508500"/>
            <a:ext cx="1176338" cy="347663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8222" name="Oval 31"/>
          <p:cNvSpPr>
            <a:spLocks noChangeArrowheads="1"/>
          </p:cNvSpPr>
          <p:nvPr/>
        </p:nvSpPr>
        <p:spPr bwMode="auto">
          <a:xfrm>
            <a:off x="7543801" y="4092575"/>
            <a:ext cx="74612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8223" name="Rectangle 32"/>
          <p:cNvSpPr>
            <a:spLocks noChangeArrowheads="1"/>
          </p:cNvSpPr>
          <p:nvPr/>
        </p:nvSpPr>
        <p:spPr bwMode="auto">
          <a:xfrm>
            <a:off x="6851651" y="5024438"/>
            <a:ext cx="6159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Datapath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24" name="Freeform 33"/>
          <p:cNvSpPr>
            <a:spLocks/>
          </p:cNvSpPr>
          <p:nvPr/>
        </p:nvSpPr>
        <p:spPr bwMode="auto">
          <a:xfrm>
            <a:off x="4860925" y="4679950"/>
            <a:ext cx="133350" cy="146050"/>
          </a:xfrm>
          <a:custGeom>
            <a:avLst/>
            <a:gdLst>
              <a:gd name="T0" fmla="*/ 0 w 84"/>
              <a:gd name="T1" fmla="*/ 2147483647 h 92"/>
              <a:gd name="T2" fmla="*/ 2147483647 w 84"/>
              <a:gd name="T3" fmla="*/ 2147483647 h 92"/>
              <a:gd name="T4" fmla="*/ 0 w 84"/>
              <a:gd name="T5" fmla="*/ 0 h 92"/>
              <a:gd name="T6" fmla="*/ 0 60000 65536"/>
              <a:gd name="T7" fmla="*/ 0 60000 65536"/>
              <a:gd name="T8" fmla="*/ 0 60000 65536"/>
              <a:gd name="T9" fmla="*/ 0 w 84"/>
              <a:gd name="T10" fmla="*/ 0 h 92"/>
              <a:gd name="T11" fmla="*/ 84 w 84"/>
              <a:gd name="T12" fmla="*/ 92 h 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92">
                <a:moveTo>
                  <a:pt x="0" y="92"/>
                </a:moveTo>
                <a:lnTo>
                  <a:pt x="84" y="4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Freeform 34"/>
          <p:cNvSpPr>
            <a:spLocks/>
          </p:cNvSpPr>
          <p:nvPr/>
        </p:nvSpPr>
        <p:spPr bwMode="auto">
          <a:xfrm>
            <a:off x="4860925" y="3382963"/>
            <a:ext cx="133350" cy="141287"/>
          </a:xfrm>
          <a:custGeom>
            <a:avLst/>
            <a:gdLst>
              <a:gd name="T0" fmla="*/ 0 w 84"/>
              <a:gd name="T1" fmla="*/ 2147483647 h 89"/>
              <a:gd name="T2" fmla="*/ 2147483647 w 84"/>
              <a:gd name="T3" fmla="*/ 2147483647 h 89"/>
              <a:gd name="T4" fmla="*/ 0 w 84"/>
              <a:gd name="T5" fmla="*/ 0 h 89"/>
              <a:gd name="T6" fmla="*/ 0 60000 65536"/>
              <a:gd name="T7" fmla="*/ 0 60000 65536"/>
              <a:gd name="T8" fmla="*/ 0 60000 65536"/>
              <a:gd name="T9" fmla="*/ 0 w 84"/>
              <a:gd name="T10" fmla="*/ 0 h 89"/>
              <a:gd name="T11" fmla="*/ 84 w 84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89">
                <a:moveTo>
                  <a:pt x="0" y="89"/>
                </a:moveTo>
                <a:lnTo>
                  <a:pt x="84" y="43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Freeform 35"/>
          <p:cNvSpPr>
            <a:spLocks/>
          </p:cNvSpPr>
          <p:nvPr/>
        </p:nvSpPr>
        <p:spPr bwMode="auto">
          <a:xfrm>
            <a:off x="5637213" y="3382963"/>
            <a:ext cx="131762" cy="141287"/>
          </a:xfrm>
          <a:custGeom>
            <a:avLst/>
            <a:gdLst>
              <a:gd name="T0" fmla="*/ 0 w 83"/>
              <a:gd name="T1" fmla="*/ 2147483647 h 89"/>
              <a:gd name="T2" fmla="*/ 2147483647 w 83"/>
              <a:gd name="T3" fmla="*/ 2147483647 h 89"/>
              <a:gd name="T4" fmla="*/ 0 w 83"/>
              <a:gd name="T5" fmla="*/ 0 h 89"/>
              <a:gd name="T6" fmla="*/ 0 60000 65536"/>
              <a:gd name="T7" fmla="*/ 0 60000 65536"/>
              <a:gd name="T8" fmla="*/ 0 60000 65536"/>
              <a:gd name="T9" fmla="*/ 0 w 83"/>
              <a:gd name="T10" fmla="*/ 0 h 89"/>
              <a:gd name="T11" fmla="*/ 83 w 83"/>
              <a:gd name="T12" fmla="*/ 89 h 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89">
                <a:moveTo>
                  <a:pt x="0" y="89"/>
                </a:moveTo>
                <a:lnTo>
                  <a:pt x="83" y="43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Rectangle 36"/>
          <p:cNvSpPr>
            <a:spLocks noChangeArrowheads="1"/>
          </p:cNvSpPr>
          <p:nvPr/>
        </p:nvSpPr>
        <p:spPr bwMode="auto">
          <a:xfrm>
            <a:off x="4899025" y="1493838"/>
            <a:ext cx="12938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  <a:latin typeface="Helvetica" pitchFamily="34" charset="0"/>
              </a:rPr>
              <a:t>Instruction memory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229" name="Rectangle 38"/>
          <p:cNvSpPr>
            <a:spLocks noChangeArrowheads="1"/>
          </p:cNvSpPr>
          <p:nvPr/>
        </p:nvSpPr>
        <p:spPr bwMode="auto">
          <a:xfrm>
            <a:off x="4797425" y="2765425"/>
            <a:ext cx="1635125" cy="2438400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8230" name="Rectangle 39"/>
          <p:cNvSpPr>
            <a:spLocks noChangeArrowheads="1"/>
          </p:cNvSpPr>
          <p:nvPr/>
        </p:nvSpPr>
        <p:spPr bwMode="auto">
          <a:xfrm>
            <a:off x="4873625" y="5000625"/>
            <a:ext cx="7762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Control unit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1" name="Rectangle 40"/>
          <p:cNvSpPr>
            <a:spLocks noChangeArrowheads="1"/>
          </p:cNvSpPr>
          <p:nvPr/>
        </p:nvSpPr>
        <p:spPr bwMode="auto">
          <a:xfrm>
            <a:off x="5272088" y="4305300"/>
            <a:ext cx="6572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Controller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2" name="Rectangle 41"/>
          <p:cNvSpPr>
            <a:spLocks noChangeArrowheads="1"/>
          </p:cNvSpPr>
          <p:nvPr/>
        </p:nvSpPr>
        <p:spPr bwMode="auto">
          <a:xfrm>
            <a:off x="5103813" y="3241675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PC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3" name="Rectangle 42"/>
          <p:cNvSpPr>
            <a:spLocks noChangeArrowheads="1"/>
          </p:cNvSpPr>
          <p:nvPr/>
        </p:nvSpPr>
        <p:spPr bwMode="auto">
          <a:xfrm>
            <a:off x="5910263" y="3241675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IR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4" name="Rectangle 43"/>
          <p:cNvSpPr>
            <a:spLocks noChangeArrowheads="1"/>
          </p:cNvSpPr>
          <p:nvPr/>
        </p:nvSpPr>
        <p:spPr bwMode="auto">
          <a:xfrm>
            <a:off x="4797425" y="1458913"/>
            <a:ext cx="1635125" cy="1081087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8235" name="Rectangle 44"/>
          <p:cNvSpPr>
            <a:spLocks noChangeArrowheads="1"/>
          </p:cNvSpPr>
          <p:nvPr/>
        </p:nvSpPr>
        <p:spPr bwMode="auto">
          <a:xfrm>
            <a:off x="4865688" y="3113088"/>
            <a:ext cx="698500" cy="446087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8236" name="Line 46"/>
          <p:cNvSpPr>
            <a:spLocks noChangeShapeType="1"/>
          </p:cNvSpPr>
          <p:nvPr/>
        </p:nvSpPr>
        <p:spPr bwMode="auto">
          <a:xfrm flipV="1">
            <a:off x="5211763" y="2673350"/>
            <a:ext cx="1587" cy="43973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Freeform 47"/>
          <p:cNvSpPr>
            <a:spLocks/>
          </p:cNvSpPr>
          <p:nvPr/>
        </p:nvSpPr>
        <p:spPr bwMode="auto">
          <a:xfrm>
            <a:off x="5173663" y="2546350"/>
            <a:ext cx="77787" cy="155575"/>
          </a:xfrm>
          <a:custGeom>
            <a:avLst/>
            <a:gdLst>
              <a:gd name="T0" fmla="*/ 2147483647 w 49"/>
              <a:gd name="T1" fmla="*/ 0 h 98"/>
              <a:gd name="T2" fmla="*/ 0 w 49"/>
              <a:gd name="T3" fmla="*/ 2147483647 h 98"/>
              <a:gd name="T4" fmla="*/ 2147483647 w 49"/>
              <a:gd name="T5" fmla="*/ 2147483647 h 98"/>
              <a:gd name="T6" fmla="*/ 2147483647 w 49"/>
              <a:gd name="T7" fmla="*/ 0 h 98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98"/>
              <a:gd name="T14" fmla="*/ 49 w 49"/>
              <a:gd name="T15" fmla="*/ 98 h 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98">
                <a:moveTo>
                  <a:pt x="24" y="0"/>
                </a:moveTo>
                <a:lnTo>
                  <a:pt x="0" y="98"/>
                </a:lnTo>
                <a:lnTo>
                  <a:pt x="49" y="98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Line 48"/>
          <p:cNvSpPr>
            <a:spLocks noChangeShapeType="1"/>
          </p:cNvSpPr>
          <p:nvPr/>
        </p:nvSpPr>
        <p:spPr bwMode="auto">
          <a:xfrm flipV="1">
            <a:off x="5211763" y="3690938"/>
            <a:ext cx="1587" cy="244475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Freeform 49"/>
          <p:cNvSpPr>
            <a:spLocks/>
          </p:cNvSpPr>
          <p:nvPr/>
        </p:nvSpPr>
        <p:spPr bwMode="auto">
          <a:xfrm>
            <a:off x="5173663" y="3568700"/>
            <a:ext cx="77787" cy="157163"/>
          </a:xfrm>
          <a:custGeom>
            <a:avLst/>
            <a:gdLst>
              <a:gd name="T0" fmla="*/ 2147483647 w 49"/>
              <a:gd name="T1" fmla="*/ 0 h 99"/>
              <a:gd name="T2" fmla="*/ 0 w 49"/>
              <a:gd name="T3" fmla="*/ 2147483647 h 99"/>
              <a:gd name="T4" fmla="*/ 2147483647 w 49"/>
              <a:gd name="T5" fmla="*/ 2147483647 h 99"/>
              <a:gd name="T6" fmla="*/ 2147483647 w 49"/>
              <a:gd name="T7" fmla="*/ 0 h 9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99"/>
              <a:gd name="T14" fmla="*/ 49 w 49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99">
                <a:moveTo>
                  <a:pt x="24" y="0"/>
                </a:moveTo>
                <a:lnTo>
                  <a:pt x="0" y="99"/>
                </a:lnTo>
                <a:lnTo>
                  <a:pt x="49" y="99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Line 50"/>
          <p:cNvSpPr>
            <a:spLocks noChangeShapeType="1"/>
          </p:cNvSpPr>
          <p:nvPr/>
        </p:nvSpPr>
        <p:spPr bwMode="auto">
          <a:xfrm>
            <a:off x="5994400" y="3563938"/>
            <a:ext cx="1588" cy="23495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Freeform 51"/>
          <p:cNvSpPr>
            <a:spLocks/>
          </p:cNvSpPr>
          <p:nvPr/>
        </p:nvSpPr>
        <p:spPr bwMode="auto">
          <a:xfrm>
            <a:off x="5954713" y="3768725"/>
            <a:ext cx="77787" cy="157163"/>
          </a:xfrm>
          <a:custGeom>
            <a:avLst/>
            <a:gdLst>
              <a:gd name="T0" fmla="*/ 2147483647 w 49"/>
              <a:gd name="T1" fmla="*/ 2147483647 h 99"/>
              <a:gd name="T2" fmla="*/ 0 w 49"/>
              <a:gd name="T3" fmla="*/ 0 h 99"/>
              <a:gd name="T4" fmla="*/ 2147483647 w 49"/>
              <a:gd name="T5" fmla="*/ 0 h 99"/>
              <a:gd name="T6" fmla="*/ 2147483647 w 49"/>
              <a:gd name="T7" fmla="*/ 2147483647 h 9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99"/>
              <a:gd name="T14" fmla="*/ 49 w 49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99">
                <a:moveTo>
                  <a:pt x="25" y="99"/>
                </a:moveTo>
                <a:lnTo>
                  <a:pt x="0" y="0"/>
                </a:lnTo>
                <a:lnTo>
                  <a:pt x="49" y="0"/>
                </a:lnTo>
                <a:lnTo>
                  <a:pt x="25" y="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Line 52"/>
          <p:cNvSpPr>
            <a:spLocks noChangeShapeType="1"/>
          </p:cNvSpPr>
          <p:nvPr/>
        </p:nvSpPr>
        <p:spPr bwMode="auto">
          <a:xfrm>
            <a:off x="5994400" y="2540000"/>
            <a:ext cx="1588" cy="441325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Freeform 53"/>
          <p:cNvSpPr>
            <a:spLocks/>
          </p:cNvSpPr>
          <p:nvPr/>
        </p:nvSpPr>
        <p:spPr bwMode="auto">
          <a:xfrm>
            <a:off x="5954713" y="2946400"/>
            <a:ext cx="77787" cy="157163"/>
          </a:xfrm>
          <a:custGeom>
            <a:avLst/>
            <a:gdLst>
              <a:gd name="T0" fmla="*/ 2147483647 w 49"/>
              <a:gd name="T1" fmla="*/ 2147483647 h 99"/>
              <a:gd name="T2" fmla="*/ 0 w 49"/>
              <a:gd name="T3" fmla="*/ 0 h 99"/>
              <a:gd name="T4" fmla="*/ 2147483647 w 49"/>
              <a:gd name="T5" fmla="*/ 0 h 99"/>
              <a:gd name="T6" fmla="*/ 2147483647 w 49"/>
              <a:gd name="T7" fmla="*/ 2147483647 h 99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99"/>
              <a:gd name="T14" fmla="*/ 49 w 49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99">
                <a:moveTo>
                  <a:pt x="25" y="99"/>
                </a:moveTo>
                <a:lnTo>
                  <a:pt x="0" y="0"/>
                </a:lnTo>
                <a:lnTo>
                  <a:pt x="49" y="0"/>
                </a:lnTo>
                <a:lnTo>
                  <a:pt x="25" y="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Rectangle 54"/>
          <p:cNvSpPr>
            <a:spLocks noChangeArrowheads="1"/>
          </p:cNvSpPr>
          <p:nvPr/>
        </p:nvSpPr>
        <p:spPr bwMode="auto">
          <a:xfrm>
            <a:off x="5637213" y="3113088"/>
            <a:ext cx="696912" cy="446087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grpSp>
        <p:nvGrpSpPr>
          <p:cNvPr id="8245" name="Group 65"/>
          <p:cNvGrpSpPr>
            <a:grpSpLocks/>
          </p:cNvGrpSpPr>
          <p:nvPr/>
        </p:nvGrpSpPr>
        <p:grpSpPr bwMode="auto">
          <a:xfrm>
            <a:off x="4860925" y="1720850"/>
            <a:ext cx="1466850" cy="742950"/>
            <a:chOff x="3062" y="1084"/>
            <a:chExt cx="924" cy="468"/>
          </a:xfrm>
        </p:grpSpPr>
        <p:sp>
          <p:nvSpPr>
            <p:cNvPr id="8253" name="Rectangle 55"/>
            <p:cNvSpPr>
              <a:spLocks noChangeArrowheads="1"/>
            </p:cNvSpPr>
            <p:nvPr/>
          </p:nvSpPr>
          <p:spPr bwMode="auto">
            <a:xfrm>
              <a:off x="3062" y="1084"/>
              <a:ext cx="5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FF0000"/>
                  </a:solidFill>
                  <a:latin typeface="Helvetica" pitchFamily="34" charset="0"/>
                </a:rPr>
                <a:t>0: RF[0]=D[0]</a:t>
              </a:r>
              <a:endParaRPr 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8254" name="Rectangle 56"/>
            <p:cNvSpPr>
              <a:spLocks noChangeArrowheads="1"/>
            </p:cNvSpPr>
            <p:nvPr/>
          </p:nvSpPr>
          <p:spPr bwMode="auto">
            <a:xfrm>
              <a:off x="3062" y="1201"/>
              <a:ext cx="5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FF0000"/>
                  </a:solidFill>
                  <a:latin typeface="Helvetica" pitchFamily="34" charset="0"/>
                </a:rPr>
                <a:t>1: RF[1]=D[1]</a:t>
              </a:r>
              <a:endParaRPr 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8255" name="Rectangle 57"/>
            <p:cNvSpPr>
              <a:spLocks noChangeArrowheads="1"/>
            </p:cNvSpPr>
            <p:nvPr/>
          </p:nvSpPr>
          <p:spPr bwMode="auto">
            <a:xfrm>
              <a:off x="3062" y="1318"/>
              <a:ext cx="9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FF0000"/>
                  </a:solidFill>
                  <a:latin typeface="Helvetica" pitchFamily="34" charset="0"/>
                </a:rPr>
                <a:t>2: RF[2]=RF[0]+RF[1]</a:t>
              </a:r>
              <a:endParaRPr 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8256" name="Rectangle 58"/>
            <p:cNvSpPr>
              <a:spLocks noChangeArrowheads="1"/>
            </p:cNvSpPr>
            <p:nvPr/>
          </p:nvSpPr>
          <p:spPr bwMode="auto">
            <a:xfrm>
              <a:off x="3062" y="1437"/>
              <a:ext cx="5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FF0000"/>
                  </a:solidFill>
                  <a:latin typeface="Helvetica" pitchFamily="34" charset="0"/>
                </a:rPr>
                <a:t>3: D[9]=RF[2]</a:t>
              </a:r>
              <a:endParaRPr 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8250" name="Rectangle 63"/>
          <p:cNvSpPr>
            <a:spLocks noChangeArrowheads="1"/>
          </p:cNvSpPr>
          <p:nvPr/>
        </p:nvSpPr>
        <p:spPr bwMode="auto">
          <a:xfrm>
            <a:off x="4870450" y="3935413"/>
            <a:ext cx="1474788" cy="949325"/>
          </a:xfrm>
          <a:prstGeom prst="rect">
            <a:avLst/>
          </a:prstGeom>
          <a:noFill/>
          <a:ln w="1428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8251" name="Text Box 66"/>
          <p:cNvSpPr txBox="1">
            <a:spLocks noChangeArrowheads="1"/>
          </p:cNvSpPr>
          <p:nvPr/>
        </p:nvSpPr>
        <p:spPr bwMode="auto">
          <a:xfrm>
            <a:off x="4470400" y="1903413"/>
            <a:ext cx="228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800">
                <a:solidFill>
                  <a:schemeClr val="accent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8252" name="Text Box 65"/>
          <p:cNvSpPr txBox="1">
            <a:spLocks noChangeArrowheads="1"/>
          </p:cNvSpPr>
          <p:nvPr/>
        </p:nvSpPr>
        <p:spPr bwMode="auto">
          <a:xfrm>
            <a:off x="6530182" y="5941359"/>
            <a:ext cx="2236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 dirty="0"/>
              <a:t>From F. </a:t>
            </a:r>
            <a:r>
              <a:rPr lang="en-US" sz="1200" dirty="0" err="1"/>
              <a:t>Vahid’s</a:t>
            </a:r>
            <a:r>
              <a:rPr lang="en-US" sz="1200" dirty="0"/>
              <a:t> </a:t>
            </a:r>
            <a:r>
              <a:rPr lang="en-US" sz="1200" i="1" dirty="0"/>
              <a:t>Digital Design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32550" y="4396581"/>
            <a:ext cx="35083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424974" y="4587658"/>
            <a:ext cx="35083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62462" y="609600"/>
            <a:ext cx="1805302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RF = Register File</a:t>
            </a:r>
          </a:p>
          <a:p>
            <a:r>
              <a:rPr lang="en-US" sz="1400" dirty="0" smtClean="0"/>
              <a:t>D = Data Memory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23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memory (RAM): 256 X 16</a:t>
            </a:r>
          </a:p>
          <a:p>
            <a:r>
              <a:rPr lang="en-US" dirty="0" smtClean="0"/>
              <a:t>Register file: 16 X 16 (dual output)</a:t>
            </a:r>
          </a:p>
          <a:p>
            <a:r>
              <a:rPr lang="en-US" dirty="0" smtClean="0"/>
              <a:t>ALU: Two 16-bit inputs, 16-bit output</a:t>
            </a:r>
          </a:p>
          <a:p>
            <a:r>
              <a:rPr lang="en-US" dirty="0" smtClean="0"/>
              <a:t>Instruction memory (ROM):32 X 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096" y="5747680"/>
            <a:ext cx="82296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Basic Architecture – Control </a:t>
            </a:r>
          </a:p>
        </p:txBody>
      </p:sp>
      <p:pic>
        <p:nvPicPr>
          <p:cNvPr id="9219" name="Picture 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1289"/>
            <a:ext cx="2144520" cy="181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92" y="476209"/>
            <a:ext cx="5880100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1" name="Group 233"/>
          <p:cNvGrpSpPr>
            <a:grpSpLocks/>
          </p:cNvGrpSpPr>
          <p:nvPr/>
        </p:nvGrpSpPr>
        <p:grpSpPr bwMode="auto">
          <a:xfrm>
            <a:off x="3397798" y="3099739"/>
            <a:ext cx="3498850" cy="2725737"/>
            <a:chOff x="3022" y="919"/>
            <a:chExt cx="2644" cy="2365"/>
          </a:xfrm>
        </p:grpSpPr>
        <p:sp>
          <p:nvSpPr>
            <p:cNvPr id="9224" name="Rectangle 174"/>
            <p:cNvSpPr>
              <a:spLocks noChangeArrowheads="1"/>
            </p:cNvSpPr>
            <p:nvPr/>
          </p:nvSpPr>
          <p:spPr bwMode="auto">
            <a:xfrm>
              <a:off x="4430" y="1508"/>
              <a:ext cx="1236" cy="1776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25" name="Line 175"/>
            <p:cNvSpPr>
              <a:spLocks noChangeShapeType="1"/>
            </p:cNvSpPr>
            <p:nvPr/>
          </p:nvSpPr>
          <p:spPr bwMode="auto">
            <a:xfrm>
              <a:off x="4934" y="1360"/>
              <a:ext cx="1" cy="2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Freeform 176"/>
            <p:cNvSpPr>
              <a:spLocks/>
            </p:cNvSpPr>
            <p:nvPr/>
          </p:nvSpPr>
          <p:spPr bwMode="auto">
            <a:xfrm>
              <a:off x="4587" y="1246"/>
              <a:ext cx="80" cy="80"/>
            </a:xfrm>
            <a:custGeom>
              <a:avLst/>
              <a:gdLst>
                <a:gd name="T0" fmla="*/ 0 w 80"/>
                <a:gd name="T1" fmla="*/ 80 h 80"/>
                <a:gd name="T2" fmla="*/ 80 w 80"/>
                <a:gd name="T3" fmla="*/ 40 h 80"/>
                <a:gd name="T4" fmla="*/ 0 w 80"/>
                <a:gd name="T5" fmla="*/ 0 h 80"/>
                <a:gd name="T6" fmla="*/ 0 60000 65536"/>
                <a:gd name="T7" fmla="*/ 0 60000 65536"/>
                <a:gd name="T8" fmla="*/ 0 60000 65536"/>
                <a:gd name="T9" fmla="*/ 0 w 80"/>
                <a:gd name="T10" fmla="*/ 0 h 80"/>
                <a:gd name="T11" fmla="*/ 80 w 80"/>
                <a:gd name="T12" fmla="*/ 80 h 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80">
                  <a:moveTo>
                    <a:pt x="0" y="80"/>
                  </a:moveTo>
                  <a:lnTo>
                    <a:pt x="80" y="4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Freeform 177"/>
            <p:cNvSpPr>
              <a:spLocks/>
            </p:cNvSpPr>
            <p:nvPr/>
          </p:nvSpPr>
          <p:spPr bwMode="auto">
            <a:xfrm>
              <a:off x="4688" y="2418"/>
              <a:ext cx="77" cy="80"/>
            </a:xfrm>
            <a:custGeom>
              <a:avLst/>
              <a:gdLst>
                <a:gd name="T0" fmla="*/ 0 w 77"/>
                <a:gd name="T1" fmla="*/ 80 h 80"/>
                <a:gd name="T2" fmla="*/ 77 w 77"/>
                <a:gd name="T3" fmla="*/ 40 h 80"/>
                <a:gd name="T4" fmla="*/ 0 w 77"/>
                <a:gd name="T5" fmla="*/ 0 h 80"/>
                <a:gd name="T6" fmla="*/ 0 60000 65536"/>
                <a:gd name="T7" fmla="*/ 0 60000 65536"/>
                <a:gd name="T8" fmla="*/ 0 60000 65536"/>
                <a:gd name="T9" fmla="*/ 0 w 77"/>
                <a:gd name="T10" fmla="*/ 0 h 80"/>
                <a:gd name="T11" fmla="*/ 77 w 77"/>
                <a:gd name="T12" fmla="*/ 80 h 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80">
                  <a:moveTo>
                    <a:pt x="0" y="80"/>
                  </a:moveTo>
                  <a:lnTo>
                    <a:pt x="77" y="4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Rectangle 178"/>
            <p:cNvSpPr>
              <a:spLocks noChangeArrowheads="1"/>
            </p:cNvSpPr>
            <p:nvPr/>
          </p:nvSpPr>
          <p:spPr bwMode="auto">
            <a:xfrm>
              <a:off x="4718" y="2307"/>
              <a:ext cx="6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latin typeface="Helvetica" pitchFamily="34" charset="0"/>
                </a:rPr>
                <a:t>Register file RF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229" name="Rectangle 179"/>
            <p:cNvSpPr>
              <a:spLocks noChangeArrowheads="1"/>
            </p:cNvSpPr>
            <p:nvPr/>
          </p:nvSpPr>
          <p:spPr bwMode="auto">
            <a:xfrm>
              <a:off x="4713" y="1146"/>
              <a:ext cx="67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latin typeface="Helvetica" pitchFamily="34" charset="0"/>
                </a:rPr>
                <a:t>Data memory D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230" name="Rectangle 180"/>
            <p:cNvSpPr>
              <a:spLocks noChangeArrowheads="1"/>
            </p:cNvSpPr>
            <p:nvPr/>
          </p:nvSpPr>
          <p:spPr bwMode="auto">
            <a:xfrm>
              <a:off x="4962" y="2878"/>
              <a:ext cx="18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latin typeface="Helvetica" pitchFamily="34" charset="0"/>
                </a:rPr>
                <a:t>ALU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231" name="Rectangle 181"/>
            <p:cNvSpPr>
              <a:spLocks noChangeArrowheads="1"/>
            </p:cNvSpPr>
            <p:nvPr/>
          </p:nvSpPr>
          <p:spPr bwMode="auto">
            <a:xfrm>
              <a:off x="4962" y="1763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latin typeface="Helvetica" pitchFamily="34" charset="0"/>
                </a:rPr>
                <a:t>n-bit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232" name="Rectangle 182"/>
            <p:cNvSpPr>
              <a:spLocks noChangeArrowheads="1"/>
            </p:cNvSpPr>
            <p:nvPr/>
          </p:nvSpPr>
          <p:spPr bwMode="auto">
            <a:xfrm>
              <a:off x="4975" y="1875"/>
              <a:ext cx="51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latin typeface="Helvetica" pitchFamily="34" charset="0"/>
                </a:rPr>
                <a:t>2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233" name="Rectangle 183"/>
            <p:cNvSpPr>
              <a:spLocks noChangeArrowheads="1"/>
            </p:cNvSpPr>
            <p:nvPr/>
          </p:nvSpPr>
          <p:spPr bwMode="auto">
            <a:xfrm>
              <a:off x="5033" y="1869"/>
              <a:ext cx="4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/>
                <a:t>x</a:t>
              </a:r>
              <a:endParaRPr lang="en-US" sz="2000"/>
            </a:p>
          </p:txBody>
        </p:sp>
        <p:sp>
          <p:nvSpPr>
            <p:cNvPr id="9234" name="Rectangle 184"/>
            <p:cNvSpPr>
              <a:spLocks noChangeArrowheads="1"/>
            </p:cNvSpPr>
            <p:nvPr/>
          </p:nvSpPr>
          <p:spPr bwMode="auto">
            <a:xfrm>
              <a:off x="5085" y="1875"/>
              <a:ext cx="5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latin typeface="Helvetica" pitchFamily="34" charset="0"/>
                </a:rPr>
                <a:t>1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235" name="Freeform 185"/>
            <p:cNvSpPr>
              <a:spLocks/>
            </p:cNvSpPr>
            <p:nvPr/>
          </p:nvSpPr>
          <p:spPr bwMode="auto">
            <a:xfrm>
              <a:off x="5054" y="1560"/>
              <a:ext cx="470" cy="1594"/>
            </a:xfrm>
            <a:custGeom>
              <a:avLst/>
              <a:gdLst>
                <a:gd name="T0" fmla="*/ 118 w 472"/>
                <a:gd name="T1" fmla="*/ 102 h 1594"/>
                <a:gd name="T2" fmla="*/ 118 w 472"/>
                <a:gd name="T3" fmla="*/ 0 h 1594"/>
                <a:gd name="T4" fmla="*/ 466 w 472"/>
                <a:gd name="T5" fmla="*/ 0 h 1594"/>
                <a:gd name="T6" fmla="*/ 466 w 472"/>
                <a:gd name="T7" fmla="*/ 1594 h 1594"/>
                <a:gd name="T8" fmla="*/ 0 w 472"/>
                <a:gd name="T9" fmla="*/ 1594 h 1594"/>
                <a:gd name="T10" fmla="*/ 0 w 472"/>
                <a:gd name="T11" fmla="*/ 1477 h 15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1594"/>
                <a:gd name="T20" fmla="*/ 472 w 472"/>
                <a:gd name="T21" fmla="*/ 1594 h 15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1594">
                  <a:moveTo>
                    <a:pt x="121" y="102"/>
                  </a:moveTo>
                  <a:lnTo>
                    <a:pt x="121" y="0"/>
                  </a:lnTo>
                  <a:lnTo>
                    <a:pt x="472" y="0"/>
                  </a:lnTo>
                  <a:lnTo>
                    <a:pt x="472" y="1594"/>
                  </a:lnTo>
                  <a:lnTo>
                    <a:pt x="0" y="1594"/>
                  </a:lnTo>
                  <a:lnTo>
                    <a:pt x="0" y="147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Freeform 186"/>
            <p:cNvSpPr>
              <a:spLocks/>
            </p:cNvSpPr>
            <p:nvPr/>
          </p:nvSpPr>
          <p:spPr bwMode="auto">
            <a:xfrm>
              <a:off x="4590" y="1397"/>
              <a:ext cx="344" cy="1181"/>
            </a:xfrm>
            <a:custGeom>
              <a:avLst/>
              <a:gdLst>
                <a:gd name="T0" fmla="*/ 169 w 345"/>
                <a:gd name="T1" fmla="*/ 0 h 1181"/>
                <a:gd name="T2" fmla="*/ 169 w 345"/>
                <a:gd name="T3" fmla="*/ 296 h 1181"/>
                <a:gd name="T4" fmla="*/ 0 w 345"/>
                <a:gd name="T5" fmla="*/ 296 h 1181"/>
                <a:gd name="T6" fmla="*/ 0 w 345"/>
                <a:gd name="T7" fmla="*/ 1181 h 1181"/>
                <a:gd name="T8" fmla="*/ 342 w 345"/>
                <a:gd name="T9" fmla="*/ 1181 h 1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1181"/>
                <a:gd name="T17" fmla="*/ 345 w 345"/>
                <a:gd name="T18" fmla="*/ 1181 h 1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1181">
                  <a:moveTo>
                    <a:pt x="169" y="0"/>
                  </a:moveTo>
                  <a:lnTo>
                    <a:pt x="169" y="296"/>
                  </a:lnTo>
                  <a:lnTo>
                    <a:pt x="0" y="296"/>
                  </a:lnTo>
                  <a:lnTo>
                    <a:pt x="0" y="1181"/>
                  </a:lnTo>
                  <a:lnTo>
                    <a:pt x="345" y="118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187"/>
            <p:cNvSpPr>
              <a:spLocks noChangeShapeType="1"/>
            </p:cNvSpPr>
            <p:nvPr/>
          </p:nvSpPr>
          <p:spPr bwMode="auto">
            <a:xfrm>
              <a:off x="5048" y="2035"/>
              <a:ext cx="1" cy="1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188"/>
            <p:cNvSpPr>
              <a:spLocks noChangeShapeType="1"/>
            </p:cNvSpPr>
            <p:nvPr/>
          </p:nvSpPr>
          <p:spPr bwMode="auto">
            <a:xfrm>
              <a:off x="4934" y="2516"/>
              <a:ext cx="1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Freeform 189"/>
            <p:cNvSpPr>
              <a:spLocks/>
            </p:cNvSpPr>
            <p:nvPr/>
          </p:nvSpPr>
          <p:spPr bwMode="auto">
            <a:xfrm>
              <a:off x="4909" y="2714"/>
              <a:ext cx="50" cy="98"/>
            </a:xfrm>
            <a:custGeom>
              <a:avLst/>
              <a:gdLst>
                <a:gd name="T0" fmla="*/ 25 w 50"/>
                <a:gd name="T1" fmla="*/ 98 h 98"/>
                <a:gd name="T2" fmla="*/ 50 w 50"/>
                <a:gd name="T3" fmla="*/ 0 h 98"/>
                <a:gd name="T4" fmla="*/ 0 w 50"/>
                <a:gd name="T5" fmla="*/ 0 h 98"/>
                <a:gd name="T6" fmla="*/ 25 w 50"/>
                <a:gd name="T7" fmla="*/ 98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98"/>
                <a:gd name="T14" fmla="*/ 50 w 50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98">
                  <a:moveTo>
                    <a:pt x="25" y="98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Freeform 190"/>
            <p:cNvSpPr>
              <a:spLocks/>
            </p:cNvSpPr>
            <p:nvPr/>
          </p:nvSpPr>
          <p:spPr bwMode="auto">
            <a:xfrm>
              <a:off x="5141" y="2717"/>
              <a:ext cx="48" cy="98"/>
            </a:xfrm>
            <a:custGeom>
              <a:avLst/>
              <a:gdLst>
                <a:gd name="T0" fmla="*/ 24 w 49"/>
                <a:gd name="T1" fmla="*/ 98 h 98"/>
                <a:gd name="T2" fmla="*/ 46 w 49"/>
                <a:gd name="T3" fmla="*/ 0 h 98"/>
                <a:gd name="T4" fmla="*/ 0 w 49"/>
                <a:gd name="T5" fmla="*/ 0 h 98"/>
                <a:gd name="T6" fmla="*/ 24 w 49"/>
                <a:gd name="T7" fmla="*/ 98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98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Freeform 191"/>
            <p:cNvSpPr>
              <a:spLocks/>
            </p:cNvSpPr>
            <p:nvPr/>
          </p:nvSpPr>
          <p:spPr bwMode="auto">
            <a:xfrm>
              <a:off x="5150" y="1631"/>
              <a:ext cx="48" cy="99"/>
            </a:xfrm>
            <a:custGeom>
              <a:avLst/>
              <a:gdLst>
                <a:gd name="T0" fmla="*/ 24 w 49"/>
                <a:gd name="T1" fmla="*/ 99 h 99"/>
                <a:gd name="T2" fmla="*/ 46 w 49"/>
                <a:gd name="T3" fmla="*/ 0 h 99"/>
                <a:gd name="T4" fmla="*/ 0 w 49"/>
                <a:gd name="T5" fmla="*/ 0 h 99"/>
                <a:gd name="T6" fmla="*/ 24 w 49"/>
                <a:gd name="T7" fmla="*/ 99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9"/>
                <a:gd name="T14" fmla="*/ 49 w 49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9">
                  <a:moveTo>
                    <a:pt x="25" y="99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5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Freeform 192"/>
            <p:cNvSpPr>
              <a:spLocks/>
            </p:cNvSpPr>
            <p:nvPr/>
          </p:nvSpPr>
          <p:spPr bwMode="auto">
            <a:xfrm>
              <a:off x="5023" y="2125"/>
              <a:ext cx="50" cy="98"/>
            </a:xfrm>
            <a:custGeom>
              <a:avLst/>
              <a:gdLst>
                <a:gd name="T0" fmla="*/ 25 w 50"/>
                <a:gd name="T1" fmla="*/ 98 h 98"/>
                <a:gd name="T2" fmla="*/ 50 w 50"/>
                <a:gd name="T3" fmla="*/ 0 h 98"/>
                <a:gd name="T4" fmla="*/ 0 w 50"/>
                <a:gd name="T5" fmla="*/ 0 h 98"/>
                <a:gd name="T6" fmla="*/ 25 w 50"/>
                <a:gd name="T7" fmla="*/ 98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98"/>
                <a:gd name="T14" fmla="*/ 50 w 50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98">
                  <a:moveTo>
                    <a:pt x="25" y="98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Freeform 193"/>
            <p:cNvSpPr>
              <a:spLocks/>
            </p:cNvSpPr>
            <p:nvPr/>
          </p:nvSpPr>
          <p:spPr bwMode="auto">
            <a:xfrm>
              <a:off x="4909" y="1631"/>
              <a:ext cx="50" cy="99"/>
            </a:xfrm>
            <a:custGeom>
              <a:avLst/>
              <a:gdLst>
                <a:gd name="T0" fmla="*/ 25 w 50"/>
                <a:gd name="T1" fmla="*/ 99 h 99"/>
                <a:gd name="T2" fmla="*/ 50 w 50"/>
                <a:gd name="T3" fmla="*/ 0 h 99"/>
                <a:gd name="T4" fmla="*/ 0 w 50"/>
                <a:gd name="T5" fmla="*/ 0 h 99"/>
                <a:gd name="T6" fmla="*/ 25 w 50"/>
                <a:gd name="T7" fmla="*/ 99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99"/>
                <a:gd name="T14" fmla="*/ 50 w 50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99">
                  <a:moveTo>
                    <a:pt x="25" y="99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Freeform 194"/>
            <p:cNvSpPr>
              <a:spLocks/>
            </p:cNvSpPr>
            <p:nvPr/>
          </p:nvSpPr>
          <p:spPr bwMode="auto">
            <a:xfrm>
              <a:off x="4735" y="1360"/>
              <a:ext cx="49" cy="99"/>
            </a:xfrm>
            <a:custGeom>
              <a:avLst/>
              <a:gdLst>
                <a:gd name="T0" fmla="*/ 24 w 49"/>
                <a:gd name="T1" fmla="*/ 0 h 99"/>
                <a:gd name="T2" fmla="*/ 49 w 49"/>
                <a:gd name="T3" fmla="*/ 99 h 99"/>
                <a:gd name="T4" fmla="*/ 0 w 49"/>
                <a:gd name="T5" fmla="*/ 99 h 99"/>
                <a:gd name="T6" fmla="*/ 24 w 49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9"/>
                <a:gd name="T14" fmla="*/ 49 w 49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9">
                  <a:moveTo>
                    <a:pt x="24" y="0"/>
                  </a:moveTo>
                  <a:lnTo>
                    <a:pt x="49" y="99"/>
                  </a:lnTo>
                  <a:lnTo>
                    <a:pt x="0" y="9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195"/>
            <p:cNvSpPr>
              <a:spLocks noChangeShapeType="1"/>
            </p:cNvSpPr>
            <p:nvPr/>
          </p:nvSpPr>
          <p:spPr bwMode="auto">
            <a:xfrm>
              <a:off x="5165" y="2516"/>
              <a:ext cx="1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Rectangle 196"/>
            <p:cNvSpPr>
              <a:spLocks noChangeArrowheads="1"/>
            </p:cNvSpPr>
            <p:nvPr/>
          </p:nvSpPr>
          <p:spPr bwMode="auto">
            <a:xfrm>
              <a:off x="4587" y="1055"/>
              <a:ext cx="937" cy="305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47" name="Rectangle 197"/>
            <p:cNvSpPr>
              <a:spLocks noChangeArrowheads="1"/>
            </p:cNvSpPr>
            <p:nvPr/>
          </p:nvSpPr>
          <p:spPr bwMode="auto">
            <a:xfrm>
              <a:off x="4824" y="1733"/>
              <a:ext cx="464" cy="299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48" name="Rectangle 198"/>
            <p:cNvSpPr>
              <a:spLocks noChangeArrowheads="1"/>
            </p:cNvSpPr>
            <p:nvPr/>
          </p:nvSpPr>
          <p:spPr bwMode="auto">
            <a:xfrm>
              <a:off x="4688" y="2229"/>
              <a:ext cx="741" cy="293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49" name="Rectangle 199"/>
            <p:cNvSpPr>
              <a:spLocks noChangeArrowheads="1"/>
            </p:cNvSpPr>
            <p:nvPr/>
          </p:nvSpPr>
          <p:spPr bwMode="auto">
            <a:xfrm>
              <a:off x="4688" y="2818"/>
              <a:ext cx="741" cy="219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50" name="Oval 200"/>
            <p:cNvSpPr>
              <a:spLocks noChangeArrowheads="1"/>
            </p:cNvSpPr>
            <p:nvPr/>
          </p:nvSpPr>
          <p:spPr bwMode="auto">
            <a:xfrm>
              <a:off x="4909" y="2556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51" name="Rectangle 201"/>
            <p:cNvSpPr>
              <a:spLocks noChangeArrowheads="1"/>
            </p:cNvSpPr>
            <p:nvPr/>
          </p:nvSpPr>
          <p:spPr bwMode="auto">
            <a:xfrm>
              <a:off x="4472" y="3142"/>
              <a:ext cx="38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latin typeface="Helvetica" pitchFamily="34" charset="0"/>
                </a:rPr>
                <a:t>Datapath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252" name="Freeform 202"/>
            <p:cNvSpPr>
              <a:spLocks/>
            </p:cNvSpPr>
            <p:nvPr/>
          </p:nvSpPr>
          <p:spPr bwMode="auto">
            <a:xfrm>
              <a:off x="3062" y="2948"/>
              <a:ext cx="84" cy="92"/>
            </a:xfrm>
            <a:custGeom>
              <a:avLst/>
              <a:gdLst>
                <a:gd name="T0" fmla="*/ 0 w 84"/>
                <a:gd name="T1" fmla="*/ 92 h 92"/>
                <a:gd name="T2" fmla="*/ 84 w 84"/>
                <a:gd name="T3" fmla="*/ 46 h 92"/>
                <a:gd name="T4" fmla="*/ 0 w 84"/>
                <a:gd name="T5" fmla="*/ 0 h 92"/>
                <a:gd name="T6" fmla="*/ 0 60000 65536"/>
                <a:gd name="T7" fmla="*/ 0 60000 65536"/>
                <a:gd name="T8" fmla="*/ 0 60000 65536"/>
                <a:gd name="T9" fmla="*/ 0 w 84"/>
                <a:gd name="T10" fmla="*/ 0 h 92"/>
                <a:gd name="T11" fmla="*/ 84 w 84"/>
                <a:gd name="T12" fmla="*/ 92 h 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92">
                  <a:moveTo>
                    <a:pt x="0" y="92"/>
                  </a:moveTo>
                  <a:lnTo>
                    <a:pt x="84" y="4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Freeform 203"/>
            <p:cNvSpPr>
              <a:spLocks/>
            </p:cNvSpPr>
            <p:nvPr/>
          </p:nvSpPr>
          <p:spPr bwMode="auto">
            <a:xfrm>
              <a:off x="3062" y="2131"/>
              <a:ext cx="84" cy="89"/>
            </a:xfrm>
            <a:custGeom>
              <a:avLst/>
              <a:gdLst>
                <a:gd name="T0" fmla="*/ 0 w 84"/>
                <a:gd name="T1" fmla="*/ 89 h 89"/>
                <a:gd name="T2" fmla="*/ 84 w 84"/>
                <a:gd name="T3" fmla="*/ 43 h 89"/>
                <a:gd name="T4" fmla="*/ 0 w 84"/>
                <a:gd name="T5" fmla="*/ 0 h 89"/>
                <a:gd name="T6" fmla="*/ 0 60000 65536"/>
                <a:gd name="T7" fmla="*/ 0 60000 65536"/>
                <a:gd name="T8" fmla="*/ 0 60000 65536"/>
                <a:gd name="T9" fmla="*/ 0 w 84"/>
                <a:gd name="T10" fmla="*/ 0 h 89"/>
                <a:gd name="T11" fmla="*/ 84 w 84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89">
                  <a:moveTo>
                    <a:pt x="0" y="89"/>
                  </a:moveTo>
                  <a:lnTo>
                    <a:pt x="84" y="4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204"/>
            <p:cNvSpPr>
              <a:spLocks/>
            </p:cNvSpPr>
            <p:nvPr/>
          </p:nvSpPr>
          <p:spPr bwMode="auto">
            <a:xfrm>
              <a:off x="3551" y="2131"/>
              <a:ext cx="83" cy="89"/>
            </a:xfrm>
            <a:custGeom>
              <a:avLst/>
              <a:gdLst>
                <a:gd name="T0" fmla="*/ 0 w 83"/>
                <a:gd name="T1" fmla="*/ 89 h 89"/>
                <a:gd name="T2" fmla="*/ 83 w 83"/>
                <a:gd name="T3" fmla="*/ 43 h 89"/>
                <a:gd name="T4" fmla="*/ 0 w 83"/>
                <a:gd name="T5" fmla="*/ 0 h 89"/>
                <a:gd name="T6" fmla="*/ 0 60000 65536"/>
                <a:gd name="T7" fmla="*/ 0 60000 65536"/>
                <a:gd name="T8" fmla="*/ 0 60000 65536"/>
                <a:gd name="T9" fmla="*/ 0 w 83"/>
                <a:gd name="T10" fmla="*/ 0 h 89"/>
                <a:gd name="T11" fmla="*/ 83 w 83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89">
                  <a:moveTo>
                    <a:pt x="0" y="89"/>
                  </a:moveTo>
                  <a:lnTo>
                    <a:pt x="83" y="4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Rectangle 205"/>
            <p:cNvSpPr>
              <a:spLocks noChangeArrowheads="1"/>
            </p:cNvSpPr>
            <p:nvPr/>
          </p:nvSpPr>
          <p:spPr bwMode="auto">
            <a:xfrm>
              <a:off x="3086" y="941"/>
              <a:ext cx="81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latin typeface="Helvetica" pitchFamily="34" charset="0"/>
                </a:rPr>
                <a:t>Instruction memory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256" name="Rectangle 206"/>
            <p:cNvSpPr>
              <a:spLocks noChangeArrowheads="1"/>
            </p:cNvSpPr>
            <p:nvPr/>
          </p:nvSpPr>
          <p:spPr bwMode="auto">
            <a:xfrm>
              <a:off x="3951" y="944"/>
              <a:ext cx="31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latin typeface="Times" pitchFamily="18" charset="0"/>
                </a:rPr>
                <a:t>I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257" name="Rectangle 207"/>
            <p:cNvSpPr>
              <a:spLocks noChangeArrowheads="1"/>
            </p:cNvSpPr>
            <p:nvPr/>
          </p:nvSpPr>
          <p:spPr bwMode="auto">
            <a:xfrm>
              <a:off x="3022" y="1742"/>
              <a:ext cx="1030" cy="1536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58" name="Rectangle 208"/>
            <p:cNvSpPr>
              <a:spLocks noChangeArrowheads="1"/>
            </p:cNvSpPr>
            <p:nvPr/>
          </p:nvSpPr>
          <p:spPr bwMode="auto">
            <a:xfrm>
              <a:off x="3070" y="3150"/>
              <a:ext cx="48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latin typeface="Helvetica" pitchFamily="34" charset="0"/>
                </a:rPr>
                <a:t>Control unit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259" name="Rectangle 209"/>
            <p:cNvSpPr>
              <a:spLocks noChangeArrowheads="1"/>
            </p:cNvSpPr>
            <p:nvPr/>
          </p:nvSpPr>
          <p:spPr bwMode="auto">
            <a:xfrm>
              <a:off x="3321" y="2712"/>
              <a:ext cx="41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latin typeface="Helvetica" pitchFamily="34" charset="0"/>
                </a:rPr>
                <a:t>Controller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260" name="Rectangle 210"/>
            <p:cNvSpPr>
              <a:spLocks noChangeArrowheads="1"/>
            </p:cNvSpPr>
            <p:nvPr/>
          </p:nvSpPr>
          <p:spPr bwMode="auto">
            <a:xfrm>
              <a:off x="3215" y="2042"/>
              <a:ext cx="13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latin typeface="Helvetica" pitchFamily="34" charset="0"/>
                </a:rPr>
                <a:t>PC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261" name="Rectangle 211"/>
            <p:cNvSpPr>
              <a:spLocks noChangeArrowheads="1"/>
            </p:cNvSpPr>
            <p:nvPr/>
          </p:nvSpPr>
          <p:spPr bwMode="auto">
            <a:xfrm>
              <a:off x="3725" y="2042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latin typeface="Helvetica" pitchFamily="34" charset="0"/>
                </a:rPr>
                <a:t>IR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262" name="Rectangle 212"/>
            <p:cNvSpPr>
              <a:spLocks noChangeArrowheads="1"/>
            </p:cNvSpPr>
            <p:nvPr/>
          </p:nvSpPr>
          <p:spPr bwMode="auto">
            <a:xfrm>
              <a:off x="3022" y="919"/>
              <a:ext cx="1030" cy="68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63" name="Rectangle 213"/>
            <p:cNvSpPr>
              <a:spLocks noChangeArrowheads="1"/>
            </p:cNvSpPr>
            <p:nvPr/>
          </p:nvSpPr>
          <p:spPr bwMode="auto">
            <a:xfrm>
              <a:off x="3065" y="1961"/>
              <a:ext cx="440" cy="28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64" name="Line 214"/>
            <p:cNvSpPr>
              <a:spLocks noChangeShapeType="1"/>
            </p:cNvSpPr>
            <p:nvPr/>
          </p:nvSpPr>
          <p:spPr bwMode="auto">
            <a:xfrm flipV="1">
              <a:off x="3283" y="1684"/>
              <a:ext cx="1" cy="2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Freeform 215"/>
            <p:cNvSpPr>
              <a:spLocks/>
            </p:cNvSpPr>
            <p:nvPr/>
          </p:nvSpPr>
          <p:spPr bwMode="auto">
            <a:xfrm>
              <a:off x="3259" y="1604"/>
              <a:ext cx="49" cy="98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49 w 49"/>
                <a:gd name="T5" fmla="*/ 98 h 98"/>
                <a:gd name="T6" fmla="*/ 24 w 49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8"/>
                <a:gd name="T14" fmla="*/ 49 w 4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49" y="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216"/>
            <p:cNvSpPr>
              <a:spLocks noChangeShapeType="1"/>
            </p:cNvSpPr>
            <p:nvPr/>
          </p:nvSpPr>
          <p:spPr bwMode="auto">
            <a:xfrm flipV="1">
              <a:off x="3283" y="2325"/>
              <a:ext cx="1" cy="1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Freeform 217"/>
            <p:cNvSpPr>
              <a:spLocks/>
            </p:cNvSpPr>
            <p:nvPr/>
          </p:nvSpPr>
          <p:spPr bwMode="auto">
            <a:xfrm>
              <a:off x="3259" y="2248"/>
              <a:ext cx="49" cy="99"/>
            </a:xfrm>
            <a:custGeom>
              <a:avLst/>
              <a:gdLst>
                <a:gd name="T0" fmla="*/ 24 w 49"/>
                <a:gd name="T1" fmla="*/ 0 h 99"/>
                <a:gd name="T2" fmla="*/ 0 w 49"/>
                <a:gd name="T3" fmla="*/ 99 h 99"/>
                <a:gd name="T4" fmla="*/ 49 w 49"/>
                <a:gd name="T5" fmla="*/ 99 h 99"/>
                <a:gd name="T6" fmla="*/ 24 w 49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9"/>
                <a:gd name="T14" fmla="*/ 49 w 49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9">
                  <a:moveTo>
                    <a:pt x="24" y="0"/>
                  </a:moveTo>
                  <a:lnTo>
                    <a:pt x="0" y="99"/>
                  </a:lnTo>
                  <a:lnTo>
                    <a:pt x="49" y="9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218"/>
            <p:cNvSpPr>
              <a:spLocks noChangeShapeType="1"/>
            </p:cNvSpPr>
            <p:nvPr/>
          </p:nvSpPr>
          <p:spPr bwMode="auto">
            <a:xfrm>
              <a:off x="3776" y="2245"/>
              <a:ext cx="1" cy="1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Freeform 219"/>
            <p:cNvSpPr>
              <a:spLocks/>
            </p:cNvSpPr>
            <p:nvPr/>
          </p:nvSpPr>
          <p:spPr bwMode="auto">
            <a:xfrm>
              <a:off x="3751" y="2374"/>
              <a:ext cx="49" cy="99"/>
            </a:xfrm>
            <a:custGeom>
              <a:avLst/>
              <a:gdLst>
                <a:gd name="T0" fmla="*/ 25 w 49"/>
                <a:gd name="T1" fmla="*/ 99 h 99"/>
                <a:gd name="T2" fmla="*/ 0 w 49"/>
                <a:gd name="T3" fmla="*/ 0 h 99"/>
                <a:gd name="T4" fmla="*/ 49 w 49"/>
                <a:gd name="T5" fmla="*/ 0 h 99"/>
                <a:gd name="T6" fmla="*/ 25 w 49"/>
                <a:gd name="T7" fmla="*/ 99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9"/>
                <a:gd name="T14" fmla="*/ 49 w 49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9">
                  <a:moveTo>
                    <a:pt x="25" y="9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5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220"/>
            <p:cNvSpPr>
              <a:spLocks noChangeShapeType="1"/>
            </p:cNvSpPr>
            <p:nvPr/>
          </p:nvSpPr>
          <p:spPr bwMode="auto">
            <a:xfrm>
              <a:off x="3776" y="1600"/>
              <a:ext cx="1" cy="2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Freeform 221"/>
            <p:cNvSpPr>
              <a:spLocks/>
            </p:cNvSpPr>
            <p:nvPr/>
          </p:nvSpPr>
          <p:spPr bwMode="auto">
            <a:xfrm>
              <a:off x="3751" y="1856"/>
              <a:ext cx="49" cy="99"/>
            </a:xfrm>
            <a:custGeom>
              <a:avLst/>
              <a:gdLst>
                <a:gd name="T0" fmla="*/ 25 w 49"/>
                <a:gd name="T1" fmla="*/ 99 h 99"/>
                <a:gd name="T2" fmla="*/ 0 w 49"/>
                <a:gd name="T3" fmla="*/ 0 h 99"/>
                <a:gd name="T4" fmla="*/ 49 w 49"/>
                <a:gd name="T5" fmla="*/ 0 h 99"/>
                <a:gd name="T6" fmla="*/ 25 w 49"/>
                <a:gd name="T7" fmla="*/ 99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99"/>
                <a:gd name="T14" fmla="*/ 49 w 49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99">
                  <a:moveTo>
                    <a:pt x="25" y="9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5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Rectangle 222"/>
            <p:cNvSpPr>
              <a:spLocks noChangeArrowheads="1"/>
            </p:cNvSpPr>
            <p:nvPr/>
          </p:nvSpPr>
          <p:spPr bwMode="auto">
            <a:xfrm>
              <a:off x="3551" y="1961"/>
              <a:ext cx="439" cy="28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273" name="Group 223"/>
            <p:cNvGrpSpPr>
              <a:grpSpLocks/>
            </p:cNvGrpSpPr>
            <p:nvPr/>
          </p:nvGrpSpPr>
          <p:grpSpPr bwMode="auto">
            <a:xfrm>
              <a:off x="3064" y="1084"/>
              <a:ext cx="920" cy="485"/>
              <a:chOff x="3064" y="1084"/>
              <a:chExt cx="920" cy="485"/>
            </a:xfrm>
          </p:grpSpPr>
          <p:sp>
            <p:nvSpPr>
              <p:cNvPr id="9279" name="Rectangle 224"/>
              <p:cNvSpPr>
                <a:spLocks noChangeArrowheads="1"/>
              </p:cNvSpPr>
              <p:nvPr/>
            </p:nvSpPr>
            <p:spPr bwMode="auto">
              <a:xfrm>
                <a:off x="3064" y="1084"/>
                <a:ext cx="571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000">
                    <a:latin typeface="Helvetica" pitchFamily="34" charset="0"/>
                  </a:rPr>
                  <a:t>0: RF[0]=D[0]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9280" name="Rectangle 225"/>
              <p:cNvSpPr>
                <a:spLocks noChangeArrowheads="1"/>
              </p:cNvSpPr>
              <p:nvPr/>
            </p:nvSpPr>
            <p:spPr bwMode="auto">
              <a:xfrm>
                <a:off x="3064" y="1201"/>
                <a:ext cx="571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000">
                    <a:latin typeface="Helvetica" pitchFamily="34" charset="0"/>
                  </a:rPr>
                  <a:t>1: RF[1]=D[1]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9281" name="Rectangle 226"/>
              <p:cNvSpPr>
                <a:spLocks noChangeArrowheads="1"/>
              </p:cNvSpPr>
              <p:nvPr/>
            </p:nvSpPr>
            <p:spPr bwMode="auto">
              <a:xfrm>
                <a:off x="3064" y="1318"/>
                <a:ext cx="92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000">
                    <a:latin typeface="Helvetica" pitchFamily="34" charset="0"/>
                  </a:rPr>
                  <a:t>2: RF[2]=RF[0]+RF[1]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9282" name="Rectangle 227"/>
              <p:cNvSpPr>
                <a:spLocks noChangeArrowheads="1"/>
              </p:cNvSpPr>
              <p:nvPr/>
            </p:nvSpPr>
            <p:spPr bwMode="auto">
              <a:xfrm>
                <a:off x="3064" y="1437"/>
                <a:ext cx="57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000">
                    <a:latin typeface="Helvetica" pitchFamily="34" charset="0"/>
                  </a:rPr>
                  <a:t>3: D[9]=RF[2]</a:t>
                </a:r>
                <a:endParaRPr 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9274" name="Line 228"/>
            <p:cNvSpPr>
              <a:spLocks noChangeShapeType="1"/>
            </p:cNvSpPr>
            <p:nvPr/>
          </p:nvSpPr>
          <p:spPr bwMode="auto">
            <a:xfrm>
              <a:off x="3997" y="2578"/>
              <a:ext cx="27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Freeform 229"/>
            <p:cNvSpPr>
              <a:spLocks/>
            </p:cNvSpPr>
            <p:nvPr/>
          </p:nvSpPr>
          <p:spPr bwMode="auto">
            <a:xfrm>
              <a:off x="4252" y="2550"/>
              <a:ext cx="98" cy="49"/>
            </a:xfrm>
            <a:custGeom>
              <a:avLst/>
              <a:gdLst>
                <a:gd name="T0" fmla="*/ 98 w 98"/>
                <a:gd name="T1" fmla="*/ 25 h 49"/>
                <a:gd name="T2" fmla="*/ 0 w 98"/>
                <a:gd name="T3" fmla="*/ 0 h 49"/>
                <a:gd name="T4" fmla="*/ 0 w 98"/>
                <a:gd name="T5" fmla="*/ 49 h 49"/>
                <a:gd name="T6" fmla="*/ 98 w 98"/>
                <a:gd name="T7" fmla="*/ 25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49"/>
                <a:gd name="T14" fmla="*/ 98 w 98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49">
                  <a:moveTo>
                    <a:pt x="98" y="2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9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230"/>
            <p:cNvSpPr>
              <a:spLocks noChangeShapeType="1"/>
            </p:cNvSpPr>
            <p:nvPr/>
          </p:nvSpPr>
          <p:spPr bwMode="auto">
            <a:xfrm>
              <a:off x="3997" y="2667"/>
              <a:ext cx="27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Freeform 231"/>
            <p:cNvSpPr>
              <a:spLocks/>
            </p:cNvSpPr>
            <p:nvPr/>
          </p:nvSpPr>
          <p:spPr bwMode="auto">
            <a:xfrm>
              <a:off x="4252" y="2643"/>
              <a:ext cx="98" cy="49"/>
            </a:xfrm>
            <a:custGeom>
              <a:avLst/>
              <a:gdLst>
                <a:gd name="T0" fmla="*/ 98 w 98"/>
                <a:gd name="T1" fmla="*/ 24 h 49"/>
                <a:gd name="T2" fmla="*/ 0 w 98"/>
                <a:gd name="T3" fmla="*/ 0 h 49"/>
                <a:gd name="T4" fmla="*/ 0 w 98"/>
                <a:gd name="T5" fmla="*/ 49 h 49"/>
                <a:gd name="T6" fmla="*/ 98 w 98"/>
                <a:gd name="T7" fmla="*/ 24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49"/>
                <a:gd name="T14" fmla="*/ 98 w 98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49">
                  <a:moveTo>
                    <a:pt x="98" y="24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9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Rectangle 232"/>
            <p:cNvSpPr>
              <a:spLocks noChangeArrowheads="1"/>
            </p:cNvSpPr>
            <p:nvPr/>
          </p:nvSpPr>
          <p:spPr bwMode="auto">
            <a:xfrm>
              <a:off x="3068" y="2479"/>
              <a:ext cx="929" cy="598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9222" name="Line 234"/>
          <p:cNvSpPr>
            <a:spLocks noChangeShapeType="1"/>
          </p:cNvSpPr>
          <p:nvPr/>
        </p:nvSpPr>
        <p:spPr bwMode="auto">
          <a:xfrm flipH="1" flipV="1">
            <a:off x="1828800" y="3008272"/>
            <a:ext cx="1671503" cy="2163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5588" y="812641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6583022" y="5695467"/>
            <a:ext cx="2236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200" dirty="0"/>
              <a:t>From F. </a:t>
            </a:r>
            <a:r>
              <a:rPr lang="en-US" sz="1200" dirty="0" err="1"/>
              <a:t>Vahid’s</a:t>
            </a:r>
            <a:r>
              <a:rPr lang="en-US" sz="1200" dirty="0"/>
              <a:t> </a:t>
            </a:r>
            <a:r>
              <a:rPr lang="en-US" sz="1200" i="1" dirty="0"/>
              <a:t>Digital Design</a:t>
            </a:r>
          </a:p>
        </p:txBody>
      </p:sp>
    </p:spTree>
    <p:extLst>
      <p:ext uri="{BB962C8B-B14F-4D97-AF65-F5344CB8AC3E}">
        <p14:creationId xmlns:p14="http://schemas.microsoft.com/office/powerpoint/2010/main" val="41293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/>
          </p:cNvSpPr>
          <p:nvPr>
            <p:ph type="title"/>
          </p:nvPr>
        </p:nvSpPr>
        <p:spPr>
          <a:xfrm>
            <a:off x="533400" y="5486400"/>
            <a:ext cx="8183880" cy="1051560"/>
          </a:xfrm>
        </p:spPr>
        <p:txBody>
          <a:bodyPr/>
          <a:lstStyle/>
          <a:p>
            <a:r>
              <a:rPr lang="en-US" dirty="0" smtClean="0"/>
              <a:t>Six-Instruction Processor</a:t>
            </a: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545336" y="414006"/>
            <a:ext cx="8827264" cy="509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sz="1600" dirty="0"/>
              <a:t> Instruction Set – List of allowable instructions and their</a:t>
            </a:r>
            <a:br>
              <a:rPr lang="en-US" sz="1600" dirty="0"/>
            </a:br>
            <a:r>
              <a:rPr lang="en-US" sz="1600" dirty="0"/>
              <a:t>  representation in memory</a:t>
            </a:r>
          </a:p>
          <a:p>
            <a:pPr algn="l">
              <a:buFontTx/>
              <a:buChar char="•"/>
            </a:pPr>
            <a:r>
              <a:rPr lang="en-US" sz="1600" dirty="0"/>
              <a:t> Each of our instructions is 16 bits long</a:t>
            </a:r>
          </a:p>
          <a:p>
            <a:pPr algn="l">
              <a:buFontTx/>
              <a:buChar char="•"/>
            </a:pPr>
            <a:r>
              <a:rPr lang="en-US" sz="1600" dirty="0"/>
              <a:t> Most of them contain some address </a:t>
            </a:r>
            <a:r>
              <a:rPr lang="en-US" sz="1600" dirty="0" smtClean="0"/>
              <a:t>information</a:t>
            </a:r>
          </a:p>
          <a:p>
            <a:pPr algn="l"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General form : </a:t>
            </a:r>
            <a:r>
              <a:rPr lang="en-US" sz="1600" b="1" dirty="0" smtClean="0"/>
              <a:t>operation source destination</a:t>
            </a:r>
            <a:endParaRPr lang="en-US" sz="1600" b="1" dirty="0"/>
          </a:p>
          <a:p>
            <a:pPr algn="l"/>
            <a:endParaRPr lang="en-US" sz="1600" dirty="0"/>
          </a:p>
          <a:p>
            <a:pPr algn="l"/>
            <a:r>
              <a:rPr lang="en-US" sz="1600" b="1" dirty="0"/>
              <a:t>       NOOP</a:t>
            </a:r>
            <a:r>
              <a:rPr lang="en-US" sz="1600" dirty="0"/>
              <a:t> instruction – </a:t>
            </a:r>
            <a:r>
              <a:rPr lang="en-US" sz="1600" b="1" dirty="0"/>
              <a:t>0000 0000 </a:t>
            </a:r>
            <a:r>
              <a:rPr lang="en-US" sz="1600" b="1" dirty="0" smtClean="0"/>
              <a:t>0000 0000</a:t>
            </a:r>
            <a:endParaRPr lang="en-US" sz="1600" b="1" dirty="0"/>
          </a:p>
          <a:p>
            <a:pPr algn="l"/>
            <a:endParaRPr lang="en-US" sz="1600" b="1" dirty="0"/>
          </a:p>
          <a:p>
            <a:pPr lvl="1" algn="l"/>
            <a:r>
              <a:rPr lang="en-US" sz="1600" b="1" i="1" dirty="0"/>
              <a:t>STORE </a:t>
            </a:r>
            <a:r>
              <a:rPr lang="en-US" sz="1600" dirty="0"/>
              <a:t>instruction – </a:t>
            </a:r>
            <a:r>
              <a:rPr lang="en-US" sz="1600" b="1" dirty="0"/>
              <a:t>0001  r</a:t>
            </a:r>
            <a:r>
              <a:rPr lang="en-US" sz="1600" b="1" baseline="-25000" dirty="0"/>
              <a:t>3</a:t>
            </a:r>
            <a:r>
              <a:rPr lang="en-US" sz="1600" b="1" dirty="0"/>
              <a:t>r</a:t>
            </a:r>
            <a:r>
              <a:rPr lang="en-US" sz="1600" b="1" baseline="-25000" dirty="0"/>
              <a:t>2</a:t>
            </a:r>
            <a:r>
              <a:rPr lang="en-US" sz="1600" b="1" dirty="0"/>
              <a:t>r</a:t>
            </a:r>
            <a:r>
              <a:rPr lang="en-US" sz="1600" b="1" baseline="-25000" dirty="0"/>
              <a:t>1</a:t>
            </a:r>
            <a:r>
              <a:rPr lang="en-US" sz="1600" b="1" dirty="0"/>
              <a:t>r</a:t>
            </a:r>
            <a:r>
              <a:rPr lang="en-US" sz="1600" b="1" baseline="-25000" dirty="0"/>
              <a:t>0</a:t>
            </a:r>
            <a:r>
              <a:rPr lang="en-US" sz="1600" b="1" dirty="0"/>
              <a:t>  d</a:t>
            </a:r>
            <a:r>
              <a:rPr lang="en-US" sz="1600" b="1" baseline="-25000" dirty="0"/>
              <a:t>7</a:t>
            </a:r>
            <a:r>
              <a:rPr lang="en-US" sz="1600" b="1" dirty="0"/>
              <a:t>d</a:t>
            </a:r>
            <a:r>
              <a:rPr lang="en-US" sz="1600" b="1" baseline="-25000" dirty="0"/>
              <a:t>6</a:t>
            </a:r>
            <a:r>
              <a:rPr lang="en-US" sz="1600" b="1" dirty="0"/>
              <a:t>d</a:t>
            </a:r>
            <a:r>
              <a:rPr lang="en-US" sz="1600" b="1" baseline="-25000" dirty="0"/>
              <a:t>5</a:t>
            </a:r>
            <a:r>
              <a:rPr lang="en-US" sz="1600" b="1" dirty="0"/>
              <a:t>d</a:t>
            </a:r>
            <a:r>
              <a:rPr lang="en-US" sz="1600" b="1" baseline="-25000" dirty="0"/>
              <a:t>4</a:t>
            </a:r>
            <a:r>
              <a:rPr lang="en-US" sz="1600" b="1" dirty="0"/>
              <a:t>d</a:t>
            </a:r>
            <a:r>
              <a:rPr lang="en-US" sz="1600" b="1" baseline="-25000" dirty="0"/>
              <a:t>3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</a:p>
          <a:p>
            <a:pPr lvl="1" algn="l"/>
            <a:endParaRPr lang="en-US" sz="1600" b="1" dirty="0"/>
          </a:p>
          <a:p>
            <a:pPr lvl="1" algn="l"/>
            <a:r>
              <a:rPr lang="en-US" sz="1600" b="1" i="1" dirty="0"/>
              <a:t>LOAD </a:t>
            </a:r>
            <a:r>
              <a:rPr lang="en-US" sz="1600" dirty="0"/>
              <a:t>instruction – </a:t>
            </a:r>
            <a:r>
              <a:rPr lang="en-US" sz="1600" b="1" dirty="0"/>
              <a:t>0010  d</a:t>
            </a:r>
            <a:r>
              <a:rPr lang="en-US" sz="1600" b="1" baseline="-25000" dirty="0"/>
              <a:t>7</a:t>
            </a:r>
            <a:r>
              <a:rPr lang="en-US" sz="1600" b="1" dirty="0"/>
              <a:t>d</a:t>
            </a:r>
            <a:r>
              <a:rPr lang="en-US" sz="1600" b="1" baseline="-25000" dirty="0"/>
              <a:t>6</a:t>
            </a:r>
            <a:r>
              <a:rPr lang="en-US" sz="1600" b="1" dirty="0"/>
              <a:t>d</a:t>
            </a:r>
            <a:r>
              <a:rPr lang="en-US" sz="1600" b="1" baseline="-25000" dirty="0"/>
              <a:t>5</a:t>
            </a:r>
            <a:r>
              <a:rPr lang="en-US" sz="1600" b="1" dirty="0"/>
              <a:t>d</a:t>
            </a:r>
            <a:r>
              <a:rPr lang="en-US" sz="1600" b="1" baseline="-25000" dirty="0"/>
              <a:t>4</a:t>
            </a:r>
            <a:r>
              <a:rPr lang="en-US" sz="1600" b="1" dirty="0"/>
              <a:t>d</a:t>
            </a:r>
            <a:r>
              <a:rPr lang="en-US" sz="1600" b="1" baseline="-25000" dirty="0"/>
              <a:t>3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en-US" sz="1600" b="1" dirty="0"/>
              <a:t>d</a:t>
            </a:r>
            <a:r>
              <a:rPr lang="en-US" sz="1600" b="1" baseline="-25000" dirty="0"/>
              <a:t>0  </a:t>
            </a:r>
            <a:r>
              <a:rPr lang="en-US" sz="1600" b="1" dirty="0"/>
              <a:t>r</a:t>
            </a:r>
            <a:r>
              <a:rPr lang="en-US" sz="1600" b="1" baseline="-25000" dirty="0"/>
              <a:t>3</a:t>
            </a:r>
            <a:r>
              <a:rPr lang="en-US" sz="1600" b="1" dirty="0"/>
              <a:t>r</a:t>
            </a:r>
            <a:r>
              <a:rPr lang="en-US" sz="1600" b="1" baseline="-25000" dirty="0"/>
              <a:t>2</a:t>
            </a:r>
            <a:r>
              <a:rPr lang="en-US" sz="1600" b="1" dirty="0"/>
              <a:t>r</a:t>
            </a:r>
            <a:r>
              <a:rPr lang="en-US" sz="1600" b="1" baseline="-25000" dirty="0"/>
              <a:t>1</a:t>
            </a:r>
            <a:r>
              <a:rPr lang="en-US" sz="1600" b="1" dirty="0"/>
              <a:t>r</a:t>
            </a:r>
            <a:r>
              <a:rPr lang="en-US" sz="1600" b="1" baseline="-25000" dirty="0"/>
              <a:t>0</a:t>
            </a:r>
          </a:p>
          <a:p>
            <a:pPr lvl="1" algn="l"/>
            <a:endParaRPr lang="en-US" sz="1600" b="1" dirty="0"/>
          </a:p>
          <a:p>
            <a:pPr lvl="1" algn="l"/>
            <a:r>
              <a:rPr lang="en-US" sz="1600" b="1" i="1" dirty="0"/>
              <a:t>ADD </a:t>
            </a:r>
            <a:r>
              <a:rPr lang="en-US" sz="1600" dirty="0"/>
              <a:t>instruction – </a:t>
            </a:r>
            <a:r>
              <a:rPr lang="en-US" sz="1600" b="1" dirty="0"/>
              <a:t>0011  ra</a:t>
            </a:r>
            <a:r>
              <a:rPr lang="en-US" sz="1600" b="1" baseline="-25000" dirty="0"/>
              <a:t>3</a:t>
            </a:r>
            <a:r>
              <a:rPr lang="en-US" sz="1600" b="1" dirty="0"/>
              <a:t>ra</a:t>
            </a:r>
            <a:r>
              <a:rPr lang="en-US" sz="1600" b="1" baseline="-25000" dirty="0"/>
              <a:t>2</a:t>
            </a:r>
            <a:r>
              <a:rPr lang="en-US" sz="1600" b="1" dirty="0"/>
              <a:t>ra</a:t>
            </a:r>
            <a:r>
              <a:rPr lang="en-US" sz="1600" b="1" baseline="-25000" dirty="0"/>
              <a:t>1</a:t>
            </a:r>
            <a:r>
              <a:rPr lang="en-US" sz="1600" b="1" dirty="0"/>
              <a:t>ra</a:t>
            </a:r>
            <a:r>
              <a:rPr lang="en-US" sz="1600" b="1" baseline="-25000" dirty="0"/>
              <a:t>0</a:t>
            </a:r>
            <a:r>
              <a:rPr lang="en-US" sz="1600" b="1" dirty="0"/>
              <a:t>  rb</a:t>
            </a:r>
            <a:r>
              <a:rPr lang="en-US" sz="1600" b="1" baseline="-25000" dirty="0"/>
              <a:t>3</a:t>
            </a:r>
            <a:r>
              <a:rPr lang="en-US" sz="1600" b="1" dirty="0"/>
              <a:t>rb</a:t>
            </a:r>
            <a:r>
              <a:rPr lang="en-US" sz="1600" b="1" baseline="-25000" dirty="0"/>
              <a:t>2</a:t>
            </a:r>
            <a:r>
              <a:rPr lang="en-US" sz="1600" b="1" dirty="0"/>
              <a:t>rb</a:t>
            </a:r>
            <a:r>
              <a:rPr lang="en-US" sz="1600" b="1" baseline="-25000" dirty="0"/>
              <a:t>1</a:t>
            </a:r>
            <a:r>
              <a:rPr lang="en-US" sz="1600" b="1" dirty="0"/>
              <a:t>rb</a:t>
            </a:r>
            <a:r>
              <a:rPr lang="en-US" sz="1600" b="1" baseline="-25000" dirty="0"/>
              <a:t>0</a:t>
            </a:r>
            <a:r>
              <a:rPr lang="en-US" sz="1600" b="1" dirty="0"/>
              <a:t>  rc</a:t>
            </a:r>
            <a:r>
              <a:rPr lang="en-US" sz="1600" b="1" baseline="-25000" dirty="0"/>
              <a:t>3</a:t>
            </a:r>
            <a:r>
              <a:rPr lang="en-US" sz="1600" b="1" dirty="0"/>
              <a:t>rc</a:t>
            </a:r>
            <a:r>
              <a:rPr lang="en-US" sz="1600" b="1" baseline="-25000" dirty="0"/>
              <a:t>2</a:t>
            </a:r>
            <a:r>
              <a:rPr lang="en-US" sz="1600" b="1" dirty="0"/>
              <a:t>rc</a:t>
            </a:r>
            <a:r>
              <a:rPr lang="en-US" sz="1600" b="1" baseline="-25000" dirty="0"/>
              <a:t>1</a:t>
            </a:r>
            <a:r>
              <a:rPr lang="en-US" sz="1600" b="1" dirty="0"/>
              <a:t>rc</a:t>
            </a:r>
            <a:r>
              <a:rPr lang="en-US" sz="1600" b="1" baseline="-25000" dirty="0"/>
              <a:t>0</a:t>
            </a:r>
          </a:p>
          <a:p>
            <a:pPr lvl="1" algn="l"/>
            <a:endParaRPr lang="en-US" sz="1600" b="1" dirty="0"/>
          </a:p>
          <a:p>
            <a:pPr lvl="1" algn="l"/>
            <a:r>
              <a:rPr lang="en-US" sz="1600" b="1" i="1" dirty="0"/>
              <a:t>SUBTRACT </a:t>
            </a:r>
            <a:r>
              <a:rPr lang="en-US" sz="1600" dirty="0"/>
              <a:t>instruction – </a:t>
            </a:r>
            <a:r>
              <a:rPr lang="en-US" sz="1600" b="1" dirty="0"/>
              <a:t>0100  ra</a:t>
            </a:r>
            <a:r>
              <a:rPr lang="en-US" sz="1600" b="1" baseline="-25000" dirty="0"/>
              <a:t>3</a:t>
            </a:r>
            <a:r>
              <a:rPr lang="en-US" sz="1600" b="1" dirty="0"/>
              <a:t>ra</a:t>
            </a:r>
            <a:r>
              <a:rPr lang="en-US" sz="1600" b="1" baseline="-25000" dirty="0"/>
              <a:t>2</a:t>
            </a:r>
            <a:r>
              <a:rPr lang="en-US" sz="1600" b="1" dirty="0"/>
              <a:t>ra</a:t>
            </a:r>
            <a:r>
              <a:rPr lang="en-US" sz="1600" b="1" baseline="-25000" dirty="0"/>
              <a:t>1</a:t>
            </a:r>
            <a:r>
              <a:rPr lang="en-US" sz="1600" b="1" dirty="0"/>
              <a:t>ra</a:t>
            </a:r>
            <a:r>
              <a:rPr lang="en-US" sz="1600" b="1" baseline="-25000" dirty="0"/>
              <a:t>0</a:t>
            </a:r>
            <a:r>
              <a:rPr lang="en-US" sz="1600" b="1" dirty="0"/>
              <a:t>  rb</a:t>
            </a:r>
            <a:r>
              <a:rPr lang="en-US" sz="1600" b="1" baseline="-25000" dirty="0"/>
              <a:t>3</a:t>
            </a:r>
            <a:r>
              <a:rPr lang="en-US" sz="1600" b="1" dirty="0"/>
              <a:t>rb</a:t>
            </a:r>
            <a:r>
              <a:rPr lang="en-US" sz="1600" b="1" baseline="-25000" dirty="0"/>
              <a:t>2</a:t>
            </a:r>
            <a:r>
              <a:rPr lang="en-US" sz="1600" b="1" dirty="0"/>
              <a:t>rb</a:t>
            </a:r>
            <a:r>
              <a:rPr lang="en-US" sz="1600" b="1" baseline="-25000" dirty="0"/>
              <a:t>1</a:t>
            </a:r>
            <a:r>
              <a:rPr lang="en-US" sz="1600" b="1" dirty="0"/>
              <a:t>rb</a:t>
            </a:r>
            <a:r>
              <a:rPr lang="en-US" sz="1600" b="1" baseline="-25000" dirty="0"/>
              <a:t>0</a:t>
            </a:r>
            <a:r>
              <a:rPr lang="en-US" sz="1600" b="1" dirty="0"/>
              <a:t>  rc</a:t>
            </a:r>
            <a:r>
              <a:rPr lang="en-US" sz="1600" b="1" baseline="-25000" dirty="0"/>
              <a:t>3</a:t>
            </a:r>
            <a:r>
              <a:rPr lang="en-US" sz="1600" b="1" dirty="0"/>
              <a:t>rc</a:t>
            </a:r>
            <a:r>
              <a:rPr lang="en-US" sz="1600" b="1" baseline="-25000" dirty="0"/>
              <a:t>2</a:t>
            </a:r>
            <a:r>
              <a:rPr lang="en-US" sz="1600" b="1" dirty="0"/>
              <a:t>rc</a:t>
            </a:r>
            <a:r>
              <a:rPr lang="en-US" sz="1600" b="1" baseline="-25000" dirty="0"/>
              <a:t>1</a:t>
            </a:r>
            <a:r>
              <a:rPr lang="en-US" sz="1600" b="1" dirty="0"/>
              <a:t>rc</a:t>
            </a:r>
            <a:r>
              <a:rPr lang="en-US" sz="1600" b="1" baseline="-25000" dirty="0"/>
              <a:t>0</a:t>
            </a:r>
          </a:p>
          <a:p>
            <a:pPr lvl="1" algn="l"/>
            <a:endParaRPr lang="en-US" sz="1600" b="1" baseline="-25000" dirty="0"/>
          </a:p>
          <a:p>
            <a:pPr lvl="1" algn="l"/>
            <a:endParaRPr lang="en-US" sz="1600" b="1" baseline="-25000" dirty="0"/>
          </a:p>
          <a:p>
            <a:pPr lvl="1" algn="l"/>
            <a:r>
              <a:rPr lang="en-US" sz="1600" b="1" dirty="0"/>
              <a:t>HALT </a:t>
            </a:r>
            <a:r>
              <a:rPr lang="en-US" sz="1600" dirty="0"/>
              <a:t>instruction – </a:t>
            </a:r>
            <a:r>
              <a:rPr lang="en-US" sz="1600" b="1" dirty="0"/>
              <a:t>0101 0000 </a:t>
            </a:r>
            <a:r>
              <a:rPr lang="en-US" sz="1600" b="1" dirty="0" smtClean="0"/>
              <a:t>0000 0000</a:t>
            </a:r>
            <a:endParaRPr lang="en-US" sz="1600" b="1" dirty="0"/>
          </a:p>
          <a:p>
            <a:pPr lvl="1" algn="l"/>
            <a:endParaRPr lang="en-US" sz="1600" dirty="0"/>
          </a:p>
          <a:p>
            <a:pPr lvl="1" algn="l"/>
            <a:r>
              <a:rPr lang="en-US" sz="1600" dirty="0"/>
              <a:t>‘r’s are Register File locations (4 bits each)</a:t>
            </a:r>
          </a:p>
          <a:p>
            <a:pPr lvl="1" algn="l"/>
            <a:r>
              <a:rPr lang="en-US" sz="1600" dirty="0"/>
              <a:t>‘d’s are Data Memory locations (8 bits each)</a:t>
            </a:r>
          </a:p>
        </p:txBody>
      </p:sp>
    </p:spTree>
    <p:extLst>
      <p:ext uri="{BB962C8B-B14F-4D97-AF65-F5344CB8AC3E}">
        <p14:creationId xmlns:p14="http://schemas.microsoft.com/office/powerpoint/2010/main" val="10587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NOOP Instruction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0000 0000 00000000</a:t>
            </a:r>
          </a:p>
          <a:p>
            <a:r>
              <a:rPr lang="en-US" sz="2800" dirty="0" smtClean="0"/>
              <a:t>Always starts with </a:t>
            </a:r>
            <a:r>
              <a:rPr lang="en-US" sz="2800" b="1" dirty="0" smtClean="0"/>
              <a:t>0000 </a:t>
            </a:r>
            <a:r>
              <a:rPr lang="en-US" sz="2800" dirty="0" smtClean="0"/>
              <a:t>(and contains nothing but </a:t>
            </a:r>
            <a:r>
              <a:rPr lang="en-US" sz="2800" dirty="0" err="1" smtClean="0"/>
              <a:t>zeros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Actually is just 0000 </a:t>
            </a:r>
            <a:r>
              <a:rPr lang="en-US" sz="2800" dirty="0" err="1" smtClean="0"/>
              <a:t>xxxx</a:t>
            </a:r>
            <a:r>
              <a:rPr lang="en-US" sz="2800" dirty="0" smtClean="0"/>
              <a:t> </a:t>
            </a:r>
            <a:r>
              <a:rPr lang="en-US" sz="2800" dirty="0" err="1" smtClean="0"/>
              <a:t>xxxxxxxx</a:t>
            </a:r>
            <a:r>
              <a:rPr lang="en-US" sz="2800" dirty="0" smtClean="0"/>
              <a:t>, since the 12 bits following 0000 are ignored.</a:t>
            </a:r>
            <a:endParaRPr lang="en-US" sz="2800" b="1" dirty="0" smtClean="0"/>
          </a:p>
          <a:p>
            <a:r>
              <a:rPr lang="en-US" sz="2800" dirty="0" err="1" smtClean="0"/>
              <a:t>NoOp</a:t>
            </a:r>
            <a:r>
              <a:rPr lang="en-US" sz="2800" dirty="0" smtClean="0"/>
              <a:t> = No Operation</a:t>
            </a:r>
          </a:p>
          <a:p>
            <a:r>
              <a:rPr lang="en-US" sz="2800" dirty="0" smtClean="0"/>
              <a:t>Just takes up space (or time)</a:t>
            </a:r>
          </a:p>
          <a:p>
            <a:r>
              <a:rPr lang="en-US" sz="2800" dirty="0" smtClean="0"/>
              <a:t>Does not involve the </a:t>
            </a:r>
            <a:r>
              <a:rPr lang="en-US" sz="2800" dirty="0" err="1" smtClean="0"/>
              <a:t>Datapath</a:t>
            </a:r>
            <a:endParaRPr lang="en-US" sz="2800" dirty="0" smtClean="0"/>
          </a:p>
          <a:p>
            <a:r>
              <a:rPr lang="en-US" sz="2800" dirty="0" smtClean="0"/>
              <a:t>If your program starts executing a string of 0s, nothing (too) bad will happen.</a:t>
            </a:r>
          </a:p>
          <a:p>
            <a:pPr>
              <a:buFont typeface="Arial" charset="0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516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4">
      <a:dk1>
        <a:sysClr val="windowText" lastClr="000000"/>
      </a:dk1>
      <a:lt1>
        <a:sysClr val="window" lastClr="FFFFFF"/>
      </a:lt1>
      <a:dk2>
        <a:srgbClr val="7030A0"/>
      </a:dk2>
      <a:lt2>
        <a:srgbClr val="E4E9EF"/>
      </a:lt2>
      <a:accent1>
        <a:srgbClr val="7030A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F7F7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2189</TotalTime>
  <Words>1685</Words>
  <Application>Microsoft Office PowerPoint</Application>
  <PresentationFormat>On-screen Show (4:3)</PresentationFormat>
  <Paragraphs>481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Aspect</vt:lpstr>
      <vt:lpstr>Programmable Processors</vt:lpstr>
      <vt:lpstr>Programmable Processors</vt:lpstr>
      <vt:lpstr>Datapath Side</vt:lpstr>
      <vt:lpstr>Basic Datapath Operations</vt:lpstr>
      <vt:lpstr>Basic Architecture – Control Unit</vt:lpstr>
      <vt:lpstr>The Size of Things</vt:lpstr>
      <vt:lpstr>Basic Architecture – Control </vt:lpstr>
      <vt:lpstr>Six-Instruction Processor</vt:lpstr>
      <vt:lpstr>NOOP Instruction</vt:lpstr>
      <vt:lpstr>STORE Instruction</vt:lpstr>
      <vt:lpstr>LOAD Instruction</vt:lpstr>
      <vt:lpstr>ADD Instruction</vt:lpstr>
      <vt:lpstr>SUBTRACT Instruction</vt:lpstr>
      <vt:lpstr>HALT Instruction</vt:lpstr>
      <vt:lpstr>First Program</vt:lpstr>
      <vt:lpstr>The Register File (from HW6)</vt:lpstr>
      <vt:lpstr>The ALU (from HW6)</vt:lpstr>
      <vt:lpstr>Control-Unit and Datapath for Our  Programmable Processor</vt:lpstr>
      <vt:lpstr>Controller State Machine</vt:lpstr>
      <vt:lpstr>LOAD Anomaly </vt:lpstr>
      <vt:lpstr>ATMEL 168 Microprocessor</vt:lpstr>
      <vt:lpstr>Altera’s ‘Soft’ Processor</vt:lpstr>
      <vt:lpstr>Processor Module Layout</vt:lpstr>
      <vt:lpstr>Top Level</vt:lpstr>
      <vt:lpstr>Processor Level</vt:lpstr>
      <vt:lpstr>Datapath Level</vt:lpstr>
      <vt:lpstr>Controller Level</vt:lpstr>
      <vt:lpstr>Procedure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TCES 482</dc:title>
  <dc:creator>bobg</dc:creator>
  <cp:lastModifiedBy>bobg</cp:lastModifiedBy>
  <cp:revision>66</cp:revision>
  <cp:lastPrinted>2012-05-19T18:48:11Z</cp:lastPrinted>
  <dcterms:created xsi:type="dcterms:W3CDTF">2006-08-16T00:00:00Z</dcterms:created>
  <dcterms:modified xsi:type="dcterms:W3CDTF">2014-05-28T04:12:08Z</dcterms:modified>
</cp:coreProperties>
</file>