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3" r:id="rId11"/>
    <p:sldId id="307" r:id="rId12"/>
    <p:sldId id="361" r:id="rId13"/>
    <p:sldId id="310" r:id="rId14"/>
    <p:sldId id="352" r:id="rId15"/>
    <p:sldId id="362" r:id="rId16"/>
    <p:sldId id="354" r:id="rId17"/>
    <p:sldId id="355" r:id="rId18"/>
    <p:sldId id="356" r:id="rId19"/>
    <p:sldId id="357" r:id="rId20"/>
    <p:sldId id="358" r:id="rId21"/>
    <p:sldId id="360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22" autoAdjust="0"/>
  </p:normalViewPr>
  <p:slideViewPr>
    <p:cSldViewPr>
      <p:cViewPr>
        <p:scale>
          <a:sx n="160" d="100"/>
          <a:sy n="160" d="100"/>
        </p:scale>
        <p:origin x="-6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Processor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/>
          </p:cNvSpPr>
          <p:nvPr>
            <p:ph type="title"/>
          </p:nvPr>
        </p:nvSpPr>
        <p:spPr>
          <a:xfrm>
            <a:off x="533400" y="5548312"/>
            <a:ext cx="8183880" cy="7031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Signed Number </a:t>
            </a:r>
            <a:r>
              <a:rPr lang="en-US" sz="4000" dirty="0" smtClean="0">
                <a:solidFill>
                  <a:srgbClr val="CC00FF"/>
                </a:solidFill>
              </a:rPr>
              <a:t>Overflow</a:t>
            </a:r>
          </a:p>
        </p:txBody>
      </p:sp>
      <p:grpSp>
        <p:nvGrpSpPr>
          <p:cNvPr id="33795" name="Group 116"/>
          <p:cNvGrpSpPr>
            <a:grpSpLocks/>
          </p:cNvGrpSpPr>
          <p:nvPr/>
        </p:nvGrpSpPr>
        <p:grpSpPr bwMode="auto">
          <a:xfrm>
            <a:off x="791369" y="541338"/>
            <a:ext cx="7210425" cy="4335462"/>
            <a:chOff x="651" y="723"/>
            <a:chExt cx="4542" cy="2731"/>
          </a:xfrm>
        </p:grpSpPr>
        <p:sp>
          <p:nvSpPr>
            <p:cNvPr id="33801" name="Rectangle 5"/>
            <p:cNvSpPr>
              <a:spLocks noChangeArrowheads="1"/>
            </p:cNvSpPr>
            <p:nvPr/>
          </p:nvSpPr>
          <p:spPr bwMode="auto">
            <a:xfrm>
              <a:off x="651" y="3166"/>
              <a:ext cx="4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Figure 5.14.   Examples of determination of overflow.</a:t>
              </a:r>
            </a:p>
          </p:txBody>
        </p:sp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4036" y="91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829" y="91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4195" y="1192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1 0 1 1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5" name="Rectangle 9"/>
            <p:cNvSpPr>
              <a:spLocks noChangeArrowheads="1"/>
            </p:cNvSpPr>
            <p:nvPr/>
          </p:nvSpPr>
          <p:spPr bwMode="auto">
            <a:xfrm>
              <a:off x="4195" y="730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1 0 0 1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 flipH="1">
              <a:off x="4014" y="1119"/>
              <a:ext cx="59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4195" y="912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0 0 1 0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986" y="1192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1 0 0 1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9" name="Rectangle 13"/>
            <p:cNvSpPr>
              <a:spLocks noChangeArrowheads="1"/>
            </p:cNvSpPr>
            <p:nvPr/>
          </p:nvSpPr>
          <p:spPr bwMode="auto">
            <a:xfrm>
              <a:off x="1986" y="730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0 1 1 1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 flipH="1">
              <a:off x="1815" y="1119"/>
              <a:ext cx="59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 flipH="1">
              <a:off x="958" y="1119"/>
              <a:ext cx="46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1986" y="912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0 0 1 0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1287" y="72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4" name="Rectangle 18"/>
            <p:cNvSpPr>
              <a:spLocks noChangeArrowheads="1"/>
            </p:cNvSpPr>
            <p:nvPr/>
          </p:nvSpPr>
          <p:spPr bwMode="auto">
            <a:xfrm>
              <a:off x="1168" y="728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5" name="Rectangle 19"/>
            <p:cNvSpPr>
              <a:spLocks noChangeArrowheads="1"/>
            </p:cNvSpPr>
            <p:nvPr/>
          </p:nvSpPr>
          <p:spPr bwMode="auto">
            <a:xfrm>
              <a:off x="1109" y="72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1356" y="72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7" name="Rectangle 21"/>
            <p:cNvSpPr>
              <a:spLocks noChangeArrowheads="1"/>
            </p:cNvSpPr>
            <p:nvPr/>
          </p:nvSpPr>
          <p:spPr bwMode="auto">
            <a:xfrm>
              <a:off x="1287" y="91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8" name="Rectangle 22"/>
            <p:cNvSpPr>
              <a:spLocks noChangeArrowheads="1"/>
            </p:cNvSpPr>
            <p:nvPr/>
          </p:nvSpPr>
          <p:spPr bwMode="auto">
            <a:xfrm>
              <a:off x="1168" y="91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19" name="Rectangle 23"/>
            <p:cNvSpPr>
              <a:spLocks noChangeArrowheads="1"/>
            </p:cNvSpPr>
            <p:nvPr/>
          </p:nvSpPr>
          <p:spPr bwMode="auto">
            <a:xfrm>
              <a:off x="1109" y="90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1356" y="90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1287" y="119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168" y="119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3" name="Rectangle 27"/>
            <p:cNvSpPr>
              <a:spLocks noChangeArrowheads="1"/>
            </p:cNvSpPr>
            <p:nvPr/>
          </p:nvSpPr>
          <p:spPr bwMode="auto">
            <a:xfrm>
              <a:off x="1109" y="118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4" name="Rectangle 28"/>
            <p:cNvSpPr>
              <a:spLocks noChangeArrowheads="1"/>
            </p:cNvSpPr>
            <p:nvPr/>
          </p:nvSpPr>
          <p:spPr bwMode="auto">
            <a:xfrm>
              <a:off x="1356" y="118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5" name="Rectangle 29"/>
            <p:cNvSpPr>
              <a:spLocks noChangeArrowheads="1"/>
            </p:cNvSpPr>
            <p:nvPr/>
          </p:nvSpPr>
          <p:spPr bwMode="auto">
            <a:xfrm>
              <a:off x="972" y="911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4036" y="2275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1829" y="2275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8" name="Rectangle 32"/>
            <p:cNvSpPr>
              <a:spLocks noChangeArrowheads="1"/>
            </p:cNvSpPr>
            <p:nvPr/>
          </p:nvSpPr>
          <p:spPr bwMode="auto">
            <a:xfrm>
              <a:off x="4195" y="2557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0 1 1 1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29" name="Rectangle 33"/>
            <p:cNvSpPr>
              <a:spLocks noChangeArrowheads="1"/>
            </p:cNvSpPr>
            <p:nvPr/>
          </p:nvSpPr>
          <p:spPr bwMode="auto">
            <a:xfrm>
              <a:off x="4195" y="2095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1 0 0 1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0" name="Line 34"/>
            <p:cNvSpPr>
              <a:spLocks noChangeShapeType="1"/>
            </p:cNvSpPr>
            <p:nvPr/>
          </p:nvSpPr>
          <p:spPr bwMode="auto">
            <a:xfrm flipH="1">
              <a:off x="4014" y="2479"/>
              <a:ext cx="59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Rectangle 35"/>
            <p:cNvSpPr>
              <a:spLocks noChangeArrowheads="1"/>
            </p:cNvSpPr>
            <p:nvPr/>
          </p:nvSpPr>
          <p:spPr bwMode="auto">
            <a:xfrm>
              <a:off x="4195" y="2277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1 1 1 0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1986" y="2557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0 1 0 1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3" name="Rectangle 37"/>
            <p:cNvSpPr>
              <a:spLocks noChangeArrowheads="1"/>
            </p:cNvSpPr>
            <p:nvPr/>
          </p:nvSpPr>
          <p:spPr bwMode="auto">
            <a:xfrm>
              <a:off x="1986" y="2095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0 1 1 1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4" name="Line 38"/>
            <p:cNvSpPr>
              <a:spLocks noChangeShapeType="1"/>
            </p:cNvSpPr>
            <p:nvPr/>
          </p:nvSpPr>
          <p:spPr bwMode="auto">
            <a:xfrm flipH="1">
              <a:off x="1815" y="2479"/>
              <a:ext cx="59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9"/>
            <p:cNvSpPr>
              <a:spLocks noChangeShapeType="1"/>
            </p:cNvSpPr>
            <p:nvPr/>
          </p:nvSpPr>
          <p:spPr bwMode="auto">
            <a:xfrm flipH="1">
              <a:off x="958" y="2479"/>
              <a:ext cx="46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Rectangle 40"/>
            <p:cNvSpPr>
              <a:spLocks noChangeArrowheads="1"/>
            </p:cNvSpPr>
            <p:nvPr/>
          </p:nvSpPr>
          <p:spPr bwMode="auto">
            <a:xfrm>
              <a:off x="1986" y="2277"/>
              <a:ext cx="4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dirty="0">
                  <a:solidFill>
                    <a:srgbClr val="000000"/>
                  </a:solidFill>
                  <a:latin typeface="Times-Roman" charset="0"/>
                </a:rPr>
                <a:t>1 1 1 0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3837" name="Rectangle 41"/>
            <p:cNvSpPr>
              <a:spLocks noChangeArrowheads="1"/>
            </p:cNvSpPr>
            <p:nvPr/>
          </p:nvSpPr>
          <p:spPr bwMode="auto">
            <a:xfrm>
              <a:off x="1287" y="209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8" name="Rectangle 42"/>
            <p:cNvSpPr>
              <a:spLocks noChangeArrowheads="1"/>
            </p:cNvSpPr>
            <p:nvPr/>
          </p:nvSpPr>
          <p:spPr bwMode="auto">
            <a:xfrm>
              <a:off x="1168" y="2093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39" name="Rectangle 43"/>
            <p:cNvSpPr>
              <a:spLocks noChangeArrowheads="1"/>
            </p:cNvSpPr>
            <p:nvPr/>
          </p:nvSpPr>
          <p:spPr bwMode="auto">
            <a:xfrm>
              <a:off x="1109" y="2088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0" name="Rectangle 44"/>
            <p:cNvSpPr>
              <a:spLocks noChangeArrowheads="1"/>
            </p:cNvSpPr>
            <p:nvPr/>
          </p:nvSpPr>
          <p:spPr bwMode="auto">
            <a:xfrm>
              <a:off x="1356" y="2088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1" name="Rectangle 45"/>
            <p:cNvSpPr>
              <a:spLocks noChangeArrowheads="1"/>
            </p:cNvSpPr>
            <p:nvPr/>
          </p:nvSpPr>
          <p:spPr bwMode="auto">
            <a:xfrm>
              <a:off x="1287" y="255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2" name="Rectangle 46"/>
            <p:cNvSpPr>
              <a:spLocks noChangeArrowheads="1"/>
            </p:cNvSpPr>
            <p:nvPr/>
          </p:nvSpPr>
          <p:spPr bwMode="auto">
            <a:xfrm>
              <a:off x="1168" y="2555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3" name="Rectangle 47"/>
            <p:cNvSpPr>
              <a:spLocks noChangeArrowheads="1"/>
            </p:cNvSpPr>
            <p:nvPr/>
          </p:nvSpPr>
          <p:spPr bwMode="auto">
            <a:xfrm>
              <a:off x="1109" y="2551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4" name="Rectangle 48"/>
            <p:cNvSpPr>
              <a:spLocks noChangeArrowheads="1"/>
            </p:cNvSpPr>
            <p:nvPr/>
          </p:nvSpPr>
          <p:spPr bwMode="auto">
            <a:xfrm>
              <a:off x="1356" y="2551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5" name="Rectangle 49"/>
            <p:cNvSpPr>
              <a:spLocks noChangeArrowheads="1"/>
            </p:cNvSpPr>
            <p:nvPr/>
          </p:nvSpPr>
          <p:spPr bwMode="auto">
            <a:xfrm>
              <a:off x="972" y="2276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6" name="Rectangle 50"/>
            <p:cNvSpPr>
              <a:spLocks noChangeArrowheads="1"/>
            </p:cNvSpPr>
            <p:nvPr/>
          </p:nvSpPr>
          <p:spPr bwMode="auto">
            <a:xfrm>
              <a:off x="1284" y="227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7" name="Rectangle 51"/>
            <p:cNvSpPr>
              <a:spLocks noChangeArrowheads="1"/>
            </p:cNvSpPr>
            <p:nvPr/>
          </p:nvSpPr>
          <p:spPr bwMode="auto">
            <a:xfrm>
              <a:off x="1181" y="227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8" name="Rectangle 52"/>
            <p:cNvSpPr>
              <a:spLocks noChangeArrowheads="1"/>
            </p:cNvSpPr>
            <p:nvPr/>
          </p:nvSpPr>
          <p:spPr bwMode="auto">
            <a:xfrm>
              <a:off x="1127" y="227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49" name="Rectangle 53"/>
            <p:cNvSpPr>
              <a:spLocks noChangeArrowheads="1"/>
            </p:cNvSpPr>
            <p:nvPr/>
          </p:nvSpPr>
          <p:spPr bwMode="auto">
            <a:xfrm>
              <a:off x="1371" y="227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0" name="Rectangle 54"/>
            <p:cNvSpPr>
              <a:spLocks noChangeArrowheads="1"/>
            </p:cNvSpPr>
            <p:nvPr/>
          </p:nvSpPr>
          <p:spPr bwMode="auto">
            <a:xfrm>
              <a:off x="4080" y="255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1" name="Rectangle 55"/>
            <p:cNvSpPr>
              <a:spLocks noChangeArrowheads="1"/>
            </p:cNvSpPr>
            <p:nvPr/>
          </p:nvSpPr>
          <p:spPr bwMode="auto">
            <a:xfrm>
              <a:off x="1850" y="255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2" name="Rectangle 56"/>
            <p:cNvSpPr>
              <a:spLocks noChangeArrowheads="1"/>
            </p:cNvSpPr>
            <p:nvPr/>
          </p:nvSpPr>
          <p:spPr bwMode="auto">
            <a:xfrm>
              <a:off x="1792" y="140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3" name="Rectangle 57"/>
            <p:cNvSpPr>
              <a:spLocks noChangeArrowheads="1"/>
            </p:cNvSpPr>
            <p:nvPr/>
          </p:nvSpPr>
          <p:spPr bwMode="auto">
            <a:xfrm>
              <a:off x="1863" y="147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4" name="Rectangle 58"/>
            <p:cNvSpPr>
              <a:spLocks noChangeArrowheads="1"/>
            </p:cNvSpPr>
            <p:nvPr/>
          </p:nvSpPr>
          <p:spPr bwMode="auto">
            <a:xfrm>
              <a:off x="2146" y="1403"/>
              <a:ext cx="10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 (carry to bit 4)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5" name="Rectangle 59"/>
            <p:cNvSpPr>
              <a:spLocks noChangeArrowheads="1"/>
            </p:cNvSpPr>
            <p:nvPr/>
          </p:nvSpPr>
          <p:spPr bwMode="auto">
            <a:xfrm>
              <a:off x="1992" y="1403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6" name="Rectangle 60"/>
            <p:cNvSpPr>
              <a:spLocks noChangeArrowheads="1"/>
            </p:cNvSpPr>
            <p:nvPr/>
          </p:nvSpPr>
          <p:spPr bwMode="auto">
            <a:xfrm>
              <a:off x="1797" y="157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7" name="Rectangle 61"/>
            <p:cNvSpPr>
              <a:spLocks noChangeArrowheads="1"/>
            </p:cNvSpPr>
            <p:nvPr/>
          </p:nvSpPr>
          <p:spPr bwMode="auto">
            <a:xfrm>
              <a:off x="1867" y="165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8" name="Rectangle 62"/>
            <p:cNvSpPr>
              <a:spLocks noChangeArrowheads="1"/>
            </p:cNvSpPr>
            <p:nvPr/>
          </p:nvSpPr>
          <p:spPr bwMode="auto">
            <a:xfrm>
              <a:off x="2151" y="1579"/>
              <a:ext cx="10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 (carry to bit 3)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59" name="Rectangle 63"/>
            <p:cNvSpPr>
              <a:spLocks noChangeArrowheads="1"/>
            </p:cNvSpPr>
            <p:nvPr/>
          </p:nvSpPr>
          <p:spPr bwMode="auto">
            <a:xfrm>
              <a:off x="1997" y="1579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0" name="Rectangle 64"/>
            <p:cNvSpPr>
              <a:spLocks noChangeArrowheads="1"/>
            </p:cNvSpPr>
            <p:nvPr/>
          </p:nvSpPr>
          <p:spPr bwMode="auto">
            <a:xfrm>
              <a:off x="4008" y="140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1" name="Rectangle 65"/>
            <p:cNvSpPr>
              <a:spLocks noChangeArrowheads="1"/>
            </p:cNvSpPr>
            <p:nvPr/>
          </p:nvSpPr>
          <p:spPr bwMode="auto">
            <a:xfrm>
              <a:off x="4078" y="1482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2" name="Rectangle 66"/>
            <p:cNvSpPr>
              <a:spLocks noChangeArrowheads="1"/>
            </p:cNvSpPr>
            <p:nvPr/>
          </p:nvSpPr>
          <p:spPr bwMode="auto">
            <a:xfrm>
              <a:off x="4362" y="141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3" name="Rectangle 67"/>
            <p:cNvSpPr>
              <a:spLocks noChangeArrowheads="1"/>
            </p:cNvSpPr>
            <p:nvPr/>
          </p:nvSpPr>
          <p:spPr bwMode="auto">
            <a:xfrm>
              <a:off x="4207" y="141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4" name="Rectangle 68"/>
            <p:cNvSpPr>
              <a:spLocks noChangeArrowheads="1"/>
            </p:cNvSpPr>
            <p:nvPr/>
          </p:nvSpPr>
          <p:spPr bwMode="auto">
            <a:xfrm>
              <a:off x="4012" y="1585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5" name="Rectangle 69"/>
            <p:cNvSpPr>
              <a:spLocks noChangeArrowheads="1"/>
            </p:cNvSpPr>
            <p:nvPr/>
          </p:nvSpPr>
          <p:spPr bwMode="auto">
            <a:xfrm>
              <a:off x="4083" y="165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6" name="Rectangle 70"/>
            <p:cNvSpPr>
              <a:spLocks noChangeArrowheads="1"/>
            </p:cNvSpPr>
            <p:nvPr/>
          </p:nvSpPr>
          <p:spPr bwMode="auto">
            <a:xfrm>
              <a:off x="4367" y="1586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7" name="Rectangle 71"/>
            <p:cNvSpPr>
              <a:spLocks noChangeArrowheads="1"/>
            </p:cNvSpPr>
            <p:nvPr/>
          </p:nvSpPr>
          <p:spPr bwMode="auto">
            <a:xfrm>
              <a:off x="4212" y="1586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8" name="Rectangle 72"/>
            <p:cNvSpPr>
              <a:spLocks noChangeArrowheads="1"/>
            </p:cNvSpPr>
            <p:nvPr/>
          </p:nvSpPr>
          <p:spPr bwMode="auto">
            <a:xfrm>
              <a:off x="1786" y="27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69" name="Rectangle 73"/>
            <p:cNvSpPr>
              <a:spLocks noChangeArrowheads="1"/>
            </p:cNvSpPr>
            <p:nvPr/>
          </p:nvSpPr>
          <p:spPr bwMode="auto">
            <a:xfrm>
              <a:off x="1855" y="283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0" name="Rectangle 74"/>
            <p:cNvSpPr>
              <a:spLocks noChangeArrowheads="1"/>
            </p:cNvSpPr>
            <p:nvPr/>
          </p:nvSpPr>
          <p:spPr bwMode="auto">
            <a:xfrm>
              <a:off x="2140" y="275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1" name="Rectangle 75"/>
            <p:cNvSpPr>
              <a:spLocks noChangeArrowheads="1"/>
            </p:cNvSpPr>
            <p:nvPr/>
          </p:nvSpPr>
          <p:spPr bwMode="auto">
            <a:xfrm>
              <a:off x="1985" y="2758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2" name="Rectangle 76"/>
            <p:cNvSpPr>
              <a:spLocks noChangeArrowheads="1"/>
            </p:cNvSpPr>
            <p:nvPr/>
          </p:nvSpPr>
          <p:spPr bwMode="auto">
            <a:xfrm>
              <a:off x="1791" y="293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3" name="Rectangle 77"/>
            <p:cNvSpPr>
              <a:spLocks noChangeArrowheads="1"/>
            </p:cNvSpPr>
            <p:nvPr/>
          </p:nvSpPr>
          <p:spPr bwMode="auto">
            <a:xfrm>
              <a:off x="1861" y="300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4" name="Rectangle 78"/>
            <p:cNvSpPr>
              <a:spLocks noChangeArrowheads="1"/>
            </p:cNvSpPr>
            <p:nvPr/>
          </p:nvSpPr>
          <p:spPr bwMode="auto">
            <a:xfrm>
              <a:off x="2145" y="293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5" name="Rectangle 79"/>
            <p:cNvSpPr>
              <a:spLocks noChangeArrowheads="1"/>
            </p:cNvSpPr>
            <p:nvPr/>
          </p:nvSpPr>
          <p:spPr bwMode="auto">
            <a:xfrm>
              <a:off x="1990" y="2933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6" name="Rectangle 80"/>
            <p:cNvSpPr>
              <a:spLocks noChangeArrowheads="1"/>
            </p:cNvSpPr>
            <p:nvPr/>
          </p:nvSpPr>
          <p:spPr bwMode="auto">
            <a:xfrm>
              <a:off x="4015" y="275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7" name="Rectangle 81"/>
            <p:cNvSpPr>
              <a:spLocks noChangeArrowheads="1"/>
            </p:cNvSpPr>
            <p:nvPr/>
          </p:nvSpPr>
          <p:spPr bwMode="auto">
            <a:xfrm>
              <a:off x="4085" y="283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8" name="Rectangle 82"/>
            <p:cNvSpPr>
              <a:spLocks noChangeArrowheads="1"/>
            </p:cNvSpPr>
            <p:nvPr/>
          </p:nvSpPr>
          <p:spPr bwMode="auto">
            <a:xfrm>
              <a:off x="4369" y="2759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79" name="Rectangle 83"/>
            <p:cNvSpPr>
              <a:spLocks noChangeArrowheads="1"/>
            </p:cNvSpPr>
            <p:nvPr/>
          </p:nvSpPr>
          <p:spPr bwMode="auto">
            <a:xfrm>
              <a:off x="4215" y="2759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0" name="Rectangle 84"/>
            <p:cNvSpPr>
              <a:spLocks noChangeArrowheads="1"/>
            </p:cNvSpPr>
            <p:nvPr/>
          </p:nvSpPr>
          <p:spPr bwMode="auto">
            <a:xfrm>
              <a:off x="4020" y="293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1" name="Rectangle 85"/>
            <p:cNvSpPr>
              <a:spLocks noChangeArrowheads="1"/>
            </p:cNvSpPr>
            <p:nvPr/>
          </p:nvSpPr>
          <p:spPr bwMode="auto">
            <a:xfrm>
              <a:off x="4090" y="30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Times-Roman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2" name="Rectangle 86"/>
            <p:cNvSpPr>
              <a:spLocks noChangeArrowheads="1"/>
            </p:cNvSpPr>
            <p:nvPr/>
          </p:nvSpPr>
          <p:spPr bwMode="auto">
            <a:xfrm>
              <a:off x="4374" y="293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3" name="Rectangle 87"/>
            <p:cNvSpPr>
              <a:spLocks noChangeArrowheads="1"/>
            </p:cNvSpPr>
            <p:nvPr/>
          </p:nvSpPr>
          <p:spPr bwMode="auto">
            <a:xfrm>
              <a:off x="4219" y="2934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4" name="Rectangle 88"/>
            <p:cNvSpPr>
              <a:spLocks noChangeArrowheads="1"/>
            </p:cNvSpPr>
            <p:nvPr/>
          </p:nvSpPr>
          <p:spPr bwMode="auto">
            <a:xfrm>
              <a:off x="3553" y="91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5" name="Rectangle 89"/>
            <p:cNvSpPr>
              <a:spLocks noChangeArrowheads="1"/>
            </p:cNvSpPr>
            <p:nvPr/>
          </p:nvSpPr>
          <p:spPr bwMode="auto">
            <a:xfrm>
              <a:off x="3434" y="910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6" name="Rectangle 90"/>
            <p:cNvSpPr>
              <a:spLocks noChangeArrowheads="1"/>
            </p:cNvSpPr>
            <p:nvPr/>
          </p:nvSpPr>
          <p:spPr bwMode="auto">
            <a:xfrm>
              <a:off x="3376" y="90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7" name="Rectangle 91"/>
            <p:cNvSpPr>
              <a:spLocks noChangeArrowheads="1"/>
            </p:cNvSpPr>
            <p:nvPr/>
          </p:nvSpPr>
          <p:spPr bwMode="auto">
            <a:xfrm>
              <a:off x="3623" y="90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8" name="Rectangle 92"/>
            <p:cNvSpPr>
              <a:spLocks noChangeArrowheads="1"/>
            </p:cNvSpPr>
            <p:nvPr/>
          </p:nvSpPr>
          <p:spPr bwMode="auto">
            <a:xfrm>
              <a:off x="3541" y="73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89" name="Rectangle 93"/>
            <p:cNvSpPr>
              <a:spLocks noChangeArrowheads="1"/>
            </p:cNvSpPr>
            <p:nvPr/>
          </p:nvSpPr>
          <p:spPr bwMode="auto">
            <a:xfrm>
              <a:off x="3463" y="73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0" name="Rectangle 94"/>
            <p:cNvSpPr>
              <a:spLocks noChangeArrowheads="1"/>
            </p:cNvSpPr>
            <p:nvPr/>
          </p:nvSpPr>
          <p:spPr bwMode="auto">
            <a:xfrm>
              <a:off x="3408" y="72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1" name="Rectangle 95"/>
            <p:cNvSpPr>
              <a:spLocks noChangeArrowheads="1"/>
            </p:cNvSpPr>
            <p:nvPr/>
          </p:nvSpPr>
          <p:spPr bwMode="auto">
            <a:xfrm>
              <a:off x="3628" y="72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2" name="Rectangle 96"/>
            <p:cNvSpPr>
              <a:spLocks noChangeArrowheads="1"/>
            </p:cNvSpPr>
            <p:nvPr/>
          </p:nvSpPr>
          <p:spPr bwMode="auto">
            <a:xfrm>
              <a:off x="3541" y="118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3" name="Rectangle 97"/>
            <p:cNvSpPr>
              <a:spLocks noChangeArrowheads="1"/>
            </p:cNvSpPr>
            <p:nvPr/>
          </p:nvSpPr>
          <p:spPr bwMode="auto">
            <a:xfrm>
              <a:off x="3463" y="118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4" name="Rectangle 98"/>
            <p:cNvSpPr>
              <a:spLocks noChangeArrowheads="1"/>
            </p:cNvSpPr>
            <p:nvPr/>
          </p:nvSpPr>
          <p:spPr bwMode="auto">
            <a:xfrm>
              <a:off x="3408" y="118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5" name="Line 99"/>
            <p:cNvSpPr>
              <a:spLocks noChangeShapeType="1"/>
            </p:cNvSpPr>
            <p:nvPr/>
          </p:nvSpPr>
          <p:spPr bwMode="auto">
            <a:xfrm flipH="1">
              <a:off x="3238" y="1119"/>
              <a:ext cx="45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Rectangle 100"/>
            <p:cNvSpPr>
              <a:spLocks noChangeArrowheads="1"/>
            </p:cNvSpPr>
            <p:nvPr/>
          </p:nvSpPr>
          <p:spPr bwMode="auto">
            <a:xfrm>
              <a:off x="3628" y="118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7" name="Rectangle 101"/>
            <p:cNvSpPr>
              <a:spLocks noChangeArrowheads="1"/>
            </p:cNvSpPr>
            <p:nvPr/>
          </p:nvSpPr>
          <p:spPr bwMode="auto">
            <a:xfrm>
              <a:off x="3240" y="911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8" name="Rectangle 102"/>
            <p:cNvSpPr>
              <a:spLocks noChangeArrowheads="1"/>
            </p:cNvSpPr>
            <p:nvPr/>
          </p:nvSpPr>
          <p:spPr bwMode="auto">
            <a:xfrm>
              <a:off x="3541" y="209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99" name="Rectangle 103"/>
            <p:cNvSpPr>
              <a:spLocks noChangeArrowheads="1"/>
            </p:cNvSpPr>
            <p:nvPr/>
          </p:nvSpPr>
          <p:spPr bwMode="auto">
            <a:xfrm>
              <a:off x="3463" y="209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0" name="Rectangle 104"/>
            <p:cNvSpPr>
              <a:spLocks noChangeArrowheads="1"/>
            </p:cNvSpPr>
            <p:nvPr/>
          </p:nvSpPr>
          <p:spPr bwMode="auto">
            <a:xfrm>
              <a:off x="3408" y="2091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1" name="Rectangle 105"/>
            <p:cNvSpPr>
              <a:spLocks noChangeArrowheads="1"/>
            </p:cNvSpPr>
            <p:nvPr/>
          </p:nvSpPr>
          <p:spPr bwMode="auto">
            <a:xfrm>
              <a:off x="3628" y="2091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2" name="Rectangle 106"/>
            <p:cNvSpPr>
              <a:spLocks noChangeArrowheads="1"/>
            </p:cNvSpPr>
            <p:nvPr/>
          </p:nvSpPr>
          <p:spPr bwMode="auto">
            <a:xfrm>
              <a:off x="3541" y="254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3" name="Rectangle 107"/>
            <p:cNvSpPr>
              <a:spLocks noChangeArrowheads="1"/>
            </p:cNvSpPr>
            <p:nvPr/>
          </p:nvSpPr>
          <p:spPr bwMode="auto">
            <a:xfrm>
              <a:off x="3463" y="254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4" name="Rectangle 108"/>
            <p:cNvSpPr>
              <a:spLocks noChangeArrowheads="1"/>
            </p:cNvSpPr>
            <p:nvPr/>
          </p:nvSpPr>
          <p:spPr bwMode="auto">
            <a:xfrm>
              <a:off x="3408" y="2544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5" name="Line 109"/>
            <p:cNvSpPr>
              <a:spLocks noChangeShapeType="1"/>
            </p:cNvSpPr>
            <p:nvPr/>
          </p:nvSpPr>
          <p:spPr bwMode="auto">
            <a:xfrm flipH="1">
              <a:off x="3238" y="2479"/>
              <a:ext cx="45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Rectangle 110"/>
            <p:cNvSpPr>
              <a:spLocks noChangeArrowheads="1"/>
            </p:cNvSpPr>
            <p:nvPr/>
          </p:nvSpPr>
          <p:spPr bwMode="auto">
            <a:xfrm>
              <a:off x="3628" y="2544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7" name="Rectangle 111"/>
            <p:cNvSpPr>
              <a:spLocks noChangeArrowheads="1"/>
            </p:cNvSpPr>
            <p:nvPr/>
          </p:nvSpPr>
          <p:spPr bwMode="auto">
            <a:xfrm>
              <a:off x="3240" y="2276"/>
              <a:ext cx="8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8" name="Rectangle 112"/>
            <p:cNvSpPr>
              <a:spLocks noChangeArrowheads="1"/>
            </p:cNvSpPr>
            <p:nvPr/>
          </p:nvSpPr>
          <p:spPr bwMode="auto">
            <a:xfrm>
              <a:off x="3546" y="2276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09" name="Rectangle 113"/>
            <p:cNvSpPr>
              <a:spLocks noChangeArrowheads="1"/>
            </p:cNvSpPr>
            <p:nvPr/>
          </p:nvSpPr>
          <p:spPr bwMode="auto">
            <a:xfrm>
              <a:off x="3467" y="2276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–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10" name="Rectangle 114"/>
            <p:cNvSpPr>
              <a:spLocks noChangeArrowheads="1"/>
            </p:cNvSpPr>
            <p:nvPr/>
          </p:nvSpPr>
          <p:spPr bwMode="auto">
            <a:xfrm>
              <a:off x="3413" y="227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911" name="Rectangle 115"/>
            <p:cNvSpPr>
              <a:spLocks noChangeArrowheads="1"/>
            </p:cNvSpPr>
            <p:nvPr/>
          </p:nvSpPr>
          <p:spPr bwMode="auto">
            <a:xfrm>
              <a:off x="3633" y="227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4149" name="Text Box 117"/>
          <p:cNvSpPr txBox="1">
            <a:spLocks noChangeArrowheads="1"/>
          </p:cNvSpPr>
          <p:nvPr/>
        </p:nvSpPr>
        <p:spPr bwMode="auto">
          <a:xfrm>
            <a:off x="2829720" y="4863253"/>
            <a:ext cx="192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FF"/>
                </a:solidFill>
              </a:rPr>
              <a:t>overflow = c</a:t>
            </a:r>
            <a:r>
              <a:rPr lang="en-US" baseline="-25000" dirty="0">
                <a:solidFill>
                  <a:srgbClr val="CC00FF"/>
                </a:solidFill>
              </a:rPr>
              <a:t>3</a:t>
            </a:r>
            <a:r>
              <a:rPr lang="en-US" dirty="0">
                <a:solidFill>
                  <a:srgbClr val="CC00FF"/>
                </a:solidFill>
              </a:rPr>
              <a:t> ^ c</a:t>
            </a:r>
            <a:r>
              <a:rPr lang="en-US" baseline="-25000" dirty="0">
                <a:solidFill>
                  <a:srgbClr val="CC00FF"/>
                </a:solidFill>
              </a:rPr>
              <a:t>4</a:t>
            </a:r>
          </a:p>
        </p:txBody>
      </p:sp>
      <p:sp>
        <p:nvSpPr>
          <p:cNvPr id="44150" name="Text Box 118"/>
          <p:cNvSpPr txBox="1">
            <a:spLocks noChangeArrowheads="1"/>
          </p:cNvSpPr>
          <p:nvPr/>
        </p:nvSpPr>
        <p:spPr bwMode="auto">
          <a:xfrm>
            <a:off x="2763944" y="5181600"/>
            <a:ext cx="3192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in general, overflow = c</a:t>
            </a:r>
            <a:r>
              <a:rPr lang="en-US" baseline="-25000" dirty="0">
                <a:solidFill>
                  <a:srgbClr val="FF6600"/>
                </a:solidFill>
              </a:rPr>
              <a:t>n-1</a:t>
            </a:r>
            <a:r>
              <a:rPr lang="en-US" dirty="0">
                <a:solidFill>
                  <a:srgbClr val="FF6600"/>
                </a:solidFill>
              </a:rPr>
              <a:t> ^ </a:t>
            </a:r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baseline="-25000" dirty="0" err="1">
                <a:solidFill>
                  <a:srgbClr val="FF6600"/>
                </a:solidFill>
              </a:rPr>
              <a:t>n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44151" name="Line 119"/>
          <p:cNvSpPr>
            <a:spLocks noChangeShapeType="1"/>
          </p:cNvSpPr>
          <p:nvPr/>
        </p:nvSpPr>
        <p:spPr bwMode="auto">
          <a:xfrm flipV="1">
            <a:off x="2561908" y="1560354"/>
            <a:ext cx="130175" cy="223838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2" name="Line 120"/>
          <p:cNvSpPr>
            <a:spLocks noChangeShapeType="1"/>
          </p:cNvSpPr>
          <p:nvPr/>
        </p:nvSpPr>
        <p:spPr bwMode="auto">
          <a:xfrm flipV="1">
            <a:off x="2801885" y="1565380"/>
            <a:ext cx="163513" cy="465138"/>
          </a:xfrm>
          <a:prstGeom prst="line">
            <a:avLst/>
          </a:prstGeom>
          <a:noFill/>
          <a:ln w="952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2634852" y="1320800"/>
            <a:ext cx="267495" cy="250825"/>
          </a:xfrm>
          <a:prstGeom prst="ellipse">
            <a:avLst/>
          </a:prstGeom>
          <a:noFill/>
          <a:ln w="12700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9" grpId="0"/>
      <p:bldP spid="44150" grpId="0"/>
      <p:bldP spid="44151" grpId="0" animBg="1"/>
      <p:bldP spid="44152" grpId="0" animBg="1"/>
      <p:bldP spid="44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Arithmetic Overflow Problem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295400" y="685800"/>
            <a:ext cx="6083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Most of the time we’ll implement an adder with a ‘+’: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Cout,Sum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= A + B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cs typeface="Arial" pitchFamily="34" charset="0"/>
              </a:rPr>
              <a:t>So we just have ready access to the inputs and outputs of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the adder: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1430" y="3005931"/>
            <a:ext cx="6381326" cy="1638300"/>
            <a:chOff x="1271430" y="3005931"/>
            <a:chExt cx="6381326" cy="1638300"/>
          </a:xfrm>
        </p:grpSpPr>
        <p:sp>
          <p:nvSpPr>
            <p:cNvPr id="32780" name="Rectangle 13"/>
            <p:cNvSpPr>
              <a:spLocks noChangeArrowheads="1"/>
            </p:cNvSpPr>
            <p:nvPr/>
          </p:nvSpPr>
          <p:spPr bwMode="auto">
            <a:xfrm>
              <a:off x="1271430" y="4124325"/>
              <a:ext cx="5984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Cin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0268" y="3005931"/>
              <a:ext cx="2789238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Adder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52031" y="3204369"/>
              <a:ext cx="1138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52031" y="3710781"/>
              <a:ext cx="1138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52031" y="4309269"/>
              <a:ext cx="1138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79506" y="3526631"/>
              <a:ext cx="1138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79506" y="4052094"/>
              <a:ext cx="1138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1529768" y="3005931"/>
              <a:ext cx="322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1529768" y="3526631"/>
              <a:ext cx="3222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6917743" y="3340894"/>
              <a:ext cx="5984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</a:p>
          </p:txBody>
        </p:sp>
        <p:sp>
          <p:nvSpPr>
            <p:cNvPr id="32782" name="Rectangle 15"/>
            <p:cNvSpPr>
              <a:spLocks noChangeArrowheads="1"/>
            </p:cNvSpPr>
            <p:nvPr/>
          </p:nvSpPr>
          <p:spPr bwMode="auto">
            <a:xfrm>
              <a:off x="6917743" y="3867944"/>
              <a:ext cx="7350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4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Overflow Equations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022772" y="914400"/>
            <a:ext cx="55721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/>
              <a:t>claim: c</a:t>
            </a:r>
            <a:r>
              <a:rPr lang="en-US" sz="2400" baseline="-25000" dirty="0"/>
              <a:t>3</a:t>
            </a:r>
            <a:r>
              <a:rPr lang="en-US" sz="2400" dirty="0"/>
              <a:t> = 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 ^ s</a:t>
            </a:r>
            <a:r>
              <a:rPr lang="en-US" sz="2400" baseline="-25000" dirty="0"/>
              <a:t>3</a:t>
            </a:r>
          </a:p>
          <a:p>
            <a:pPr eaLnBrk="1" hangingPunct="1"/>
            <a:r>
              <a:rPr lang="en-US" sz="2400" dirty="0"/>
              <a:t>Let’s see:</a:t>
            </a:r>
          </a:p>
          <a:p>
            <a:pPr eaLnBrk="1" hangingPunct="1"/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 ^ s</a:t>
            </a:r>
            <a:r>
              <a:rPr lang="en-US" sz="2400" baseline="-25000" dirty="0"/>
              <a:t>3</a:t>
            </a:r>
            <a:r>
              <a:rPr lang="en-US" sz="2400" dirty="0"/>
              <a:t> = 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 ^ (x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 ^ c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sz="2400" dirty="0"/>
              <a:t>                    = (x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) ^ (x</a:t>
            </a:r>
            <a:r>
              <a:rPr lang="en-US" sz="2400" baseline="-25000" dirty="0"/>
              <a:t>3</a:t>
            </a:r>
            <a:r>
              <a:rPr lang="en-US" sz="2400" dirty="0"/>
              <a:t> ^ y</a:t>
            </a:r>
            <a:r>
              <a:rPr lang="en-US" sz="2400" baseline="-25000" dirty="0"/>
              <a:t>3</a:t>
            </a:r>
            <a:r>
              <a:rPr lang="en-US" sz="2400" dirty="0"/>
              <a:t>) ^ c</a:t>
            </a:r>
            <a:r>
              <a:rPr lang="en-US" sz="2400" baseline="-25000" dirty="0"/>
              <a:t>3</a:t>
            </a:r>
          </a:p>
          <a:p>
            <a:pPr eaLnBrk="1" hangingPunct="1"/>
            <a:r>
              <a:rPr lang="en-US" sz="2400" dirty="0"/>
              <a:t>                    = 0 ^ c</a:t>
            </a:r>
            <a:r>
              <a:rPr lang="en-US" sz="2400" baseline="-25000" dirty="0"/>
              <a:t>3</a:t>
            </a:r>
          </a:p>
          <a:p>
            <a:pPr eaLnBrk="1" hangingPunct="1"/>
            <a:r>
              <a:rPr lang="en-US" sz="2400" dirty="0"/>
              <a:t>                    = c</a:t>
            </a:r>
            <a:r>
              <a:rPr lang="en-US" sz="2400" baseline="-25000" dirty="0"/>
              <a:t>3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In general,</a:t>
            </a:r>
          </a:p>
          <a:p>
            <a:pPr eaLnBrk="1" hangingPunct="1"/>
            <a:r>
              <a:rPr lang="en-US" sz="2400" dirty="0"/>
              <a:t>c</a:t>
            </a:r>
            <a:r>
              <a:rPr lang="en-US" sz="2400" baseline="-25000" dirty="0"/>
              <a:t>n-1</a:t>
            </a:r>
            <a:r>
              <a:rPr lang="en-US" sz="2400" dirty="0"/>
              <a:t> = x</a:t>
            </a:r>
            <a:r>
              <a:rPr lang="en-US" sz="2400" baseline="-25000" dirty="0"/>
              <a:t>n-1</a:t>
            </a:r>
            <a:r>
              <a:rPr lang="en-US" sz="2400" dirty="0"/>
              <a:t> ^ y</a:t>
            </a:r>
            <a:r>
              <a:rPr lang="en-US" sz="2400" baseline="-25000" dirty="0"/>
              <a:t>n-1</a:t>
            </a:r>
            <a:r>
              <a:rPr lang="en-US" sz="2400" dirty="0"/>
              <a:t> ^ s</a:t>
            </a:r>
            <a:r>
              <a:rPr lang="en-US" sz="2400" baseline="-25000" dirty="0"/>
              <a:t>n-1</a:t>
            </a:r>
          </a:p>
          <a:p>
            <a:pPr eaLnBrk="1" hangingPunct="1"/>
            <a:r>
              <a:rPr lang="en-US" sz="2400" dirty="0"/>
              <a:t>so</a:t>
            </a:r>
          </a:p>
          <a:p>
            <a:pPr eaLnBrk="1" hangingPunct="1"/>
            <a:r>
              <a:rPr lang="en-US" sz="2400" dirty="0"/>
              <a:t>overflow =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^ c</a:t>
            </a:r>
            <a:r>
              <a:rPr lang="en-US" sz="2400" baseline="-25000" dirty="0"/>
              <a:t>n-1</a:t>
            </a:r>
            <a:r>
              <a:rPr lang="en-US" sz="2400" dirty="0"/>
              <a:t> =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^ x</a:t>
            </a:r>
            <a:r>
              <a:rPr lang="en-US" sz="2400" baseline="-25000" dirty="0"/>
              <a:t>n-1</a:t>
            </a:r>
            <a:r>
              <a:rPr lang="en-US" sz="2400" dirty="0"/>
              <a:t> ^ y</a:t>
            </a:r>
            <a:r>
              <a:rPr lang="en-US" sz="2400" baseline="-25000" dirty="0"/>
              <a:t>n-1</a:t>
            </a:r>
            <a:r>
              <a:rPr lang="en-US" sz="2400" dirty="0"/>
              <a:t> ^ s</a:t>
            </a:r>
            <a:r>
              <a:rPr lang="en-US" sz="2400" baseline="-25000" dirty="0"/>
              <a:t>n-1</a:t>
            </a:r>
          </a:p>
          <a:p>
            <a:pPr eaLnBrk="1" hangingPunct="1"/>
            <a:r>
              <a:rPr lang="en-US" sz="2400" baseline="-25000" dirty="0"/>
              <a:t>               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6600"/>
                </a:solidFill>
              </a:rPr>
              <a:t>carryout ^ x</a:t>
            </a:r>
            <a:r>
              <a:rPr lang="en-US" sz="2400" baseline="-25000" dirty="0">
                <a:solidFill>
                  <a:srgbClr val="FF6600"/>
                </a:solidFill>
              </a:rPr>
              <a:t>n-1</a:t>
            </a:r>
            <a:r>
              <a:rPr lang="en-US" sz="2400" dirty="0">
                <a:solidFill>
                  <a:srgbClr val="FF6600"/>
                </a:solidFill>
              </a:rPr>
              <a:t> ^ y</a:t>
            </a:r>
            <a:r>
              <a:rPr lang="en-US" sz="2400" baseline="-25000" dirty="0">
                <a:solidFill>
                  <a:srgbClr val="FF6600"/>
                </a:solidFill>
              </a:rPr>
              <a:t>n-1</a:t>
            </a:r>
            <a:r>
              <a:rPr lang="en-US" sz="2400" dirty="0">
                <a:solidFill>
                  <a:srgbClr val="FF6600"/>
                </a:solidFill>
              </a:rPr>
              <a:t> ^ s</a:t>
            </a:r>
            <a:r>
              <a:rPr lang="en-US" sz="2400" baseline="-25000" dirty="0">
                <a:solidFill>
                  <a:srgbClr val="FF6600"/>
                </a:solidFill>
              </a:rPr>
              <a:t>n-1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1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n-bit Adder with Carryout and Overflow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609600" y="838200"/>
            <a:ext cx="7569200" cy="3675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b="1" dirty="0">
                <a:latin typeface="Courier New" pitchFamily="49" charset="0"/>
              </a:rPr>
              <a:t>module</a:t>
            </a:r>
            <a:r>
              <a:rPr lang="en-CA" dirty="0">
                <a:latin typeface="Courier New" pitchFamily="49" charset="0"/>
              </a:rPr>
              <a:t> </a:t>
            </a:r>
            <a:r>
              <a:rPr lang="en-CA" dirty="0" err="1">
                <a:latin typeface="Courier New" pitchFamily="49" charset="0"/>
              </a:rPr>
              <a:t>addern</a:t>
            </a:r>
            <a:r>
              <a:rPr lang="en-CA" dirty="0">
                <a:latin typeface="Courier New" pitchFamily="49" charset="0"/>
              </a:rPr>
              <a:t>( </a:t>
            </a:r>
            <a:r>
              <a:rPr lang="en-CA" dirty="0" err="1">
                <a:latin typeface="Courier New" pitchFamily="49" charset="0"/>
              </a:rPr>
              <a:t>carryin</a:t>
            </a:r>
            <a:r>
              <a:rPr lang="en-CA" dirty="0">
                <a:latin typeface="Courier New" pitchFamily="49" charset="0"/>
              </a:rPr>
              <a:t>, X, Y, S, carryout, overflow );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parameter</a:t>
            </a:r>
            <a:r>
              <a:rPr lang="en-CA" dirty="0">
                <a:latin typeface="Courier New" pitchFamily="49" charset="0"/>
              </a:rPr>
              <a:t> n = 32;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input</a:t>
            </a:r>
            <a:r>
              <a:rPr lang="en-CA" dirty="0">
                <a:latin typeface="Courier New" pitchFamily="49" charset="0"/>
              </a:rPr>
              <a:t> </a:t>
            </a:r>
            <a:r>
              <a:rPr lang="en-CA" dirty="0" err="1">
                <a:latin typeface="Courier New" pitchFamily="49" charset="0"/>
              </a:rPr>
              <a:t>carryin</a:t>
            </a:r>
            <a:r>
              <a:rPr lang="en-CA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input</a:t>
            </a:r>
            <a:r>
              <a:rPr lang="en-CA" dirty="0">
                <a:latin typeface="Courier New" pitchFamily="49" charset="0"/>
              </a:rPr>
              <a:t> [n-1:0] X, Y;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output</a:t>
            </a:r>
            <a:r>
              <a:rPr lang="en-CA" dirty="0">
                <a:latin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</a:rPr>
              <a:t>reg</a:t>
            </a:r>
            <a:r>
              <a:rPr lang="en-CA" dirty="0">
                <a:latin typeface="Courier New" pitchFamily="49" charset="0"/>
              </a:rPr>
              <a:t> [n-1:0] S;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output</a:t>
            </a:r>
            <a:r>
              <a:rPr lang="en-CA" dirty="0">
                <a:latin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</a:rPr>
              <a:t>reg</a:t>
            </a:r>
            <a:r>
              <a:rPr lang="en-CA" dirty="0">
                <a:latin typeface="Courier New" pitchFamily="49" charset="0"/>
              </a:rPr>
              <a:t> carryout, overflow;</a:t>
            </a:r>
          </a:p>
          <a:p>
            <a:pPr eaLnBrk="1" hangingPunct="1"/>
            <a:r>
              <a:rPr lang="en-CA" dirty="0">
                <a:latin typeface="Courier New" pitchFamily="49" charset="0"/>
              </a:rPr>
              <a:t>		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always</a:t>
            </a:r>
            <a:r>
              <a:rPr lang="en-CA" dirty="0">
                <a:latin typeface="Courier New" pitchFamily="49" charset="0"/>
              </a:rPr>
              <a:t> @(X, Y, </a:t>
            </a:r>
            <a:r>
              <a:rPr lang="en-CA" dirty="0" err="1">
                <a:latin typeface="Courier New" pitchFamily="49" charset="0"/>
              </a:rPr>
              <a:t>carryin</a:t>
            </a:r>
            <a:r>
              <a:rPr lang="en-CA" dirty="0">
                <a:latin typeface="Courier New" pitchFamily="49" charset="0"/>
              </a:rPr>
              <a:t>) </a:t>
            </a:r>
            <a:r>
              <a:rPr lang="en-CA" b="1" dirty="0">
                <a:latin typeface="Courier New" pitchFamily="49" charset="0"/>
              </a:rPr>
              <a:t>begin</a:t>
            </a:r>
            <a:endParaRPr lang="en-CA" dirty="0">
              <a:latin typeface="Courier New" pitchFamily="49" charset="0"/>
            </a:endParaRPr>
          </a:p>
          <a:p>
            <a:pPr eaLnBrk="1" hangingPunct="1"/>
            <a:r>
              <a:rPr lang="en-CA" dirty="0">
                <a:latin typeface="Courier New" pitchFamily="49" charset="0"/>
              </a:rPr>
              <a:t>    {carryout, S} = X + Y + </a:t>
            </a:r>
            <a:r>
              <a:rPr lang="en-CA" dirty="0" err="1">
                <a:latin typeface="Courier New" pitchFamily="49" charset="0"/>
              </a:rPr>
              <a:t>carryin</a:t>
            </a:r>
            <a:r>
              <a:rPr lang="en-CA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CA" dirty="0">
                <a:latin typeface="Courier New" pitchFamily="49" charset="0"/>
              </a:rPr>
              <a:t>    overflow = carryout ^ X[n-1] ^ Y[n-1] ^ S[n-1];</a:t>
            </a:r>
          </a:p>
          <a:p>
            <a:pPr eaLnBrk="1" hangingPunct="1"/>
            <a:r>
              <a:rPr lang="en-CA" b="1" dirty="0">
                <a:latin typeface="Courier New" pitchFamily="49" charset="0"/>
              </a:rPr>
              <a:t>  end</a:t>
            </a:r>
            <a:endParaRPr lang="en-CA" dirty="0">
              <a:latin typeface="Courier New" pitchFamily="49" charset="0"/>
            </a:endParaRPr>
          </a:p>
          <a:p>
            <a:pPr eaLnBrk="1" hangingPunct="1"/>
            <a:r>
              <a:rPr lang="en-CA" dirty="0">
                <a:latin typeface="Courier New" pitchFamily="49" charset="0"/>
              </a:rPr>
              <a:t> </a:t>
            </a:r>
          </a:p>
          <a:p>
            <a:pPr eaLnBrk="1" hangingPunct="1"/>
            <a:r>
              <a:rPr lang="en-CA" b="1" dirty="0" err="1">
                <a:latin typeface="Courier New" pitchFamily="49" charset="0"/>
              </a:rPr>
              <a:t>endmodule</a:t>
            </a:r>
            <a:r>
              <a:rPr lang="en-CA" dirty="0">
                <a:latin typeface="Courier New" pitchFamily="49" charset="0"/>
              </a:rPr>
              <a:t> 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Flags to Our ALU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533400"/>
            <a:ext cx="389722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 ( A, B, S )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 = 0;  // default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case ( S 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  2: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Co,Q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 A - B;    // 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	  3: Q = A;             // 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calculate the flags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 = Co ^ A[15] ^ B[15] ^ Q[15];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Q[15];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~|Q;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 // always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register the flags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 @(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En ) begin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F[0] = Z;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F[1] = 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F[2] = V;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F[3] = Co;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F[15:4]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// enabled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 // sequential loop</a:t>
            </a:r>
          </a:p>
        </p:txBody>
      </p:sp>
    </p:spTree>
    <p:extLst>
      <p:ext uri="{BB962C8B-B14F-4D97-AF65-F5344CB8AC3E}">
        <p14:creationId xmlns:p14="http://schemas.microsoft.com/office/powerpoint/2010/main" val="319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Flags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094133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04" y="5257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Else Can We Do With These Flags?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09600"/>
            <a:ext cx="6522689" cy="4732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4131128"/>
            <a:ext cx="2667000" cy="2286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692785" y="5410200"/>
            <a:ext cx="8183880" cy="1051560"/>
          </a:xfrm>
        </p:spPr>
        <p:txBody>
          <a:bodyPr/>
          <a:lstStyle/>
          <a:p>
            <a:r>
              <a:rPr lang="en-US" dirty="0" smtClean="0"/>
              <a:t>Jump if Less Than (JLT)</a:t>
            </a: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2010092" y="7834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err="1"/>
              <a:t>Init</a:t>
            </a:r>
            <a:endParaRPr lang="en-US" sz="1400" dirty="0"/>
          </a:p>
        </p:txBody>
      </p:sp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3213417" y="10596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3213417" y="17962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Decode</a:t>
            </a:r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182594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NOOP</a:t>
            </a:r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2935605" y="2624931"/>
            <a:ext cx="792162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LOAD_A</a:t>
            </a:r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395319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4972367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21514" name="Oval 12"/>
          <p:cNvSpPr>
            <a:spLocks noChangeArrowheads="1"/>
          </p:cNvSpPr>
          <p:nvPr/>
        </p:nvSpPr>
        <p:spPr bwMode="auto">
          <a:xfrm>
            <a:off x="5897880" y="201156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HALT</a:t>
            </a:r>
          </a:p>
        </p:txBody>
      </p:sp>
      <p:cxnSp>
        <p:nvCxnSpPr>
          <p:cNvPr id="21515" name="AutoShape 13"/>
          <p:cNvCxnSpPr>
            <a:cxnSpLocks noChangeShapeType="1"/>
            <a:stCxn id="21507" idx="6"/>
            <a:endCxn id="21508" idx="2"/>
          </p:cNvCxnSpPr>
          <p:nvPr/>
        </p:nvCxnSpPr>
        <p:spPr bwMode="auto">
          <a:xfrm>
            <a:off x="2657792" y="967581"/>
            <a:ext cx="5556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4"/>
          <p:cNvCxnSpPr>
            <a:cxnSpLocks noChangeShapeType="1"/>
            <a:stCxn id="21508" idx="4"/>
            <a:endCxn id="21509" idx="0"/>
          </p:cNvCxnSpPr>
          <p:nvPr/>
        </p:nvCxnSpPr>
        <p:spPr bwMode="auto">
          <a:xfrm>
            <a:off x="3537267" y="1427956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5"/>
          <p:cNvCxnSpPr>
            <a:cxnSpLocks noChangeShapeType="1"/>
            <a:stCxn id="21509" idx="3"/>
            <a:endCxn id="21510" idx="0"/>
          </p:cNvCxnSpPr>
          <p:nvPr/>
        </p:nvCxnSpPr>
        <p:spPr bwMode="auto">
          <a:xfrm flipH="1">
            <a:off x="2149792" y="2110581"/>
            <a:ext cx="11588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6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 flipH="1">
            <a:off x="3332480" y="2164556"/>
            <a:ext cx="2047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AutoShape 17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3537267" y="2164556"/>
            <a:ext cx="7397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8"/>
          <p:cNvCxnSpPr>
            <a:cxnSpLocks noChangeShapeType="1"/>
            <a:stCxn id="21509" idx="5"/>
            <a:endCxn id="21513" idx="0"/>
          </p:cNvCxnSpPr>
          <p:nvPr/>
        </p:nvCxnSpPr>
        <p:spPr bwMode="auto">
          <a:xfrm>
            <a:off x="3767455" y="2110581"/>
            <a:ext cx="1528762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9"/>
          <p:cNvCxnSpPr>
            <a:cxnSpLocks noChangeShapeType="1"/>
            <a:stCxn id="21509" idx="6"/>
            <a:endCxn id="21514" idx="2"/>
          </p:cNvCxnSpPr>
          <p:nvPr/>
        </p:nvCxnSpPr>
        <p:spPr bwMode="auto">
          <a:xfrm>
            <a:off x="3861117" y="1980406"/>
            <a:ext cx="2036763" cy="21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20"/>
          <p:cNvCxnSpPr>
            <a:cxnSpLocks noChangeShapeType="1"/>
            <a:stCxn id="21514" idx="7"/>
            <a:endCxn id="21514" idx="5"/>
          </p:cNvCxnSpPr>
          <p:nvPr/>
        </p:nvCxnSpPr>
        <p:spPr bwMode="auto">
          <a:xfrm rot="16200000" flipH="1">
            <a:off x="6320513" y="2195718"/>
            <a:ext cx="260428" cy="12700"/>
          </a:xfrm>
          <a:prstGeom prst="curvedConnector5">
            <a:avLst>
              <a:gd name="adj1" fmla="val -87779"/>
              <a:gd name="adj2" fmla="val 6153126"/>
              <a:gd name="adj3" fmla="val 1877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21"/>
          <p:cNvCxnSpPr>
            <a:cxnSpLocks noChangeShapeType="1"/>
            <a:stCxn id="21510" idx="2"/>
          </p:cNvCxnSpPr>
          <p:nvPr/>
        </p:nvCxnSpPr>
        <p:spPr bwMode="auto">
          <a:xfrm rot="10800000" flipH="1">
            <a:off x="1825942" y="1335881"/>
            <a:ext cx="1436688" cy="1473200"/>
          </a:xfrm>
          <a:prstGeom prst="curvedConnector4">
            <a:avLst>
              <a:gd name="adj1" fmla="val -19329"/>
              <a:gd name="adj2" fmla="val 56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Line 25"/>
          <p:cNvSpPr>
            <a:spLocks noChangeShapeType="1"/>
          </p:cNvSpPr>
          <p:nvPr/>
        </p:nvSpPr>
        <p:spPr bwMode="auto">
          <a:xfrm>
            <a:off x="1727517" y="899318"/>
            <a:ext cx="274638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Text Box 26"/>
          <p:cNvSpPr txBox="1">
            <a:spLocks noChangeArrowheads="1"/>
          </p:cNvSpPr>
          <p:nvPr/>
        </p:nvSpPr>
        <p:spPr bwMode="auto">
          <a:xfrm>
            <a:off x="1738630" y="1185068"/>
            <a:ext cx="908050" cy="284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PC_clr = 1</a:t>
            </a:r>
          </a:p>
        </p:txBody>
      </p:sp>
      <p:sp>
        <p:nvSpPr>
          <p:cNvPr id="21526" name="Text Box 27"/>
          <p:cNvSpPr txBox="1">
            <a:spLocks noChangeArrowheads="1"/>
          </p:cNvSpPr>
          <p:nvPr/>
        </p:nvSpPr>
        <p:spPr bwMode="auto">
          <a:xfrm>
            <a:off x="3963511" y="920749"/>
            <a:ext cx="9159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err="1"/>
              <a:t>PC_up</a:t>
            </a:r>
            <a:r>
              <a:rPr lang="en-US" sz="1200" dirty="0"/>
              <a:t> = </a:t>
            </a:r>
            <a:r>
              <a:rPr lang="en-US" sz="1200" dirty="0" smtClean="0"/>
              <a:t>1</a:t>
            </a:r>
            <a:endParaRPr lang="en-US" sz="1200" dirty="0"/>
          </a:p>
          <a:p>
            <a:pPr algn="l" eaLnBrk="1" hangingPunct="1"/>
            <a:r>
              <a:rPr lang="en-US" sz="1200" dirty="0" err="1"/>
              <a:t>IR_ld</a:t>
            </a:r>
            <a:r>
              <a:rPr lang="en-US" sz="1200" dirty="0"/>
              <a:t> = 1</a:t>
            </a:r>
          </a:p>
        </p:txBody>
      </p:sp>
      <p:sp>
        <p:nvSpPr>
          <p:cNvPr id="21527" name="Text Box 28"/>
          <p:cNvSpPr txBox="1">
            <a:spLocks noChangeArrowheads="1"/>
          </p:cNvSpPr>
          <p:nvPr/>
        </p:nvSpPr>
        <p:spPr bwMode="auto">
          <a:xfrm>
            <a:off x="2175192" y="4587081"/>
            <a:ext cx="1392238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</p:txBody>
      </p:sp>
      <p:sp>
        <p:nvSpPr>
          <p:cNvPr id="21528" name="Text Box 29"/>
          <p:cNvSpPr txBox="1">
            <a:spLocks noChangeArrowheads="1"/>
          </p:cNvSpPr>
          <p:nvPr/>
        </p:nvSpPr>
        <p:spPr bwMode="auto">
          <a:xfrm>
            <a:off x="3937317" y="4177506"/>
            <a:ext cx="1433513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IR[7:0]</a:t>
            </a:r>
          </a:p>
          <a:p>
            <a:pPr algn="l" eaLnBrk="1" hangingPunct="1"/>
            <a:r>
              <a:rPr lang="en-US" sz="1000"/>
              <a:t>D_wr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</p:txBody>
      </p:sp>
      <p:sp>
        <p:nvSpPr>
          <p:cNvPr id="21529" name="Text Box 30"/>
          <p:cNvSpPr txBox="1">
            <a:spLocks noChangeArrowheads="1"/>
          </p:cNvSpPr>
          <p:nvPr/>
        </p:nvSpPr>
        <p:spPr bwMode="auto">
          <a:xfrm>
            <a:off x="5737542" y="36631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/>
              <a:t>RF_W_addr</a:t>
            </a:r>
            <a:r>
              <a:rPr lang="en-US" sz="1000" dirty="0"/>
              <a:t> = IR[3:0]</a:t>
            </a:r>
          </a:p>
          <a:p>
            <a:pPr algn="l" eaLnBrk="1" hangingPunct="1"/>
            <a:r>
              <a:rPr lang="en-US" sz="1000" dirty="0" err="1"/>
              <a:t>RF_W_wr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RF_Ra_addr</a:t>
            </a:r>
            <a:r>
              <a:rPr lang="en-US" sz="1000" dirty="0"/>
              <a:t>=IR[11:8]</a:t>
            </a:r>
          </a:p>
          <a:p>
            <a:pPr algn="l" eaLnBrk="1" hangingPunct="1"/>
            <a:r>
              <a:rPr lang="en-US" sz="1000" dirty="0" err="1"/>
              <a:t>RF_ra_rd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RF_Rb_addr</a:t>
            </a:r>
            <a:r>
              <a:rPr lang="en-US" sz="1000" dirty="0"/>
              <a:t> = IR[7:4]</a:t>
            </a:r>
          </a:p>
          <a:p>
            <a:pPr algn="l" eaLnBrk="1" hangingPunct="1"/>
            <a:r>
              <a:rPr lang="en-US" sz="1000" dirty="0" err="1"/>
              <a:t>RF_rb_rd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/>
              <a:t>ALU_s0 = 1</a:t>
            </a:r>
          </a:p>
        </p:txBody>
      </p:sp>
      <p:sp>
        <p:nvSpPr>
          <p:cNvPr id="21530" name="Line 31"/>
          <p:cNvSpPr>
            <a:spLocks noChangeShapeType="1"/>
          </p:cNvSpPr>
          <p:nvPr/>
        </p:nvSpPr>
        <p:spPr bwMode="auto">
          <a:xfrm flipV="1">
            <a:off x="2616517" y="3899693"/>
            <a:ext cx="188913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2"/>
          <p:cNvSpPr>
            <a:spLocks noChangeShapeType="1"/>
          </p:cNvSpPr>
          <p:nvPr/>
        </p:nvSpPr>
        <p:spPr bwMode="auto">
          <a:xfrm flipH="1" flipV="1">
            <a:off x="4334192" y="3018631"/>
            <a:ext cx="230188" cy="115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3"/>
          <p:cNvSpPr>
            <a:spLocks noChangeShapeType="1"/>
          </p:cNvSpPr>
          <p:nvPr/>
        </p:nvSpPr>
        <p:spPr bwMode="auto">
          <a:xfrm flipH="1" flipV="1">
            <a:off x="5496242" y="2985293"/>
            <a:ext cx="631825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Oval 39"/>
          <p:cNvSpPr>
            <a:spLocks noChangeArrowheads="1"/>
          </p:cNvSpPr>
          <p:nvPr/>
        </p:nvSpPr>
        <p:spPr bwMode="auto">
          <a:xfrm>
            <a:off x="2499042" y="3471068"/>
            <a:ext cx="792163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LOAD_B</a:t>
            </a:r>
          </a:p>
        </p:txBody>
      </p:sp>
      <p:sp>
        <p:nvSpPr>
          <p:cNvPr id="21534" name="Line 40"/>
          <p:cNvSpPr>
            <a:spLocks noChangeShapeType="1"/>
          </p:cNvSpPr>
          <p:nvPr/>
        </p:nvSpPr>
        <p:spPr bwMode="auto">
          <a:xfrm flipH="1">
            <a:off x="2984817" y="2983706"/>
            <a:ext cx="27305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35" name="AutoShape 41"/>
          <p:cNvCxnSpPr>
            <a:cxnSpLocks noChangeShapeType="1"/>
            <a:stCxn id="21533" idx="3"/>
          </p:cNvCxnSpPr>
          <p:nvPr/>
        </p:nvCxnSpPr>
        <p:spPr bwMode="auto">
          <a:xfrm rot="16200000" flipV="1">
            <a:off x="1416367" y="2586831"/>
            <a:ext cx="1322387" cy="1074738"/>
          </a:xfrm>
          <a:prstGeom prst="curvedConnector3">
            <a:avLst>
              <a:gd name="adj1" fmla="val -21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6" name="AutoShape 42"/>
          <p:cNvCxnSpPr>
            <a:cxnSpLocks noChangeShapeType="1"/>
            <a:stCxn id="21512" idx="4"/>
          </p:cNvCxnSpPr>
          <p:nvPr/>
        </p:nvCxnSpPr>
        <p:spPr bwMode="auto">
          <a:xfrm rot="5400000">
            <a:off x="2691129" y="2483644"/>
            <a:ext cx="1076325" cy="2095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7" name="AutoShape 43"/>
          <p:cNvCxnSpPr>
            <a:cxnSpLocks noChangeShapeType="1"/>
            <a:stCxn id="21513" idx="4"/>
          </p:cNvCxnSpPr>
          <p:nvPr/>
        </p:nvCxnSpPr>
        <p:spPr bwMode="auto">
          <a:xfrm rot="5400000">
            <a:off x="3688080" y="2350293"/>
            <a:ext cx="965200" cy="2251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Text Box 44"/>
          <p:cNvSpPr txBox="1">
            <a:spLocks noChangeArrowheads="1"/>
          </p:cNvSpPr>
          <p:nvPr/>
        </p:nvSpPr>
        <p:spPr bwMode="auto">
          <a:xfrm>
            <a:off x="551180" y="4212431"/>
            <a:ext cx="1357312" cy="558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</a:t>
            </a:r>
          </a:p>
        </p:txBody>
      </p:sp>
      <p:sp>
        <p:nvSpPr>
          <p:cNvPr id="21539" name="Line 45"/>
          <p:cNvSpPr>
            <a:spLocks noChangeShapeType="1"/>
          </p:cNvSpPr>
          <p:nvPr/>
        </p:nvSpPr>
        <p:spPr bwMode="auto">
          <a:xfrm flipV="1">
            <a:off x="1497330" y="3009106"/>
            <a:ext cx="1436687" cy="119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1" name="AutoShape 19"/>
          <p:cNvCxnSpPr>
            <a:cxnSpLocks noChangeShapeType="1"/>
            <a:stCxn id="21509" idx="5"/>
          </p:cNvCxnSpPr>
          <p:nvPr/>
        </p:nvCxnSpPr>
        <p:spPr bwMode="auto">
          <a:xfrm>
            <a:off x="3765867" y="2110581"/>
            <a:ext cx="3013075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Oval 11"/>
          <p:cNvSpPr>
            <a:spLocks noChangeArrowheads="1"/>
          </p:cNvSpPr>
          <p:nvPr/>
        </p:nvSpPr>
        <p:spPr bwMode="auto">
          <a:xfrm>
            <a:off x="6778942" y="261540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SUB</a:t>
            </a:r>
          </a:p>
        </p:txBody>
      </p:sp>
      <p:sp>
        <p:nvSpPr>
          <p:cNvPr id="21543" name="Text Box 30"/>
          <p:cNvSpPr txBox="1">
            <a:spLocks noChangeArrowheads="1"/>
          </p:cNvSpPr>
          <p:nvPr/>
        </p:nvSpPr>
        <p:spPr bwMode="auto">
          <a:xfrm>
            <a:off x="7569517" y="31424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  <a:p>
            <a:pPr algn="l" eaLnBrk="1" hangingPunct="1"/>
            <a:r>
              <a:rPr lang="en-US" sz="1000"/>
              <a:t>RF_Rb_addr = IR[7:4]</a:t>
            </a:r>
          </a:p>
          <a:p>
            <a:pPr algn="l" eaLnBrk="1" hangingPunct="1"/>
            <a:r>
              <a:rPr lang="en-US" sz="1000"/>
              <a:t>RF_rb_rd = 1</a:t>
            </a:r>
          </a:p>
          <a:p>
            <a:pPr algn="l" eaLnBrk="1" hangingPunct="1"/>
            <a:r>
              <a:rPr lang="en-US" sz="1000"/>
              <a:t>ALU_s0 = 2</a:t>
            </a:r>
          </a:p>
        </p:txBody>
      </p:sp>
      <p:sp>
        <p:nvSpPr>
          <p:cNvPr id="21544" name="Line 33"/>
          <p:cNvSpPr>
            <a:spLocks noChangeShapeType="1"/>
          </p:cNvSpPr>
          <p:nvPr/>
        </p:nvSpPr>
        <p:spPr bwMode="auto">
          <a:xfrm flipH="1" flipV="1">
            <a:off x="7480617" y="2890043"/>
            <a:ext cx="34766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5" name="Curved Connector 9"/>
          <p:cNvCxnSpPr>
            <a:cxnSpLocks noChangeShapeType="1"/>
            <a:stCxn id="21542" idx="3"/>
          </p:cNvCxnSpPr>
          <p:nvPr/>
        </p:nvCxnSpPr>
        <p:spPr bwMode="auto">
          <a:xfrm rot="5400000">
            <a:off x="5575618" y="2232818"/>
            <a:ext cx="601662" cy="199548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5833691" y="1387474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JLTA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AutoShape 19"/>
          <p:cNvCxnSpPr>
            <a:cxnSpLocks noChangeShapeType="1"/>
            <a:stCxn id="21509" idx="7"/>
            <a:endCxn id="47" idx="2"/>
          </p:cNvCxnSpPr>
          <p:nvPr/>
        </p:nvCxnSpPr>
        <p:spPr bwMode="auto">
          <a:xfrm flipV="1">
            <a:off x="3766264" y="1571624"/>
            <a:ext cx="2067427" cy="2785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6659320" y="552598"/>
            <a:ext cx="1820393" cy="46166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rgbClr val="FF0000"/>
                </a:solidFill>
              </a:rPr>
              <a:t>If (N ^ V)</a:t>
            </a:r>
          </a:p>
          <a:p>
            <a:pPr algn="l" eaLnBrk="1" hangingPunct="1"/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PC_up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err="1" smtClean="0">
                <a:solidFill>
                  <a:srgbClr val="FF0000"/>
                </a:solidFill>
              </a:rPr>
              <a:t>bbbb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bbbb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" name="Curved Connector 2"/>
          <p:cNvCxnSpPr>
            <a:stCxn id="49" idx="0"/>
            <a:endCxn id="21508" idx="5"/>
          </p:cNvCxnSpPr>
          <p:nvPr/>
        </p:nvCxnSpPr>
        <p:spPr>
          <a:xfrm rot="16200000" flipV="1">
            <a:off x="5467554" y="-327270"/>
            <a:ext cx="6726" cy="3409306"/>
          </a:xfrm>
          <a:prstGeom prst="curvedConnector5">
            <a:avLst>
              <a:gd name="adj1" fmla="val 3398751"/>
              <a:gd name="adj2" fmla="val 53358"/>
              <a:gd name="adj3" fmla="val -329875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6851720" y="138074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JLTB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1" name="AutoShape 19"/>
          <p:cNvCxnSpPr>
            <a:cxnSpLocks noChangeShapeType="1"/>
            <a:endCxn id="49" idx="2"/>
          </p:cNvCxnSpPr>
          <p:nvPr/>
        </p:nvCxnSpPr>
        <p:spPr bwMode="auto">
          <a:xfrm>
            <a:off x="6473209" y="1564896"/>
            <a:ext cx="378511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7452834" y="1850192"/>
            <a:ext cx="255198" cy="246221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smtClean="0">
                <a:solidFill>
                  <a:srgbClr val="FF0000"/>
                </a:solidFill>
              </a:rPr>
              <a:t>?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 flipH="1" flipV="1">
            <a:off x="6443786" y="1666080"/>
            <a:ext cx="1009048" cy="34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stCxn id="43" idx="2"/>
          </p:cNvCxnSpPr>
          <p:nvPr/>
        </p:nvCxnSpPr>
        <p:spPr>
          <a:xfrm flipH="1">
            <a:off x="7391400" y="1014263"/>
            <a:ext cx="178117" cy="363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924800" y="1059656"/>
            <a:ext cx="982193" cy="646331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rgbClr val="FF0000"/>
                </a:solidFill>
              </a:rPr>
              <a:t>N, V are flags from ALU</a:t>
            </a:r>
          </a:p>
        </p:txBody>
      </p:sp>
    </p:spTree>
    <p:extLst>
      <p:ext uri="{BB962C8B-B14F-4D97-AF65-F5344CB8AC3E}">
        <p14:creationId xmlns:p14="http://schemas.microsoft.com/office/powerpoint/2010/main" val="8598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Now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While, repeat,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a Stack (LIFO) to store PC so we can get back, registers</a:t>
            </a:r>
          </a:p>
          <a:p>
            <a:r>
              <a:rPr lang="en-US" dirty="0" smtClean="0"/>
              <a:t>Stack Pointer (SP) points to next available slot in the stack</a:t>
            </a:r>
          </a:p>
          <a:p>
            <a:r>
              <a:rPr lang="en-US" dirty="0" smtClean="0"/>
              <a:t>PUSH instruction – put something on the </a:t>
            </a:r>
            <a:r>
              <a:rPr lang="en-US" dirty="0" smtClean="0"/>
              <a:t>stack </a:t>
            </a:r>
            <a:r>
              <a:rPr lang="en-US" smtClean="0"/>
              <a:t>(like the PC)</a:t>
            </a:r>
            <a:endParaRPr lang="en-US" dirty="0" smtClean="0"/>
          </a:p>
          <a:p>
            <a:r>
              <a:rPr lang="en-US" dirty="0" smtClean="0"/>
              <a:t>POP instruction – take something off the stack</a:t>
            </a:r>
          </a:p>
          <a:p>
            <a:r>
              <a:rPr lang="en-US" dirty="0" smtClean="0"/>
              <a:t>JSUB (jump to subroutine)</a:t>
            </a:r>
          </a:p>
          <a:p>
            <a:r>
              <a:rPr lang="en-US" dirty="0" smtClean="0"/>
              <a:t>RET (return from subroutine)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Program Counter by more than 1; even by a negative number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 smtClean="0"/>
              <a:t>Call it JUMP </a:t>
            </a:r>
            <a:br>
              <a:rPr lang="en-US" dirty="0" smtClean="0"/>
            </a:br>
            <a:r>
              <a:rPr lang="en-US" sz="1800" b="1" dirty="0" err="1" smtClean="0"/>
              <a:t>JUMP</a:t>
            </a:r>
            <a:r>
              <a:rPr lang="en-US" sz="1800" b="1" dirty="0" smtClean="0"/>
              <a:t> </a:t>
            </a:r>
            <a:r>
              <a:rPr lang="en-US" sz="1800" dirty="0" smtClean="0"/>
              <a:t>instruction </a:t>
            </a:r>
            <a:r>
              <a:rPr lang="en-US" sz="1800" dirty="0"/>
              <a:t>– </a:t>
            </a:r>
            <a:r>
              <a:rPr lang="en-US" sz="1800" b="1" dirty="0" smtClean="0"/>
              <a:t>???? </a:t>
            </a:r>
            <a:r>
              <a:rPr lang="en-US" sz="1800" b="1" dirty="0" err="1" smtClean="0"/>
              <a:t>bbbb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bbbb</a:t>
            </a:r>
            <a:r>
              <a:rPr lang="en-US" sz="1800" b="1" dirty="0" smtClean="0"/>
              <a:t> 0000</a:t>
            </a:r>
            <a:br>
              <a:rPr lang="en-US" sz="1800" b="1" dirty="0" smtClean="0"/>
            </a:br>
            <a:r>
              <a:rPr lang="en-US" sz="1800" dirty="0" smtClean="0"/>
              <a:t>where </a:t>
            </a:r>
            <a:r>
              <a:rPr lang="en-US" sz="1800" dirty="0" err="1" smtClean="0"/>
              <a:t>bbbb</a:t>
            </a:r>
            <a:r>
              <a:rPr lang="en-US" sz="1800" dirty="0" smtClean="0"/>
              <a:t> </a:t>
            </a:r>
            <a:r>
              <a:rPr lang="en-US" sz="1800" dirty="0" err="1" smtClean="0"/>
              <a:t>bbbb</a:t>
            </a:r>
            <a:r>
              <a:rPr lang="en-US" sz="1800" dirty="0" smtClean="0"/>
              <a:t> is an 8-bit </a:t>
            </a:r>
            <a:r>
              <a:rPr lang="en-US" sz="1800" dirty="0"/>
              <a:t>signed </a:t>
            </a:r>
            <a:r>
              <a:rPr lang="en-US" sz="1800" dirty="0" smtClean="0"/>
              <a:t>number</a:t>
            </a:r>
            <a:endParaRPr lang="en-US" sz="1800" dirty="0"/>
          </a:p>
          <a:p>
            <a:r>
              <a:rPr lang="en-US" dirty="0" smtClean="0"/>
              <a:t>So JUMP would add </a:t>
            </a:r>
            <a:r>
              <a:rPr lang="en-US" dirty="0" err="1" smtClean="0"/>
              <a:t>bbbb</a:t>
            </a:r>
            <a:r>
              <a:rPr lang="en-US" dirty="0" smtClean="0"/>
              <a:t> </a:t>
            </a:r>
            <a:r>
              <a:rPr lang="en-US" dirty="0" err="1" smtClean="0"/>
              <a:t>bbbb</a:t>
            </a:r>
            <a:r>
              <a:rPr lang="en-US" dirty="0" smtClean="0"/>
              <a:t> to the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we have subroutine calls, it’s a short step to Interrupts</a:t>
            </a:r>
          </a:p>
          <a:p>
            <a:pPr lvl="1"/>
            <a:r>
              <a:rPr lang="en-US" dirty="0"/>
              <a:t>A software interrupt (e.g., INT 3)</a:t>
            </a:r>
          </a:p>
          <a:p>
            <a:pPr lvl="1"/>
            <a:r>
              <a:rPr lang="en-US" dirty="0" smtClean="0"/>
              <a:t>An exception (like Overflow)</a:t>
            </a:r>
          </a:p>
          <a:p>
            <a:pPr lvl="1"/>
            <a:r>
              <a:rPr lang="en-US" dirty="0" smtClean="0"/>
              <a:t>Set up a timer that interrupts when it </a:t>
            </a:r>
            <a:r>
              <a:rPr lang="en-US" dirty="0" smtClean="0"/>
              <a:t>turns over or </a:t>
            </a:r>
            <a:r>
              <a:rPr lang="en-US" dirty="0" smtClean="0"/>
              <a:t>any other condition you wish</a:t>
            </a:r>
          </a:p>
          <a:p>
            <a:pPr lvl="1"/>
            <a:r>
              <a:rPr lang="en-US" dirty="0" smtClean="0"/>
              <a:t>A hardware interrupt (</a:t>
            </a:r>
            <a:r>
              <a:rPr lang="en-US" dirty="0" err="1" smtClean="0"/>
              <a:t>e.g</a:t>
            </a:r>
            <a:r>
              <a:rPr lang="en-US" dirty="0" smtClean="0"/>
              <a:t>, if GPIO[19] went from LOW to HIGH)</a:t>
            </a:r>
          </a:p>
          <a:p>
            <a:r>
              <a:rPr lang="en-US" dirty="0" smtClean="0"/>
              <a:t>The addresses of Interrupt ‘subroutines’ (called Interrupt Handlers) are stored somewhere in Instruction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Our program: 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0: RF[0] = D[0]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1: RF[1] = D[1]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2: RF[2] = RF[0] + RF[1]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3: D[9] = RF[2] 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4: HALT</a:t>
            </a:r>
          </a:p>
          <a:p>
            <a:r>
              <a:rPr lang="en-US" sz="2400" dirty="0" smtClean="0"/>
              <a:t>Becomes:</a:t>
            </a:r>
            <a:br>
              <a:rPr lang="en-US" sz="2400" dirty="0" smtClean="0"/>
            </a:br>
            <a:r>
              <a:rPr lang="en-US" sz="2400" dirty="0" smtClean="0"/>
              <a:t>LOAD 0 0          	or 0010 00000000 0000b</a:t>
            </a:r>
            <a:br>
              <a:rPr lang="en-US" sz="2400" dirty="0" smtClean="0"/>
            </a:br>
            <a:r>
              <a:rPr lang="en-US" sz="2400" dirty="0" smtClean="0"/>
              <a:t>LOAD 1 1           	or 0010 00000001 0001b</a:t>
            </a:r>
            <a:br>
              <a:rPr lang="en-US" sz="2400" dirty="0" smtClean="0"/>
            </a:br>
            <a:r>
              <a:rPr lang="en-US" sz="2400" dirty="0" smtClean="0"/>
              <a:t>ADD 0 1 2          	or 0011 0000 0001 0010b</a:t>
            </a:r>
            <a:br>
              <a:rPr lang="en-US" sz="2400" dirty="0" smtClean="0"/>
            </a:br>
            <a:r>
              <a:rPr lang="en-US" sz="2400" dirty="0" smtClean="0"/>
              <a:t>STORE 2 9        	or 0001 0010 00001001b</a:t>
            </a:r>
            <a:br>
              <a:rPr lang="en-US" sz="2400" dirty="0" smtClean="0"/>
            </a:br>
            <a:r>
              <a:rPr lang="en-US" sz="2400" dirty="0" smtClean="0"/>
              <a:t>HALT                 	or 0101 0000 00000000b</a:t>
            </a: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Definitely Not Least: An Assembler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0" y="22098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0" y="1293397"/>
            <a:ext cx="2819400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gets stored in Instruction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3623" y="2302040"/>
            <a:ext cx="764953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0x2000</a:t>
            </a:r>
          </a:p>
          <a:p>
            <a:r>
              <a:rPr lang="en-US" sz="1200" dirty="0" smtClean="0"/>
              <a:t>0x2011</a:t>
            </a:r>
          </a:p>
          <a:p>
            <a:r>
              <a:rPr lang="en-US" sz="1200" dirty="0" smtClean="0"/>
              <a:t>0x3012</a:t>
            </a:r>
          </a:p>
          <a:p>
            <a:r>
              <a:rPr lang="en-US" sz="1200" dirty="0" smtClean="0"/>
              <a:t>0x1209</a:t>
            </a:r>
          </a:p>
          <a:p>
            <a:r>
              <a:rPr lang="en-US" sz="1200" dirty="0" smtClean="0"/>
              <a:t>0x5000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5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04" y="5485818"/>
            <a:ext cx="8183880" cy="10515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Control-Unit and Datapath for Our  Programmable Processor</a:t>
            </a:r>
          </a:p>
        </p:txBody>
      </p:sp>
      <p:sp>
        <p:nvSpPr>
          <p:cNvPr id="19460" name="Freeform 6"/>
          <p:cNvSpPr>
            <a:spLocks/>
          </p:cNvSpPr>
          <p:nvPr/>
        </p:nvSpPr>
        <p:spPr bwMode="auto">
          <a:xfrm>
            <a:off x="5148550" y="455612"/>
            <a:ext cx="3157250" cy="5030788"/>
          </a:xfrm>
          <a:custGeom>
            <a:avLst/>
            <a:gdLst>
              <a:gd name="T0" fmla="*/ 2147483647 w 1379"/>
              <a:gd name="T1" fmla="*/ 0 h 2218"/>
              <a:gd name="T2" fmla="*/ 2147483647 w 1379"/>
              <a:gd name="T3" fmla="*/ 0 h 2218"/>
              <a:gd name="T4" fmla="*/ 2147483647 w 1379"/>
              <a:gd name="T5" fmla="*/ 2147483647 h 2218"/>
              <a:gd name="T6" fmla="*/ 0 w 1379"/>
              <a:gd name="T7" fmla="*/ 2147483647 h 2218"/>
              <a:gd name="T8" fmla="*/ 0 w 1379"/>
              <a:gd name="T9" fmla="*/ 0 h 2218"/>
              <a:gd name="T10" fmla="*/ 2147483647 w 1379"/>
              <a:gd name="T11" fmla="*/ 0 h 2218"/>
              <a:gd name="T12" fmla="*/ 2147483647 w 1379"/>
              <a:gd name="T13" fmla="*/ 0 h 2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9"/>
              <a:gd name="T22" fmla="*/ 0 h 2218"/>
              <a:gd name="T23" fmla="*/ 1379 w 1379"/>
              <a:gd name="T24" fmla="*/ 2218 h 22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9" h="2218">
                <a:moveTo>
                  <a:pt x="467" y="0"/>
                </a:moveTo>
                <a:lnTo>
                  <a:pt x="1379" y="0"/>
                </a:lnTo>
                <a:lnTo>
                  <a:pt x="1379" y="2218"/>
                </a:lnTo>
                <a:lnTo>
                  <a:pt x="0" y="2218"/>
                </a:lnTo>
                <a:lnTo>
                  <a:pt x="0" y="0"/>
                </a:lnTo>
                <a:lnTo>
                  <a:pt x="395" y="0"/>
                </a:lnTo>
                <a:lnTo>
                  <a:pt x="467" y="0"/>
                </a:lnTo>
                <a:close/>
              </a:path>
            </a:pathLst>
          </a:cu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676401" y="498474"/>
            <a:ext cx="2591088" cy="44799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6215350" y="4005262"/>
            <a:ext cx="63500" cy="66675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2740313" y="919162"/>
            <a:ext cx="1587" cy="2667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2705388" y="8048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2638713" y="1668462"/>
            <a:ext cx="1587" cy="3333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2"/>
          <p:cNvSpPr>
            <a:spLocks/>
          </p:cNvSpPr>
          <p:nvPr/>
        </p:nvSpPr>
        <p:spPr bwMode="auto">
          <a:xfrm>
            <a:off x="2603788" y="15541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3"/>
          <p:cNvSpPr>
            <a:spLocks/>
          </p:cNvSpPr>
          <p:nvPr/>
        </p:nvSpPr>
        <p:spPr bwMode="auto">
          <a:xfrm>
            <a:off x="3162588" y="1460499"/>
            <a:ext cx="76200" cy="541338"/>
          </a:xfrm>
          <a:custGeom>
            <a:avLst/>
            <a:gdLst>
              <a:gd name="T0" fmla="*/ 0 w 48"/>
              <a:gd name="T1" fmla="*/ 0 h 341"/>
              <a:gd name="T2" fmla="*/ 2147483647 w 48"/>
              <a:gd name="T3" fmla="*/ 0 h 341"/>
              <a:gd name="T4" fmla="*/ 2147483647 w 48"/>
              <a:gd name="T5" fmla="*/ 2147483647 h 341"/>
              <a:gd name="T6" fmla="*/ 0 60000 65536"/>
              <a:gd name="T7" fmla="*/ 0 60000 65536"/>
              <a:gd name="T8" fmla="*/ 0 60000 65536"/>
              <a:gd name="T9" fmla="*/ 0 w 48"/>
              <a:gd name="T10" fmla="*/ 0 h 341"/>
              <a:gd name="T11" fmla="*/ 48 w 48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41">
                <a:moveTo>
                  <a:pt x="0" y="0"/>
                </a:moveTo>
                <a:lnTo>
                  <a:pt x="48" y="0"/>
                </a:lnTo>
                <a:lnTo>
                  <a:pt x="48" y="341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Freeform 14"/>
          <p:cNvSpPr>
            <a:spLocks/>
          </p:cNvSpPr>
          <p:nvPr/>
        </p:nvSpPr>
        <p:spPr bwMode="auto">
          <a:xfrm>
            <a:off x="3048288" y="1427162"/>
            <a:ext cx="136525" cy="66675"/>
          </a:xfrm>
          <a:custGeom>
            <a:avLst/>
            <a:gdLst>
              <a:gd name="T0" fmla="*/ 0 w 86"/>
              <a:gd name="T1" fmla="*/ 2147483647 h 42"/>
              <a:gd name="T2" fmla="*/ 2147483647 w 86"/>
              <a:gd name="T3" fmla="*/ 2147483647 h 42"/>
              <a:gd name="T4" fmla="*/ 2147483647 w 86"/>
              <a:gd name="T5" fmla="*/ 0 h 42"/>
              <a:gd name="T6" fmla="*/ 0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0" y="21"/>
                </a:moveTo>
                <a:lnTo>
                  <a:pt x="86" y="42"/>
                </a:lnTo>
                <a:lnTo>
                  <a:pt x="86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15"/>
          <p:cNvSpPr>
            <a:spLocks/>
          </p:cNvSpPr>
          <p:nvPr/>
        </p:nvSpPr>
        <p:spPr bwMode="auto">
          <a:xfrm>
            <a:off x="2443450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6"/>
          <p:cNvSpPr>
            <a:spLocks/>
          </p:cNvSpPr>
          <p:nvPr/>
        </p:nvSpPr>
        <p:spPr bwMode="auto">
          <a:xfrm>
            <a:off x="2443450" y="4094162"/>
            <a:ext cx="88900" cy="92075"/>
          </a:xfrm>
          <a:custGeom>
            <a:avLst/>
            <a:gdLst>
              <a:gd name="T0" fmla="*/ 0 w 56"/>
              <a:gd name="T1" fmla="*/ 2147483647 h 58"/>
              <a:gd name="T2" fmla="*/ 2147483647 w 56"/>
              <a:gd name="T3" fmla="*/ 2147483647 h 58"/>
              <a:gd name="T4" fmla="*/ 0 w 56"/>
              <a:gd name="T5" fmla="*/ 0 h 58"/>
              <a:gd name="T6" fmla="*/ 0 60000 65536"/>
              <a:gd name="T7" fmla="*/ 0 60000 65536"/>
              <a:gd name="T8" fmla="*/ 0 60000 65536"/>
              <a:gd name="T9" fmla="*/ 0 w 56"/>
              <a:gd name="T10" fmla="*/ 0 h 58"/>
              <a:gd name="T11" fmla="*/ 56 w 56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8">
                <a:moveTo>
                  <a:pt x="0" y="58"/>
                </a:moveTo>
                <a:lnTo>
                  <a:pt x="56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7"/>
          <p:cNvSpPr>
            <a:spLocks/>
          </p:cNvSpPr>
          <p:nvPr/>
        </p:nvSpPr>
        <p:spPr bwMode="auto">
          <a:xfrm>
            <a:off x="2692688" y="1036637"/>
            <a:ext cx="98425" cy="93662"/>
          </a:xfrm>
          <a:custGeom>
            <a:avLst/>
            <a:gdLst>
              <a:gd name="T0" fmla="*/ 2147483647 w 62"/>
              <a:gd name="T1" fmla="*/ 0 h 59"/>
              <a:gd name="T2" fmla="*/ 0 w 62"/>
              <a:gd name="T3" fmla="*/ 2147483647 h 59"/>
              <a:gd name="T4" fmla="*/ 2147483647 w 62"/>
              <a:gd name="T5" fmla="*/ 0 h 59"/>
              <a:gd name="T6" fmla="*/ 0 60000 65536"/>
              <a:gd name="T7" fmla="*/ 0 60000 65536"/>
              <a:gd name="T8" fmla="*/ 0 60000 65536"/>
              <a:gd name="T9" fmla="*/ 0 w 62"/>
              <a:gd name="T10" fmla="*/ 0 h 59"/>
              <a:gd name="T11" fmla="*/ 62 w 62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59">
                <a:moveTo>
                  <a:pt x="62" y="0"/>
                </a:moveTo>
                <a:lnTo>
                  <a:pt x="0" y="59"/>
                </a:ln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2692688" y="1036637"/>
            <a:ext cx="9842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9"/>
          <p:cNvSpPr>
            <a:spLocks/>
          </p:cNvSpPr>
          <p:nvPr/>
        </p:nvSpPr>
        <p:spPr bwMode="auto">
          <a:xfrm>
            <a:off x="3629313" y="1633537"/>
            <a:ext cx="96837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3629313" y="1633537"/>
            <a:ext cx="96837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Freeform 21"/>
          <p:cNvSpPr>
            <a:spLocks/>
          </p:cNvSpPr>
          <p:nvPr/>
        </p:nvSpPr>
        <p:spPr bwMode="auto">
          <a:xfrm>
            <a:off x="5250150" y="2608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 flipH="1">
            <a:off x="5250150" y="2608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23"/>
          <p:cNvSpPr>
            <a:spLocks/>
          </p:cNvSpPr>
          <p:nvPr/>
        </p:nvSpPr>
        <p:spPr bwMode="auto">
          <a:xfrm>
            <a:off x="5212050" y="630237"/>
            <a:ext cx="93663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 flipH="1">
            <a:off x="5212050" y="630237"/>
            <a:ext cx="93663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5"/>
          <p:cNvSpPr>
            <a:spLocks/>
          </p:cNvSpPr>
          <p:nvPr/>
        </p:nvSpPr>
        <p:spPr bwMode="auto">
          <a:xfrm>
            <a:off x="6261388" y="1493837"/>
            <a:ext cx="93662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 flipH="1">
            <a:off x="6261388" y="1493837"/>
            <a:ext cx="93662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27"/>
          <p:cNvSpPr>
            <a:spLocks/>
          </p:cNvSpPr>
          <p:nvPr/>
        </p:nvSpPr>
        <p:spPr bwMode="auto">
          <a:xfrm>
            <a:off x="5250150" y="2992437"/>
            <a:ext cx="96838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 flipH="1">
            <a:off x="5250150" y="2992437"/>
            <a:ext cx="96838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9"/>
          <p:cNvSpPr>
            <a:spLocks/>
          </p:cNvSpPr>
          <p:nvPr/>
        </p:nvSpPr>
        <p:spPr bwMode="auto">
          <a:xfrm>
            <a:off x="5250150" y="3370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 flipH="1">
            <a:off x="5250150" y="3370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31"/>
          <p:cNvSpPr>
            <a:spLocks/>
          </p:cNvSpPr>
          <p:nvPr/>
        </p:nvSpPr>
        <p:spPr bwMode="auto">
          <a:xfrm>
            <a:off x="5547013" y="3817937"/>
            <a:ext cx="92075" cy="93662"/>
          </a:xfrm>
          <a:custGeom>
            <a:avLst/>
            <a:gdLst>
              <a:gd name="T0" fmla="*/ 2147483647 w 58"/>
              <a:gd name="T1" fmla="*/ 0 h 59"/>
              <a:gd name="T2" fmla="*/ 0 w 58"/>
              <a:gd name="T3" fmla="*/ 2147483647 h 59"/>
              <a:gd name="T4" fmla="*/ 2147483647 w 58"/>
              <a:gd name="T5" fmla="*/ 0 h 59"/>
              <a:gd name="T6" fmla="*/ 0 60000 65536"/>
              <a:gd name="T7" fmla="*/ 0 60000 65536"/>
              <a:gd name="T8" fmla="*/ 0 60000 65536"/>
              <a:gd name="T9" fmla="*/ 0 w 58"/>
              <a:gd name="T10" fmla="*/ 0 h 59"/>
              <a:gd name="T11" fmla="*/ 58 w 5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9">
                <a:moveTo>
                  <a:pt x="58" y="0"/>
                </a:moveTo>
                <a:lnTo>
                  <a:pt x="0" y="59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32"/>
          <p:cNvSpPr>
            <a:spLocks noChangeShapeType="1"/>
          </p:cNvSpPr>
          <p:nvPr/>
        </p:nvSpPr>
        <p:spPr bwMode="auto">
          <a:xfrm flipH="1">
            <a:off x="5547013" y="3817937"/>
            <a:ext cx="9207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3"/>
          <p:cNvSpPr>
            <a:spLocks/>
          </p:cNvSpPr>
          <p:nvPr/>
        </p:nvSpPr>
        <p:spPr bwMode="auto">
          <a:xfrm>
            <a:off x="6651913" y="4102099"/>
            <a:ext cx="92075" cy="96838"/>
          </a:xfrm>
          <a:custGeom>
            <a:avLst/>
            <a:gdLst>
              <a:gd name="T0" fmla="*/ 2147483647 w 58"/>
              <a:gd name="T1" fmla="*/ 0 h 61"/>
              <a:gd name="T2" fmla="*/ 0 w 58"/>
              <a:gd name="T3" fmla="*/ 2147483647 h 61"/>
              <a:gd name="T4" fmla="*/ 2147483647 w 58"/>
              <a:gd name="T5" fmla="*/ 0 h 61"/>
              <a:gd name="T6" fmla="*/ 0 60000 65536"/>
              <a:gd name="T7" fmla="*/ 0 60000 65536"/>
              <a:gd name="T8" fmla="*/ 0 60000 65536"/>
              <a:gd name="T9" fmla="*/ 0 w 58"/>
              <a:gd name="T10" fmla="*/ 0 h 61"/>
              <a:gd name="T11" fmla="*/ 58 w 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1">
                <a:moveTo>
                  <a:pt x="58" y="0"/>
                </a:moveTo>
                <a:lnTo>
                  <a:pt x="0" y="61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34"/>
          <p:cNvSpPr>
            <a:spLocks noChangeShapeType="1"/>
          </p:cNvSpPr>
          <p:nvPr/>
        </p:nvSpPr>
        <p:spPr bwMode="auto">
          <a:xfrm flipH="1">
            <a:off x="6651913" y="4102099"/>
            <a:ext cx="92075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35"/>
          <p:cNvSpPr>
            <a:spLocks/>
          </p:cNvSpPr>
          <p:nvPr/>
        </p:nvSpPr>
        <p:spPr bwMode="auto">
          <a:xfrm>
            <a:off x="6829713" y="4856162"/>
            <a:ext cx="92075" cy="92075"/>
          </a:xfrm>
          <a:custGeom>
            <a:avLst/>
            <a:gdLst>
              <a:gd name="T0" fmla="*/ 2147483647 w 58"/>
              <a:gd name="T1" fmla="*/ 0 h 58"/>
              <a:gd name="T2" fmla="*/ 0 w 58"/>
              <a:gd name="T3" fmla="*/ 2147483647 h 58"/>
              <a:gd name="T4" fmla="*/ 2147483647 w 58"/>
              <a:gd name="T5" fmla="*/ 0 h 58"/>
              <a:gd name="T6" fmla="*/ 0 60000 65536"/>
              <a:gd name="T7" fmla="*/ 0 60000 65536"/>
              <a:gd name="T8" fmla="*/ 0 60000 65536"/>
              <a:gd name="T9" fmla="*/ 0 w 58"/>
              <a:gd name="T10" fmla="*/ 0 h 58"/>
              <a:gd name="T11" fmla="*/ 58 w 5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8">
                <a:moveTo>
                  <a:pt x="58" y="0"/>
                </a:moveTo>
                <a:lnTo>
                  <a:pt x="0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6"/>
          <p:cNvSpPr>
            <a:spLocks noChangeShapeType="1"/>
          </p:cNvSpPr>
          <p:nvPr/>
        </p:nvSpPr>
        <p:spPr bwMode="auto">
          <a:xfrm flipH="1">
            <a:off x="6829713" y="4856162"/>
            <a:ext cx="92075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Freeform 37"/>
          <p:cNvSpPr>
            <a:spLocks/>
          </p:cNvSpPr>
          <p:nvPr/>
        </p:nvSpPr>
        <p:spPr bwMode="auto">
          <a:xfrm>
            <a:off x="3624550" y="868362"/>
            <a:ext cx="96838" cy="96837"/>
          </a:xfrm>
          <a:custGeom>
            <a:avLst/>
            <a:gdLst>
              <a:gd name="T0" fmla="*/ 2147483647 w 61"/>
              <a:gd name="T1" fmla="*/ 0 h 61"/>
              <a:gd name="T2" fmla="*/ 0 w 61"/>
              <a:gd name="T3" fmla="*/ 2147483647 h 61"/>
              <a:gd name="T4" fmla="*/ 2147483647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61" y="0"/>
                </a:moveTo>
                <a:lnTo>
                  <a:pt x="0" y="61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8"/>
          <p:cNvSpPr>
            <a:spLocks noChangeShapeType="1"/>
          </p:cNvSpPr>
          <p:nvPr/>
        </p:nvSpPr>
        <p:spPr bwMode="auto">
          <a:xfrm flipH="1">
            <a:off x="3624550" y="868362"/>
            <a:ext cx="96838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645063" y="1193799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2568863" y="1371599"/>
            <a:ext cx="147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clr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2851438" y="13715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up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2526000" y="101917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97" name="Line 49"/>
          <p:cNvSpPr>
            <a:spLocks noChangeShapeType="1"/>
          </p:cNvSpPr>
          <p:nvPr/>
        </p:nvSpPr>
        <p:spPr bwMode="auto">
          <a:xfrm>
            <a:off x="3675350" y="1544637"/>
            <a:ext cx="1588" cy="3349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Freeform 50"/>
          <p:cNvSpPr>
            <a:spLocks/>
          </p:cNvSpPr>
          <p:nvPr/>
        </p:nvSpPr>
        <p:spPr bwMode="auto">
          <a:xfrm>
            <a:off x="3642013" y="18589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1"/>
          <p:cNvSpPr>
            <a:spLocks noChangeShapeType="1"/>
          </p:cNvSpPr>
          <p:nvPr/>
        </p:nvSpPr>
        <p:spPr bwMode="auto">
          <a:xfrm>
            <a:off x="4203988" y="2654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52"/>
          <p:cNvSpPr>
            <a:spLocks/>
          </p:cNvSpPr>
          <p:nvPr/>
        </p:nvSpPr>
        <p:spPr bwMode="auto">
          <a:xfrm>
            <a:off x="5651788" y="2620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53"/>
          <p:cNvSpPr>
            <a:spLocks noChangeShapeType="1"/>
          </p:cNvSpPr>
          <p:nvPr/>
        </p:nvSpPr>
        <p:spPr bwMode="auto">
          <a:xfrm>
            <a:off x="6309013" y="1308099"/>
            <a:ext cx="1587" cy="3429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Freeform 54"/>
          <p:cNvSpPr>
            <a:spLocks/>
          </p:cNvSpPr>
          <p:nvPr/>
        </p:nvSpPr>
        <p:spPr bwMode="auto">
          <a:xfrm>
            <a:off x="6274088" y="16335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55"/>
          <p:cNvSpPr>
            <a:spLocks noChangeShapeType="1"/>
          </p:cNvSpPr>
          <p:nvPr/>
        </p:nvSpPr>
        <p:spPr bwMode="auto">
          <a:xfrm>
            <a:off x="6309013" y="2179637"/>
            <a:ext cx="1587" cy="161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Freeform 56"/>
          <p:cNvSpPr>
            <a:spLocks/>
          </p:cNvSpPr>
          <p:nvPr/>
        </p:nvSpPr>
        <p:spPr bwMode="auto">
          <a:xfrm>
            <a:off x="6274088" y="23193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57"/>
          <p:cNvSpPr>
            <a:spLocks noChangeShapeType="1"/>
          </p:cNvSpPr>
          <p:nvPr/>
        </p:nvSpPr>
        <p:spPr bwMode="auto">
          <a:xfrm>
            <a:off x="6248688" y="3962399"/>
            <a:ext cx="1587" cy="2921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Freeform 58"/>
          <p:cNvSpPr>
            <a:spLocks/>
          </p:cNvSpPr>
          <p:nvPr/>
        </p:nvSpPr>
        <p:spPr bwMode="auto">
          <a:xfrm>
            <a:off x="6215350" y="42338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9"/>
          <p:cNvSpPr>
            <a:spLocks noChangeShapeType="1"/>
          </p:cNvSpPr>
          <p:nvPr/>
        </p:nvSpPr>
        <p:spPr bwMode="auto">
          <a:xfrm>
            <a:off x="6697950" y="3957637"/>
            <a:ext cx="1588" cy="2968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Freeform 60"/>
          <p:cNvSpPr>
            <a:spLocks/>
          </p:cNvSpPr>
          <p:nvPr/>
        </p:nvSpPr>
        <p:spPr bwMode="auto">
          <a:xfrm>
            <a:off x="6664613" y="42338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Freeform 61"/>
          <p:cNvSpPr>
            <a:spLocks/>
          </p:cNvSpPr>
          <p:nvPr/>
        </p:nvSpPr>
        <p:spPr bwMode="auto">
          <a:xfrm>
            <a:off x="5593050" y="1422399"/>
            <a:ext cx="652463" cy="2616200"/>
          </a:xfrm>
          <a:custGeom>
            <a:avLst/>
            <a:gdLst>
              <a:gd name="T0" fmla="*/ 2147483647 w 411"/>
              <a:gd name="T1" fmla="*/ 0 h 1648"/>
              <a:gd name="T2" fmla="*/ 2147483647 w 411"/>
              <a:gd name="T3" fmla="*/ 2147483647 h 1648"/>
              <a:gd name="T4" fmla="*/ 0 w 411"/>
              <a:gd name="T5" fmla="*/ 2147483647 h 1648"/>
              <a:gd name="T6" fmla="*/ 0 w 411"/>
              <a:gd name="T7" fmla="*/ 2147483647 h 1648"/>
              <a:gd name="T8" fmla="*/ 2147483647 w 411"/>
              <a:gd name="T9" fmla="*/ 2147483647 h 1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1648"/>
              <a:gd name="T17" fmla="*/ 411 w 411"/>
              <a:gd name="T18" fmla="*/ 1648 h 16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1648">
                <a:moveTo>
                  <a:pt x="149" y="0"/>
                </a:moveTo>
                <a:lnTo>
                  <a:pt x="149" y="109"/>
                </a:lnTo>
                <a:lnTo>
                  <a:pt x="0" y="109"/>
                </a:lnTo>
                <a:lnTo>
                  <a:pt x="0" y="1648"/>
                </a:lnTo>
                <a:lnTo>
                  <a:pt x="411" y="1648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Freeform 62"/>
          <p:cNvSpPr>
            <a:spLocks/>
          </p:cNvSpPr>
          <p:nvPr/>
        </p:nvSpPr>
        <p:spPr bwMode="auto">
          <a:xfrm>
            <a:off x="5796250" y="1308099"/>
            <a:ext cx="68263" cy="134938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0"/>
                </a:moveTo>
                <a:lnTo>
                  <a:pt x="0" y="85"/>
                </a:lnTo>
                <a:lnTo>
                  <a:pt x="43" y="85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Freeform 63"/>
          <p:cNvSpPr>
            <a:spLocks/>
          </p:cNvSpPr>
          <p:nvPr/>
        </p:nvSpPr>
        <p:spPr bwMode="auto">
          <a:xfrm>
            <a:off x="6461413" y="1549399"/>
            <a:ext cx="800100" cy="3357563"/>
          </a:xfrm>
          <a:custGeom>
            <a:avLst/>
            <a:gdLst>
              <a:gd name="T0" fmla="*/ 2147483647 w 504"/>
              <a:gd name="T1" fmla="*/ 2147483647 h 2115"/>
              <a:gd name="T2" fmla="*/ 2147483647 w 504"/>
              <a:gd name="T3" fmla="*/ 0 h 2115"/>
              <a:gd name="T4" fmla="*/ 2147483647 w 504"/>
              <a:gd name="T5" fmla="*/ 0 h 2115"/>
              <a:gd name="T6" fmla="*/ 2147483647 w 504"/>
              <a:gd name="T7" fmla="*/ 2147483647 h 2115"/>
              <a:gd name="T8" fmla="*/ 0 w 504"/>
              <a:gd name="T9" fmla="*/ 2147483647 h 2115"/>
              <a:gd name="T10" fmla="*/ 0 w 504"/>
              <a:gd name="T11" fmla="*/ 2147483647 h 2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4"/>
              <a:gd name="T19" fmla="*/ 0 h 2115"/>
              <a:gd name="T20" fmla="*/ 504 w 504"/>
              <a:gd name="T21" fmla="*/ 2115 h 2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4" h="2115">
                <a:moveTo>
                  <a:pt x="122" y="64"/>
                </a:moveTo>
                <a:lnTo>
                  <a:pt x="122" y="0"/>
                </a:lnTo>
                <a:lnTo>
                  <a:pt x="504" y="0"/>
                </a:lnTo>
                <a:lnTo>
                  <a:pt x="504" y="2115"/>
                </a:lnTo>
                <a:lnTo>
                  <a:pt x="0" y="2115"/>
                </a:lnTo>
                <a:lnTo>
                  <a:pt x="0" y="2016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Freeform 64"/>
          <p:cNvSpPr>
            <a:spLocks/>
          </p:cNvSpPr>
          <p:nvPr/>
        </p:nvSpPr>
        <p:spPr bwMode="auto">
          <a:xfrm>
            <a:off x="6621750" y="1633537"/>
            <a:ext cx="68263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1" y="86"/>
                </a:moveTo>
                <a:lnTo>
                  <a:pt x="0" y="0"/>
                </a:lnTo>
                <a:lnTo>
                  <a:pt x="43" y="0"/>
                </a:lnTo>
                <a:lnTo>
                  <a:pt x="21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65"/>
          <p:cNvSpPr>
            <a:spLocks noChangeShapeType="1"/>
          </p:cNvSpPr>
          <p:nvPr/>
        </p:nvSpPr>
        <p:spPr bwMode="auto">
          <a:xfrm>
            <a:off x="4203988" y="2844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Freeform 66"/>
          <p:cNvSpPr>
            <a:spLocks/>
          </p:cNvSpPr>
          <p:nvPr/>
        </p:nvSpPr>
        <p:spPr bwMode="auto">
          <a:xfrm>
            <a:off x="5651788" y="2811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Line 67"/>
          <p:cNvSpPr>
            <a:spLocks noChangeShapeType="1"/>
          </p:cNvSpPr>
          <p:nvPr/>
        </p:nvSpPr>
        <p:spPr bwMode="auto">
          <a:xfrm>
            <a:off x="4203988" y="3035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Freeform 68"/>
          <p:cNvSpPr>
            <a:spLocks/>
          </p:cNvSpPr>
          <p:nvPr/>
        </p:nvSpPr>
        <p:spPr bwMode="auto">
          <a:xfrm>
            <a:off x="5651788" y="3001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Freeform 69"/>
          <p:cNvSpPr>
            <a:spLocks/>
          </p:cNvSpPr>
          <p:nvPr/>
        </p:nvSpPr>
        <p:spPr bwMode="auto">
          <a:xfrm>
            <a:off x="4203988" y="681037"/>
            <a:ext cx="1173162" cy="1320800"/>
          </a:xfrm>
          <a:custGeom>
            <a:avLst/>
            <a:gdLst>
              <a:gd name="T0" fmla="*/ 2147483647 w 739"/>
              <a:gd name="T1" fmla="*/ 0 h 832"/>
              <a:gd name="T2" fmla="*/ 2147483647 w 739"/>
              <a:gd name="T3" fmla="*/ 0 h 832"/>
              <a:gd name="T4" fmla="*/ 0 w 739"/>
              <a:gd name="T5" fmla="*/ 2147483647 h 832"/>
              <a:gd name="T6" fmla="*/ 0 60000 65536"/>
              <a:gd name="T7" fmla="*/ 0 60000 65536"/>
              <a:gd name="T8" fmla="*/ 0 60000 65536"/>
              <a:gd name="T9" fmla="*/ 0 w 739"/>
              <a:gd name="T10" fmla="*/ 0 h 832"/>
              <a:gd name="T11" fmla="*/ 739 w 739"/>
              <a:gd name="T12" fmla="*/ 832 h 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832">
                <a:moveTo>
                  <a:pt x="739" y="0"/>
                </a:moveTo>
                <a:lnTo>
                  <a:pt x="403" y="0"/>
                </a:lnTo>
                <a:lnTo>
                  <a:pt x="0" y="832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Freeform 70"/>
          <p:cNvSpPr>
            <a:spLocks/>
          </p:cNvSpPr>
          <p:nvPr/>
        </p:nvSpPr>
        <p:spPr bwMode="auto">
          <a:xfrm>
            <a:off x="5359688" y="647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Freeform 73"/>
          <p:cNvSpPr>
            <a:spLocks/>
          </p:cNvSpPr>
          <p:nvPr/>
        </p:nvSpPr>
        <p:spPr bwMode="auto">
          <a:xfrm>
            <a:off x="4203988" y="1062037"/>
            <a:ext cx="1173162" cy="1244600"/>
          </a:xfrm>
          <a:custGeom>
            <a:avLst/>
            <a:gdLst>
              <a:gd name="T0" fmla="*/ 2147483647 w 739"/>
              <a:gd name="T1" fmla="*/ 0 h 784"/>
              <a:gd name="T2" fmla="*/ 2147483647 w 739"/>
              <a:gd name="T3" fmla="*/ 0 h 784"/>
              <a:gd name="T4" fmla="*/ 0 w 739"/>
              <a:gd name="T5" fmla="*/ 2147483647 h 784"/>
              <a:gd name="T6" fmla="*/ 0 60000 65536"/>
              <a:gd name="T7" fmla="*/ 0 60000 65536"/>
              <a:gd name="T8" fmla="*/ 0 60000 65536"/>
              <a:gd name="T9" fmla="*/ 0 w 739"/>
              <a:gd name="T10" fmla="*/ 0 h 784"/>
              <a:gd name="T11" fmla="*/ 739 w 739"/>
              <a:gd name="T12" fmla="*/ 784 h 7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784">
                <a:moveTo>
                  <a:pt x="739" y="0"/>
                </a:moveTo>
                <a:lnTo>
                  <a:pt x="403" y="0"/>
                </a:lnTo>
                <a:lnTo>
                  <a:pt x="0" y="78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Freeform 74"/>
          <p:cNvSpPr>
            <a:spLocks/>
          </p:cNvSpPr>
          <p:nvPr/>
        </p:nvSpPr>
        <p:spPr bwMode="auto">
          <a:xfrm>
            <a:off x="5359688" y="1028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Freeform 75"/>
          <p:cNvSpPr>
            <a:spLocks/>
          </p:cNvSpPr>
          <p:nvPr/>
        </p:nvSpPr>
        <p:spPr bwMode="auto">
          <a:xfrm>
            <a:off x="4203988" y="2019299"/>
            <a:ext cx="1473200" cy="406400"/>
          </a:xfrm>
          <a:custGeom>
            <a:avLst/>
            <a:gdLst>
              <a:gd name="T0" fmla="*/ 2147483647 w 928"/>
              <a:gd name="T1" fmla="*/ 0 h 256"/>
              <a:gd name="T2" fmla="*/ 2147483647 w 928"/>
              <a:gd name="T3" fmla="*/ 0 h 256"/>
              <a:gd name="T4" fmla="*/ 0 w 928"/>
              <a:gd name="T5" fmla="*/ 2147483647 h 256"/>
              <a:gd name="T6" fmla="*/ 0 60000 65536"/>
              <a:gd name="T7" fmla="*/ 0 60000 65536"/>
              <a:gd name="T8" fmla="*/ 0 60000 65536"/>
              <a:gd name="T9" fmla="*/ 0 w 928"/>
              <a:gd name="T10" fmla="*/ 0 h 256"/>
              <a:gd name="T11" fmla="*/ 928 w 928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256">
                <a:moveTo>
                  <a:pt x="928" y="0"/>
                </a:moveTo>
                <a:lnTo>
                  <a:pt x="328" y="0"/>
                </a:lnTo>
                <a:lnTo>
                  <a:pt x="0" y="256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Freeform 76"/>
          <p:cNvSpPr>
            <a:spLocks/>
          </p:cNvSpPr>
          <p:nvPr/>
        </p:nvSpPr>
        <p:spPr bwMode="auto">
          <a:xfrm>
            <a:off x="5661313" y="1985962"/>
            <a:ext cx="134937" cy="66675"/>
          </a:xfrm>
          <a:custGeom>
            <a:avLst/>
            <a:gdLst>
              <a:gd name="T0" fmla="*/ 2147483647 w 85"/>
              <a:gd name="T1" fmla="*/ 2147483647 h 42"/>
              <a:gd name="T2" fmla="*/ 0 w 85"/>
              <a:gd name="T3" fmla="*/ 2147483647 h 42"/>
              <a:gd name="T4" fmla="*/ 0 w 85"/>
              <a:gd name="T5" fmla="*/ 0 h 42"/>
              <a:gd name="T6" fmla="*/ 2147483647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85" y="21"/>
                </a:moveTo>
                <a:lnTo>
                  <a:pt x="0" y="42"/>
                </a:lnTo>
                <a:lnTo>
                  <a:pt x="0" y="0"/>
                </a:lnTo>
                <a:lnTo>
                  <a:pt x="8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77"/>
          <p:cNvSpPr>
            <a:spLocks/>
          </p:cNvSpPr>
          <p:nvPr/>
        </p:nvSpPr>
        <p:spPr bwMode="auto">
          <a:xfrm>
            <a:off x="4203988" y="4068762"/>
            <a:ext cx="1473200" cy="477837"/>
          </a:xfrm>
          <a:custGeom>
            <a:avLst/>
            <a:gdLst>
              <a:gd name="T0" fmla="*/ 2147483647 w 928"/>
              <a:gd name="T1" fmla="*/ 2147483647 h 301"/>
              <a:gd name="T2" fmla="*/ 2147483647 w 928"/>
              <a:gd name="T3" fmla="*/ 2147483647 h 301"/>
              <a:gd name="T4" fmla="*/ 0 w 928"/>
              <a:gd name="T5" fmla="*/ 0 h 301"/>
              <a:gd name="T6" fmla="*/ 0 60000 65536"/>
              <a:gd name="T7" fmla="*/ 0 60000 65536"/>
              <a:gd name="T8" fmla="*/ 0 60000 65536"/>
              <a:gd name="T9" fmla="*/ 0 w 928"/>
              <a:gd name="T10" fmla="*/ 0 h 301"/>
              <a:gd name="T11" fmla="*/ 928 w 928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301">
                <a:moveTo>
                  <a:pt x="928" y="301"/>
                </a:moveTo>
                <a:lnTo>
                  <a:pt x="328" y="30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Freeform 78"/>
          <p:cNvSpPr>
            <a:spLocks/>
          </p:cNvSpPr>
          <p:nvPr/>
        </p:nvSpPr>
        <p:spPr bwMode="auto">
          <a:xfrm>
            <a:off x="5661313" y="4516437"/>
            <a:ext cx="134937" cy="68262"/>
          </a:xfrm>
          <a:custGeom>
            <a:avLst/>
            <a:gdLst>
              <a:gd name="T0" fmla="*/ 2147483647 w 85"/>
              <a:gd name="T1" fmla="*/ 2147483647 h 43"/>
              <a:gd name="T2" fmla="*/ 0 w 85"/>
              <a:gd name="T3" fmla="*/ 0 h 43"/>
              <a:gd name="T4" fmla="*/ 0 w 85"/>
              <a:gd name="T5" fmla="*/ 2147483647 h 43"/>
              <a:gd name="T6" fmla="*/ 2147483647 w 85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3"/>
              <a:gd name="T14" fmla="*/ 85 w 8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3">
                <a:moveTo>
                  <a:pt x="85" y="22"/>
                </a:moveTo>
                <a:lnTo>
                  <a:pt x="0" y="0"/>
                </a:lnTo>
                <a:lnTo>
                  <a:pt x="0" y="43"/>
                </a:lnTo>
                <a:lnTo>
                  <a:pt x="8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79"/>
          <p:cNvSpPr>
            <a:spLocks noChangeShapeType="1"/>
          </p:cNvSpPr>
          <p:nvPr/>
        </p:nvSpPr>
        <p:spPr bwMode="auto">
          <a:xfrm>
            <a:off x="4203988" y="3225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Freeform 80"/>
          <p:cNvSpPr>
            <a:spLocks/>
          </p:cNvSpPr>
          <p:nvPr/>
        </p:nvSpPr>
        <p:spPr bwMode="auto">
          <a:xfrm>
            <a:off x="5651788" y="3192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Line 81"/>
          <p:cNvSpPr>
            <a:spLocks noChangeShapeType="1"/>
          </p:cNvSpPr>
          <p:nvPr/>
        </p:nvSpPr>
        <p:spPr bwMode="auto">
          <a:xfrm>
            <a:off x="4203988" y="3416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Freeform 82"/>
          <p:cNvSpPr>
            <a:spLocks/>
          </p:cNvSpPr>
          <p:nvPr/>
        </p:nvSpPr>
        <p:spPr bwMode="auto">
          <a:xfrm>
            <a:off x="5651788" y="3382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Line 83"/>
          <p:cNvSpPr>
            <a:spLocks noChangeShapeType="1"/>
          </p:cNvSpPr>
          <p:nvPr/>
        </p:nvSpPr>
        <p:spPr bwMode="auto">
          <a:xfrm>
            <a:off x="4203988" y="3606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Freeform 84"/>
          <p:cNvSpPr>
            <a:spLocks/>
          </p:cNvSpPr>
          <p:nvPr/>
        </p:nvSpPr>
        <p:spPr bwMode="auto">
          <a:xfrm>
            <a:off x="5651788" y="3573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Freeform 85"/>
          <p:cNvSpPr>
            <a:spLocks/>
          </p:cNvSpPr>
          <p:nvPr/>
        </p:nvSpPr>
        <p:spPr bwMode="auto">
          <a:xfrm>
            <a:off x="4094450" y="1460499"/>
            <a:ext cx="76200" cy="538163"/>
          </a:xfrm>
          <a:custGeom>
            <a:avLst/>
            <a:gdLst>
              <a:gd name="T0" fmla="*/ 0 w 48"/>
              <a:gd name="T1" fmla="*/ 0 h 339"/>
              <a:gd name="T2" fmla="*/ 2147483647 w 48"/>
              <a:gd name="T3" fmla="*/ 0 h 339"/>
              <a:gd name="T4" fmla="*/ 2147483647 w 48"/>
              <a:gd name="T5" fmla="*/ 2147483647 h 339"/>
              <a:gd name="T6" fmla="*/ 0 60000 65536"/>
              <a:gd name="T7" fmla="*/ 0 60000 65536"/>
              <a:gd name="T8" fmla="*/ 0 60000 65536"/>
              <a:gd name="T9" fmla="*/ 0 w 48"/>
              <a:gd name="T10" fmla="*/ 0 h 339"/>
              <a:gd name="T11" fmla="*/ 48 w 48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39">
                <a:moveTo>
                  <a:pt x="0" y="0"/>
                </a:moveTo>
                <a:lnTo>
                  <a:pt x="48" y="0"/>
                </a:lnTo>
                <a:lnTo>
                  <a:pt x="48" y="339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Freeform 86"/>
          <p:cNvSpPr>
            <a:spLocks/>
          </p:cNvSpPr>
          <p:nvPr/>
        </p:nvSpPr>
        <p:spPr bwMode="auto">
          <a:xfrm>
            <a:off x="3980150" y="1427162"/>
            <a:ext cx="134938" cy="66675"/>
          </a:xfrm>
          <a:custGeom>
            <a:avLst/>
            <a:gdLst>
              <a:gd name="T0" fmla="*/ 0 w 85"/>
              <a:gd name="T1" fmla="*/ 2147483647 h 42"/>
              <a:gd name="T2" fmla="*/ 2147483647 w 85"/>
              <a:gd name="T3" fmla="*/ 2147483647 h 42"/>
              <a:gd name="T4" fmla="*/ 2147483647 w 85"/>
              <a:gd name="T5" fmla="*/ 0 h 42"/>
              <a:gd name="T6" fmla="*/ 0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0" y="21"/>
                </a:moveTo>
                <a:lnTo>
                  <a:pt x="85" y="42"/>
                </a:lnTo>
                <a:lnTo>
                  <a:pt x="85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Freeform 87"/>
          <p:cNvSpPr>
            <a:spLocks/>
          </p:cNvSpPr>
          <p:nvPr/>
        </p:nvSpPr>
        <p:spPr bwMode="auto">
          <a:xfrm>
            <a:off x="3375313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Freeform 88"/>
          <p:cNvSpPr>
            <a:spLocks/>
          </p:cNvSpPr>
          <p:nvPr/>
        </p:nvSpPr>
        <p:spPr bwMode="auto">
          <a:xfrm>
            <a:off x="5486688" y="11636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Freeform 89"/>
          <p:cNvSpPr>
            <a:spLocks/>
          </p:cNvSpPr>
          <p:nvPr/>
        </p:nvSpPr>
        <p:spPr bwMode="auto">
          <a:xfrm>
            <a:off x="5804188" y="3665537"/>
            <a:ext cx="88900" cy="88900"/>
          </a:xfrm>
          <a:custGeom>
            <a:avLst/>
            <a:gdLst>
              <a:gd name="T0" fmla="*/ 0 w 56"/>
              <a:gd name="T1" fmla="*/ 2147483647 h 56"/>
              <a:gd name="T2" fmla="*/ 2147483647 w 56"/>
              <a:gd name="T3" fmla="*/ 2147483647 h 56"/>
              <a:gd name="T4" fmla="*/ 0 w 56"/>
              <a:gd name="T5" fmla="*/ 0 h 56"/>
              <a:gd name="T6" fmla="*/ 0 60000 65536"/>
              <a:gd name="T7" fmla="*/ 0 60000 65536"/>
              <a:gd name="T8" fmla="*/ 0 60000 65536"/>
              <a:gd name="T9" fmla="*/ 0 w 56"/>
              <a:gd name="T10" fmla="*/ 0 h 56"/>
              <a:gd name="T11" fmla="*/ 56 w 5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6">
                <a:moveTo>
                  <a:pt x="0" y="56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ine 90"/>
          <p:cNvSpPr>
            <a:spLocks noChangeShapeType="1"/>
          </p:cNvSpPr>
          <p:nvPr/>
        </p:nvSpPr>
        <p:spPr bwMode="auto">
          <a:xfrm>
            <a:off x="3670588" y="804862"/>
            <a:ext cx="1587" cy="2492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Freeform 91"/>
          <p:cNvSpPr>
            <a:spLocks/>
          </p:cNvSpPr>
          <p:nvPr/>
        </p:nvSpPr>
        <p:spPr bwMode="auto">
          <a:xfrm>
            <a:off x="3637250" y="10334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Rectangle 93"/>
          <p:cNvSpPr>
            <a:spLocks noChangeArrowheads="1"/>
          </p:cNvSpPr>
          <p:nvPr/>
        </p:nvSpPr>
        <p:spPr bwMode="auto">
          <a:xfrm>
            <a:off x="3645188" y="1193799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IR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0" name="Rectangle 94"/>
          <p:cNvSpPr>
            <a:spLocks noChangeArrowheads="1"/>
          </p:cNvSpPr>
          <p:nvPr/>
        </p:nvSpPr>
        <p:spPr bwMode="auto">
          <a:xfrm>
            <a:off x="3800763" y="1371599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Id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1" name="Rectangle 95"/>
          <p:cNvSpPr>
            <a:spLocks noChangeArrowheads="1"/>
          </p:cNvSpPr>
          <p:nvPr/>
        </p:nvSpPr>
        <p:spPr bwMode="auto">
          <a:xfrm>
            <a:off x="3721388" y="8445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2" name="Rectangle 96"/>
          <p:cNvSpPr>
            <a:spLocks noChangeArrowheads="1"/>
          </p:cNvSpPr>
          <p:nvPr/>
        </p:nvSpPr>
        <p:spPr bwMode="auto">
          <a:xfrm>
            <a:off x="3727738" y="15938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3" name="Rectangle 99"/>
          <p:cNvSpPr>
            <a:spLocks noChangeArrowheads="1"/>
          </p:cNvSpPr>
          <p:nvPr/>
        </p:nvSpPr>
        <p:spPr bwMode="auto">
          <a:xfrm>
            <a:off x="4127788" y="633412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4" name="Rectangle 100"/>
          <p:cNvSpPr>
            <a:spLocks noChangeArrowheads="1"/>
          </p:cNvSpPr>
          <p:nvPr/>
        </p:nvSpPr>
        <p:spPr bwMode="auto">
          <a:xfrm>
            <a:off x="3538825" y="623887"/>
            <a:ext cx="271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5" name="Rectangle 102"/>
          <p:cNvSpPr>
            <a:spLocks noChangeArrowheads="1"/>
          </p:cNvSpPr>
          <p:nvPr/>
        </p:nvSpPr>
        <p:spPr bwMode="auto">
          <a:xfrm>
            <a:off x="2603788" y="623887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6" name="Rectangle 103"/>
          <p:cNvSpPr>
            <a:spLocks noChangeArrowheads="1"/>
          </p:cNvSpPr>
          <p:nvPr/>
        </p:nvSpPr>
        <p:spPr bwMode="auto">
          <a:xfrm>
            <a:off x="3026063" y="3060699"/>
            <a:ext cx="606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Controller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7" name="Rectangle 104"/>
          <p:cNvSpPr>
            <a:spLocks noChangeArrowheads="1"/>
          </p:cNvSpPr>
          <p:nvPr/>
        </p:nvSpPr>
        <p:spPr bwMode="auto">
          <a:xfrm>
            <a:off x="1964313" y="4767261"/>
            <a:ext cx="714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Control unit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8" name="Rectangle 105"/>
          <p:cNvSpPr>
            <a:spLocks noChangeArrowheads="1"/>
          </p:cNvSpPr>
          <p:nvPr/>
        </p:nvSpPr>
        <p:spPr bwMode="auto">
          <a:xfrm>
            <a:off x="7543800" y="3068637"/>
            <a:ext cx="566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Datapath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9" name="Rectangle 106"/>
          <p:cNvSpPr>
            <a:spLocks noChangeArrowheads="1"/>
          </p:cNvSpPr>
          <p:nvPr/>
        </p:nvSpPr>
        <p:spPr bwMode="auto">
          <a:xfrm>
            <a:off x="4291300" y="2674937"/>
            <a:ext cx="6270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0" name="Rectangle 107"/>
          <p:cNvSpPr>
            <a:spLocks noChangeArrowheads="1"/>
          </p:cNvSpPr>
          <p:nvPr/>
        </p:nvSpPr>
        <p:spPr bwMode="auto">
          <a:xfrm>
            <a:off x="4291300" y="2851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1" name="Rectangle 108"/>
          <p:cNvSpPr>
            <a:spLocks noChangeArrowheads="1"/>
          </p:cNvSpPr>
          <p:nvPr/>
        </p:nvSpPr>
        <p:spPr bwMode="auto">
          <a:xfrm>
            <a:off x="4291300" y="3232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2" name="Rectangle 109"/>
          <p:cNvSpPr>
            <a:spLocks noChangeArrowheads="1"/>
          </p:cNvSpPr>
          <p:nvPr/>
        </p:nvSpPr>
        <p:spPr bwMode="auto">
          <a:xfrm>
            <a:off x="4291300" y="3433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3" name="Rectangle 110"/>
          <p:cNvSpPr>
            <a:spLocks noChangeArrowheads="1"/>
          </p:cNvSpPr>
          <p:nvPr/>
        </p:nvSpPr>
        <p:spPr bwMode="auto">
          <a:xfrm>
            <a:off x="4291300" y="3052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4" name="Rectangle 111"/>
          <p:cNvSpPr>
            <a:spLocks noChangeArrowheads="1"/>
          </p:cNvSpPr>
          <p:nvPr/>
        </p:nvSpPr>
        <p:spPr bwMode="auto">
          <a:xfrm>
            <a:off x="4291300" y="2474912"/>
            <a:ext cx="760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5" name="Rectangle 112"/>
          <p:cNvSpPr>
            <a:spLocks noChangeArrowheads="1"/>
          </p:cNvSpPr>
          <p:nvPr/>
        </p:nvSpPr>
        <p:spPr bwMode="auto">
          <a:xfrm>
            <a:off x="4883438" y="465137"/>
            <a:ext cx="574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D_addr 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6" name="Rectangle 114"/>
          <p:cNvSpPr>
            <a:spLocks noChangeArrowheads="1"/>
          </p:cNvSpPr>
          <p:nvPr/>
        </p:nvSpPr>
        <p:spPr bwMode="auto">
          <a:xfrm>
            <a:off x="4883438" y="893762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7" name="Rectangle 115"/>
          <p:cNvSpPr>
            <a:spLocks noChangeArrowheads="1"/>
          </p:cNvSpPr>
          <p:nvPr/>
        </p:nvSpPr>
        <p:spPr bwMode="auto">
          <a:xfrm>
            <a:off x="4740563" y="1841499"/>
            <a:ext cx="334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8" name="Rectangle 116"/>
          <p:cNvSpPr>
            <a:spLocks noChangeArrowheads="1"/>
          </p:cNvSpPr>
          <p:nvPr/>
        </p:nvSpPr>
        <p:spPr bwMode="auto">
          <a:xfrm>
            <a:off x="4380200" y="4052887"/>
            <a:ext cx="4286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Alu_s0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59" name="Rectangle 117"/>
          <p:cNvSpPr>
            <a:spLocks noChangeArrowheads="1"/>
          </p:cNvSpPr>
          <p:nvPr/>
        </p:nvSpPr>
        <p:spPr bwMode="auto">
          <a:xfrm>
            <a:off x="5532725" y="587374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0" name="Rectangle 118"/>
          <p:cNvSpPr>
            <a:spLocks noChangeArrowheads="1"/>
          </p:cNvSpPr>
          <p:nvPr/>
        </p:nvSpPr>
        <p:spPr bwMode="auto">
          <a:xfrm>
            <a:off x="6997988" y="587374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1" name="Rectangle 120"/>
          <p:cNvSpPr>
            <a:spLocks noChangeArrowheads="1"/>
          </p:cNvSpPr>
          <p:nvPr/>
        </p:nvSpPr>
        <p:spPr bwMode="auto">
          <a:xfrm>
            <a:off x="5532725" y="976312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2" name="Rectangle 121"/>
          <p:cNvSpPr>
            <a:spLocks noChangeArrowheads="1"/>
          </p:cNvSpPr>
          <p:nvPr/>
        </p:nvSpPr>
        <p:spPr bwMode="auto">
          <a:xfrm>
            <a:off x="6091525" y="846137"/>
            <a:ext cx="233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256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3" name="Rectangle 122"/>
          <p:cNvSpPr>
            <a:spLocks noChangeArrowheads="1"/>
          </p:cNvSpPr>
          <p:nvPr/>
        </p:nvSpPr>
        <p:spPr bwMode="auto">
          <a:xfrm>
            <a:off x="6316950" y="83661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4" name="Rectangle 123"/>
          <p:cNvSpPr>
            <a:spLocks noChangeArrowheads="1"/>
          </p:cNvSpPr>
          <p:nvPr/>
        </p:nvSpPr>
        <p:spPr bwMode="auto">
          <a:xfrm>
            <a:off x="6391563" y="846137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5" name="Rectangle 124"/>
          <p:cNvSpPr>
            <a:spLocks noChangeArrowheads="1"/>
          </p:cNvSpPr>
          <p:nvPr/>
        </p:nvSpPr>
        <p:spPr bwMode="auto">
          <a:xfrm>
            <a:off x="6670963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6" name="Rectangle 125"/>
          <p:cNvSpPr>
            <a:spLocks noChangeArrowheads="1"/>
          </p:cNvSpPr>
          <p:nvPr/>
        </p:nvSpPr>
        <p:spPr bwMode="auto">
          <a:xfrm>
            <a:off x="6821775" y="3070224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7" name="Rectangle 126"/>
          <p:cNvSpPr>
            <a:spLocks noChangeArrowheads="1"/>
          </p:cNvSpPr>
          <p:nvPr/>
        </p:nvSpPr>
        <p:spPr bwMode="auto">
          <a:xfrm>
            <a:off x="6896388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8" name="Rectangle 127"/>
          <p:cNvSpPr>
            <a:spLocks noChangeArrowheads="1"/>
          </p:cNvSpPr>
          <p:nvPr/>
        </p:nvSpPr>
        <p:spPr bwMode="auto">
          <a:xfrm>
            <a:off x="6769388" y="3230562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9" name="Rectangle 128"/>
          <p:cNvSpPr>
            <a:spLocks noChangeArrowheads="1"/>
          </p:cNvSpPr>
          <p:nvPr/>
        </p:nvSpPr>
        <p:spPr bwMode="auto">
          <a:xfrm>
            <a:off x="6135975" y="1882774"/>
            <a:ext cx="3492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0" name="Rectangle 129"/>
          <p:cNvSpPr>
            <a:spLocks noChangeArrowheads="1"/>
          </p:cNvSpPr>
          <p:nvPr/>
        </p:nvSpPr>
        <p:spPr bwMode="auto">
          <a:xfrm>
            <a:off x="6193125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1" name="Rectangle 130"/>
          <p:cNvSpPr>
            <a:spLocks noChangeArrowheads="1"/>
          </p:cNvSpPr>
          <p:nvPr/>
        </p:nvSpPr>
        <p:spPr bwMode="auto">
          <a:xfrm>
            <a:off x="6269325" y="2009774"/>
            <a:ext cx="68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72" name="Rectangle 131"/>
          <p:cNvSpPr>
            <a:spLocks noChangeArrowheads="1"/>
          </p:cNvSpPr>
          <p:nvPr/>
        </p:nvSpPr>
        <p:spPr bwMode="auto">
          <a:xfrm>
            <a:off x="6342350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3" name="Rectangle 132"/>
          <p:cNvSpPr>
            <a:spLocks noChangeArrowheads="1"/>
          </p:cNvSpPr>
          <p:nvPr/>
        </p:nvSpPr>
        <p:spPr bwMode="auto">
          <a:xfrm>
            <a:off x="5604163" y="1128712"/>
            <a:ext cx="4873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4" name="Rectangle 133"/>
          <p:cNvSpPr>
            <a:spLocks noChangeArrowheads="1"/>
          </p:cNvSpPr>
          <p:nvPr/>
        </p:nvSpPr>
        <p:spPr bwMode="auto">
          <a:xfrm>
            <a:off x="6135975" y="1128712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5" name="Rectangle 134"/>
          <p:cNvSpPr>
            <a:spLocks noChangeArrowheads="1"/>
          </p:cNvSpPr>
          <p:nvPr/>
        </p:nvSpPr>
        <p:spPr bwMode="auto">
          <a:xfrm>
            <a:off x="5851813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6" name="Rectangle 135"/>
          <p:cNvSpPr>
            <a:spLocks noChangeArrowheads="1"/>
          </p:cNvSpPr>
          <p:nvPr/>
        </p:nvSpPr>
        <p:spPr bwMode="auto">
          <a:xfrm>
            <a:off x="6572538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7" name="Rectangle 136"/>
          <p:cNvSpPr>
            <a:spLocks noChangeArrowheads="1"/>
          </p:cNvSpPr>
          <p:nvPr/>
        </p:nvSpPr>
        <p:spPr bwMode="auto">
          <a:xfrm>
            <a:off x="6243925" y="2468562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8" name="Rectangle 137"/>
          <p:cNvSpPr>
            <a:spLocks noChangeArrowheads="1"/>
          </p:cNvSpPr>
          <p:nvPr/>
        </p:nvSpPr>
        <p:spPr bwMode="auto">
          <a:xfrm>
            <a:off x="5834350" y="2586037"/>
            <a:ext cx="495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9" name="Rectangle 138"/>
          <p:cNvSpPr>
            <a:spLocks noChangeArrowheads="1"/>
          </p:cNvSpPr>
          <p:nvPr/>
        </p:nvSpPr>
        <p:spPr bwMode="auto">
          <a:xfrm>
            <a:off x="5834350" y="2781299"/>
            <a:ext cx="361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0" name="Rectangle 139"/>
          <p:cNvSpPr>
            <a:spLocks noChangeArrowheads="1"/>
          </p:cNvSpPr>
          <p:nvPr/>
        </p:nvSpPr>
        <p:spPr bwMode="auto">
          <a:xfrm>
            <a:off x="5834350" y="29590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1" name="Rectangle 140"/>
          <p:cNvSpPr>
            <a:spLocks noChangeArrowheads="1"/>
          </p:cNvSpPr>
          <p:nvPr/>
        </p:nvSpPr>
        <p:spPr bwMode="auto">
          <a:xfrm>
            <a:off x="5834350" y="31495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2" name="Rectangle 141"/>
          <p:cNvSpPr>
            <a:spLocks noChangeArrowheads="1"/>
          </p:cNvSpPr>
          <p:nvPr/>
        </p:nvSpPr>
        <p:spPr bwMode="auto">
          <a:xfrm>
            <a:off x="5834350" y="33273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3" name="Rectangle 142"/>
          <p:cNvSpPr>
            <a:spLocks noChangeArrowheads="1"/>
          </p:cNvSpPr>
          <p:nvPr/>
        </p:nvSpPr>
        <p:spPr bwMode="auto">
          <a:xfrm>
            <a:off x="5834350" y="35178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4" name="Rectangle 143"/>
          <p:cNvSpPr>
            <a:spLocks noChangeArrowheads="1"/>
          </p:cNvSpPr>
          <p:nvPr/>
        </p:nvSpPr>
        <p:spPr bwMode="auto">
          <a:xfrm>
            <a:off x="6618575" y="177006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5" name="Rectangle 144"/>
          <p:cNvSpPr>
            <a:spLocks noChangeArrowheads="1"/>
          </p:cNvSpPr>
          <p:nvPr/>
        </p:nvSpPr>
        <p:spPr bwMode="auto">
          <a:xfrm>
            <a:off x="6351875" y="14779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6" name="Freeform 145"/>
          <p:cNvSpPr>
            <a:spLocks/>
          </p:cNvSpPr>
          <p:nvPr/>
        </p:nvSpPr>
        <p:spPr bwMode="auto">
          <a:xfrm>
            <a:off x="6261388" y="2201862"/>
            <a:ext cx="93662" cy="96837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7" name="Line 146"/>
          <p:cNvSpPr>
            <a:spLocks noChangeShapeType="1"/>
          </p:cNvSpPr>
          <p:nvPr/>
        </p:nvSpPr>
        <p:spPr bwMode="auto">
          <a:xfrm flipH="1">
            <a:off x="6261388" y="2201862"/>
            <a:ext cx="93662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8" name="Rectangle 147"/>
          <p:cNvSpPr>
            <a:spLocks noChangeArrowheads="1"/>
          </p:cNvSpPr>
          <p:nvPr/>
        </p:nvSpPr>
        <p:spPr bwMode="auto">
          <a:xfrm>
            <a:off x="6351875" y="21764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9" name="Rectangle 148"/>
          <p:cNvSpPr>
            <a:spLocks noChangeArrowheads="1"/>
          </p:cNvSpPr>
          <p:nvPr/>
        </p:nvSpPr>
        <p:spPr bwMode="auto">
          <a:xfrm>
            <a:off x="5627975" y="37972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0" name="Rectangle 149"/>
          <p:cNvSpPr>
            <a:spLocks noChangeArrowheads="1"/>
          </p:cNvSpPr>
          <p:nvPr/>
        </p:nvSpPr>
        <p:spPr bwMode="auto">
          <a:xfrm>
            <a:off x="6758275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1" name="Freeform 150"/>
          <p:cNvSpPr>
            <a:spLocks/>
          </p:cNvSpPr>
          <p:nvPr/>
        </p:nvSpPr>
        <p:spPr bwMode="auto">
          <a:xfrm>
            <a:off x="6202650" y="4102099"/>
            <a:ext cx="93663" cy="96838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2" name="Line 151"/>
          <p:cNvSpPr>
            <a:spLocks noChangeShapeType="1"/>
          </p:cNvSpPr>
          <p:nvPr/>
        </p:nvSpPr>
        <p:spPr bwMode="auto">
          <a:xfrm flipH="1">
            <a:off x="6202650" y="4102099"/>
            <a:ext cx="93663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3" name="Rectangle 152"/>
          <p:cNvSpPr>
            <a:spLocks noChangeArrowheads="1"/>
          </p:cNvSpPr>
          <p:nvPr/>
        </p:nvSpPr>
        <p:spPr bwMode="auto">
          <a:xfrm>
            <a:off x="6309013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4" name="Rectangle 153"/>
          <p:cNvSpPr>
            <a:spLocks noChangeArrowheads="1"/>
          </p:cNvSpPr>
          <p:nvPr/>
        </p:nvSpPr>
        <p:spPr bwMode="auto">
          <a:xfrm>
            <a:off x="6955125" y="47497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5" name="Rectangle 154"/>
          <p:cNvSpPr>
            <a:spLocks noChangeArrowheads="1"/>
          </p:cNvSpPr>
          <p:nvPr/>
        </p:nvSpPr>
        <p:spPr bwMode="auto">
          <a:xfrm>
            <a:off x="5829588" y="192246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6" name="Rectangle 155"/>
          <p:cNvSpPr>
            <a:spLocks noChangeArrowheads="1"/>
          </p:cNvSpPr>
          <p:nvPr/>
        </p:nvSpPr>
        <p:spPr bwMode="auto">
          <a:xfrm>
            <a:off x="6270913" y="175736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7" name="Rectangle 156"/>
          <p:cNvSpPr>
            <a:spLocks noChangeArrowheads="1"/>
          </p:cNvSpPr>
          <p:nvPr/>
        </p:nvSpPr>
        <p:spPr bwMode="auto">
          <a:xfrm>
            <a:off x="6205825" y="4376737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8" name="Rectangle 157"/>
          <p:cNvSpPr>
            <a:spLocks noChangeArrowheads="1"/>
          </p:cNvSpPr>
          <p:nvPr/>
        </p:nvSpPr>
        <p:spPr bwMode="auto">
          <a:xfrm>
            <a:off x="6655088" y="4376737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9" name="Rectangle 158"/>
          <p:cNvSpPr>
            <a:spLocks noChangeArrowheads="1"/>
          </p:cNvSpPr>
          <p:nvPr/>
        </p:nvSpPr>
        <p:spPr bwMode="auto">
          <a:xfrm>
            <a:off x="5831175" y="4459287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600" name="Rectangle 159"/>
          <p:cNvSpPr>
            <a:spLocks noChangeArrowheads="1"/>
          </p:cNvSpPr>
          <p:nvPr/>
        </p:nvSpPr>
        <p:spPr bwMode="auto">
          <a:xfrm>
            <a:off x="6345525" y="4491037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1" name="Rectangle 160"/>
          <p:cNvSpPr>
            <a:spLocks noChangeArrowheads="1"/>
          </p:cNvSpPr>
          <p:nvPr/>
        </p:nvSpPr>
        <p:spPr bwMode="auto">
          <a:xfrm>
            <a:off x="5381913" y="247491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2" name="Rectangle 161"/>
          <p:cNvSpPr>
            <a:spLocks noChangeArrowheads="1"/>
          </p:cNvSpPr>
          <p:nvPr/>
        </p:nvSpPr>
        <p:spPr bwMode="auto">
          <a:xfrm>
            <a:off x="5381913" y="2851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3" name="Rectangle 162"/>
          <p:cNvSpPr>
            <a:spLocks noChangeArrowheads="1"/>
          </p:cNvSpPr>
          <p:nvPr/>
        </p:nvSpPr>
        <p:spPr bwMode="auto">
          <a:xfrm>
            <a:off x="5381913" y="3232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4" name="Rectangle 163"/>
          <p:cNvSpPr>
            <a:spLocks noChangeArrowheads="1"/>
          </p:cNvSpPr>
          <p:nvPr/>
        </p:nvSpPr>
        <p:spPr bwMode="auto">
          <a:xfrm>
            <a:off x="2438688" y="1181099"/>
            <a:ext cx="601662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5" name="Rectangle 164"/>
          <p:cNvSpPr>
            <a:spLocks noChangeArrowheads="1"/>
          </p:cNvSpPr>
          <p:nvPr/>
        </p:nvSpPr>
        <p:spPr bwMode="auto">
          <a:xfrm>
            <a:off x="2438688" y="2001837"/>
            <a:ext cx="1765300" cy="22955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6" name="Rectangle 165"/>
          <p:cNvSpPr>
            <a:spLocks noChangeArrowheads="1"/>
          </p:cNvSpPr>
          <p:nvPr/>
        </p:nvSpPr>
        <p:spPr bwMode="auto">
          <a:xfrm>
            <a:off x="3370550" y="1181099"/>
            <a:ext cx="601663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7" name="Rectangle 166"/>
          <p:cNvSpPr>
            <a:spLocks noChangeArrowheads="1"/>
          </p:cNvSpPr>
          <p:nvPr/>
        </p:nvSpPr>
        <p:spPr bwMode="auto">
          <a:xfrm>
            <a:off x="2372013" y="601662"/>
            <a:ext cx="1895475" cy="2032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8" name="Rectangle 167"/>
          <p:cNvSpPr>
            <a:spLocks noChangeArrowheads="1"/>
          </p:cNvSpPr>
          <p:nvPr/>
        </p:nvSpPr>
        <p:spPr bwMode="auto">
          <a:xfrm>
            <a:off x="5486688" y="579437"/>
            <a:ext cx="1655762" cy="728662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9" name="Rectangle 168"/>
          <p:cNvSpPr>
            <a:spLocks noChangeArrowheads="1"/>
          </p:cNvSpPr>
          <p:nvPr/>
        </p:nvSpPr>
        <p:spPr bwMode="auto">
          <a:xfrm>
            <a:off x="5804188" y="1773237"/>
            <a:ext cx="1025525" cy="4064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0" name="Rectangle 169"/>
          <p:cNvSpPr>
            <a:spLocks noChangeArrowheads="1"/>
          </p:cNvSpPr>
          <p:nvPr/>
        </p:nvSpPr>
        <p:spPr bwMode="auto">
          <a:xfrm>
            <a:off x="5804188" y="2463799"/>
            <a:ext cx="1346200" cy="1493838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1" name="Rectangle 170"/>
          <p:cNvSpPr>
            <a:spLocks noChangeArrowheads="1"/>
          </p:cNvSpPr>
          <p:nvPr/>
        </p:nvSpPr>
        <p:spPr bwMode="auto">
          <a:xfrm>
            <a:off x="5804188" y="4376737"/>
            <a:ext cx="1346200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3" name="Line 213"/>
          <p:cNvSpPr>
            <a:spLocks noChangeShapeType="1"/>
          </p:cNvSpPr>
          <p:nvPr/>
        </p:nvSpPr>
        <p:spPr bwMode="auto">
          <a:xfrm flipH="1">
            <a:off x="4853275" y="4483099"/>
            <a:ext cx="11430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4" name="Rectangle 162"/>
          <p:cNvSpPr>
            <a:spLocks noChangeArrowheads="1"/>
          </p:cNvSpPr>
          <p:nvPr/>
        </p:nvSpPr>
        <p:spPr bwMode="auto">
          <a:xfrm>
            <a:off x="4904363" y="4301037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417" y="5099611"/>
            <a:ext cx="229101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Detailed connections</a:t>
            </a:r>
            <a:endParaRPr lang="en-US" sz="1400" b="1" dirty="0"/>
          </a:p>
        </p:txBody>
      </p:sp>
      <p:sp>
        <p:nvSpPr>
          <p:cNvPr id="3" name="Oval 2"/>
          <p:cNvSpPr/>
          <p:nvPr/>
        </p:nvSpPr>
        <p:spPr>
          <a:xfrm>
            <a:off x="2188513" y="965199"/>
            <a:ext cx="1109950" cy="828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00200" y="1549399"/>
            <a:ext cx="685800" cy="4365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046" y="1988289"/>
            <a:ext cx="153118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Becomes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(signed) Adder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692785" y="5410200"/>
            <a:ext cx="8183880" cy="1051560"/>
          </a:xfrm>
        </p:spPr>
        <p:txBody>
          <a:bodyPr/>
          <a:lstStyle/>
          <a:p>
            <a:r>
              <a:rPr lang="en-US" dirty="0" smtClean="0"/>
              <a:t>JUMP State </a:t>
            </a: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2010092" y="7834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err="1"/>
              <a:t>Init</a:t>
            </a:r>
            <a:endParaRPr lang="en-US" sz="1400" dirty="0"/>
          </a:p>
        </p:txBody>
      </p:sp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3213417" y="10596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3213417" y="17962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Decode</a:t>
            </a:r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182594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NOOP</a:t>
            </a:r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2935605" y="2624931"/>
            <a:ext cx="792162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LOAD_A</a:t>
            </a:r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395319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4972367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21514" name="Oval 12"/>
          <p:cNvSpPr>
            <a:spLocks noChangeArrowheads="1"/>
          </p:cNvSpPr>
          <p:nvPr/>
        </p:nvSpPr>
        <p:spPr bwMode="auto">
          <a:xfrm>
            <a:off x="5897880" y="2026443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HALT</a:t>
            </a:r>
          </a:p>
        </p:txBody>
      </p:sp>
      <p:cxnSp>
        <p:nvCxnSpPr>
          <p:cNvPr id="21515" name="AutoShape 13"/>
          <p:cNvCxnSpPr>
            <a:cxnSpLocks noChangeShapeType="1"/>
            <a:stCxn id="21507" idx="6"/>
            <a:endCxn id="21508" idx="2"/>
          </p:cNvCxnSpPr>
          <p:nvPr/>
        </p:nvCxnSpPr>
        <p:spPr bwMode="auto">
          <a:xfrm>
            <a:off x="2657792" y="967581"/>
            <a:ext cx="5556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4"/>
          <p:cNvCxnSpPr>
            <a:cxnSpLocks noChangeShapeType="1"/>
            <a:stCxn id="21508" idx="4"/>
            <a:endCxn id="21509" idx="0"/>
          </p:cNvCxnSpPr>
          <p:nvPr/>
        </p:nvCxnSpPr>
        <p:spPr bwMode="auto">
          <a:xfrm>
            <a:off x="3537267" y="1427956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5"/>
          <p:cNvCxnSpPr>
            <a:cxnSpLocks noChangeShapeType="1"/>
            <a:stCxn id="21509" idx="3"/>
            <a:endCxn id="21510" idx="0"/>
          </p:cNvCxnSpPr>
          <p:nvPr/>
        </p:nvCxnSpPr>
        <p:spPr bwMode="auto">
          <a:xfrm flipH="1">
            <a:off x="2149792" y="2110581"/>
            <a:ext cx="11588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6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 flipH="1">
            <a:off x="3332480" y="2164556"/>
            <a:ext cx="2047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AutoShape 17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3537267" y="2164556"/>
            <a:ext cx="7397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8"/>
          <p:cNvCxnSpPr>
            <a:cxnSpLocks noChangeShapeType="1"/>
            <a:stCxn id="21509" idx="5"/>
            <a:endCxn id="21513" idx="0"/>
          </p:cNvCxnSpPr>
          <p:nvPr/>
        </p:nvCxnSpPr>
        <p:spPr bwMode="auto">
          <a:xfrm>
            <a:off x="3767455" y="2110581"/>
            <a:ext cx="1528762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9"/>
          <p:cNvCxnSpPr>
            <a:cxnSpLocks noChangeShapeType="1"/>
            <a:stCxn id="21509" idx="6"/>
            <a:endCxn id="21514" idx="2"/>
          </p:cNvCxnSpPr>
          <p:nvPr/>
        </p:nvCxnSpPr>
        <p:spPr bwMode="auto">
          <a:xfrm>
            <a:off x="3861117" y="1980406"/>
            <a:ext cx="2036763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20"/>
          <p:cNvCxnSpPr>
            <a:cxnSpLocks noChangeShapeType="1"/>
            <a:stCxn id="21514" idx="7"/>
            <a:endCxn id="21514" idx="5"/>
          </p:cNvCxnSpPr>
          <p:nvPr/>
        </p:nvCxnSpPr>
        <p:spPr bwMode="auto">
          <a:xfrm rot="5400000" flipV="1">
            <a:off x="6322536" y="2209799"/>
            <a:ext cx="260350" cy="1588"/>
          </a:xfrm>
          <a:prstGeom prst="curvedConnector5">
            <a:avLst>
              <a:gd name="adj1" fmla="val -43384"/>
              <a:gd name="adj2" fmla="val 29100000"/>
              <a:gd name="adj3" fmla="val 1477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21"/>
          <p:cNvCxnSpPr>
            <a:cxnSpLocks noChangeShapeType="1"/>
            <a:stCxn id="21510" idx="2"/>
          </p:cNvCxnSpPr>
          <p:nvPr/>
        </p:nvCxnSpPr>
        <p:spPr bwMode="auto">
          <a:xfrm rot="10800000" flipH="1">
            <a:off x="1825942" y="1335881"/>
            <a:ext cx="1436688" cy="1473200"/>
          </a:xfrm>
          <a:prstGeom prst="curvedConnector4">
            <a:avLst>
              <a:gd name="adj1" fmla="val -19329"/>
              <a:gd name="adj2" fmla="val 56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Line 25"/>
          <p:cNvSpPr>
            <a:spLocks noChangeShapeType="1"/>
          </p:cNvSpPr>
          <p:nvPr/>
        </p:nvSpPr>
        <p:spPr bwMode="auto">
          <a:xfrm>
            <a:off x="1727517" y="899318"/>
            <a:ext cx="274638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Text Box 26"/>
          <p:cNvSpPr txBox="1">
            <a:spLocks noChangeArrowheads="1"/>
          </p:cNvSpPr>
          <p:nvPr/>
        </p:nvSpPr>
        <p:spPr bwMode="auto">
          <a:xfrm>
            <a:off x="1738630" y="1185068"/>
            <a:ext cx="908050" cy="284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PC_clr = 1</a:t>
            </a:r>
          </a:p>
        </p:txBody>
      </p:sp>
      <p:sp>
        <p:nvSpPr>
          <p:cNvPr id="21526" name="Text Box 27"/>
          <p:cNvSpPr txBox="1">
            <a:spLocks noChangeArrowheads="1"/>
          </p:cNvSpPr>
          <p:nvPr/>
        </p:nvSpPr>
        <p:spPr bwMode="auto">
          <a:xfrm>
            <a:off x="3963511" y="920749"/>
            <a:ext cx="9159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err="1"/>
              <a:t>PC_up</a:t>
            </a:r>
            <a:r>
              <a:rPr lang="en-US" sz="1200" dirty="0"/>
              <a:t> = </a:t>
            </a:r>
            <a:r>
              <a:rPr lang="en-US" sz="1200" dirty="0" smtClean="0"/>
              <a:t>1</a:t>
            </a:r>
            <a:endParaRPr lang="en-US" sz="1200" dirty="0"/>
          </a:p>
          <a:p>
            <a:pPr algn="l" eaLnBrk="1" hangingPunct="1"/>
            <a:r>
              <a:rPr lang="en-US" sz="1200" dirty="0" err="1"/>
              <a:t>IR_ld</a:t>
            </a:r>
            <a:r>
              <a:rPr lang="en-US" sz="1200" dirty="0"/>
              <a:t> = 1</a:t>
            </a:r>
          </a:p>
        </p:txBody>
      </p:sp>
      <p:sp>
        <p:nvSpPr>
          <p:cNvPr id="21527" name="Text Box 28"/>
          <p:cNvSpPr txBox="1">
            <a:spLocks noChangeArrowheads="1"/>
          </p:cNvSpPr>
          <p:nvPr/>
        </p:nvSpPr>
        <p:spPr bwMode="auto">
          <a:xfrm>
            <a:off x="2175192" y="4587081"/>
            <a:ext cx="1392238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</p:txBody>
      </p:sp>
      <p:sp>
        <p:nvSpPr>
          <p:cNvPr id="21528" name="Text Box 29"/>
          <p:cNvSpPr txBox="1">
            <a:spLocks noChangeArrowheads="1"/>
          </p:cNvSpPr>
          <p:nvPr/>
        </p:nvSpPr>
        <p:spPr bwMode="auto">
          <a:xfrm>
            <a:off x="3937317" y="4177506"/>
            <a:ext cx="1433513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IR[7:0]</a:t>
            </a:r>
          </a:p>
          <a:p>
            <a:pPr algn="l" eaLnBrk="1" hangingPunct="1"/>
            <a:r>
              <a:rPr lang="en-US" sz="1000"/>
              <a:t>D_wr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</p:txBody>
      </p:sp>
      <p:sp>
        <p:nvSpPr>
          <p:cNvPr id="21529" name="Text Box 30"/>
          <p:cNvSpPr txBox="1">
            <a:spLocks noChangeArrowheads="1"/>
          </p:cNvSpPr>
          <p:nvPr/>
        </p:nvSpPr>
        <p:spPr bwMode="auto">
          <a:xfrm>
            <a:off x="5737542" y="36631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/>
              <a:t>RF_W_addr</a:t>
            </a:r>
            <a:r>
              <a:rPr lang="en-US" sz="1000" dirty="0"/>
              <a:t> = IR[3:0]</a:t>
            </a:r>
          </a:p>
          <a:p>
            <a:pPr algn="l" eaLnBrk="1" hangingPunct="1"/>
            <a:r>
              <a:rPr lang="en-US" sz="1000" dirty="0" err="1"/>
              <a:t>RF_W_wr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RF_Ra_addr</a:t>
            </a:r>
            <a:r>
              <a:rPr lang="en-US" sz="1000" dirty="0"/>
              <a:t>=IR[11:8]</a:t>
            </a:r>
          </a:p>
          <a:p>
            <a:pPr algn="l" eaLnBrk="1" hangingPunct="1"/>
            <a:r>
              <a:rPr lang="en-US" sz="1000" dirty="0" err="1"/>
              <a:t>RF_ra_rd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RF_Rb_addr</a:t>
            </a:r>
            <a:r>
              <a:rPr lang="en-US" sz="1000" dirty="0"/>
              <a:t> = IR[7:4]</a:t>
            </a:r>
          </a:p>
          <a:p>
            <a:pPr algn="l" eaLnBrk="1" hangingPunct="1"/>
            <a:r>
              <a:rPr lang="en-US" sz="1000" dirty="0" err="1"/>
              <a:t>RF_rb_rd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/>
              <a:t>ALU_s0 = 1</a:t>
            </a:r>
          </a:p>
        </p:txBody>
      </p:sp>
      <p:sp>
        <p:nvSpPr>
          <p:cNvPr id="21530" name="Line 31"/>
          <p:cNvSpPr>
            <a:spLocks noChangeShapeType="1"/>
          </p:cNvSpPr>
          <p:nvPr/>
        </p:nvSpPr>
        <p:spPr bwMode="auto">
          <a:xfrm flipV="1">
            <a:off x="2616517" y="3899693"/>
            <a:ext cx="188913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2"/>
          <p:cNvSpPr>
            <a:spLocks noChangeShapeType="1"/>
          </p:cNvSpPr>
          <p:nvPr/>
        </p:nvSpPr>
        <p:spPr bwMode="auto">
          <a:xfrm flipH="1" flipV="1">
            <a:off x="4334192" y="3018631"/>
            <a:ext cx="230188" cy="115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3"/>
          <p:cNvSpPr>
            <a:spLocks noChangeShapeType="1"/>
          </p:cNvSpPr>
          <p:nvPr/>
        </p:nvSpPr>
        <p:spPr bwMode="auto">
          <a:xfrm flipH="1" flipV="1">
            <a:off x="5496242" y="2985293"/>
            <a:ext cx="631825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Oval 39"/>
          <p:cNvSpPr>
            <a:spLocks noChangeArrowheads="1"/>
          </p:cNvSpPr>
          <p:nvPr/>
        </p:nvSpPr>
        <p:spPr bwMode="auto">
          <a:xfrm>
            <a:off x="2499042" y="3471068"/>
            <a:ext cx="792163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LOAD_B</a:t>
            </a:r>
          </a:p>
        </p:txBody>
      </p:sp>
      <p:sp>
        <p:nvSpPr>
          <p:cNvPr id="21534" name="Line 40"/>
          <p:cNvSpPr>
            <a:spLocks noChangeShapeType="1"/>
          </p:cNvSpPr>
          <p:nvPr/>
        </p:nvSpPr>
        <p:spPr bwMode="auto">
          <a:xfrm flipH="1">
            <a:off x="2984817" y="2983706"/>
            <a:ext cx="27305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35" name="AutoShape 41"/>
          <p:cNvCxnSpPr>
            <a:cxnSpLocks noChangeShapeType="1"/>
            <a:stCxn id="21533" idx="3"/>
          </p:cNvCxnSpPr>
          <p:nvPr/>
        </p:nvCxnSpPr>
        <p:spPr bwMode="auto">
          <a:xfrm rot="16200000" flipV="1">
            <a:off x="1416367" y="2586831"/>
            <a:ext cx="1322387" cy="1074738"/>
          </a:xfrm>
          <a:prstGeom prst="curvedConnector3">
            <a:avLst>
              <a:gd name="adj1" fmla="val -21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6" name="AutoShape 42"/>
          <p:cNvCxnSpPr>
            <a:cxnSpLocks noChangeShapeType="1"/>
            <a:stCxn id="21512" idx="4"/>
          </p:cNvCxnSpPr>
          <p:nvPr/>
        </p:nvCxnSpPr>
        <p:spPr bwMode="auto">
          <a:xfrm rot="5400000">
            <a:off x="2691129" y="2483644"/>
            <a:ext cx="1076325" cy="2095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7" name="AutoShape 43"/>
          <p:cNvCxnSpPr>
            <a:cxnSpLocks noChangeShapeType="1"/>
            <a:stCxn id="21513" idx="4"/>
          </p:cNvCxnSpPr>
          <p:nvPr/>
        </p:nvCxnSpPr>
        <p:spPr bwMode="auto">
          <a:xfrm rot="5400000">
            <a:off x="3688080" y="2350293"/>
            <a:ext cx="965200" cy="2251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Text Box 44"/>
          <p:cNvSpPr txBox="1">
            <a:spLocks noChangeArrowheads="1"/>
          </p:cNvSpPr>
          <p:nvPr/>
        </p:nvSpPr>
        <p:spPr bwMode="auto">
          <a:xfrm>
            <a:off x="551180" y="4212431"/>
            <a:ext cx="1357312" cy="558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</a:t>
            </a:r>
          </a:p>
        </p:txBody>
      </p:sp>
      <p:sp>
        <p:nvSpPr>
          <p:cNvPr id="21539" name="Line 45"/>
          <p:cNvSpPr>
            <a:spLocks noChangeShapeType="1"/>
          </p:cNvSpPr>
          <p:nvPr/>
        </p:nvSpPr>
        <p:spPr bwMode="auto">
          <a:xfrm flipV="1">
            <a:off x="1497330" y="3009106"/>
            <a:ext cx="1436687" cy="119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1" name="AutoShape 19"/>
          <p:cNvCxnSpPr>
            <a:cxnSpLocks noChangeShapeType="1"/>
            <a:stCxn id="21509" idx="5"/>
          </p:cNvCxnSpPr>
          <p:nvPr/>
        </p:nvCxnSpPr>
        <p:spPr bwMode="auto">
          <a:xfrm>
            <a:off x="3765867" y="2110581"/>
            <a:ext cx="3013075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Oval 11"/>
          <p:cNvSpPr>
            <a:spLocks noChangeArrowheads="1"/>
          </p:cNvSpPr>
          <p:nvPr/>
        </p:nvSpPr>
        <p:spPr bwMode="auto">
          <a:xfrm>
            <a:off x="6778942" y="261540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SUB</a:t>
            </a:r>
          </a:p>
        </p:txBody>
      </p:sp>
      <p:sp>
        <p:nvSpPr>
          <p:cNvPr id="21543" name="Text Box 30"/>
          <p:cNvSpPr txBox="1">
            <a:spLocks noChangeArrowheads="1"/>
          </p:cNvSpPr>
          <p:nvPr/>
        </p:nvSpPr>
        <p:spPr bwMode="auto">
          <a:xfrm>
            <a:off x="7569517" y="31424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  <a:p>
            <a:pPr algn="l" eaLnBrk="1" hangingPunct="1"/>
            <a:r>
              <a:rPr lang="en-US" sz="1000"/>
              <a:t>RF_Rb_addr = IR[7:4]</a:t>
            </a:r>
          </a:p>
          <a:p>
            <a:pPr algn="l" eaLnBrk="1" hangingPunct="1"/>
            <a:r>
              <a:rPr lang="en-US" sz="1000"/>
              <a:t>RF_rb_rd = 1</a:t>
            </a:r>
          </a:p>
          <a:p>
            <a:pPr algn="l" eaLnBrk="1" hangingPunct="1"/>
            <a:r>
              <a:rPr lang="en-US" sz="1000"/>
              <a:t>ALU_s0 = 2</a:t>
            </a:r>
          </a:p>
        </p:txBody>
      </p:sp>
      <p:sp>
        <p:nvSpPr>
          <p:cNvPr id="21544" name="Line 33"/>
          <p:cNvSpPr>
            <a:spLocks noChangeShapeType="1"/>
          </p:cNvSpPr>
          <p:nvPr/>
        </p:nvSpPr>
        <p:spPr bwMode="auto">
          <a:xfrm flipH="1" flipV="1">
            <a:off x="7480617" y="2890043"/>
            <a:ext cx="34766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5" name="Curved Connector 9"/>
          <p:cNvCxnSpPr>
            <a:cxnSpLocks noChangeShapeType="1"/>
            <a:stCxn id="21542" idx="3"/>
          </p:cNvCxnSpPr>
          <p:nvPr/>
        </p:nvCxnSpPr>
        <p:spPr bwMode="auto">
          <a:xfrm rot="5400000">
            <a:off x="5575618" y="2232818"/>
            <a:ext cx="601662" cy="199548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5833691" y="1387474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JUMP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AutoShape 19"/>
          <p:cNvCxnSpPr>
            <a:cxnSpLocks noChangeShapeType="1"/>
            <a:stCxn id="21509" idx="7"/>
            <a:endCxn id="47" idx="2"/>
          </p:cNvCxnSpPr>
          <p:nvPr/>
        </p:nvCxnSpPr>
        <p:spPr bwMode="auto">
          <a:xfrm flipV="1">
            <a:off x="3766264" y="1571624"/>
            <a:ext cx="2067427" cy="2785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6561607" y="1185068"/>
            <a:ext cx="1820393" cy="27699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err="1"/>
              <a:t>PC_up</a:t>
            </a:r>
            <a:r>
              <a:rPr lang="en-US" sz="1200" dirty="0"/>
              <a:t> = </a:t>
            </a:r>
            <a:r>
              <a:rPr lang="en-US" sz="1200" dirty="0" err="1" smtClean="0"/>
              <a:t>bbbb</a:t>
            </a:r>
            <a:r>
              <a:rPr lang="en-US" sz="1200" dirty="0" smtClean="0"/>
              <a:t> </a:t>
            </a:r>
            <a:r>
              <a:rPr lang="en-US" sz="1200" dirty="0" err="1" smtClean="0"/>
              <a:t>bbbb</a:t>
            </a:r>
            <a:endParaRPr lang="en-US" sz="1200" dirty="0"/>
          </a:p>
        </p:txBody>
      </p:sp>
      <p:cxnSp>
        <p:nvCxnSpPr>
          <p:cNvPr id="3" name="Curved Connector 2"/>
          <p:cNvCxnSpPr>
            <a:stCxn id="47" idx="0"/>
            <a:endCxn id="21508" idx="5"/>
          </p:cNvCxnSpPr>
          <p:nvPr/>
        </p:nvCxnSpPr>
        <p:spPr>
          <a:xfrm rot="16200000" flipV="1">
            <a:off x="4955176" y="185108"/>
            <a:ext cx="13454" cy="2391277"/>
          </a:xfrm>
          <a:prstGeom prst="curvedConnector5">
            <a:avLst>
              <a:gd name="adj1" fmla="val 1699123"/>
              <a:gd name="adj2" fmla="val 48454"/>
              <a:gd name="adj3" fmla="val -15991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If True (JNZ)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Program Counter by more than 1 </a:t>
            </a:r>
            <a:r>
              <a:rPr lang="en-US" dirty="0" smtClean="0">
                <a:solidFill>
                  <a:srgbClr val="00B0F0"/>
                </a:solidFill>
              </a:rPr>
              <a:t>if some register evaluates to TRUE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 smtClean="0"/>
              <a:t>Call it JNZ (Jump if Not Zero - ???) </a:t>
            </a:r>
            <a:br>
              <a:rPr lang="en-US" dirty="0" smtClean="0"/>
            </a:br>
            <a:r>
              <a:rPr lang="en-US" sz="1800" b="1" dirty="0" smtClean="0"/>
              <a:t>JNZ </a:t>
            </a:r>
            <a:r>
              <a:rPr lang="en-US" sz="1800" dirty="0" smtClean="0"/>
              <a:t>instruction </a:t>
            </a:r>
            <a:r>
              <a:rPr lang="en-US" sz="1800" dirty="0"/>
              <a:t>– </a:t>
            </a:r>
            <a:r>
              <a:rPr lang="en-US" sz="1800" b="1" dirty="0" smtClean="0"/>
              <a:t>???? </a:t>
            </a:r>
            <a:r>
              <a:rPr lang="en-US" sz="1800" b="1" dirty="0" err="1" smtClean="0"/>
              <a:t>bbbb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bbbb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rrrr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where </a:t>
            </a:r>
            <a:r>
              <a:rPr lang="en-US" sz="1800" dirty="0" err="1" smtClean="0"/>
              <a:t>bbbb</a:t>
            </a:r>
            <a:r>
              <a:rPr lang="en-US" sz="1800" dirty="0" smtClean="0"/>
              <a:t> </a:t>
            </a:r>
            <a:r>
              <a:rPr lang="en-US" sz="1800" dirty="0" err="1" smtClean="0"/>
              <a:t>bbbb</a:t>
            </a:r>
            <a:r>
              <a:rPr lang="en-US" sz="1800" dirty="0" smtClean="0"/>
              <a:t> is an 8-bit </a:t>
            </a:r>
            <a:r>
              <a:rPr lang="en-US" sz="1800" dirty="0"/>
              <a:t>signed </a:t>
            </a:r>
            <a:r>
              <a:rPr lang="en-US" sz="1800" dirty="0" smtClean="0"/>
              <a:t>number</a:t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 err="1" smtClean="0"/>
              <a:t>rrrr</a:t>
            </a:r>
            <a:r>
              <a:rPr lang="en-US" sz="1800" dirty="0" smtClean="0"/>
              <a:t> points to one of our Register File registers</a:t>
            </a:r>
            <a:endParaRPr lang="en-US" sz="1800" dirty="0"/>
          </a:p>
          <a:p>
            <a:r>
              <a:rPr lang="en-US" dirty="0" smtClean="0"/>
              <a:t>So JNZ would add </a:t>
            </a:r>
            <a:r>
              <a:rPr lang="en-US" dirty="0" err="1" smtClean="0"/>
              <a:t>bbbb</a:t>
            </a:r>
            <a:r>
              <a:rPr lang="en-US" dirty="0" smtClean="0"/>
              <a:t> </a:t>
            </a:r>
            <a:r>
              <a:rPr lang="en-US" dirty="0" err="1" smtClean="0"/>
              <a:t>bbbb</a:t>
            </a:r>
            <a:r>
              <a:rPr lang="en-US" dirty="0" smtClean="0"/>
              <a:t> to the PC if </a:t>
            </a:r>
            <a:r>
              <a:rPr lang="en-US" dirty="0" err="1" smtClean="0"/>
              <a:t>rrrr</a:t>
            </a:r>
            <a:r>
              <a:rPr lang="en-US" dirty="0" smtClean="0"/>
              <a:t> is not zero</a:t>
            </a:r>
          </a:p>
          <a:p>
            <a:r>
              <a:rPr lang="en-US" dirty="0" smtClean="0"/>
              <a:t>We are going to need some feedback from the ALU to the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04" y="5485818"/>
            <a:ext cx="8183880" cy="10515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Control-Unit and Datapath for Our  Programmable Processor</a:t>
            </a:r>
          </a:p>
        </p:txBody>
      </p:sp>
      <p:sp>
        <p:nvSpPr>
          <p:cNvPr id="19460" name="Freeform 6"/>
          <p:cNvSpPr>
            <a:spLocks/>
          </p:cNvSpPr>
          <p:nvPr/>
        </p:nvSpPr>
        <p:spPr bwMode="auto">
          <a:xfrm>
            <a:off x="5148550" y="455612"/>
            <a:ext cx="3157250" cy="5030788"/>
          </a:xfrm>
          <a:custGeom>
            <a:avLst/>
            <a:gdLst>
              <a:gd name="T0" fmla="*/ 2147483647 w 1379"/>
              <a:gd name="T1" fmla="*/ 0 h 2218"/>
              <a:gd name="T2" fmla="*/ 2147483647 w 1379"/>
              <a:gd name="T3" fmla="*/ 0 h 2218"/>
              <a:gd name="T4" fmla="*/ 2147483647 w 1379"/>
              <a:gd name="T5" fmla="*/ 2147483647 h 2218"/>
              <a:gd name="T6" fmla="*/ 0 w 1379"/>
              <a:gd name="T7" fmla="*/ 2147483647 h 2218"/>
              <a:gd name="T8" fmla="*/ 0 w 1379"/>
              <a:gd name="T9" fmla="*/ 0 h 2218"/>
              <a:gd name="T10" fmla="*/ 2147483647 w 1379"/>
              <a:gd name="T11" fmla="*/ 0 h 2218"/>
              <a:gd name="T12" fmla="*/ 2147483647 w 1379"/>
              <a:gd name="T13" fmla="*/ 0 h 2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9"/>
              <a:gd name="T22" fmla="*/ 0 h 2218"/>
              <a:gd name="T23" fmla="*/ 1379 w 1379"/>
              <a:gd name="T24" fmla="*/ 2218 h 22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9" h="2218">
                <a:moveTo>
                  <a:pt x="467" y="0"/>
                </a:moveTo>
                <a:lnTo>
                  <a:pt x="1379" y="0"/>
                </a:lnTo>
                <a:lnTo>
                  <a:pt x="1379" y="2218"/>
                </a:lnTo>
                <a:lnTo>
                  <a:pt x="0" y="2218"/>
                </a:lnTo>
                <a:lnTo>
                  <a:pt x="0" y="0"/>
                </a:lnTo>
                <a:lnTo>
                  <a:pt x="395" y="0"/>
                </a:lnTo>
                <a:lnTo>
                  <a:pt x="467" y="0"/>
                </a:lnTo>
                <a:close/>
              </a:path>
            </a:pathLst>
          </a:cu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676401" y="498474"/>
            <a:ext cx="2591088" cy="44799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6215350" y="4005262"/>
            <a:ext cx="63500" cy="66675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2740313" y="919162"/>
            <a:ext cx="1587" cy="2667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2705388" y="8048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2638713" y="1668462"/>
            <a:ext cx="1587" cy="3333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2"/>
          <p:cNvSpPr>
            <a:spLocks/>
          </p:cNvSpPr>
          <p:nvPr/>
        </p:nvSpPr>
        <p:spPr bwMode="auto">
          <a:xfrm>
            <a:off x="2603788" y="15541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3"/>
          <p:cNvSpPr>
            <a:spLocks/>
          </p:cNvSpPr>
          <p:nvPr/>
        </p:nvSpPr>
        <p:spPr bwMode="auto">
          <a:xfrm>
            <a:off x="3162588" y="1460499"/>
            <a:ext cx="76200" cy="541338"/>
          </a:xfrm>
          <a:custGeom>
            <a:avLst/>
            <a:gdLst>
              <a:gd name="T0" fmla="*/ 0 w 48"/>
              <a:gd name="T1" fmla="*/ 0 h 341"/>
              <a:gd name="T2" fmla="*/ 2147483647 w 48"/>
              <a:gd name="T3" fmla="*/ 0 h 341"/>
              <a:gd name="T4" fmla="*/ 2147483647 w 48"/>
              <a:gd name="T5" fmla="*/ 2147483647 h 341"/>
              <a:gd name="T6" fmla="*/ 0 60000 65536"/>
              <a:gd name="T7" fmla="*/ 0 60000 65536"/>
              <a:gd name="T8" fmla="*/ 0 60000 65536"/>
              <a:gd name="T9" fmla="*/ 0 w 48"/>
              <a:gd name="T10" fmla="*/ 0 h 341"/>
              <a:gd name="T11" fmla="*/ 48 w 48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41">
                <a:moveTo>
                  <a:pt x="0" y="0"/>
                </a:moveTo>
                <a:lnTo>
                  <a:pt x="48" y="0"/>
                </a:lnTo>
                <a:lnTo>
                  <a:pt x="48" y="341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Freeform 14"/>
          <p:cNvSpPr>
            <a:spLocks/>
          </p:cNvSpPr>
          <p:nvPr/>
        </p:nvSpPr>
        <p:spPr bwMode="auto">
          <a:xfrm>
            <a:off x="3048288" y="1427162"/>
            <a:ext cx="136525" cy="66675"/>
          </a:xfrm>
          <a:custGeom>
            <a:avLst/>
            <a:gdLst>
              <a:gd name="T0" fmla="*/ 0 w 86"/>
              <a:gd name="T1" fmla="*/ 2147483647 h 42"/>
              <a:gd name="T2" fmla="*/ 2147483647 w 86"/>
              <a:gd name="T3" fmla="*/ 2147483647 h 42"/>
              <a:gd name="T4" fmla="*/ 2147483647 w 86"/>
              <a:gd name="T5" fmla="*/ 0 h 42"/>
              <a:gd name="T6" fmla="*/ 0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0" y="21"/>
                </a:moveTo>
                <a:lnTo>
                  <a:pt x="86" y="42"/>
                </a:lnTo>
                <a:lnTo>
                  <a:pt x="86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15"/>
          <p:cNvSpPr>
            <a:spLocks/>
          </p:cNvSpPr>
          <p:nvPr/>
        </p:nvSpPr>
        <p:spPr bwMode="auto">
          <a:xfrm>
            <a:off x="2443450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6"/>
          <p:cNvSpPr>
            <a:spLocks/>
          </p:cNvSpPr>
          <p:nvPr/>
        </p:nvSpPr>
        <p:spPr bwMode="auto">
          <a:xfrm>
            <a:off x="2443450" y="4094162"/>
            <a:ext cx="88900" cy="92075"/>
          </a:xfrm>
          <a:custGeom>
            <a:avLst/>
            <a:gdLst>
              <a:gd name="T0" fmla="*/ 0 w 56"/>
              <a:gd name="T1" fmla="*/ 2147483647 h 58"/>
              <a:gd name="T2" fmla="*/ 2147483647 w 56"/>
              <a:gd name="T3" fmla="*/ 2147483647 h 58"/>
              <a:gd name="T4" fmla="*/ 0 w 56"/>
              <a:gd name="T5" fmla="*/ 0 h 58"/>
              <a:gd name="T6" fmla="*/ 0 60000 65536"/>
              <a:gd name="T7" fmla="*/ 0 60000 65536"/>
              <a:gd name="T8" fmla="*/ 0 60000 65536"/>
              <a:gd name="T9" fmla="*/ 0 w 56"/>
              <a:gd name="T10" fmla="*/ 0 h 58"/>
              <a:gd name="T11" fmla="*/ 56 w 56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8">
                <a:moveTo>
                  <a:pt x="0" y="58"/>
                </a:moveTo>
                <a:lnTo>
                  <a:pt x="56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7"/>
          <p:cNvSpPr>
            <a:spLocks/>
          </p:cNvSpPr>
          <p:nvPr/>
        </p:nvSpPr>
        <p:spPr bwMode="auto">
          <a:xfrm>
            <a:off x="2692688" y="1036637"/>
            <a:ext cx="98425" cy="93662"/>
          </a:xfrm>
          <a:custGeom>
            <a:avLst/>
            <a:gdLst>
              <a:gd name="T0" fmla="*/ 2147483647 w 62"/>
              <a:gd name="T1" fmla="*/ 0 h 59"/>
              <a:gd name="T2" fmla="*/ 0 w 62"/>
              <a:gd name="T3" fmla="*/ 2147483647 h 59"/>
              <a:gd name="T4" fmla="*/ 2147483647 w 62"/>
              <a:gd name="T5" fmla="*/ 0 h 59"/>
              <a:gd name="T6" fmla="*/ 0 60000 65536"/>
              <a:gd name="T7" fmla="*/ 0 60000 65536"/>
              <a:gd name="T8" fmla="*/ 0 60000 65536"/>
              <a:gd name="T9" fmla="*/ 0 w 62"/>
              <a:gd name="T10" fmla="*/ 0 h 59"/>
              <a:gd name="T11" fmla="*/ 62 w 62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59">
                <a:moveTo>
                  <a:pt x="62" y="0"/>
                </a:moveTo>
                <a:lnTo>
                  <a:pt x="0" y="59"/>
                </a:ln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2692688" y="1036637"/>
            <a:ext cx="9842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9"/>
          <p:cNvSpPr>
            <a:spLocks/>
          </p:cNvSpPr>
          <p:nvPr/>
        </p:nvSpPr>
        <p:spPr bwMode="auto">
          <a:xfrm>
            <a:off x="3629313" y="1633537"/>
            <a:ext cx="96837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3629313" y="1633537"/>
            <a:ext cx="96837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Freeform 21"/>
          <p:cNvSpPr>
            <a:spLocks/>
          </p:cNvSpPr>
          <p:nvPr/>
        </p:nvSpPr>
        <p:spPr bwMode="auto">
          <a:xfrm>
            <a:off x="5250150" y="2608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 flipH="1">
            <a:off x="5250150" y="2608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23"/>
          <p:cNvSpPr>
            <a:spLocks/>
          </p:cNvSpPr>
          <p:nvPr/>
        </p:nvSpPr>
        <p:spPr bwMode="auto">
          <a:xfrm>
            <a:off x="5212050" y="630237"/>
            <a:ext cx="93663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 flipH="1">
            <a:off x="5212050" y="630237"/>
            <a:ext cx="93663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5"/>
          <p:cNvSpPr>
            <a:spLocks/>
          </p:cNvSpPr>
          <p:nvPr/>
        </p:nvSpPr>
        <p:spPr bwMode="auto">
          <a:xfrm>
            <a:off x="6261388" y="1493837"/>
            <a:ext cx="93662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 flipH="1">
            <a:off x="6261388" y="1493837"/>
            <a:ext cx="93662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27"/>
          <p:cNvSpPr>
            <a:spLocks/>
          </p:cNvSpPr>
          <p:nvPr/>
        </p:nvSpPr>
        <p:spPr bwMode="auto">
          <a:xfrm>
            <a:off x="5250150" y="2992437"/>
            <a:ext cx="96838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 flipH="1">
            <a:off x="5250150" y="2992437"/>
            <a:ext cx="96838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9"/>
          <p:cNvSpPr>
            <a:spLocks/>
          </p:cNvSpPr>
          <p:nvPr/>
        </p:nvSpPr>
        <p:spPr bwMode="auto">
          <a:xfrm>
            <a:off x="5250150" y="3370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 flipH="1">
            <a:off x="5250150" y="3370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31"/>
          <p:cNvSpPr>
            <a:spLocks/>
          </p:cNvSpPr>
          <p:nvPr/>
        </p:nvSpPr>
        <p:spPr bwMode="auto">
          <a:xfrm>
            <a:off x="5547013" y="3817937"/>
            <a:ext cx="92075" cy="93662"/>
          </a:xfrm>
          <a:custGeom>
            <a:avLst/>
            <a:gdLst>
              <a:gd name="T0" fmla="*/ 2147483647 w 58"/>
              <a:gd name="T1" fmla="*/ 0 h 59"/>
              <a:gd name="T2" fmla="*/ 0 w 58"/>
              <a:gd name="T3" fmla="*/ 2147483647 h 59"/>
              <a:gd name="T4" fmla="*/ 2147483647 w 58"/>
              <a:gd name="T5" fmla="*/ 0 h 59"/>
              <a:gd name="T6" fmla="*/ 0 60000 65536"/>
              <a:gd name="T7" fmla="*/ 0 60000 65536"/>
              <a:gd name="T8" fmla="*/ 0 60000 65536"/>
              <a:gd name="T9" fmla="*/ 0 w 58"/>
              <a:gd name="T10" fmla="*/ 0 h 59"/>
              <a:gd name="T11" fmla="*/ 58 w 5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9">
                <a:moveTo>
                  <a:pt x="58" y="0"/>
                </a:moveTo>
                <a:lnTo>
                  <a:pt x="0" y="59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32"/>
          <p:cNvSpPr>
            <a:spLocks noChangeShapeType="1"/>
          </p:cNvSpPr>
          <p:nvPr/>
        </p:nvSpPr>
        <p:spPr bwMode="auto">
          <a:xfrm flipH="1">
            <a:off x="5547013" y="3817937"/>
            <a:ext cx="9207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3"/>
          <p:cNvSpPr>
            <a:spLocks/>
          </p:cNvSpPr>
          <p:nvPr/>
        </p:nvSpPr>
        <p:spPr bwMode="auto">
          <a:xfrm>
            <a:off x="6651913" y="4102099"/>
            <a:ext cx="92075" cy="96838"/>
          </a:xfrm>
          <a:custGeom>
            <a:avLst/>
            <a:gdLst>
              <a:gd name="T0" fmla="*/ 2147483647 w 58"/>
              <a:gd name="T1" fmla="*/ 0 h 61"/>
              <a:gd name="T2" fmla="*/ 0 w 58"/>
              <a:gd name="T3" fmla="*/ 2147483647 h 61"/>
              <a:gd name="T4" fmla="*/ 2147483647 w 58"/>
              <a:gd name="T5" fmla="*/ 0 h 61"/>
              <a:gd name="T6" fmla="*/ 0 60000 65536"/>
              <a:gd name="T7" fmla="*/ 0 60000 65536"/>
              <a:gd name="T8" fmla="*/ 0 60000 65536"/>
              <a:gd name="T9" fmla="*/ 0 w 58"/>
              <a:gd name="T10" fmla="*/ 0 h 61"/>
              <a:gd name="T11" fmla="*/ 58 w 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1">
                <a:moveTo>
                  <a:pt x="58" y="0"/>
                </a:moveTo>
                <a:lnTo>
                  <a:pt x="0" y="61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34"/>
          <p:cNvSpPr>
            <a:spLocks noChangeShapeType="1"/>
          </p:cNvSpPr>
          <p:nvPr/>
        </p:nvSpPr>
        <p:spPr bwMode="auto">
          <a:xfrm flipH="1">
            <a:off x="6651913" y="4102099"/>
            <a:ext cx="92075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35"/>
          <p:cNvSpPr>
            <a:spLocks/>
          </p:cNvSpPr>
          <p:nvPr/>
        </p:nvSpPr>
        <p:spPr bwMode="auto">
          <a:xfrm>
            <a:off x="6829713" y="4856162"/>
            <a:ext cx="92075" cy="92075"/>
          </a:xfrm>
          <a:custGeom>
            <a:avLst/>
            <a:gdLst>
              <a:gd name="T0" fmla="*/ 2147483647 w 58"/>
              <a:gd name="T1" fmla="*/ 0 h 58"/>
              <a:gd name="T2" fmla="*/ 0 w 58"/>
              <a:gd name="T3" fmla="*/ 2147483647 h 58"/>
              <a:gd name="T4" fmla="*/ 2147483647 w 58"/>
              <a:gd name="T5" fmla="*/ 0 h 58"/>
              <a:gd name="T6" fmla="*/ 0 60000 65536"/>
              <a:gd name="T7" fmla="*/ 0 60000 65536"/>
              <a:gd name="T8" fmla="*/ 0 60000 65536"/>
              <a:gd name="T9" fmla="*/ 0 w 58"/>
              <a:gd name="T10" fmla="*/ 0 h 58"/>
              <a:gd name="T11" fmla="*/ 58 w 5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8">
                <a:moveTo>
                  <a:pt x="58" y="0"/>
                </a:moveTo>
                <a:lnTo>
                  <a:pt x="0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6"/>
          <p:cNvSpPr>
            <a:spLocks noChangeShapeType="1"/>
          </p:cNvSpPr>
          <p:nvPr/>
        </p:nvSpPr>
        <p:spPr bwMode="auto">
          <a:xfrm flipH="1">
            <a:off x="6829713" y="4856162"/>
            <a:ext cx="92075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Freeform 37"/>
          <p:cNvSpPr>
            <a:spLocks/>
          </p:cNvSpPr>
          <p:nvPr/>
        </p:nvSpPr>
        <p:spPr bwMode="auto">
          <a:xfrm>
            <a:off x="3624550" y="868362"/>
            <a:ext cx="96838" cy="96837"/>
          </a:xfrm>
          <a:custGeom>
            <a:avLst/>
            <a:gdLst>
              <a:gd name="T0" fmla="*/ 2147483647 w 61"/>
              <a:gd name="T1" fmla="*/ 0 h 61"/>
              <a:gd name="T2" fmla="*/ 0 w 61"/>
              <a:gd name="T3" fmla="*/ 2147483647 h 61"/>
              <a:gd name="T4" fmla="*/ 2147483647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61" y="0"/>
                </a:moveTo>
                <a:lnTo>
                  <a:pt x="0" y="61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8"/>
          <p:cNvSpPr>
            <a:spLocks noChangeShapeType="1"/>
          </p:cNvSpPr>
          <p:nvPr/>
        </p:nvSpPr>
        <p:spPr bwMode="auto">
          <a:xfrm flipH="1">
            <a:off x="3624550" y="868362"/>
            <a:ext cx="96838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645063" y="1193799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2568863" y="1371599"/>
            <a:ext cx="147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clr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2851438" y="13715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up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2526000" y="101917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97" name="Line 49"/>
          <p:cNvSpPr>
            <a:spLocks noChangeShapeType="1"/>
          </p:cNvSpPr>
          <p:nvPr/>
        </p:nvSpPr>
        <p:spPr bwMode="auto">
          <a:xfrm>
            <a:off x="3675350" y="1544637"/>
            <a:ext cx="1588" cy="3349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Freeform 50"/>
          <p:cNvSpPr>
            <a:spLocks/>
          </p:cNvSpPr>
          <p:nvPr/>
        </p:nvSpPr>
        <p:spPr bwMode="auto">
          <a:xfrm>
            <a:off x="3642013" y="18589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1"/>
          <p:cNvSpPr>
            <a:spLocks noChangeShapeType="1"/>
          </p:cNvSpPr>
          <p:nvPr/>
        </p:nvSpPr>
        <p:spPr bwMode="auto">
          <a:xfrm>
            <a:off x="4203988" y="2654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52"/>
          <p:cNvSpPr>
            <a:spLocks/>
          </p:cNvSpPr>
          <p:nvPr/>
        </p:nvSpPr>
        <p:spPr bwMode="auto">
          <a:xfrm>
            <a:off x="5651788" y="2620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53"/>
          <p:cNvSpPr>
            <a:spLocks noChangeShapeType="1"/>
          </p:cNvSpPr>
          <p:nvPr/>
        </p:nvSpPr>
        <p:spPr bwMode="auto">
          <a:xfrm>
            <a:off x="6309013" y="1308099"/>
            <a:ext cx="1587" cy="3429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Freeform 54"/>
          <p:cNvSpPr>
            <a:spLocks/>
          </p:cNvSpPr>
          <p:nvPr/>
        </p:nvSpPr>
        <p:spPr bwMode="auto">
          <a:xfrm>
            <a:off x="6274088" y="16335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55"/>
          <p:cNvSpPr>
            <a:spLocks noChangeShapeType="1"/>
          </p:cNvSpPr>
          <p:nvPr/>
        </p:nvSpPr>
        <p:spPr bwMode="auto">
          <a:xfrm>
            <a:off x="6309013" y="2179637"/>
            <a:ext cx="1587" cy="161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Freeform 56"/>
          <p:cNvSpPr>
            <a:spLocks/>
          </p:cNvSpPr>
          <p:nvPr/>
        </p:nvSpPr>
        <p:spPr bwMode="auto">
          <a:xfrm>
            <a:off x="6274088" y="23193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57"/>
          <p:cNvSpPr>
            <a:spLocks noChangeShapeType="1"/>
          </p:cNvSpPr>
          <p:nvPr/>
        </p:nvSpPr>
        <p:spPr bwMode="auto">
          <a:xfrm>
            <a:off x="6248688" y="3962399"/>
            <a:ext cx="1587" cy="2921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Freeform 58"/>
          <p:cNvSpPr>
            <a:spLocks/>
          </p:cNvSpPr>
          <p:nvPr/>
        </p:nvSpPr>
        <p:spPr bwMode="auto">
          <a:xfrm>
            <a:off x="6215350" y="42338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9"/>
          <p:cNvSpPr>
            <a:spLocks noChangeShapeType="1"/>
          </p:cNvSpPr>
          <p:nvPr/>
        </p:nvSpPr>
        <p:spPr bwMode="auto">
          <a:xfrm>
            <a:off x="6697950" y="3957637"/>
            <a:ext cx="1588" cy="2968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Freeform 60"/>
          <p:cNvSpPr>
            <a:spLocks/>
          </p:cNvSpPr>
          <p:nvPr/>
        </p:nvSpPr>
        <p:spPr bwMode="auto">
          <a:xfrm>
            <a:off x="6664613" y="42338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Freeform 61"/>
          <p:cNvSpPr>
            <a:spLocks/>
          </p:cNvSpPr>
          <p:nvPr/>
        </p:nvSpPr>
        <p:spPr bwMode="auto">
          <a:xfrm>
            <a:off x="5593050" y="1422399"/>
            <a:ext cx="652463" cy="2616200"/>
          </a:xfrm>
          <a:custGeom>
            <a:avLst/>
            <a:gdLst>
              <a:gd name="T0" fmla="*/ 2147483647 w 411"/>
              <a:gd name="T1" fmla="*/ 0 h 1648"/>
              <a:gd name="T2" fmla="*/ 2147483647 w 411"/>
              <a:gd name="T3" fmla="*/ 2147483647 h 1648"/>
              <a:gd name="T4" fmla="*/ 0 w 411"/>
              <a:gd name="T5" fmla="*/ 2147483647 h 1648"/>
              <a:gd name="T6" fmla="*/ 0 w 411"/>
              <a:gd name="T7" fmla="*/ 2147483647 h 1648"/>
              <a:gd name="T8" fmla="*/ 2147483647 w 411"/>
              <a:gd name="T9" fmla="*/ 2147483647 h 1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1648"/>
              <a:gd name="T17" fmla="*/ 411 w 411"/>
              <a:gd name="T18" fmla="*/ 1648 h 16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1648">
                <a:moveTo>
                  <a:pt x="149" y="0"/>
                </a:moveTo>
                <a:lnTo>
                  <a:pt x="149" y="109"/>
                </a:lnTo>
                <a:lnTo>
                  <a:pt x="0" y="109"/>
                </a:lnTo>
                <a:lnTo>
                  <a:pt x="0" y="1648"/>
                </a:lnTo>
                <a:lnTo>
                  <a:pt x="411" y="1648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Freeform 62"/>
          <p:cNvSpPr>
            <a:spLocks/>
          </p:cNvSpPr>
          <p:nvPr/>
        </p:nvSpPr>
        <p:spPr bwMode="auto">
          <a:xfrm>
            <a:off x="5796250" y="1308099"/>
            <a:ext cx="68263" cy="134938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0"/>
                </a:moveTo>
                <a:lnTo>
                  <a:pt x="0" y="85"/>
                </a:lnTo>
                <a:lnTo>
                  <a:pt x="43" y="85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Freeform 63"/>
          <p:cNvSpPr>
            <a:spLocks/>
          </p:cNvSpPr>
          <p:nvPr/>
        </p:nvSpPr>
        <p:spPr bwMode="auto">
          <a:xfrm>
            <a:off x="6461413" y="1549399"/>
            <a:ext cx="800100" cy="3357563"/>
          </a:xfrm>
          <a:custGeom>
            <a:avLst/>
            <a:gdLst>
              <a:gd name="T0" fmla="*/ 2147483647 w 504"/>
              <a:gd name="T1" fmla="*/ 2147483647 h 2115"/>
              <a:gd name="T2" fmla="*/ 2147483647 w 504"/>
              <a:gd name="T3" fmla="*/ 0 h 2115"/>
              <a:gd name="T4" fmla="*/ 2147483647 w 504"/>
              <a:gd name="T5" fmla="*/ 0 h 2115"/>
              <a:gd name="T6" fmla="*/ 2147483647 w 504"/>
              <a:gd name="T7" fmla="*/ 2147483647 h 2115"/>
              <a:gd name="T8" fmla="*/ 0 w 504"/>
              <a:gd name="T9" fmla="*/ 2147483647 h 2115"/>
              <a:gd name="T10" fmla="*/ 0 w 504"/>
              <a:gd name="T11" fmla="*/ 2147483647 h 2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4"/>
              <a:gd name="T19" fmla="*/ 0 h 2115"/>
              <a:gd name="T20" fmla="*/ 504 w 504"/>
              <a:gd name="T21" fmla="*/ 2115 h 2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4" h="2115">
                <a:moveTo>
                  <a:pt x="122" y="64"/>
                </a:moveTo>
                <a:lnTo>
                  <a:pt x="122" y="0"/>
                </a:lnTo>
                <a:lnTo>
                  <a:pt x="504" y="0"/>
                </a:lnTo>
                <a:lnTo>
                  <a:pt x="504" y="2115"/>
                </a:lnTo>
                <a:lnTo>
                  <a:pt x="0" y="2115"/>
                </a:lnTo>
                <a:lnTo>
                  <a:pt x="0" y="2016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Freeform 64"/>
          <p:cNvSpPr>
            <a:spLocks/>
          </p:cNvSpPr>
          <p:nvPr/>
        </p:nvSpPr>
        <p:spPr bwMode="auto">
          <a:xfrm>
            <a:off x="6621750" y="1633537"/>
            <a:ext cx="68263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1" y="86"/>
                </a:moveTo>
                <a:lnTo>
                  <a:pt x="0" y="0"/>
                </a:lnTo>
                <a:lnTo>
                  <a:pt x="43" y="0"/>
                </a:lnTo>
                <a:lnTo>
                  <a:pt x="21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65"/>
          <p:cNvSpPr>
            <a:spLocks noChangeShapeType="1"/>
          </p:cNvSpPr>
          <p:nvPr/>
        </p:nvSpPr>
        <p:spPr bwMode="auto">
          <a:xfrm>
            <a:off x="4203988" y="2844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Freeform 66"/>
          <p:cNvSpPr>
            <a:spLocks/>
          </p:cNvSpPr>
          <p:nvPr/>
        </p:nvSpPr>
        <p:spPr bwMode="auto">
          <a:xfrm>
            <a:off x="5651788" y="2811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Line 67"/>
          <p:cNvSpPr>
            <a:spLocks noChangeShapeType="1"/>
          </p:cNvSpPr>
          <p:nvPr/>
        </p:nvSpPr>
        <p:spPr bwMode="auto">
          <a:xfrm>
            <a:off x="4203988" y="3035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Freeform 68"/>
          <p:cNvSpPr>
            <a:spLocks/>
          </p:cNvSpPr>
          <p:nvPr/>
        </p:nvSpPr>
        <p:spPr bwMode="auto">
          <a:xfrm>
            <a:off x="5651788" y="3001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Freeform 69"/>
          <p:cNvSpPr>
            <a:spLocks/>
          </p:cNvSpPr>
          <p:nvPr/>
        </p:nvSpPr>
        <p:spPr bwMode="auto">
          <a:xfrm>
            <a:off x="4203988" y="681037"/>
            <a:ext cx="1173162" cy="1320800"/>
          </a:xfrm>
          <a:custGeom>
            <a:avLst/>
            <a:gdLst>
              <a:gd name="T0" fmla="*/ 2147483647 w 739"/>
              <a:gd name="T1" fmla="*/ 0 h 832"/>
              <a:gd name="T2" fmla="*/ 2147483647 w 739"/>
              <a:gd name="T3" fmla="*/ 0 h 832"/>
              <a:gd name="T4" fmla="*/ 0 w 739"/>
              <a:gd name="T5" fmla="*/ 2147483647 h 832"/>
              <a:gd name="T6" fmla="*/ 0 60000 65536"/>
              <a:gd name="T7" fmla="*/ 0 60000 65536"/>
              <a:gd name="T8" fmla="*/ 0 60000 65536"/>
              <a:gd name="T9" fmla="*/ 0 w 739"/>
              <a:gd name="T10" fmla="*/ 0 h 832"/>
              <a:gd name="T11" fmla="*/ 739 w 739"/>
              <a:gd name="T12" fmla="*/ 832 h 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832">
                <a:moveTo>
                  <a:pt x="739" y="0"/>
                </a:moveTo>
                <a:lnTo>
                  <a:pt x="403" y="0"/>
                </a:lnTo>
                <a:lnTo>
                  <a:pt x="0" y="832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Freeform 70"/>
          <p:cNvSpPr>
            <a:spLocks/>
          </p:cNvSpPr>
          <p:nvPr/>
        </p:nvSpPr>
        <p:spPr bwMode="auto">
          <a:xfrm>
            <a:off x="5359688" y="647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Freeform 73"/>
          <p:cNvSpPr>
            <a:spLocks/>
          </p:cNvSpPr>
          <p:nvPr/>
        </p:nvSpPr>
        <p:spPr bwMode="auto">
          <a:xfrm>
            <a:off x="4203988" y="1062037"/>
            <a:ext cx="1173162" cy="1244600"/>
          </a:xfrm>
          <a:custGeom>
            <a:avLst/>
            <a:gdLst>
              <a:gd name="T0" fmla="*/ 2147483647 w 739"/>
              <a:gd name="T1" fmla="*/ 0 h 784"/>
              <a:gd name="T2" fmla="*/ 2147483647 w 739"/>
              <a:gd name="T3" fmla="*/ 0 h 784"/>
              <a:gd name="T4" fmla="*/ 0 w 739"/>
              <a:gd name="T5" fmla="*/ 2147483647 h 784"/>
              <a:gd name="T6" fmla="*/ 0 60000 65536"/>
              <a:gd name="T7" fmla="*/ 0 60000 65536"/>
              <a:gd name="T8" fmla="*/ 0 60000 65536"/>
              <a:gd name="T9" fmla="*/ 0 w 739"/>
              <a:gd name="T10" fmla="*/ 0 h 784"/>
              <a:gd name="T11" fmla="*/ 739 w 739"/>
              <a:gd name="T12" fmla="*/ 784 h 7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784">
                <a:moveTo>
                  <a:pt x="739" y="0"/>
                </a:moveTo>
                <a:lnTo>
                  <a:pt x="403" y="0"/>
                </a:lnTo>
                <a:lnTo>
                  <a:pt x="0" y="78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Freeform 74"/>
          <p:cNvSpPr>
            <a:spLocks/>
          </p:cNvSpPr>
          <p:nvPr/>
        </p:nvSpPr>
        <p:spPr bwMode="auto">
          <a:xfrm>
            <a:off x="5359688" y="1028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Freeform 75"/>
          <p:cNvSpPr>
            <a:spLocks/>
          </p:cNvSpPr>
          <p:nvPr/>
        </p:nvSpPr>
        <p:spPr bwMode="auto">
          <a:xfrm>
            <a:off x="4203988" y="2019299"/>
            <a:ext cx="1473200" cy="406400"/>
          </a:xfrm>
          <a:custGeom>
            <a:avLst/>
            <a:gdLst>
              <a:gd name="T0" fmla="*/ 2147483647 w 928"/>
              <a:gd name="T1" fmla="*/ 0 h 256"/>
              <a:gd name="T2" fmla="*/ 2147483647 w 928"/>
              <a:gd name="T3" fmla="*/ 0 h 256"/>
              <a:gd name="T4" fmla="*/ 0 w 928"/>
              <a:gd name="T5" fmla="*/ 2147483647 h 256"/>
              <a:gd name="T6" fmla="*/ 0 60000 65536"/>
              <a:gd name="T7" fmla="*/ 0 60000 65536"/>
              <a:gd name="T8" fmla="*/ 0 60000 65536"/>
              <a:gd name="T9" fmla="*/ 0 w 928"/>
              <a:gd name="T10" fmla="*/ 0 h 256"/>
              <a:gd name="T11" fmla="*/ 928 w 928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256">
                <a:moveTo>
                  <a:pt x="928" y="0"/>
                </a:moveTo>
                <a:lnTo>
                  <a:pt x="328" y="0"/>
                </a:lnTo>
                <a:lnTo>
                  <a:pt x="0" y="256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Freeform 76"/>
          <p:cNvSpPr>
            <a:spLocks/>
          </p:cNvSpPr>
          <p:nvPr/>
        </p:nvSpPr>
        <p:spPr bwMode="auto">
          <a:xfrm>
            <a:off x="5661313" y="1985962"/>
            <a:ext cx="134937" cy="66675"/>
          </a:xfrm>
          <a:custGeom>
            <a:avLst/>
            <a:gdLst>
              <a:gd name="T0" fmla="*/ 2147483647 w 85"/>
              <a:gd name="T1" fmla="*/ 2147483647 h 42"/>
              <a:gd name="T2" fmla="*/ 0 w 85"/>
              <a:gd name="T3" fmla="*/ 2147483647 h 42"/>
              <a:gd name="T4" fmla="*/ 0 w 85"/>
              <a:gd name="T5" fmla="*/ 0 h 42"/>
              <a:gd name="T6" fmla="*/ 2147483647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85" y="21"/>
                </a:moveTo>
                <a:lnTo>
                  <a:pt x="0" y="42"/>
                </a:lnTo>
                <a:lnTo>
                  <a:pt x="0" y="0"/>
                </a:lnTo>
                <a:lnTo>
                  <a:pt x="8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77"/>
          <p:cNvSpPr>
            <a:spLocks/>
          </p:cNvSpPr>
          <p:nvPr/>
        </p:nvSpPr>
        <p:spPr bwMode="auto">
          <a:xfrm>
            <a:off x="4203988" y="4068762"/>
            <a:ext cx="1473200" cy="477837"/>
          </a:xfrm>
          <a:custGeom>
            <a:avLst/>
            <a:gdLst>
              <a:gd name="T0" fmla="*/ 2147483647 w 928"/>
              <a:gd name="T1" fmla="*/ 2147483647 h 301"/>
              <a:gd name="T2" fmla="*/ 2147483647 w 928"/>
              <a:gd name="T3" fmla="*/ 2147483647 h 301"/>
              <a:gd name="T4" fmla="*/ 0 w 928"/>
              <a:gd name="T5" fmla="*/ 0 h 301"/>
              <a:gd name="T6" fmla="*/ 0 60000 65536"/>
              <a:gd name="T7" fmla="*/ 0 60000 65536"/>
              <a:gd name="T8" fmla="*/ 0 60000 65536"/>
              <a:gd name="T9" fmla="*/ 0 w 928"/>
              <a:gd name="T10" fmla="*/ 0 h 301"/>
              <a:gd name="T11" fmla="*/ 928 w 928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301">
                <a:moveTo>
                  <a:pt x="928" y="301"/>
                </a:moveTo>
                <a:lnTo>
                  <a:pt x="328" y="30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Freeform 78"/>
          <p:cNvSpPr>
            <a:spLocks/>
          </p:cNvSpPr>
          <p:nvPr/>
        </p:nvSpPr>
        <p:spPr bwMode="auto">
          <a:xfrm>
            <a:off x="5661313" y="4516437"/>
            <a:ext cx="134937" cy="68262"/>
          </a:xfrm>
          <a:custGeom>
            <a:avLst/>
            <a:gdLst>
              <a:gd name="T0" fmla="*/ 2147483647 w 85"/>
              <a:gd name="T1" fmla="*/ 2147483647 h 43"/>
              <a:gd name="T2" fmla="*/ 0 w 85"/>
              <a:gd name="T3" fmla="*/ 0 h 43"/>
              <a:gd name="T4" fmla="*/ 0 w 85"/>
              <a:gd name="T5" fmla="*/ 2147483647 h 43"/>
              <a:gd name="T6" fmla="*/ 2147483647 w 85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3"/>
              <a:gd name="T14" fmla="*/ 85 w 8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3">
                <a:moveTo>
                  <a:pt x="85" y="22"/>
                </a:moveTo>
                <a:lnTo>
                  <a:pt x="0" y="0"/>
                </a:lnTo>
                <a:lnTo>
                  <a:pt x="0" y="43"/>
                </a:lnTo>
                <a:lnTo>
                  <a:pt x="8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79"/>
          <p:cNvSpPr>
            <a:spLocks noChangeShapeType="1"/>
          </p:cNvSpPr>
          <p:nvPr/>
        </p:nvSpPr>
        <p:spPr bwMode="auto">
          <a:xfrm>
            <a:off x="4203988" y="3225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Freeform 80"/>
          <p:cNvSpPr>
            <a:spLocks/>
          </p:cNvSpPr>
          <p:nvPr/>
        </p:nvSpPr>
        <p:spPr bwMode="auto">
          <a:xfrm>
            <a:off x="5651788" y="3192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Line 81"/>
          <p:cNvSpPr>
            <a:spLocks noChangeShapeType="1"/>
          </p:cNvSpPr>
          <p:nvPr/>
        </p:nvSpPr>
        <p:spPr bwMode="auto">
          <a:xfrm>
            <a:off x="4203988" y="3416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Freeform 82"/>
          <p:cNvSpPr>
            <a:spLocks/>
          </p:cNvSpPr>
          <p:nvPr/>
        </p:nvSpPr>
        <p:spPr bwMode="auto">
          <a:xfrm>
            <a:off x="5651788" y="3382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Line 83"/>
          <p:cNvSpPr>
            <a:spLocks noChangeShapeType="1"/>
          </p:cNvSpPr>
          <p:nvPr/>
        </p:nvSpPr>
        <p:spPr bwMode="auto">
          <a:xfrm>
            <a:off x="4203988" y="3606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Freeform 84"/>
          <p:cNvSpPr>
            <a:spLocks/>
          </p:cNvSpPr>
          <p:nvPr/>
        </p:nvSpPr>
        <p:spPr bwMode="auto">
          <a:xfrm>
            <a:off x="5651788" y="3573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Freeform 85"/>
          <p:cNvSpPr>
            <a:spLocks/>
          </p:cNvSpPr>
          <p:nvPr/>
        </p:nvSpPr>
        <p:spPr bwMode="auto">
          <a:xfrm>
            <a:off x="4094450" y="1460499"/>
            <a:ext cx="76200" cy="538163"/>
          </a:xfrm>
          <a:custGeom>
            <a:avLst/>
            <a:gdLst>
              <a:gd name="T0" fmla="*/ 0 w 48"/>
              <a:gd name="T1" fmla="*/ 0 h 339"/>
              <a:gd name="T2" fmla="*/ 2147483647 w 48"/>
              <a:gd name="T3" fmla="*/ 0 h 339"/>
              <a:gd name="T4" fmla="*/ 2147483647 w 48"/>
              <a:gd name="T5" fmla="*/ 2147483647 h 339"/>
              <a:gd name="T6" fmla="*/ 0 60000 65536"/>
              <a:gd name="T7" fmla="*/ 0 60000 65536"/>
              <a:gd name="T8" fmla="*/ 0 60000 65536"/>
              <a:gd name="T9" fmla="*/ 0 w 48"/>
              <a:gd name="T10" fmla="*/ 0 h 339"/>
              <a:gd name="T11" fmla="*/ 48 w 48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39">
                <a:moveTo>
                  <a:pt x="0" y="0"/>
                </a:moveTo>
                <a:lnTo>
                  <a:pt x="48" y="0"/>
                </a:lnTo>
                <a:lnTo>
                  <a:pt x="48" y="339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Freeform 86"/>
          <p:cNvSpPr>
            <a:spLocks/>
          </p:cNvSpPr>
          <p:nvPr/>
        </p:nvSpPr>
        <p:spPr bwMode="auto">
          <a:xfrm>
            <a:off x="3980150" y="1427162"/>
            <a:ext cx="134938" cy="66675"/>
          </a:xfrm>
          <a:custGeom>
            <a:avLst/>
            <a:gdLst>
              <a:gd name="T0" fmla="*/ 0 w 85"/>
              <a:gd name="T1" fmla="*/ 2147483647 h 42"/>
              <a:gd name="T2" fmla="*/ 2147483647 w 85"/>
              <a:gd name="T3" fmla="*/ 2147483647 h 42"/>
              <a:gd name="T4" fmla="*/ 2147483647 w 85"/>
              <a:gd name="T5" fmla="*/ 0 h 42"/>
              <a:gd name="T6" fmla="*/ 0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0" y="21"/>
                </a:moveTo>
                <a:lnTo>
                  <a:pt x="85" y="42"/>
                </a:lnTo>
                <a:lnTo>
                  <a:pt x="85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Freeform 87"/>
          <p:cNvSpPr>
            <a:spLocks/>
          </p:cNvSpPr>
          <p:nvPr/>
        </p:nvSpPr>
        <p:spPr bwMode="auto">
          <a:xfrm>
            <a:off x="3375313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Freeform 88"/>
          <p:cNvSpPr>
            <a:spLocks/>
          </p:cNvSpPr>
          <p:nvPr/>
        </p:nvSpPr>
        <p:spPr bwMode="auto">
          <a:xfrm>
            <a:off x="5486688" y="11636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Freeform 89"/>
          <p:cNvSpPr>
            <a:spLocks/>
          </p:cNvSpPr>
          <p:nvPr/>
        </p:nvSpPr>
        <p:spPr bwMode="auto">
          <a:xfrm>
            <a:off x="5804188" y="3665537"/>
            <a:ext cx="88900" cy="88900"/>
          </a:xfrm>
          <a:custGeom>
            <a:avLst/>
            <a:gdLst>
              <a:gd name="T0" fmla="*/ 0 w 56"/>
              <a:gd name="T1" fmla="*/ 2147483647 h 56"/>
              <a:gd name="T2" fmla="*/ 2147483647 w 56"/>
              <a:gd name="T3" fmla="*/ 2147483647 h 56"/>
              <a:gd name="T4" fmla="*/ 0 w 56"/>
              <a:gd name="T5" fmla="*/ 0 h 56"/>
              <a:gd name="T6" fmla="*/ 0 60000 65536"/>
              <a:gd name="T7" fmla="*/ 0 60000 65536"/>
              <a:gd name="T8" fmla="*/ 0 60000 65536"/>
              <a:gd name="T9" fmla="*/ 0 w 56"/>
              <a:gd name="T10" fmla="*/ 0 h 56"/>
              <a:gd name="T11" fmla="*/ 56 w 5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6">
                <a:moveTo>
                  <a:pt x="0" y="56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ine 90"/>
          <p:cNvSpPr>
            <a:spLocks noChangeShapeType="1"/>
          </p:cNvSpPr>
          <p:nvPr/>
        </p:nvSpPr>
        <p:spPr bwMode="auto">
          <a:xfrm>
            <a:off x="3670588" y="804862"/>
            <a:ext cx="1587" cy="2492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Freeform 91"/>
          <p:cNvSpPr>
            <a:spLocks/>
          </p:cNvSpPr>
          <p:nvPr/>
        </p:nvSpPr>
        <p:spPr bwMode="auto">
          <a:xfrm>
            <a:off x="3637250" y="10334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Rectangle 93"/>
          <p:cNvSpPr>
            <a:spLocks noChangeArrowheads="1"/>
          </p:cNvSpPr>
          <p:nvPr/>
        </p:nvSpPr>
        <p:spPr bwMode="auto">
          <a:xfrm>
            <a:off x="3645188" y="1193799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IR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0" name="Rectangle 94"/>
          <p:cNvSpPr>
            <a:spLocks noChangeArrowheads="1"/>
          </p:cNvSpPr>
          <p:nvPr/>
        </p:nvSpPr>
        <p:spPr bwMode="auto">
          <a:xfrm>
            <a:off x="3800763" y="1371599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Id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1" name="Rectangle 95"/>
          <p:cNvSpPr>
            <a:spLocks noChangeArrowheads="1"/>
          </p:cNvSpPr>
          <p:nvPr/>
        </p:nvSpPr>
        <p:spPr bwMode="auto">
          <a:xfrm>
            <a:off x="3721388" y="8445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2" name="Rectangle 96"/>
          <p:cNvSpPr>
            <a:spLocks noChangeArrowheads="1"/>
          </p:cNvSpPr>
          <p:nvPr/>
        </p:nvSpPr>
        <p:spPr bwMode="auto">
          <a:xfrm>
            <a:off x="3727738" y="15938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3" name="Rectangle 99"/>
          <p:cNvSpPr>
            <a:spLocks noChangeArrowheads="1"/>
          </p:cNvSpPr>
          <p:nvPr/>
        </p:nvSpPr>
        <p:spPr bwMode="auto">
          <a:xfrm>
            <a:off x="4127788" y="633412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4" name="Rectangle 100"/>
          <p:cNvSpPr>
            <a:spLocks noChangeArrowheads="1"/>
          </p:cNvSpPr>
          <p:nvPr/>
        </p:nvSpPr>
        <p:spPr bwMode="auto">
          <a:xfrm>
            <a:off x="3538825" y="623887"/>
            <a:ext cx="271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5" name="Rectangle 102"/>
          <p:cNvSpPr>
            <a:spLocks noChangeArrowheads="1"/>
          </p:cNvSpPr>
          <p:nvPr/>
        </p:nvSpPr>
        <p:spPr bwMode="auto">
          <a:xfrm>
            <a:off x="2603788" y="623887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6" name="Rectangle 103"/>
          <p:cNvSpPr>
            <a:spLocks noChangeArrowheads="1"/>
          </p:cNvSpPr>
          <p:nvPr/>
        </p:nvSpPr>
        <p:spPr bwMode="auto">
          <a:xfrm>
            <a:off x="3026063" y="3060699"/>
            <a:ext cx="606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Controller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7" name="Rectangle 104"/>
          <p:cNvSpPr>
            <a:spLocks noChangeArrowheads="1"/>
          </p:cNvSpPr>
          <p:nvPr/>
        </p:nvSpPr>
        <p:spPr bwMode="auto">
          <a:xfrm>
            <a:off x="1964313" y="4767261"/>
            <a:ext cx="714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Control unit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8" name="Rectangle 105"/>
          <p:cNvSpPr>
            <a:spLocks noChangeArrowheads="1"/>
          </p:cNvSpPr>
          <p:nvPr/>
        </p:nvSpPr>
        <p:spPr bwMode="auto">
          <a:xfrm>
            <a:off x="7543800" y="3068637"/>
            <a:ext cx="566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Datapath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9" name="Rectangle 106"/>
          <p:cNvSpPr>
            <a:spLocks noChangeArrowheads="1"/>
          </p:cNvSpPr>
          <p:nvPr/>
        </p:nvSpPr>
        <p:spPr bwMode="auto">
          <a:xfrm>
            <a:off x="4291300" y="2674937"/>
            <a:ext cx="6270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0" name="Rectangle 107"/>
          <p:cNvSpPr>
            <a:spLocks noChangeArrowheads="1"/>
          </p:cNvSpPr>
          <p:nvPr/>
        </p:nvSpPr>
        <p:spPr bwMode="auto">
          <a:xfrm>
            <a:off x="4291300" y="2851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1" name="Rectangle 108"/>
          <p:cNvSpPr>
            <a:spLocks noChangeArrowheads="1"/>
          </p:cNvSpPr>
          <p:nvPr/>
        </p:nvSpPr>
        <p:spPr bwMode="auto">
          <a:xfrm>
            <a:off x="4291300" y="3232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2" name="Rectangle 109"/>
          <p:cNvSpPr>
            <a:spLocks noChangeArrowheads="1"/>
          </p:cNvSpPr>
          <p:nvPr/>
        </p:nvSpPr>
        <p:spPr bwMode="auto">
          <a:xfrm>
            <a:off x="4291300" y="3433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3" name="Rectangle 110"/>
          <p:cNvSpPr>
            <a:spLocks noChangeArrowheads="1"/>
          </p:cNvSpPr>
          <p:nvPr/>
        </p:nvSpPr>
        <p:spPr bwMode="auto">
          <a:xfrm>
            <a:off x="4291300" y="3052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4" name="Rectangle 111"/>
          <p:cNvSpPr>
            <a:spLocks noChangeArrowheads="1"/>
          </p:cNvSpPr>
          <p:nvPr/>
        </p:nvSpPr>
        <p:spPr bwMode="auto">
          <a:xfrm>
            <a:off x="4291300" y="2474912"/>
            <a:ext cx="760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5" name="Rectangle 112"/>
          <p:cNvSpPr>
            <a:spLocks noChangeArrowheads="1"/>
          </p:cNvSpPr>
          <p:nvPr/>
        </p:nvSpPr>
        <p:spPr bwMode="auto">
          <a:xfrm>
            <a:off x="4883438" y="465137"/>
            <a:ext cx="574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D_addr 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6" name="Rectangle 114"/>
          <p:cNvSpPr>
            <a:spLocks noChangeArrowheads="1"/>
          </p:cNvSpPr>
          <p:nvPr/>
        </p:nvSpPr>
        <p:spPr bwMode="auto">
          <a:xfrm>
            <a:off x="4883438" y="893762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7" name="Rectangle 115"/>
          <p:cNvSpPr>
            <a:spLocks noChangeArrowheads="1"/>
          </p:cNvSpPr>
          <p:nvPr/>
        </p:nvSpPr>
        <p:spPr bwMode="auto">
          <a:xfrm>
            <a:off x="4740563" y="1841499"/>
            <a:ext cx="334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8" name="Rectangle 116"/>
          <p:cNvSpPr>
            <a:spLocks noChangeArrowheads="1"/>
          </p:cNvSpPr>
          <p:nvPr/>
        </p:nvSpPr>
        <p:spPr bwMode="auto">
          <a:xfrm>
            <a:off x="4380200" y="4052887"/>
            <a:ext cx="4286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Alu_s0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59" name="Rectangle 117"/>
          <p:cNvSpPr>
            <a:spLocks noChangeArrowheads="1"/>
          </p:cNvSpPr>
          <p:nvPr/>
        </p:nvSpPr>
        <p:spPr bwMode="auto">
          <a:xfrm>
            <a:off x="5532725" y="587374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0" name="Rectangle 118"/>
          <p:cNvSpPr>
            <a:spLocks noChangeArrowheads="1"/>
          </p:cNvSpPr>
          <p:nvPr/>
        </p:nvSpPr>
        <p:spPr bwMode="auto">
          <a:xfrm>
            <a:off x="6997988" y="587374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1" name="Rectangle 120"/>
          <p:cNvSpPr>
            <a:spLocks noChangeArrowheads="1"/>
          </p:cNvSpPr>
          <p:nvPr/>
        </p:nvSpPr>
        <p:spPr bwMode="auto">
          <a:xfrm>
            <a:off x="5532725" y="976312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2" name="Rectangle 121"/>
          <p:cNvSpPr>
            <a:spLocks noChangeArrowheads="1"/>
          </p:cNvSpPr>
          <p:nvPr/>
        </p:nvSpPr>
        <p:spPr bwMode="auto">
          <a:xfrm>
            <a:off x="6091525" y="846137"/>
            <a:ext cx="233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256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3" name="Rectangle 122"/>
          <p:cNvSpPr>
            <a:spLocks noChangeArrowheads="1"/>
          </p:cNvSpPr>
          <p:nvPr/>
        </p:nvSpPr>
        <p:spPr bwMode="auto">
          <a:xfrm>
            <a:off x="6316950" y="83661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4" name="Rectangle 123"/>
          <p:cNvSpPr>
            <a:spLocks noChangeArrowheads="1"/>
          </p:cNvSpPr>
          <p:nvPr/>
        </p:nvSpPr>
        <p:spPr bwMode="auto">
          <a:xfrm>
            <a:off x="6391563" y="846137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5" name="Rectangle 124"/>
          <p:cNvSpPr>
            <a:spLocks noChangeArrowheads="1"/>
          </p:cNvSpPr>
          <p:nvPr/>
        </p:nvSpPr>
        <p:spPr bwMode="auto">
          <a:xfrm>
            <a:off x="6670963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6" name="Rectangle 125"/>
          <p:cNvSpPr>
            <a:spLocks noChangeArrowheads="1"/>
          </p:cNvSpPr>
          <p:nvPr/>
        </p:nvSpPr>
        <p:spPr bwMode="auto">
          <a:xfrm>
            <a:off x="6821775" y="3070224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7" name="Rectangle 126"/>
          <p:cNvSpPr>
            <a:spLocks noChangeArrowheads="1"/>
          </p:cNvSpPr>
          <p:nvPr/>
        </p:nvSpPr>
        <p:spPr bwMode="auto">
          <a:xfrm>
            <a:off x="6896388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8" name="Rectangle 127"/>
          <p:cNvSpPr>
            <a:spLocks noChangeArrowheads="1"/>
          </p:cNvSpPr>
          <p:nvPr/>
        </p:nvSpPr>
        <p:spPr bwMode="auto">
          <a:xfrm>
            <a:off x="6769388" y="3230562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9" name="Rectangle 128"/>
          <p:cNvSpPr>
            <a:spLocks noChangeArrowheads="1"/>
          </p:cNvSpPr>
          <p:nvPr/>
        </p:nvSpPr>
        <p:spPr bwMode="auto">
          <a:xfrm>
            <a:off x="6135975" y="1882774"/>
            <a:ext cx="3492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0" name="Rectangle 129"/>
          <p:cNvSpPr>
            <a:spLocks noChangeArrowheads="1"/>
          </p:cNvSpPr>
          <p:nvPr/>
        </p:nvSpPr>
        <p:spPr bwMode="auto">
          <a:xfrm>
            <a:off x="6193125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1" name="Rectangle 130"/>
          <p:cNvSpPr>
            <a:spLocks noChangeArrowheads="1"/>
          </p:cNvSpPr>
          <p:nvPr/>
        </p:nvSpPr>
        <p:spPr bwMode="auto">
          <a:xfrm>
            <a:off x="6269325" y="2009774"/>
            <a:ext cx="68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72" name="Rectangle 131"/>
          <p:cNvSpPr>
            <a:spLocks noChangeArrowheads="1"/>
          </p:cNvSpPr>
          <p:nvPr/>
        </p:nvSpPr>
        <p:spPr bwMode="auto">
          <a:xfrm>
            <a:off x="6342350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3" name="Rectangle 132"/>
          <p:cNvSpPr>
            <a:spLocks noChangeArrowheads="1"/>
          </p:cNvSpPr>
          <p:nvPr/>
        </p:nvSpPr>
        <p:spPr bwMode="auto">
          <a:xfrm>
            <a:off x="5604163" y="1128712"/>
            <a:ext cx="4873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4" name="Rectangle 133"/>
          <p:cNvSpPr>
            <a:spLocks noChangeArrowheads="1"/>
          </p:cNvSpPr>
          <p:nvPr/>
        </p:nvSpPr>
        <p:spPr bwMode="auto">
          <a:xfrm>
            <a:off x="6135975" y="1128712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5" name="Rectangle 134"/>
          <p:cNvSpPr>
            <a:spLocks noChangeArrowheads="1"/>
          </p:cNvSpPr>
          <p:nvPr/>
        </p:nvSpPr>
        <p:spPr bwMode="auto">
          <a:xfrm>
            <a:off x="5851813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6" name="Rectangle 135"/>
          <p:cNvSpPr>
            <a:spLocks noChangeArrowheads="1"/>
          </p:cNvSpPr>
          <p:nvPr/>
        </p:nvSpPr>
        <p:spPr bwMode="auto">
          <a:xfrm>
            <a:off x="6572538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7" name="Rectangle 136"/>
          <p:cNvSpPr>
            <a:spLocks noChangeArrowheads="1"/>
          </p:cNvSpPr>
          <p:nvPr/>
        </p:nvSpPr>
        <p:spPr bwMode="auto">
          <a:xfrm>
            <a:off x="6243925" y="2468562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8" name="Rectangle 137"/>
          <p:cNvSpPr>
            <a:spLocks noChangeArrowheads="1"/>
          </p:cNvSpPr>
          <p:nvPr/>
        </p:nvSpPr>
        <p:spPr bwMode="auto">
          <a:xfrm>
            <a:off x="5834350" y="2586037"/>
            <a:ext cx="495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9" name="Rectangle 138"/>
          <p:cNvSpPr>
            <a:spLocks noChangeArrowheads="1"/>
          </p:cNvSpPr>
          <p:nvPr/>
        </p:nvSpPr>
        <p:spPr bwMode="auto">
          <a:xfrm>
            <a:off x="5834350" y="2781299"/>
            <a:ext cx="361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0" name="Rectangle 139"/>
          <p:cNvSpPr>
            <a:spLocks noChangeArrowheads="1"/>
          </p:cNvSpPr>
          <p:nvPr/>
        </p:nvSpPr>
        <p:spPr bwMode="auto">
          <a:xfrm>
            <a:off x="5834350" y="29590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1" name="Rectangle 140"/>
          <p:cNvSpPr>
            <a:spLocks noChangeArrowheads="1"/>
          </p:cNvSpPr>
          <p:nvPr/>
        </p:nvSpPr>
        <p:spPr bwMode="auto">
          <a:xfrm>
            <a:off x="5834350" y="31495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2" name="Rectangle 141"/>
          <p:cNvSpPr>
            <a:spLocks noChangeArrowheads="1"/>
          </p:cNvSpPr>
          <p:nvPr/>
        </p:nvSpPr>
        <p:spPr bwMode="auto">
          <a:xfrm>
            <a:off x="5834350" y="33273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3" name="Rectangle 142"/>
          <p:cNvSpPr>
            <a:spLocks noChangeArrowheads="1"/>
          </p:cNvSpPr>
          <p:nvPr/>
        </p:nvSpPr>
        <p:spPr bwMode="auto">
          <a:xfrm>
            <a:off x="5834350" y="35178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4" name="Rectangle 143"/>
          <p:cNvSpPr>
            <a:spLocks noChangeArrowheads="1"/>
          </p:cNvSpPr>
          <p:nvPr/>
        </p:nvSpPr>
        <p:spPr bwMode="auto">
          <a:xfrm>
            <a:off x="6618575" y="177006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5" name="Rectangle 144"/>
          <p:cNvSpPr>
            <a:spLocks noChangeArrowheads="1"/>
          </p:cNvSpPr>
          <p:nvPr/>
        </p:nvSpPr>
        <p:spPr bwMode="auto">
          <a:xfrm>
            <a:off x="6351875" y="14779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6" name="Freeform 145"/>
          <p:cNvSpPr>
            <a:spLocks/>
          </p:cNvSpPr>
          <p:nvPr/>
        </p:nvSpPr>
        <p:spPr bwMode="auto">
          <a:xfrm>
            <a:off x="6261388" y="2201862"/>
            <a:ext cx="93662" cy="96837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7" name="Line 146"/>
          <p:cNvSpPr>
            <a:spLocks noChangeShapeType="1"/>
          </p:cNvSpPr>
          <p:nvPr/>
        </p:nvSpPr>
        <p:spPr bwMode="auto">
          <a:xfrm flipH="1">
            <a:off x="6261388" y="2201862"/>
            <a:ext cx="93662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8" name="Rectangle 147"/>
          <p:cNvSpPr>
            <a:spLocks noChangeArrowheads="1"/>
          </p:cNvSpPr>
          <p:nvPr/>
        </p:nvSpPr>
        <p:spPr bwMode="auto">
          <a:xfrm>
            <a:off x="6351875" y="21764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9" name="Rectangle 148"/>
          <p:cNvSpPr>
            <a:spLocks noChangeArrowheads="1"/>
          </p:cNvSpPr>
          <p:nvPr/>
        </p:nvSpPr>
        <p:spPr bwMode="auto">
          <a:xfrm>
            <a:off x="5627975" y="37972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0" name="Rectangle 149"/>
          <p:cNvSpPr>
            <a:spLocks noChangeArrowheads="1"/>
          </p:cNvSpPr>
          <p:nvPr/>
        </p:nvSpPr>
        <p:spPr bwMode="auto">
          <a:xfrm>
            <a:off x="6758275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1" name="Freeform 150"/>
          <p:cNvSpPr>
            <a:spLocks/>
          </p:cNvSpPr>
          <p:nvPr/>
        </p:nvSpPr>
        <p:spPr bwMode="auto">
          <a:xfrm>
            <a:off x="6202650" y="4102099"/>
            <a:ext cx="93663" cy="96838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2" name="Line 151"/>
          <p:cNvSpPr>
            <a:spLocks noChangeShapeType="1"/>
          </p:cNvSpPr>
          <p:nvPr/>
        </p:nvSpPr>
        <p:spPr bwMode="auto">
          <a:xfrm flipH="1">
            <a:off x="6202650" y="4102099"/>
            <a:ext cx="93663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3" name="Rectangle 152"/>
          <p:cNvSpPr>
            <a:spLocks noChangeArrowheads="1"/>
          </p:cNvSpPr>
          <p:nvPr/>
        </p:nvSpPr>
        <p:spPr bwMode="auto">
          <a:xfrm>
            <a:off x="6309013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4" name="Rectangle 153"/>
          <p:cNvSpPr>
            <a:spLocks noChangeArrowheads="1"/>
          </p:cNvSpPr>
          <p:nvPr/>
        </p:nvSpPr>
        <p:spPr bwMode="auto">
          <a:xfrm>
            <a:off x="6955125" y="47497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5" name="Rectangle 154"/>
          <p:cNvSpPr>
            <a:spLocks noChangeArrowheads="1"/>
          </p:cNvSpPr>
          <p:nvPr/>
        </p:nvSpPr>
        <p:spPr bwMode="auto">
          <a:xfrm>
            <a:off x="5829588" y="192246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6" name="Rectangle 155"/>
          <p:cNvSpPr>
            <a:spLocks noChangeArrowheads="1"/>
          </p:cNvSpPr>
          <p:nvPr/>
        </p:nvSpPr>
        <p:spPr bwMode="auto">
          <a:xfrm>
            <a:off x="6270913" y="175736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7" name="Rectangle 156"/>
          <p:cNvSpPr>
            <a:spLocks noChangeArrowheads="1"/>
          </p:cNvSpPr>
          <p:nvPr/>
        </p:nvSpPr>
        <p:spPr bwMode="auto">
          <a:xfrm>
            <a:off x="6205825" y="4376737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8" name="Rectangle 157"/>
          <p:cNvSpPr>
            <a:spLocks noChangeArrowheads="1"/>
          </p:cNvSpPr>
          <p:nvPr/>
        </p:nvSpPr>
        <p:spPr bwMode="auto">
          <a:xfrm>
            <a:off x="6655088" y="4376737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9" name="Rectangle 158"/>
          <p:cNvSpPr>
            <a:spLocks noChangeArrowheads="1"/>
          </p:cNvSpPr>
          <p:nvPr/>
        </p:nvSpPr>
        <p:spPr bwMode="auto">
          <a:xfrm>
            <a:off x="5831175" y="4459287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600" name="Rectangle 159"/>
          <p:cNvSpPr>
            <a:spLocks noChangeArrowheads="1"/>
          </p:cNvSpPr>
          <p:nvPr/>
        </p:nvSpPr>
        <p:spPr bwMode="auto">
          <a:xfrm>
            <a:off x="6345525" y="4491037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1" name="Rectangle 160"/>
          <p:cNvSpPr>
            <a:spLocks noChangeArrowheads="1"/>
          </p:cNvSpPr>
          <p:nvPr/>
        </p:nvSpPr>
        <p:spPr bwMode="auto">
          <a:xfrm>
            <a:off x="5381913" y="247491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2" name="Rectangle 161"/>
          <p:cNvSpPr>
            <a:spLocks noChangeArrowheads="1"/>
          </p:cNvSpPr>
          <p:nvPr/>
        </p:nvSpPr>
        <p:spPr bwMode="auto">
          <a:xfrm>
            <a:off x="5381913" y="2851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3" name="Rectangle 162"/>
          <p:cNvSpPr>
            <a:spLocks noChangeArrowheads="1"/>
          </p:cNvSpPr>
          <p:nvPr/>
        </p:nvSpPr>
        <p:spPr bwMode="auto">
          <a:xfrm>
            <a:off x="5381913" y="3232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4" name="Rectangle 163"/>
          <p:cNvSpPr>
            <a:spLocks noChangeArrowheads="1"/>
          </p:cNvSpPr>
          <p:nvPr/>
        </p:nvSpPr>
        <p:spPr bwMode="auto">
          <a:xfrm>
            <a:off x="2438688" y="1181099"/>
            <a:ext cx="601662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5" name="Rectangle 164"/>
          <p:cNvSpPr>
            <a:spLocks noChangeArrowheads="1"/>
          </p:cNvSpPr>
          <p:nvPr/>
        </p:nvSpPr>
        <p:spPr bwMode="auto">
          <a:xfrm>
            <a:off x="2438688" y="2001837"/>
            <a:ext cx="1765300" cy="22955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6" name="Rectangle 165"/>
          <p:cNvSpPr>
            <a:spLocks noChangeArrowheads="1"/>
          </p:cNvSpPr>
          <p:nvPr/>
        </p:nvSpPr>
        <p:spPr bwMode="auto">
          <a:xfrm>
            <a:off x="3370550" y="1181099"/>
            <a:ext cx="601663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7" name="Rectangle 166"/>
          <p:cNvSpPr>
            <a:spLocks noChangeArrowheads="1"/>
          </p:cNvSpPr>
          <p:nvPr/>
        </p:nvSpPr>
        <p:spPr bwMode="auto">
          <a:xfrm>
            <a:off x="2372013" y="601662"/>
            <a:ext cx="1895475" cy="2032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8" name="Rectangle 167"/>
          <p:cNvSpPr>
            <a:spLocks noChangeArrowheads="1"/>
          </p:cNvSpPr>
          <p:nvPr/>
        </p:nvSpPr>
        <p:spPr bwMode="auto">
          <a:xfrm>
            <a:off x="5486688" y="579437"/>
            <a:ext cx="1655762" cy="728662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9" name="Rectangle 168"/>
          <p:cNvSpPr>
            <a:spLocks noChangeArrowheads="1"/>
          </p:cNvSpPr>
          <p:nvPr/>
        </p:nvSpPr>
        <p:spPr bwMode="auto">
          <a:xfrm>
            <a:off x="5804188" y="1773237"/>
            <a:ext cx="1025525" cy="4064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0" name="Rectangle 169"/>
          <p:cNvSpPr>
            <a:spLocks noChangeArrowheads="1"/>
          </p:cNvSpPr>
          <p:nvPr/>
        </p:nvSpPr>
        <p:spPr bwMode="auto">
          <a:xfrm>
            <a:off x="5804188" y="2463799"/>
            <a:ext cx="1346200" cy="1493838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1" name="Rectangle 170"/>
          <p:cNvSpPr>
            <a:spLocks noChangeArrowheads="1"/>
          </p:cNvSpPr>
          <p:nvPr/>
        </p:nvSpPr>
        <p:spPr bwMode="auto">
          <a:xfrm>
            <a:off x="5804188" y="4376737"/>
            <a:ext cx="1346200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3" name="Line 213"/>
          <p:cNvSpPr>
            <a:spLocks noChangeShapeType="1"/>
          </p:cNvSpPr>
          <p:nvPr/>
        </p:nvSpPr>
        <p:spPr bwMode="auto">
          <a:xfrm flipH="1">
            <a:off x="4853275" y="4483099"/>
            <a:ext cx="11430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4" name="Rectangle 162"/>
          <p:cNvSpPr>
            <a:spLocks noChangeArrowheads="1"/>
          </p:cNvSpPr>
          <p:nvPr/>
        </p:nvSpPr>
        <p:spPr bwMode="auto">
          <a:xfrm>
            <a:off x="4904363" y="4301037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417" y="5099611"/>
            <a:ext cx="229101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Detailed connections</a:t>
            </a:r>
            <a:endParaRPr lang="en-US" sz="1400" b="1" dirty="0"/>
          </a:p>
        </p:txBody>
      </p:sp>
      <p:sp>
        <p:nvSpPr>
          <p:cNvPr id="3" name="Oval 2"/>
          <p:cNvSpPr/>
          <p:nvPr/>
        </p:nvSpPr>
        <p:spPr>
          <a:xfrm>
            <a:off x="2188513" y="965199"/>
            <a:ext cx="1109950" cy="828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00200" y="1549399"/>
            <a:ext cx="685800" cy="4365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046" y="1988289"/>
            <a:ext cx="174926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Becomes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Adder/</a:t>
            </a:r>
            <a:r>
              <a:rPr lang="en-US" sz="1400" dirty="0" err="1" smtClean="0">
                <a:solidFill>
                  <a:srgbClr val="FF0000"/>
                </a:solidFill>
              </a:rPr>
              <a:t>Subtractor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32550" y="4307680"/>
            <a:ext cx="481806" cy="351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356" y="4659312"/>
            <a:ext cx="1181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5800" y="470227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Flags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692785" y="5410200"/>
            <a:ext cx="8183880" cy="1051560"/>
          </a:xfrm>
        </p:spPr>
        <p:txBody>
          <a:bodyPr/>
          <a:lstStyle/>
          <a:p>
            <a:r>
              <a:rPr lang="en-US" dirty="0" smtClean="0"/>
              <a:t>JUMP State </a:t>
            </a: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2010092" y="7834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err="1"/>
              <a:t>Init</a:t>
            </a:r>
            <a:endParaRPr lang="en-US" sz="1400" dirty="0"/>
          </a:p>
        </p:txBody>
      </p:sp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3213417" y="10596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3213417" y="179625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Decode</a:t>
            </a:r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182594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NOOP</a:t>
            </a:r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2935605" y="2624931"/>
            <a:ext cx="792162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LOAD_A</a:t>
            </a:r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3953192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4972367" y="2624931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21514" name="Oval 12"/>
          <p:cNvSpPr>
            <a:spLocks noChangeArrowheads="1"/>
          </p:cNvSpPr>
          <p:nvPr/>
        </p:nvSpPr>
        <p:spPr bwMode="auto">
          <a:xfrm>
            <a:off x="5897880" y="201156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HALT</a:t>
            </a:r>
          </a:p>
        </p:txBody>
      </p:sp>
      <p:cxnSp>
        <p:nvCxnSpPr>
          <p:cNvPr id="21515" name="AutoShape 13"/>
          <p:cNvCxnSpPr>
            <a:cxnSpLocks noChangeShapeType="1"/>
            <a:stCxn id="21507" idx="6"/>
            <a:endCxn id="21508" idx="2"/>
          </p:cNvCxnSpPr>
          <p:nvPr/>
        </p:nvCxnSpPr>
        <p:spPr bwMode="auto">
          <a:xfrm>
            <a:off x="2657792" y="967581"/>
            <a:ext cx="5556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4"/>
          <p:cNvCxnSpPr>
            <a:cxnSpLocks noChangeShapeType="1"/>
            <a:stCxn id="21508" idx="4"/>
            <a:endCxn id="21509" idx="0"/>
          </p:cNvCxnSpPr>
          <p:nvPr/>
        </p:nvCxnSpPr>
        <p:spPr bwMode="auto">
          <a:xfrm>
            <a:off x="3537267" y="1427956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5"/>
          <p:cNvCxnSpPr>
            <a:cxnSpLocks noChangeShapeType="1"/>
            <a:stCxn id="21509" idx="3"/>
            <a:endCxn id="21510" idx="0"/>
          </p:cNvCxnSpPr>
          <p:nvPr/>
        </p:nvCxnSpPr>
        <p:spPr bwMode="auto">
          <a:xfrm flipH="1">
            <a:off x="2149792" y="2110581"/>
            <a:ext cx="11588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6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 flipH="1">
            <a:off x="3332480" y="2164556"/>
            <a:ext cx="2047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AutoShape 17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3537267" y="2164556"/>
            <a:ext cx="7397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8"/>
          <p:cNvCxnSpPr>
            <a:cxnSpLocks noChangeShapeType="1"/>
            <a:stCxn id="21509" idx="5"/>
            <a:endCxn id="21513" idx="0"/>
          </p:cNvCxnSpPr>
          <p:nvPr/>
        </p:nvCxnSpPr>
        <p:spPr bwMode="auto">
          <a:xfrm>
            <a:off x="3767455" y="2110581"/>
            <a:ext cx="1528762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9"/>
          <p:cNvCxnSpPr>
            <a:cxnSpLocks noChangeShapeType="1"/>
            <a:stCxn id="21509" idx="6"/>
            <a:endCxn id="21514" idx="2"/>
          </p:cNvCxnSpPr>
          <p:nvPr/>
        </p:nvCxnSpPr>
        <p:spPr bwMode="auto">
          <a:xfrm>
            <a:off x="3861117" y="1980406"/>
            <a:ext cx="2036763" cy="21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20"/>
          <p:cNvCxnSpPr>
            <a:cxnSpLocks noChangeShapeType="1"/>
            <a:stCxn id="21514" idx="7"/>
            <a:endCxn id="21514" idx="5"/>
          </p:cNvCxnSpPr>
          <p:nvPr/>
        </p:nvCxnSpPr>
        <p:spPr bwMode="auto">
          <a:xfrm rot="16200000" flipH="1">
            <a:off x="6320513" y="2195718"/>
            <a:ext cx="260428" cy="12700"/>
          </a:xfrm>
          <a:prstGeom prst="curvedConnector5">
            <a:avLst>
              <a:gd name="adj1" fmla="val -87779"/>
              <a:gd name="adj2" fmla="val 6153126"/>
              <a:gd name="adj3" fmla="val 1877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21"/>
          <p:cNvCxnSpPr>
            <a:cxnSpLocks noChangeShapeType="1"/>
            <a:stCxn id="21510" idx="2"/>
          </p:cNvCxnSpPr>
          <p:nvPr/>
        </p:nvCxnSpPr>
        <p:spPr bwMode="auto">
          <a:xfrm rot="10800000" flipH="1">
            <a:off x="1825942" y="1335881"/>
            <a:ext cx="1436688" cy="1473200"/>
          </a:xfrm>
          <a:prstGeom prst="curvedConnector4">
            <a:avLst>
              <a:gd name="adj1" fmla="val -19329"/>
              <a:gd name="adj2" fmla="val 56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Line 25"/>
          <p:cNvSpPr>
            <a:spLocks noChangeShapeType="1"/>
          </p:cNvSpPr>
          <p:nvPr/>
        </p:nvSpPr>
        <p:spPr bwMode="auto">
          <a:xfrm>
            <a:off x="1727517" y="899318"/>
            <a:ext cx="274638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Text Box 26"/>
          <p:cNvSpPr txBox="1">
            <a:spLocks noChangeArrowheads="1"/>
          </p:cNvSpPr>
          <p:nvPr/>
        </p:nvSpPr>
        <p:spPr bwMode="auto">
          <a:xfrm>
            <a:off x="1738630" y="1185068"/>
            <a:ext cx="908050" cy="284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PC_clr = 1</a:t>
            </a:r>
          </a:p>
        </p:txBody>
      </p:sp>
      <p:sp>
        <p:nvSpPr>
          <p:cNvPr id="21526" name="Text Box 27"/>
          <p:cNvSpPr txBox="1">
            <a:spLocks noChangeArrowheads="1"/>
          </p:cNvSpPr>
          <p:nvPr/>
        </p:nvSpPr>
        <p:spPr bwMode="auto">
          <a:xfrm>
            <a:off x="3963511" y="920749"/>
            <a:ext cx="9159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err="1"/>
              <a:t>PC_up</a:t>
            </a:r>
            <a:r>
              <a:rPr lang="en-US" sz="1200" dirty="0"/>
              <a:t> = </a:t>
            </a:r>
            <a:r>
              <a:rPr lang="en-US" sz="1200" dirty="0" smtClean="0"/>
              <a:t>1</a:t>
            </a:r>
            <a:endParaRPr lang="en-US" sz="1200" dirty="0"/>
          </a:p>
          <a:p>
            <a:pPr algn="l" eaLnBrk="1" hangingPunct="1"/>
            <a:r>
              <a:rPr lang="en-US" sz="1200" dirty="0" err="1"/>
              <a:t>IR_ld</a:t>
            </a:r>
            <a:r>
              <a:rPr lang="en-US" sz="1200" dirty="0"/>
              <a:t> = 1</a:t>
            </a:r>
          </a:p>
        </p:txBody>
      </p:sp>
      <p:sp>
        <p:nvSpPr>
          <p:cNvPr id="21527" name="Text Box 28"/>
          <p:cNvSpPr txBox="1">
            <a:spLocks noChangeArrowheads="1"/>
          </p:cNvSpPr>
          <p:nvPr/>
        </p:nvSpPr>
        <p:spPr bwMode="auto">
          <a:xfrm>
            <a:off x="2175192" y="4587081"/>
            <a:ext cx="1392238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</p:txBody>
      </p:sp>
      <p:sp>
        <p:nvSpPr>
          <p:cNvPr id="21528" name="Text Box 29"/>
          <p:cNvSpPr txBox="1">
            <a:spLocks noChangeArrowheads="1"/>
          </p:cNvSpPr>
          <p:nvPr/>
        </p:nvSpPr>
        <p:spPr bwMode="auto">
          <a:xfrm>
            <a:off x="3937317" y="4177506"/>
            <a:ext cx="1433513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IR[7:0]</a:t>
            </a:r>
          </a:p>
          <a:p>
            <a:pPr algn="l" eaLnBrk="1" hangingPunct="1"/>
            <a:r>
              <a:rPr lang="en-US" sz="1000"/>
              <a:t>D_wr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</p:txBody>
      </p:sp>
      <p:sp>
        <p:nvSpPr>
          <p:cNvPr id="21529" name="Text Box 30"/>
          <p:cNvSpPr txBox="1">
            <a:spLocks noChangeArrowheads="1"/>
          </p:cNvSpPr>
          <p:nvPr/>
        </p:nvSpPr>
        <p:spPr bwMode="auto">
          <a:xfrm>
            <a:off x="5737542" y="36631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/>
              <a:t>RF_W_addr</a:t>
            </a:r>
            <a:r>
              <a:rPr lang="en-US" sz="1000" dirty="0"/>
              <a:t> = IR[3:0]</a:t>
            </a:r>
          </a:p>
          <a:p>
            <a:pPr algn="l" eaLnBrk="1" hangingPunct="1"/>
            <a:r>
              <a:rPr lang="en-US" sz="1000" dirty="0" err="1"/>
              <a:t>RF_W_wr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RF_Ra_addr</a:t>
            </a:r>
            <a:r>
              <a:rPr lang="en-US" sz="1000" dirty="0"/>
              <a:t>=IR[11:8]</a:t>
            </a:r>
          </a:p>
          <a:p>
            <a:pPr algn="l" eaLnBrk="1" hangingPunct="1"/>
            <a:r>
              <a:rPr lang="en-US" sz="1000" dirty="0" err="1"/>
              <a:t>RF_ra_rd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RF_Rb_addr</a:t>
            </a:r>
            <a:r>
              <a:rPr lang="en-US" sz="1000" dirty="0"/>
              <a:t> = IR[7:4]</a:t>
            </a:r>
          </a:p>
          <a:p>
            <a:pPr algn="l" eaLnBrk="1" hangingPunct="1"/>
            <a:r>
              <a:rPr lang="en-US" sz="1000" dirty="0" err="1"/>
              <a:t>RF_rb_rd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/>
              <a:t>ALU_s0 = 1</a:t>
            </a:r>
          </a:p>
        </p:txBody>
      </p:sp>
      <p:sp>
        <p:nvSpPr>
          <p:cNvPr id="21530" name="Line 31"/>
          <p:cNvSpPr>
            <a:spLocks noChangeShapeType="1"/>
          </p:cNvSpPr>
          <p:nvPr/>
        </p:nvSpPr>
        <p:spPr bwMode="auto">
          <a:xfrm flipV="1">
            <a:off x="2616517" y="3899693"/>
            <a:ext cx="188913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2"/>
          <p:cNvSpPr>
            <a:spLocks noChangeShapeType="1"/>
          </p:cNvSpPr>
          <p:nvPr/>
        </p:nvSpPr>
        <p:spPr bwMode="auto">
          <a:xfrm flipH="1" flipV="1">
            <a:off x="4334192" y="3018631"/>
            <a:ext cx="230188" cy="115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3"/>
          <p:cNvSpPr>
            <a:spLocks noChangeShapeType="1"/>
          </p:cNvSpPr>
          <p:nvPr/>
        </p:nvSpPr>
        <p:spPr bwMode="auto">
          <a:xfrm flipH="1" flipV="1">
            <a:off x="5496242" y="2985293"/>
            <a:ext cx="631825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Oval 39"/>
          <p:cNvSpPr>
            <a:spLocks noChangeArrowheads="1"/>
          </p:cNvSpPr>
          <p:nvPr/>
        </p:nvSpPr>
        <p:spPr bwMode="auto">
          <a:xfrm>
            <a:off x="2499042" y="3471068"/>
            <a:ext cx="792163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99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9933FF"/>
                </a:solidFill>
              </a:rPr>
              <a:t>LOAD_B</a:t>
            </a:r>
          </a:p>
        </p:txBody>
      </p:sp>
      <p:sp>
        <p:nvSpPr>
          <p:cNvPr id="21534" name="Line 40"/>
          <p:cNvSpPr>
            <a:spLocks noChangeShapeType="1"/>
          </p:cNvSpPr>
          <p:nvPr/>
        </p:nvSpPr>
        <p:spPr bwMode="auto">
          <a:xfrm flipH="1">
            <a:off x="2984817" y="2983706"/>
            <a:ext cx="27305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35" name="AutoShape 41"/>
          <p:cNvCxnSpPr>
            <a:cxnSpLocks noChangeShapeType="1"/>
            <a:stCxn id="21533" idx="3"/>
          </p:cNvCxnSpPr>
          <p:nvPr/>
        </p:nvCxnSpPr>
        <p:spPr bwMode="auto">
          <a:xfrm rot="16200000" flipV="1">
            <a:off x="1416367" y="2586831"/>
            <a:ext cx="1322387" cy="1074738"/>
          </a:xfrm>
          <a:prstGeom prst="curvedConnector3">
            <a:avLst>
              <a:gd name="adj1" fmla="val -21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6" name="AutoShape 42"/>
          <p:cNvCxnSpPr>
            <a:cxnSpLocks noChangeShapeType="1"/>
            <a:stCxn id="21512" idx="4"/>
          </p:cNvCxnSpPr>
          <p:nvPr/>
        </p:nvCxnSpPr>
        <p:spPr bwMode="auto">
          <a:xfrm rot="5400000">
            <a:off x="2691129" y="2483644"/>
            <a:ext cx="1076325" cy="2095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7" name="AutoShape 43"/>
          <p:cNvCxnSpPr>
            <a:cxnSpLocks noChangeShapeType="1"/>
            <a:stCxn id="21513" idx="4"/>
          </p:cNvCxnSpPr>
          <p:nvPr/>
        </p:nvCxnSpPr>
        <p:spPr bwMode="auto">
          <a:xfrm rot="5400000">
            <a:off x="3688080" y="2350293"/>
            <a:ext cx="965200" cy="2251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Text Box 44"/>
          <p:cNvSpPr txBox="1">
            <a:spLocks noChangeArrowheads="1"/>
          </p:cNvSpPr>
          <p:nvPr/>
        </p:nvSpPr>
        <p:spPr bwMode="auto">
          <a:xfrm>
            <a:off x="551180" y="4212431"/>
            <a:ext cx="1357312" cy="558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</a:t>
            </a:r>
          </a:p>
        </p:txBody>
      </p:sp>
      <p:sp>
        <p:nvSpPr>
          <p:cNvPr id="21539" name="Line 45"/>
          <p:cNvSpPr>
            <a:spLocks noChangeShapeType="1"/>
          </p:cNvSpPr>
          <p:nvPr/>
        </p:nvSpPr>
        <p:spPr bwMode="auto">
          <a:xfrm flipV="1">
            <a:off x="1497330" y="3009106"/>
            <a:ext cx="1436687" cy="119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1" name="AutoShape 19"/>
          <p:cNvCxnSpPr>
            <a:cxnSpLocks noChangeShapeType="1"/>
            <a:stCxn id="21509" idx="5"/>
          </p:cNvCxnSpPr>
          <p:nvPr/>
        </p:nvCxnSpPr>
        <p:spPr bwMode="auto">
          <a:xfrm>
            <a:off x="3765867" y="2110581"/>
            <a:ext cx="3013075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Oval 11"/>
          <p:cNvSpPr>
            <a:spLocks noChangeArrowheads="1"/>
          </p:cNvSpPr>
          <p:nvPr/>
        </p:nvSpPr>
        <p:spPr bwMode="auto">
          <a:xfrm>
            <a:off x="6778942" y="261540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SUB</a:t>
            </a:r>
          </a:p>
        </p:txBody>
      </p:sp>
      <p:sp>
        <p:nvSpPr>
          <p:cNvPr id="21543" name="Text Box 30"/>
          <p:cNvSpPr txBox="1">
            <a:spLocks noChangeArrowheads="1"/>
          </p:cNvSpPr>
          <p:nvPr/>
        </p:nvSpPr>
        <p:spPr bwMode="auto">
          <a:xfrm>
            <a:off x="7569517" y="3142456"/>
            <a:ext cx="1433513" cy="1168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  <a:p>
            <a:pPr algn="l" eaLnBrk="1" hangingPunct="1"/>
            <a:r>
              <a:rPr lang="en-US" sz="1000"/>
              <a:t>RF_Rb_addr = IR[7:4]</a:t>
            </a:r>
          </a:p>
          <a:p>
            <a:pPr algn="l" eaLnBrk="1" hangingPunct="1"/>
            <a:r>
              <a:rPr lang="en-US" sz="1000"/>
              <a:t>RF_rb_rd = 1</a:t>
            </a:r>
          </a:p>
          <a:p>
            <a:pPr algn="l" eaLnBrk="1" hangingPunct="1"/>
            <a:r>
              <a:rPr lang="en-US" sz="1000"/>
              <a:t>ALU_s0 = 2</a:t>
            </a:r>
          </a:p>
        </p:txBody>
      </p:sp>
      <p:sp>
        <p:nvSpPr>
          <p:cNvPr id="21544" name="Line 33"/>
          <p:cNvSpPr>
            <a:spLocks noChangeShapeType="1"/>
          </p:cNvSpPr>
          <p:nvPr/>
        </p:nvSpPr>
        <p:spPr bwMode="auto">
          <a:xfrm flipH="1" flipV="1">
            <a:off x="7480617" y="2890043"/>
            <a:ext cx="34766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45" name="Curved Connector 9"/>
          <p:cNvCxnSpPr>
            <a:cxnSpLocks noChangeShapeType="1"/>
            <a:stCxn id="21542" idx="3"/>
          </p:cNvCxnSpPr>
          <p:nvPr/>
        </p:nvCxnSpPr>
        <p:spPr bwMode="auto">
          <a:xfrm rot="5400000">
            <a:off x="5575618" y="2232818"/>
            <a:ext cx="601662" cy="199548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5833691" y="1387474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JNZA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AutoShape 19"/>
          <p:cNvCxnSpPr>
            <a:cxnSpLocks noChangeShapeType="1"/>
            <a:stCxn id="21509" idx="7"/>
            <a:endCxn id="47" idx="2"/>
          </p:cNvCxnSpPr>
          <p:nvPr/>
        </p:nvCxnSpPr>
        <p:spPr bwMode="auto">
          <a:xfrm flipV="1">
            <a:off x="3766264" y="1571624"/>
            <a:ext cx="2067427" cy="2785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6659320" y="552598"/>
            <a:ext cx="1820393" cy="46166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rgbClr val="FF0000"/>
                </a:solidFill>
              </a:rPr>
              <a:t>If (~Z)</a:t>
            </a:r>
          </a:p>
          <a:p>
            <a:pPr algn="l" eaLnBrk="1" hangingPunct="1"/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PC_up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err="1" smtClean="0">
                <a:solidFill>
                  <a:srgbClr val="FF0000"/>
                </a:solidFill>
              </a:rPr>
              <a:t>bbbb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bbbb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" name="Curved Connector 2"/>
          <p:cNvCxnSpPr>
            <a:stCxn id="49" idx="0"/>
            <a:endCxn id="21508" idx="5"/>
          </p:cNvCxnSpPr>
          <p:nvPr/>
        </p:nvCxnSpPr>
        <p:spPr>
          <a:xfrm rot="16200000" flipV="1">
            <a:off x="5467554" y="-327270"/>
            <a:ext cx="6726" cy="3409306"/>
          </a:xfrm>
          <a:prstGeom prst="curvedConnector5">
            <a:avLst>
              <a:gd name="adj1" fmla="val 3398751"/>
              <a:gd name="adj2" fmla="val 53358"/>
              <a:gd name="adj3" fmla="val -329875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6851720" y="1380746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JNZB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1" name="AutoShape 19"/>
          <p:cNvCxnSpPr>
            <a:cxnSpLocks noChangeShapeType="1"/>
            <a:endCxn id="49" idx="2"/>
          </p:cNvCxnSpPr>
          <p:nvPr/>
        </p:nvCxnSpPr>
        <p:spPr bwMode="auto">
          <a:xfrm>
            <a:off x="6473209" y="1564896"/>
            <a:ext cx="378511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7452834" y="1850192"/>
            <a:ext cx="1366080" cy="55399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 smtClean="0">
                <a:solidFill>
                  <a:srgbClr val="FF0000"/>
                </a:solidFill>
              </a:rPr>
              <a:t>RF_Ra_addr</a:t>
            </a:r>
            <a:r>
              <a:rPr lang="en-US" sz="1000" dirty="0" smtClean="0">
                <a:solidFill>
                  <a:srgbClr val="FF0000"/>
                </a:solidFill>
              </a:rPr>
              <a:t>=IR[3:0]</a:t>
            </a:r>
            <a:endParaRPr lang="en-US" sz="10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000" dirty="0" err="1">
                <a:solidFill>
                  <a:srgbClr val="FF0000"/>
                </a:solidFill>
              </a:rPr>
              <a:t>RF_ra_rd</a:t>
            </a:r>
            <a:r>
              <a:rPr lang="en-US" sz="1000" dirty="0">
                <a:solidFill>
                  <a:srgbClr val="FF0000"/>
                </a:solidFill>
              </a:rPr>
              <a:t> = 1</a:t>
            </a:r>
          </a:p>
          <a:p>
            <a:pPr algn="l" eaLnBrk="1" hangingPunct="1"/>
            <a:r>
              <a:rPr lang="en-US" sz="1000" dirty="0" smtClean="0">
                <a:solidFill>
                  <a:srgbClr val="FF0000"/>
                </a:solidFill>
              </a:rPr>
              <a:t>ALU_s0 </a:t>
            </a:r>
            <a:r>
              <a:rPr lang="en-US" sz="1000" dirty="0">
                <a:solidFill>
                  <a:srgbClr val="FF0000"/>
                </a:solidFill>
              </a:rPr>
              <a:t>= </a:t>
            </a:r>
            <a:r>
              <a:rPr lang="en-US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 flipH="1" flipV="1">
            <a:off x="6443786" y="1666080"/>
            <a:ext cx="1009048" cy="34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stCxn id="43" idx="2"/>
          </p:cNvCxnSpPr>
          <p:nvPr/>
        </p:nvCxnSpPr>
        <p:spPr>
          <a:xfrm flipH="1">
            <a:off x="7391400" y="1014263"/>
            <a:ext cx="178117" cy="363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924800" y="1059656"/>
            <a:ext cx="982193" cy="646331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rgbClr val="FF0000"/>
                </a:solidFill>
              </a:rPr>
              <a:t>Z is a ‘zero’ flag from ALU</a:t>
            </a:r>
          </a:p>
        </p:txBody>
      </p:sp>
    </p:spTree>
    <p:extLst>
      <p:ext uri="{BB962C8B-B14F-4D97-AF65-F5344CB8AC3E}">
        <p14:creationId xmlns:p14="http://schemas.microsoft.com/office/powerpoint/2010/main" val="15634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Adding Result Flags to ALU</a:t>
            </a: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85429"/>
              </p:ext>
            </p:extLst>
          </p:nvPr>
        </p:nvGraphicFramePr>
        <p:xfrm>
          <a:off x="2459832" y="990600"/>
          <a:ext cx="3398837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3" imgW="4062018" imgH="4047411" progId="CorelDRAW.Graphic.13">
                  <p:embed/>
                </p:oleObj>
              </mc:Choice>
              <mc:Fallback>
                <p:oleObj name="CorelDRAW" r:id="rId3" imgW="4062018" imgH="404741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32" y="990600"/>
                        <a:ext cx="3398837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112294" y="5429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088732" y="5429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B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75907" y="4371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S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316832" y="24765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b="1"/>
              <a:t>Control</a:t>
            </a:r>
          </a:p>
          <a:p>
            <a:pPr algn="ctr" eaLnBrk="1" hangingPunct="1"/>
            <a:r>
              <a:rPr lang="en-US" b="1"/>
              <a:t>Lines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014119" y="3711575"/>
            <a:ext cx="3313113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</a:pPr>
            <a:r>
              <a:rPr lang="en-US"/>
              <a:t>S is a function of A and B</a:t>
            </a:r>
          </a:p>
          <a:p>
            <a:pPr eaLnBrk="1" hangingPunct="1"/>
            <a:r>
              <a:rPr lang="en-US"/>
              <a:t>Exactly </a:t>
            </a:r>
            <a:r>
              <a:rPr lang="en-US" i="1"/>
              <a:t>what</a:t>
            </a:r>
            <a:r>
              <a:rPr lang="en-US"/>
              <a:t> function</a:t>
            </a:r>
          </a:p>
          <a:p>
            <a:pPr eaLnBrk="1" hangingPunct="1"/>
            <a:r>
              <a:rPr lang="en-US"/>
              <a:t>depends on the Control Lines</a:t>
            </a:r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>
            <a:off x="5318919" y="2640013"/>
            <a:ext cx="630238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5214144" y="2828925"/>
            <a:ext cx="630238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120482" y="3035300"/>
            <a:ext cx="630237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5809412" y="2505075"/>
            <a:ext cx="14542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9933FF"/>
                </a:solidFill>
              </a:rPr>
              <a:t>Result</a:t>
            </a:r>
          </a:p>
          <a:p>
            <a:pPr algn="ctr" eaLnBrk="1" hangingPunct="1"/>
            <a:r>
              <a:rPr lang="en-US" b="1" dirty="0" smtClean="0">
                <a:solidFill>
                  <a:srgbClr val="9933FF"/>
                </a:solidFill>
              </a:rPr>
              <a:t>Flags</a:t>
            </a:r>
          </a:p>
          <a:p>
            <a:pPr algn="ctr" eaLnBrk="1" hangingPunct="1"/>
            <a:r>
              <a:rPr lang="en-US" b="1" dirty="0" smtClean="0">
                <a:solidFill>
                  <a:srgbClr val="9933FF"/>
                </a:solidFill>
              </a:rPr>
              <a:t>(registered)</a:t>
            </a:r>
            <a:endParaRPr lang="en-US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animBg="1"/>
      <p:bldP spid="322570" grpId="0" animBg="1"/>
      <p:bldP spid="322571" grpId="0" animBg="1"/>
      <p:bldP spid="3225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Circuit from Text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439025" cy="4117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659086"/>
            <a:ext cx="5382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(you) can show</a:t>
            </a:r>
            <a:br>
              <a:rPr lang="en-US" sz="1600" dirty="0" smtClean="0"/>
            </a:br>
            <a:r>
              <a:rPr lang="en-US" sz="1600" dirty="0" smtClean="0"/>
              <a:t>V = </a:t>
            </a:r>
            <a:r>
              <a:rPr lang="en-US" sz="1600" dirty="0"/>
              <a:t>carryout ^ x</a:t>
            </a:r>
            <a:r>
              <a:rPr lang="en-US" sz="1600" baseline="-25000" dirty="0"/>
              <a:t>n-1</a:t>
            </a:r>
            <a:r>
              <a:rPr lang="en-US" sz="1600" dirty="0"/>
              <a:t> ^ y</a:t>
            </a:r>
            <a:r>
              <a:rPr lang="en-US" sz="1600" baseline="-25000" dirty="0"/>
              <a:t>n-1</a:t>
            </a:r>
            <a:r>
              <a:rPr lang="en-US" sz="1600" dirty="0"/>
              <a:t> ^ 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n-1</a:t>
            </a:r>
          </a:p>
          <a:p>
            <a:r>
              <a:rPr lang="en-US" sz="1600" dirty="0" smtClean="0"/>
              <a:t>so you don’t need c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, which is buried in the Adder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78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2813</TotalTime>
  <Words>1224</Words>
  <Application>Microsoft Office PowerPoint</Application>
  <PresentationFormat>On-screen Show (4:3)</PresentationFormat>
  <Paragraphs>503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Aspect</vt:lpstr>
      <vt:lpstr>CorelDRAW</vt:lpstr>
      <vt:lpstr>Processor Extensions</vt:lpstr>
      <vt:lpstr>Simple Jump Instruction</vt:lpstr>
      <vt:lpstr>Control-Unit and Datapath for Our  Programmable Processor</vt:lpstr>
      <vt:lpstr>JUMP State </vt:lpstr>
      <vt:lpstr>Jump If True (JNZ) Instruction</vt:lpstr>
      <vt:lpstr>Control-Unit and Datapath for Our  Programmable Processor</vt:lpstr>
      <vt:lpstr>JUMP State </vt:lpstr>
      <vt:lpstr>Adding Result Flags to ALU</vt:lpstr>
      <vt:lpstr>Subtract Circuit from Text</vt:lpstr>
      <vt:lpstr>Signed Number Overflow</vt:lpstr>
      <vt:lpstr>Signed Arithmetic Overflow Problem</vt:lpstr>
      <vt:lpstr>Overflow Equations</vt:lpstr>
      <vt:lpstr>n-bit Adder with Carryout and Overflow</vt:lpstr>
      <vt:lpstr>Adding Flags to Our ALU</vt:lpstr>
      <vt:lpstr>Fun With Flags</vt:lpstr>
      <vt:lpstr>What Else Can We Do With These Flags?</vt:lpstr>
      <vt:lpstr>Jump if Less Than (JLT)</vt:lpstr>
      <vt:lpstr>We Can Now Do</vt:lpstr>
      <vt:lpstr>Subroutine Calls</vt:lpstr>
      <vt:lpstr>Interrupts</vt:lpstr>
      <vt:lpstr>Definitely Not Least: An Assembler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79</cp:revision>
  <cp:lastPrinted>2012-04-05T22:37:38Z</cp:lastPrinted>
  <dcterms:created xsi:type="dcterms:W3CDTF">2006-08-16T00:00:00Z</dcterms:created>
  <dcterms:modified xsi:type="dcterms:W3CDTF">2014-05-29T04:14:05Z</dcterms:modified>
</cp:coreProperties>
</file>