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30" r:id="rId2"/>
    <p:sldId id="331" r:id="rId3"/>
    <p:sldId id="332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3" autoAdjust="0"/>
    <p:restoredTop sz="94622" autoAdjust="0"/>
  </p:normalViewPr>
  <p:slideViewPr>
    <p:cSldViewPr snapToGrid="0">
      <p:cViewPr varScale="1">
        <p:scale>
          <a:sx n="141" d="100"/>
          <a:sy n="141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4C293-7AD6-4C27-A86D-499ED0E9EC1C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3D2AC-A49B-46EA-87B4-F1371673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/>
          </p:cNvSpPr>
          <p:nvPr>
            <p:ph type="title"/>
          </p:nvPr>
        </p:nvSpPr>
        <p:spPr>
          <a:xfrm>
            <a:off x="545973" y="5456645"/>
            <a:ext cx="8183880" cy="1051560"/>
          </a:xfrm>
        </p:spPr>
        <p:txBody>
          <a:bodyPr/>
          <a:lstStyle/>
          <a:p>
            <a:r>
              <a:rPr lang="en-US" dirty="0" smtClean="0"/>
              <a:t>The Dual Output Register File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345002" y="430085"/>
            <a:ext cx="8585823" cy="4708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000" b="1" dirty="0">
                <a:latin typeface="Courier New" pitchFamily="49" charset="0"/>
              </a:rPr>
              <a:t>module </a:t>
            </a:r>
            <a:r>
              <a:rPr lang="en-US" sz="1000" b="1" dirty="0" err="1">
                <a:latin typeface="Courier New" pitchFamily="49" charset="0"/>
              </a:rPr>
              <a:t>RegisterFile</a:t>
            </a:r>
            <a:r>
              <a:rPr lang="en-US" sz="1000" b="1" dirty="0">
                <a:latin typeface="Courier New" pitchFamily="49" charset="0"/>
              </a:rPr>
              <a:t>(  </a:t>
            </a:r>
            <a:r>
              <a:rPr lang="en-US" sz="1000" b="1" dirty="0" err="1">
                <a:latin typeface="Courier New" pitchFamily="49" charset="0"/>
              </a:rPr>
              <a:t>Clk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Rst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W_en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W_Addr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W_Data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Ra_Addr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Rb_Addr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Ra_en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Rb_en</a:t>
            </a:r>
            <a:r>
              <a:rPr lang="en-US" sz="1000" b="1" dirty="0" smtClean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Ra_Data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Rb_Data</a:t>
            </a:r>
            <a:r>
              <a:rPr lang="en-US" sz="1000" b="1" dirty="0">
                <a:latin typeface="Courier New" pitchFamily="49" charset="0"/>
              </a:rPr>
              <a:t> );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input </a:t>
            </a:r>
            <a:r>
              <a:rPr lang="en-US" sz="1000" b="1" dirty="0" err="1">
                <a:latin typeface="Courier New" pitchFamily="49" charset="0"/>
              </a:rPr>
              <a:t>Clk</a:t>
            </a:r>
            <a:r>
              <a:rPr lang="en-US" sz="1000" b="1" dirty="0">
                <a:latin typeface="Courier New" pitchFamily="49" charset="0"/>
              </a:rPr>
              <a:t>;                     // system clock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input </a:t>
            </a:r>
            <a:r>
              <a:rPr lang="en-US" sz="1000" b="1" dirty="0" err="1">
                <a:latin typeface="Courier New" pitchFamily="49" charset="0"/>
              </a:rPr>
              <a:t>Rst</a:t>
            </a:r>
            <a:r>
              <a:rPr lang="en-US" sz="1000" b="1" dirty="0">
                <a:latin typeface="Courier New" pitchFamily="49" charset="0"/>
              </a:rPr>
              <a:t>;                     // system reset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input </a:t>
            </a:r>
            <a:r>
              <a:rPr lang="en-US" sz="1000" b="1" dirty="0" err="1">
                <a:latin typeface="Courier New" pitchFamily="49" charset="0"/>
              </a:rPr>
              <a:t>W_en</a:t>
            </a:r>
            <a:r>
              <a:rPr lang="en-US" sz="1000" b="1" dirty="0">
                <a:latin typeface="Courier New" pitchFamily="49" charset="0"/>
              </a:rPr>
              <a:t>;                    // write enable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input [3:0] </a:t>
            </a:r>
            <a:r>
              <a:rPr lang="en-US" sz="1000" b="1" dirty="0" err="1">
                <a:latin typeface="Courier New" pitchFamily="49" charset="0"/>
              </a:rPr>
              <a:t>W_Addr</a:t>
            </a:r>
            <a:r>
              <a:rPr lang="en-US" sz="1000" b="1" dirty="0">
                <a:latin typeface="Courier New" pitchFamily="49" charset="0"/>
              </a:rPr>
              <a:t>;            // write address 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input [15:0] </a:t>
            </a:r>
            <a:r>
              <a:rPr lang="en-US" sz="1000" b="1" dirty="0" err="1">
                <a:latin typeface="Courier New" pitchFamily="49" charset="0"/>
              </a:rPr>
              <a:t>W_Data</a:t>
            </a:r>
            <a:r>
              <a:rPr lang="en-US" sz="1000" b="1" dirty="0">
                <a:latin typeface="Courier New" pitchFamily="49" charset="0"/>
              </a:rPr>
              <a:t>;           // data to write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input [3:0] </a:t>
            </a:r>
            <a:r>
              <a:rPr lang="en-US" sz="1000" b="1" dirty="0" err="1">
                <a:latin typeface="Courier New" pitchFamily="49" charset="0"/>
              </a:rPr>
              <a:t>Ra_Addr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Rb_Addr</a:t>
            </a:r>
            <a:r>
              <a:rPr lang="en-US" sz="1000" b="1" dirty="0">
                <a:latin typeface="Courier New" pitchFamily="49" charset="0"/>
              </a:rPr>
              <a:t>;  // A side and B side read addresses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input </a:t>
            </a:r>
            <a:r>
              <a:rPr lang="en-US" sz="1000" b="1" dirty="0" err="1">
                <a:latin typeface="Courier New" pitchFamily="49" charset="0"/>
              </a:rPr>
              <a:t>Ra_en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Rb_en</a:t>
            </a:r>
            <a:r>
              <a:rPr lang="en-US" sz="1000" b="1" dirty="0">
                <a:latin typeface="Courier New" pitchFamily="49" charset="0"/>
              </a:rPr>
              <a:t>;            // A side and B side read enables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output [15:0] </a:t>
            </a:r>
            <a:r>
              <a:rPr lang="en-US" sz="1000" b="1" dirty="0" err="1">
                <a:latin typeface="Courier New" pitchFamily="49" charset="0"/>
              </a:rPr>
              <a:t>Ra_Data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Rb_Data</a:t>
            </a:r>
            <a:r>
              <a:rPr lang="en-US" sz="1000" b="1" dirty="0">
                <a:latin typeface="Courier New" pitchFamily="49" charset="0"/>
              </a:rPr>
              <a:t>;   // A side and B side outputs (switched)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output [15:0] RQ0;                // Register 0 output (</a:t>
            </a:r>
            <a:r>
              <a:rPr lang="en-US" sz="1000" b="1" dirty="0" err="1">
                <a:latin typeface="Courier New" pitchFamily="49" charset="0"/>
              </a:rPr>
              <a:t>unswitched</a:t>
            </a:r>
            <a:r>
              <a:rPr lang="en-US" sz="1000" b="1" dirty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       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wire [15:0] </a:t>
            </a:r>
            <a:r>
              <a:rPr lang="en-US" sz="1000" b="1" dirty="0" err="1">
                <a:latin typeface="Courier New" pitchFamily="49" charset="0"/>
              </a:rPr>
              <a:t>Ra_d</a:t>
            </a:r>
            <a:r>
              <a:rPr lang="en-US" sz="1000" b="1" dirty="0">
                <a:latin typeface="Courier New" pitchFamily="49" charset="0"/>
              </a:rPr>
              <a:t> , </a:t>
            </a:r>
            <a:r>
              <a:rPr lang="en-US" sz="1000" b="1" dirty="0" err="1">
                <a:latin typeface="Courier New" pitchFamily="49" charset="0"/>
              </a:rPr>
              <a:t>Rb_d</a:t>
            </a:r>
            <a:r>
              <a:rPr lang="en-US" sz="1000" b="1" dirty="0">
                <a:latin typeface="Courier New" pitchFamily="49" charset="0"/>
              </a:rPr>
              <a:t>; // read enables (decoder outputs)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wire [15:0] </a:t>
            </a:r>
            <a:r>
              <a:rPr lang="en-US" sz="1000" b="1" dirty="0" err="1">
                <a:latin typeface="Courier New" pitchFamily="49" charset="0"/>
              </a:rPr>
              <a:t>W_d</a:t>
            </a:r>
            <a:r>
              <a:rPr lang="en-US" sz="1000" b="1" dirty="0">
                <a:latin typeface="Courier New" pitchFamily="49" charset="0"/>
              </a:rPr>
              <a:t> ;        // write enable (decoder output</a:t>
            </a:r>
            <a:r>
              <a:rPr lang="en-US" sz="1000" b="1" dirty="0" smtClean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sz="1000" b="1" dirty="0" smtClean="0">
                <a:latin typeface="Courier New" pitchFamily="49" charset="0"/>
              </a:rPr>
              <a:t>  </a:t>
            </a:r>
            <a:endParaRPr lang="en-US" sz="1000" b="1" dirty="0">
              <a:latin typeface="Courier New" pitchFamily="49" charset="0"/>
            </a:endParaRP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</a:t>
            </a:r>
            <a:r>
              <a:rPr lang="en-US" sz="1000" b="1" dirty="0" err="1">
                <a:latin typeface="Courier New" pitchFamily="49" charset="0"/>
              </a:rPr>
              <a:t>genvar</a:t>
            </a:r>
            <a:r>
              <a:rPr lang="en-US" sz="1000" b="1" dirty="0">
                <a:latin typeface="Courier New" pitchFamily="49" charset="0"/>
              </a:rPr>
              <a:t> I;  // we are going to generate the registers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// instantiate two read decoders and a write decoder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</a:t>
            </a:r>
            <a:r>
              <a:rPr lang="en-US" sz="1000" b="1" dirty="0" err="1">
                <a:latin typeface="Courier New" pitchFamily="49" charset="0"/>
              </a:rPr>
              <a:t>GenericDecoder</a:t>
            </a:r>
            <a:r>
              <a:rPr lang="en-US" sz="1000" b="1" dirty="0">
                <a:latin typeface="Courier New" pitchFamily="49" charset="0"/>
              </a:rPr>
              <a:t> #(.M(4)) </a:t>
            </a:r>
            <a:r>
              <a:rPr lang="en-US" sz="1000" b="1" dirty="0" err="1">
                <a:latin typeface="Courier New" pitchFamily="49" charset="0"/>
              </a:rPr>
              <a:t>WriteDecoder</a:t>
            </a:r>
            <a:r>
              <a:rPr lang="en-US" sz="1000" b="1" dirty="0">
                <a:latin typeface="Courier New" pitchFamily="49" charset="0"/>
              </a:rPr>
              <a:t>( </a:t>
            </a:r>
            <a:r>
              <a:rPr lang="en-US" sz="1000" b="1" dirty="0" err="1">
                <a:latin typeface="Courier New" pitchFamily="49" charset="0"/>
              </a:rPr>
              <a:t>W_Addr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W_en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W_d</a:t>
            </a:r>
            <a:r>
              <a:rPr lang="en-US" sz="1000" b="1" dirty="0">
                <a:latin typeface="Courier New" pitchFamily="49" charset="0"/>
              </a:rPr>
              <a:t> );    // write decoder   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</a:t>
            </a:r>
            <a:r>
              <a:rPr lang="en-US" sz="1000" b="1" dirty="0" err="1">
                <a:latin typeface="Courier New" pitchFamily="49" charset="0"/>
              </a:rPr>
              <a:t>GenericDecoder</a:t>
            </a:r>
            <a:r>
              <a:rPr lang="en-US" sz="1000" b="1" dirty="0">
                <a:latin typeface="Courier New" pitchFamily="49" charset="0"/>
              </a:rPr>
              <a:t> #(.M(4)) </a:t>
            </a:r>
            <a:r>
              <a:rPr lang="en-US" sz="1000" b="1" dirty="0" err="1">
                <a:latin typeface="Courier New" pitchFamily="49" charset="0"/>
              </a:rPr>
              <a:t>ReadADecoder</a:t>
            </a:r>
            <a:r>
              <a:rPr lang="en-US" sz="1000" b="1" dirty="0">
                <a:latin typeface="Courier New" pitchFamily="49" charset="0"/>
              </a:rPr>
              <a:t>( </a:t>
            </a:r>
            <a:r>
              <a:rPr lang="en-US" sz="1000" b="1" dirty="0" err="1">
                <a:latin typeface="Courier New" pitchFamily="49" charset="0"/>
              </a:rPr>
              <a:t>Ra_Addr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Ra_en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Ra_d</a:t>
            </a:r>
            <a:r>
              <a:rPr lang="en-US" sz="1000" b="1" dirty="0">
                <a:latin typeface="Courier New" pitchFamily="49" charset="0"/>
              </a:rPr>
              <a:t> ); // A side read decoder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</a:t>
            </a:r>
            <a:r>
              <a:rPr lang="en-US" sz="1000" b="1" dirty="0" err="1">
                <a:latin typeface="Courier New" pitchFamily="49" charset="0"/>
              </a:rPr>
              <a:t>GenericDecoder</a:t>
            </a:r>
            <a:r>
              <a:rPr lang="en-US" sz="1000" b="1" dirty="0">
                <a:latin typeface="Courier New" pitchFamily="49" charset="0"/>
              </a:rPr>
              <a:t> #(.M(4)) </a:t>
            </a:r>
            <a:r>
              <a:rPr lang="en-US" sz="1000" b="1" dirty="0" err="1">
                <a:latin typeface="Courier New" pitchFamily="49" charset="0"/>
              </a:rPr>
              <a:t>ReadBDecoder</a:t>
            </a:r>
            <a:r>
              <a:rPr lang="en-US" sz="1000" b="1" dirty="0">
                <a:latin typeface="Courier New" pitchFamily="49" charset="0"/>
              </a:rPr>
              <a:t>( </a:t>
            </a:r>
            <a:r>
              <a:rPr lang="en-US" sz="1000" b="1" dirty="0" err="1">
                <a:latin typeface="Courier New" pitchFamily="49" charset="0"/>
              </a:rPr>
              <a:t>Rb_Addr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Rb_en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Rb_d</a:t>
            </a:r>
            <a:r>
              <a:rPr lang="en-US" sz="1000" b="1" dirty="0">
                <a:latin typeface="Courier New" pitchFamily="49" charset="0"/>
              </a:rPr>
              <a:t> ); // B side read decoder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// instantiate the 16 dual-output registers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generate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  for ( I=0; I&lt;16; I=I+1 ) </a:t>
            </a:r>
            <a:r>
              <a:rPr lang="en-US" sz="1000" b="1" dirty="0" err="1">
                <a:latin typeface="Courier New" pitchFamily="49" charset="0"/>
              </a:rPr>
              <a:t>begin:rgen</a:t>
            </a:r>
            <a:endParaRPr lang="en-US" sz="1000" b="1" dirty="0">
              <a:latin typeface="Courier New" pitchFamily="49" charset="0"/>
            </a:endParaRP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    </a:t>
            </a:r>
            <a:r>
              <a:rPr lang="en-US" sz="1000" b="1" dirty="0" err="1">
                <a:latin typeface="Courier New" pitchFamily="49" charset="0"/>
              </a:rPr>
              <a:t>RegisterDualOE</a:t>
            </a:r>
            <a:r>
              <a:rPr lang="en-US" sz="1000" b="1" dirty="0">
                <a:latin typeface="Courier New" pitchFamily="49" charset="0"/>
              </a:rPr>
              <a:t> U( </a:t>
            </a:r>
            <a:r>
              <a:rPr lang="en-US" sz="1000" b="1" dirty="0" err="1">
                <a:latin typeface="Courier New" pitchFamily="49" charset="0"/>
              </a:rPr>
              <a:t>Clk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Rst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W_d</a:t>
            </a:r>
            <a:r>
              <a:rPr lang="en-US" sz="1000" b="1" dirty="0">
                <a:latin typeface="Courier New" pitchFamily="49" charset="0"/>
              </a:rPr>
              <a:t>[I], </a:t>
            </a:r>
            <a:r>
              <a:rPr lang="en-US" sz="1000" b="1" dirty="0" err="1">
                <a:latin typeface="Courier New" pitchFamily="49" charset="0"/>
              </a:rPr>
              <a:t>W_Data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Ra_d</a:t>
            </a:r>
            <a:r>
              <a:rPr lang="en-US" sz="1000" b="1" dirty="0">
                <a:latin typeface="Courier New" pitchFamily="49" charset="0"/>
              </a:rPr>
              <a:t>[I], </a:t>
            </a:r>
            <a:r>
              <a:rPr lang="en-US" sz="1000" b="1" dirty="0" err="1">
                <a:latin typeface="Courier New" pitchFamily="49" charset="0"/>
              </a:rPr>
              <a:t>Rb_d</a:t>
            </a:r>
            <a:r>
              <a:rPr lang="en-US" sz="1000" b="1" dirty="0">
                <a:latin typeface="Courier New" pitchFamily="49" charset="0"/>
              </a:rPr>
              <a:t>[I</a:t>
            </a:r>
            <a:r>
              <a:rPr lang="en-US" sz="1000" b="1" dirty="0" smtClean="0">
                <a:latin typeface="Courier New" pitchFamily="49" charset="0"/>
              </a:rPr>
              <a:t>], </a:t>
            </a:r>
            <a:r>
              <a:rPr lang="en-US" sz="1000" b="1" dirty="0" err="1">
                <a:latin typeface="Courier New" pitchFamily="49" charset="0"/>
              </a:rPr>
              <a:t>Ra_Data</a:t>
            </a:r>
            <a:r>
              <a:rPr lang="en-US" sz="1000" b="1" dirty="0">
                <a:latin typeface="Courier New" pitchFamily="49" charset="0"/>
              </a:rPr>
              <a:t>, </a:t>
            </a:r>
            <a:r>
              <a:rPr lang="en-US" sz="1000" b="1" dirty="0" err="1">
                <a:latin typeface="Courier New" pitchFamily="49" charset="0"/>
              </a:rPr>
              <a:t>Rb_Data</a:t>
            </a:r>
            <a:r>
              <a:rPr lang="en-US" sz="1000" b="1" dirty="0">
                <a:latin typeface="Courier New" pitchFamily="49" charset="0"/>
              </a:rPr>
              <a:t> );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  end</a:t>
            </a: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</a:t>
            </a:r>
            <a:r>
              <a:rPr lang="en-US" sz="1000" b="1" dirty="0" err="1">
                <a:latin typeface="Courier New" pitchFamily="49" charset="0"/>
              </a:rPr>
              <a:t>endgenerate</a:t>
            </a:r>
            <a:endParaRPr lang="en-US" sz="1000" b="1" dirty="0">
              <a:latin typeface="Courier New" pitchFamily="49" charset="0"/>
            </a:endParaRPr>
          </a:p>
          <a:p>
            <a:pPr eaLnBrk="1" hangingPunct="1"/>
            <a:r>
              <a:rPr lang="en-US" sz="1000" b="1" dirty="0"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sz="1000" b="1" dirty="0" err="1">
                <a:latin typeface="Courier New" pitchFamily="49" charset="0"/>
              </a:rPr>
              <a:t>endmodule</a:t>
            </a:r>
            <a:endParaRPr lang="en-US" sz="1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Register File with Dual Outputs</a:t>
            </a:r>
          </a:p>
        </p:txBody>
      </p:sp>
      <p:pic>
        <p:nvPicPr>
          <p:cNvPr id="57347" name="Picture 5" descr="Register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09600"/>
            <a:ext cx="3157537" cy="478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5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RegisterDualOE</a:t>
            </a:r>
          </a:p>
        </p:txBody>
      </p:sp>
      <p:pic>
        <p:nvPicPr>
          <p:cNvPr id="58371" name="Picture 5" descr="RegisterDualOE_rgen[0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55" y="457200"/>
            <a:ext cx="2057399" cy="503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6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4">
      <a:dk1>
        <a:sysClr val="windowText" lastClr="000000"/>
      </a:dk1>
      <a:lt1>
        <a:sysClr val="window" lastClr="FFFFFF"/>
      </a:lt1>
      <a:dk2>
        <a:srgbClr val="7030A0"/>
      </a:dk2>
      <a:lt2>
        <a:srgbClr val="E4E9EF"/>
      </a:lt2>
      <a:accent1>
        <a:srgbClr val="7030A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F7F7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2251</TotalTime>
  <Words>296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Aspect</vt:lpstr>
      <vt:lpstr>The Dual Output Register File</vt:lpstr>
      <vt:lpstr>Register File with Dual Outputs</vt:lpstr>
      <vt:lpstr>RegisterDualOE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TCES 482</dc:title>
  <dc:creator>bobg</dc:creator>
  <cp:lastModifiedBy>bobg</cp:lastModifiedBy>
  <cp:revision>67</cp:revision>
  <cp:lastPrinted>2012-04-05T22:37:38Z</cp:lastPrinted>
  <dcterms:created xsi:type="dcterms:W3CDTF">2006-08-16T00:00:00Z</dcterms:created>
  <dcterms:modified xsi:type="dcterms:W3CDTF">2014-05-25T23:11:20Z</dcterms:modified>
</cp:coreProperties>
</file>