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62" r:id="rId6"/>
    <p:sldId id="260" r:id="rId7"/>
    <p:sldId id="261" r:id="rId8"/>
    <p:sldId id="257" r:id="rId9"/>
    <p:sldId id="25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F3D7B-BC91-430C-BC4E-9CCA68F49A8C}" v="2" dt="2022-03-13T21:02:55.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ser Mohamed" userId="S::yasser_201900957@fci.helwan.edu.eg::b52ececb-d540-4475-a284-3a7d15c1c42f" providerId="AD" clId="Web-{435F3D7B-BC91-430C-BC4E-9CCA68F49A8C}"/>
    <pc:docChg chg="modSld">
      <pc:chgData name="Yasser Mohamed" userId="S::yasser_201900957@fci.helwan.edu.eg::b52ececb-d540-4475-a284-3a7d15c1c42f" providerId="AD" clId="Web-{435F3D7B-BC91-430C-BC4E-9CCA68F49A8C}" dt="2022-03-13T21:02:55.281" v="1" actId="1076"/>
      <pc:docMkLst>
        <pc:docMk/>
      </pc:docMkLst>
      <pc:sldChg chg="modSp">
        <pc:chgData name="Yasser Mohamed" userId="S::yasser_201900957@fci.helwan.edu.eg::b52ececb-d540-4475-a284-3a7d15c1c42f" providerId="AD" clId="Web-{435F3D7B-BC91-430C-BC4E-9CCA68F49A8C}" dt="2022-03-13T21:02:55.281" v="1" actId="1076"/>
        <pc:sldMkLst>
          <pc:docMk/>
          <pc:sldMk cId="2554516398" sldId="258"/>
        </pc:sldMkLst>
        <pc:spChg chg="mod">
          <ac:chgData name="Yasser Mohamed" userId="S::yasser_201900957@fci.helwan.edu.eg::b52ececb-d540-4475-a284-3a7d15c1c42f" providerId="AD" clId="Web-{435F3D7B-BC91-430C-BC4E-9CCA68F49A8C}" dt="2022-03-13T21:02:55.281" v="1" actId="1076"/>
          <ac:spMkLst>
            <pc:docMk/>
            <pc:sldMk cId="2554516398" sldId="258"/>
            <ac:spMk id="4" creationId="{DB39EDC3-0103-4343-8586-D93CAB540B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397964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72118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752FA3-1953-487A-8FD9-617651B38B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2798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3803799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752FA3-1953-487A-8FD9-617651B38B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541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2640993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267187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114434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335073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3504E-6B84-4342-9044-883D5C82A46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325341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7626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3504E-6B84-4342-9044-883D5C82A460}"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110318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3504E-6B84-4342-9044-883D5C82A460}"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108472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3504E-6B84-4342-9044-883D5C82A460}"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310492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213091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3504E-6B84-4342-9044-883D5C82A46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752FA3-1953-487A-8FD9-617651B38B00}" type="slidenum">
              <a:rPr lang="en-US" smtClean="0"/>
              <a:t>‹#›</a:t>
            </a:fld>
            <a:endParaRPr lang="en-US"/>
          </a:p>
        </p:txBody>
      </p:sp>
    </p:spTree>
    <p:extLst>
      <p:ext uri="{BB962C8B-B14F-4D97-AF65-F5344CB8AC3E}">
        <p14:creationId xmlns:p14="http://schemas.microsoft.com/office/powerpoint/2010/main" val="100088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A3504E-6B84-4342-9044-883D5C82A460}" type="datetimeFigureOut">
              <a:rPr lang="en-US" smtClean="0"/>
              <a:t>5/6/2023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752FA3-1953-487A-8FD9-617651B38B00}" type="slidenum">
              <a:rPr lang="en-US" smtClean="0"/>
              <a:t>‹#›</a:t>
            </a:fld>
            <a:endParaRPr lang="en-US"/>
          </a:p>
        </p:txBody>
      </p:sp>
    </p:spTree>
    <p:extLst>
      <p:ext uri="{BB962C8B-B14F-4D97-AF65-F5344CB8AC3E}">
        <p14:creationId xmlns:p14="http://schemas.microsoft.com/office/powerpoint/2010/main" val="28987447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DA5F-9B56-4255-879F-1EF9E685CCCE}"/>
              </a:ext>
            </a:extLst>
          </p:cNvPr>
          <p:cNvSpPr>
            <a:spLocks noGrp="1"/>
          </p:cNvSpPr>
          <p:nvPr>
            <p:ph type="ctrTitle"/>
          </p:nvPr>
        </p:nvSpPr>
        <p:spPr>
          <a:xfrm>
            <a:off x="1794083" y="1139687"/>
            <a:ext cx="9112457" cy="1789043"/>
          </a:xfrm>
        </p:spPr>
        <p:txBody>
          <a:bodyPr>
            <a:normAutofit/>
          </a:bodyPr>
          <a:lstStyle/>
          <a:p>
            <a:pPr algn="ctr"/>
            <a:r>
              <a:rPr lang="en-US" sz="6600" b="1" dirty="0"/>
              <a:t>Presentation</a:t>
            </a:r>
          </a:p>
        </p:txBody>
      </p:sp>
      <p:sp>
        <p:nvSpPr>
          <p:cNvPr id="4" name="Rectangle: Rounded Corners 3">
            <a:extLst>
              <a:ext uri="{FF2B5EF4-FFF2-40B4-BE49-F238E27FC236}">
                <a16:creationId xmlns:a16="http://schemas.microsoft.com/office/drawing/2014/main" id="{AA7280FC-AB1E-4024-8FD8-87577DCAFEE1}"/>
              </a:ext>
            </a:extLst>
          </p:cNvPr>
          <p:cNvSpPr/>
          <p:nvPr/>
        </p:nvSpPr>
        <p:spPr>
          <a:xfrm>
            <a:off x="2358887" y="1484243"/>
            <a:ext cx="8189843" cy="1944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92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B63A-BD54-4CDF-B8D0-4E1BBD4519E3}"/>
              </a:ext>
            </a:extLst>
          </p:cNvPr>
          <p:cNvSpPr>
            <a:spLocks noGrp="1"/>
          </p:cNvSpPr>
          <p:nvPr>
            <p:ph type="title"/>
          </p:nvPr>
        </p:nvSpPr>
        <p:spPr>
          <a:xfrm>
            <a:off x="1640156" y="589723"/>
            <a:ext cx="8911687" cy="1043134"/>
          </a:xfrm>
        </p:spPr>
        <p:txBody>
          <a:bodyPr/>
          <a:lstStyle/>
          <a:p>
            <a:r>
              <a:rPr lang="en-US" b="1" u="sng" dirty="0"/>
              <a:t>Contents</a:t>
            </a:r>
          </a:p>
        </p:txBody>
      </p:sp>
      <p:sp>
        <p:nvSpPr>
          <p:cNvPr id="3" name="Content Placeholder 2">
            <a:extLst>
              <a:ext uri="{FF2B5EF4-FFF2-40B4-BE49-F238E27FC236}">
                <a16:creationId xmlns:a16="http://schemas.microsoft.com/office/drawing/2014/main" id="{BEEA3342-EA99-4D5F-906E-1700CF5471C7}"/>
              </a:ext>
            </a:extLst>
          </p:cNvPr>
          <p:cNvSpPr>
            <a:spLocks noGrp="1"/>
          </p:cNvSpPr>
          <p:nvPr>
            <p:ph idx="1"/>
          </p:nvPr>
        </p:nvSpPr>
        <p:spPr>
          <a:xfrm>
            <a:off x="1224237" y="1921564"/>
            <a:ext cx="10464180" cy="3658142"/>
          </a:xfrm>
        </p:spPr>
        <p:txBody>
          <a:bodyPr/>
          <a:lstStyle/>
          <a:p>
            <a:r>
              <a:rPr lang="en-US" sz="2800" dirty="0"/>
              <a:t>Introduction.</a:t>
            </a:r>
          </a:p>
          <a:p>
            <a:r>
              <a:rPr lang="en-US" sz="2800" dirty="0"/>
              <a:t>Methodology.</a:t>
            </a:r>
          </a:p>
          <a:p>
            <a:r>
              <a:rPr lang="en-US" sz="2800" dirty="0"/>
              <a:t>Results.</a:t>
            </a:r>
          </a:p>
          <a:p>
            <a:r>
              <a:rPr lang="en-US" sz="2800" dirty="0"/>
              <a:t>Summary.</a:t>
            </a:r>
          </a:p>
          <a:p>
            <a:pPr marL="0" indent="0">
              <a:buNone/>
            </a:pPr>
            <a:endParaRPr lang="ar-EG" u="sng" dirty="0"/>
          </a:p>
          <a:p>
            <a:r>
              <a:rPr lang="en-US" sz="2800" dirty="0"/>
              <a:t>Steps of our Algorithm.</a:t>
            </a:r>
          </a:p>
        </p:txBody>
      </p:sp>
    </p:spTree>
    <p:extLst>
      <p:ext uri="{BB962C8B-B14F-4D97-AF65-F5344CB8AC3E}">
        <p14:creationId xmlns:p14="http://schemas.microsoft.com/office/powerpoint/2010/main" val="39618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056D-8639-4F84-BDD5-05B54332EF30}"/>
              </a:ext>
            </a:extLst>
          </p:cNvPr>
          <p:cNvSpPr>
            <a:spLocks noGrp="1"/>
          </p:cNvSpPr>
          <p:nvPr>
            <p:ph type="title"/>
          </p:nvPr>
        </p:nvSpPr>
        <p:spPr>
          <a:xfrm>
            <a:off x="1643271" y="624110"/>
            <a:ext cx="9861342" cy="939647"/>
          </a:xfrm>
        </p:spPr>
        <p:txBody>
          <a:bodyPr/>
          <a:lstStyle/>
          <a:p>
            <a:pPr marL="571500" indent="-571500">
              <a:buFont typeface="Wingdings" panose="05000000000000000000" pitchFamily="2" charset="2"/>
              <a:buChar char="q"/>
            </a:pPr>
            <a:r>
              <a:rPr lang="en-US" sz="3600" b="1" dirty="0"/>
              <a:t>Introduction:</a:t>
            </a:r>
            <a:endParaRPr lang="en-US" b="1" u="sng" dirty="0"/>
          </a:p>
        </p:txBody>
      </p:sp>
      <p:sp>
        <p:nvSpPr>
          <p:cNvPr id="3" name="Content Placeholder 2">
            <a:extLst>
              <a:ext uri="{FF2B5EF4-FFF2-40B4-BE49-F238E27FC236}">
                <a16:creationId xmlns:a16="http://schemas.microsoft.com/office/drawing/2014/main" id="{145B43F9-10E3-48CA-B959-2EE1BBF2AAE4}"/>
              </a:ext>
            </a:extLst>
          </p:cNvPr>
          <p:cNvSpPr>
            <a:spLocks noGrp="1"/>
          </p:cNvSpPr>
          <p:nvPr>
            <p:ph idx="1"/>
          </p:nvPr>
        </p:nvSpPr>
        <p:spPr>
          <a:xfrm>
            <a:off x="1404729" y="1828799"/>
            <a:ext cx="10389705" cy="2192695"/>
          </a:xfrm>
        </p:spPr>
        <p:txBody>
          <a:bodyPr>
            <a:normAutofit/>
          </a:bodyPr>
          <a:lstStyle/>
          <a:p>
            <a:r>
              <a:rPr lang="en-US" sz="2000" dirty="0"/>
              <a:t>The authors start by discussing the importance of early detection of brain tumors, as timely diagnosis can lead to better treatment outcomes. They note that the traditional methods of brain tumor classification based on manual inspection of MRI images are time-consuming and subject to human error. To address these issues, the authors propose a CNN-based approach for brain tumor classification.</a:t>
            </a:r>
          </a:p>
          <a:p>
            <a:pPr marL="0" indent="0">
              <a:buNone/>
            </a:pPr>
            <a:endParaRPr lang="en-US" sz="2000" dirty="0"/>
          </a:p>
        </p:txBody>
      </p:sp>
    </p:spTree>
    <p:extLst>
      <p:ext uri="{BB962C8B-B14F-4D97-AF65-F5344CB8AC3E}">
        <p14:creationId xmlns:p14="http://schemas.microsoft.com/office/powerpoint/2010/main" val="281876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6AFB-0CF9-42F7-9CCC-3FCDA6890B24}"/>
              </a:ext>
            </a:extLst>
          </p:cNvPr>
          <p:cNvSpPr>
            <a:spLocks noGrp="1"/>
          </p:cNvSpPr>
          <p:nvPr>
            <p:ph type="title"/>
          </p:nvPr>
        </p:nvSpPr>
        <p:spPr>
          <a:xfrm>
            <a:off x="1917065" y="478336"/>
            <a:ext cx="8911687" cy="1138429"/>
          </a:xfrm>
        </p:spPr>
        <p:txBody>
          <a:bodyPr/>
          <a:lstStyle/>
          <a:p>
            <a:pPr marL="571500" indent="-571500">
              <a:buFont typeface="Wingdings" panose="05000000000000000000" pitchFamily="2" charset="2"/>
              <a:buChar char="q"/>
            </a:pPr>
            <a:r>
              <a:rPr lang="en-US" sz="3600" b="1" dirty="0"/>
              <a:t>Methodology:</a:t>
            </a:r>
            <a:endParaRPr lang="en-US" b="1" u="sng" dirty="0"/>
          </a:p>
        </p:txBody>
      </p:sp>
      <p:sp>
        <p:nvSpPr>
          <p:cNvPr id="3" name="Content Placeholder 2">
            <a:extLst>
              <a:ext uri="{FF2B5EF4-FFF2-40B4-BE49-F238E27FC236}">
                <a16:creationId xmlns:a16="http://schemas.microsoft.com/office/drawing/2014/main" id="{9083E85F-9453-430E-BB07-A92DAE20488D}"/>
              </a:ext>
            </a:extLst>
          </p:cNvPr>
          <p:cNvSpPr>
            <a:spLocks noGrp="1"/>
          </p:cNvSpPr>
          <p:nvPr>
            <p:ph idx="1"/>
          </p:nvPr>
        </p:nvSpPr>
        <p:spPr>
          <a:xfrm>
            <a:off x="1590261" y="1616766"/>
            <a:ext cx="9718441" cy="3188500"/>
          </a:xfrm>
        </p:spPr>
        <p:txBody>
          <a:bodyPr>
            <a:normAutofit lnSpcReduction="10000"/>
          </a:bodyPr>
          <a:lstStyle/>
          <a:p>
            <a:r>
              <a:rPr lang="en-US" sz="2800" dirty="0"/>
              <a:t>The authors describe their CNN architecture, which consists of </a:t>
            </a:r>
            <a:r>
              <a:rPr lang="en-US" sz="2800" b="1" dirty="0"/>
              <a:t>three convolutional layers</a:t>
            </a:r>
            <a:r>
              <a:rPr lang="en-US" sz="2800" dirty="0"/>
              <a:t> </a:t>
            </a:r>
            <a:r>
              <a:rPr lang="en-US" sz="2800" b="1" dirty="0"/>
              <a:t>followed by two fully connected layers</a:t>
            </a:r>
            <a:r>
              <a:rPr lang="en-US" sz="2800" dirty="0"/>
              <a:t>. They also discuss the preprocessing steps that are applied to the MRI images before feeding them into the network.</a:t>
            </a:r>
          </a:p>
          <a:p>
            <a:endParaRPr lang="en-US" sz="2800" dirty="0"/>
          </a:p>
          <a:p>
            <a:r>
              <a:rPr lang="en-US" sz="2800" b="1" kern="1200" dirty="0">
                <a:latin typeface="+mj-lt"/>
                <a:ea typeface="+mj-ea"/>
                <a:cs typeface="+mj-cs"/>
              </a:rPr>
              <a:t>Architecture Used:</a:t>
            </a:r>
            <a:endParaRPr lang="en-US" sz="2800" b="1" dirty="0"/>
          </a:p>
        </p:txBody>
      </p:sp>
      <p:pic>
        <p:nvPicPr>
          <p:cNvPr id="7" name="Picture 6" descr="Diagram&#10;&#10;Description automatically generated with low confidence">
            <a:extLst>
              <a:ext uri="{FF2B5EF4-FFF2-40B4-BE49-F238E27FC236}">
                <a16:creationId xmlns:a16="http://schemas.microsoft.com/office/drawing/2014/main" id="{32DA35DF-0379-3A60-B335-4BC93AE8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066" y="4805266"/>
            <a:ext cx="9195694" cy="1818856"/>
          </a:xfrm>
          <a:prstGeom prst="rect">
            <a:avLst/>
          </a:prstGeom>
        </p:spPr>
      </p:pic>
    </p:spTree>
    <p:extLst>
      <p:ext uri="{BB962C8B-B14F-4D97-AF65-F5344CB8AC3E}">
        <p14:creationId xmlns:p14="http://schemas.microsoft.com/office/powerpoint/2010/main" val="354552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D9C1-8C85-4EED-8E7E-E30DB5D6647A}"/>
              </a:ext>
            </a:extLst>
          </p:cNvPr>
          <p:cNvSpPr>
            <a:spLocks noGrp="1"/>
          </p:cNvSpPr>
          <p:nvPr>
            <p:ph type="title"/>
          </p:nvPr>
        </p:nvSpPr>
        <p:spPr>
          <a:xfrm>
            <a:off x="1640156" y="637362"/>
            <a:ext cx="8911687" cy="1098673"/>
          </a:xfrm>
        </p:spPr>
        <p:txBody>
          <a:bodyPr/>
          <a:lstStyle/>
          <a:p>
            <a:pPr marL="571500" indent="-571500">
              <a:buFont typeface="Wingdings" panose="05000000000000000000" pitchFamily="2" charset="2"/>
              <a:buChar char="q"/>
            </a:pPr>
            <a:r>
              <a:rPr lang="en-US" sz="3600" b="1" dirty="0"/>
              <a:t>Results:</a:t>
            </a:r>
            <a:endParaRPr lang="en-US" b="1" u="sng" dirty="0"/>
          </a:p>
        </p:txBody>
      </p:sp>
      <p:sp>
        <p:nvSpPr>
          <p:cNvPr id="3" name="Content Placeholder 2">
            <a:extLst>
              <a:ext uri="{FF2B5EF4-FFF2-40B4-BE49-F238E27FC236}">
                <a16:creationId xmlns:a16="http://schemas.microsoft.com/office/drawing/2014/main" id="{66C16FB2-8CE1-467B-8F8A-F574932E54EB}"/>
              </a:ext>
            </a:extLst>
          </p:cNvPr>
          <p:cNvSpPr>
            <a:spLocks noGrp="1"/>
          </p:cNvSpPr>
          <p:nvPr>
            <p:ph idx="1"/>
          </p:nvPr>
        </p:nvSpPr>
        <p:spPr>
          <a:xfrm>
            <a:off x="1298713" y="2067339"/>
            <a:ext cx="10734260" cy="2849894"/>
          </a:xfrm>
        </p:spPr>
        <p:txBody>
          <a:bodyPr>
            <a:normAutofit/>
          </a:bodyPr>
          <a:lstStyle/>
          <a:p>
            <a:r>
              <a:rPr lang="en-US" sz="2800" dirty="0"/>
              <a:t>The authors evaluated their CNN model on a dataset of 395 MRI images belonging to </a:t>
            </a:r>
            <a:r>
              <a:rPr lang="en-US" sz="2800" b="1" dirty="0"/>
              <a:t>three different types of brain tumors (glioma, meningioma, pituitary).</a:t>
            </a:r>
            <a:r>
              <a:rPr lang="en-US" sz="2800" dirty="0"/>
              <a:t> </a:t>
            </a:r>
          </a:p>
          <a:p>
            <a:pPr marL="0" indent="0">
              <a:buNone/>
            </a:pPr>
            <a:endParaRPr lang="en-US" sz="2800" dirty="0"/>
          </a:p>
          <a:p>
            <a:r>
              <a:rPr lang="en-US" sz="2800" dirty="0"/>
              <a:t>They achieved an overall accuracy of </a:t>
            </a:r>
            <a:r>
              <a:rPr lang="en-US" sz="2800" b="1" dirty="0"/>
              <a:t>94.39%</a:t>
            </a:r>
            <a:r>
              <a:rPr lang="en-US" sz="2800" dirty="0"/>
              <a:t>.</a:t>
            </a:r>
            <a:endParaRPr lang="en-US" dirty="0"/>
          </a:p>
        </p:txBody>
      </p:sp>
    </p:spTree>
    <p:extLst>
      <p:ext uri="{BB962C8B-B14F-4D97-AF65-F5344CB8AC3E}">
        <p14:creationId xmlns:p14="http://schemas.microsoft.com/office/powerpoint/2010/main" val="253317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6FCB2-7B51-4BD8-A078-B3BED9A31BB1}"/>
              </a:ext>
            </a:extLst>
          </p:cNvPr>
          <p:cNvSpPr>
            <a:spLocks noGrp="1"/>
          </p:cNvSpPr>
          <p:nvPr>
            <p:ph idx="1"/>
          </p:nvPr>
        </p:nvSpPr>
        <p:spPr>
          <a:xfrm>
            <a:off x="1537253" y="1735494"/>
            <a:ext cx="9967360" cy="1800808"/>
          </a:xfrm>
        </p:spPr>
        <p:txBody>
          <a:bodyPr>
            <a:normAutofit/>
          </a:bodyPr>
          <a:lstStyle/>
          <a:p>
            <a:pPr marL="0" indent="0">
              <a:buNone/>
            </a:pPr>
            <a:r>
              <a:rPr lang="en-US" dirty="0"/>
              <a:t>this paper presents a novel approach for brain tumor classification using CNNs and demonstrates its superior performance compared to traditional manual methods and other state-of-the-art CNN models. The paper has important implications for the field of medical image analysis and could have significant impact on improving the early detection and treatment of brain tumors.</a:t>
            </a:r>
            <a:endParaRPr lang="en-US" sz="2000" dirty="0"/>
          </a:p>
        </p:txBody>
      </p:sp>
      <p:sp>
        <p:nvSpPr>
          <p:cNvPr id="4" name="Title 1">
            <a:extLst>
              <a:ext uri="{FF2B5EF4-FFF2-40B4-BE49-F238E27FC236}">
                <a16:creationId xmlns:a16="http://schemas.microsoft.com/office/drawing/2014/main" id="{DB39EDC3-0103-4343-8586-D93CAB540B05}"/>
              </a:ext>
            </a:extLst>
          </p:cNvPr>
          <p:cNvSpPr>
            <a:spLocks noGrp="1"/>
          </p:cNvSpPr>
          <p:nvPr>
            <p:ph type="title"/>
          </p:nvPr>
        </p:nvSpPr>
        <p:spPr>
          <a:xfrm>
            <a:off x="1743060" y="557850"/>
            <a:ext cx="8911687" cy="916388"/>
          </a:xfrm>
        </p:spPr>
        <p:txBody>
          <a:bodyPr/>
          <a:lstStyle/>
          <a:p>
            <a:pPr marL="571500" indent="-571500">
              <a:buFont typeface="Wingdings" panose="05000000000000000000" pitchFamily="2" charset="2"/>
              <a:buChar char="q"/>
            </a:pPr>
            <a:r>
              <a:rPr lang="en-US" sz="3600" b="1" dirty="0"/>
              <a:t>Summary:</a:t>
            </a:r>
            <a:endParaRPr lang="en-US" b="1" u="sng" dirty="0"/>
          </a:p>
        </p:txBody>
      </p:sp>
    </p:spTree>
    <p:extLst>
      <p:ext uri="{BB962C8B-B14F-4D97-AF65-F5344CB8AC3E}">
        <p14:creationId xmlns:p14="http://schemas.microsoft.com/office/powerpoint/2010/main" val="255451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C44-BC15-CB1D-1EF9-C2F1B2572040}"/>
              </a:ext>
            </a:extLst>
          </p:cNvPr>
          <p:cNvSpPr>
            <a:spLocks noGrp="1"/>
          </p:cNvSpPr>
          <p:nvPr>
            <p:ph type="title"/>
          </p:nvPr>
        </p:nvSpPr>
        <p:spPr>
          <a:xfrm>
            <a:off x="1660849" y="615820"/>
            <a:ext cx="8733453" cy="951723"/>
          </a:xfrm>
        </p:spPr>
        <p:txBody>
          <a:bodyPr/>
          <a:lstStyle/>
          <a:p>
            <a:pPr marL="571500" indent="-571500">
              <a:buFont typeface="Wingdings" panose="05000000000000000000" pitchFamily="2" charset="2"/>
              <a:buChar char="q"/>
            </a:pPr>
            <a:r>
              <a:rPr lang="en-US" sz="3600" b="1" dirty="0"/>
              <a:t>Steps of our Algorithm:</a:t>
            </a:r>
            <a:endParaRPr lang="en-US" b="1" dirty="0"/>
          </a:p>
        </p:txBody>
      </p:sp>
      <p:sp>
        <p:nvSpPr>
          <p:cNvPr id="3" name="Content Placeholder 2">
            <a:extLst>
              <a:ext uri="{FF2B5EF4-FFF2-40B4-BE49-F238E27FC236}">
                <a16:creationId xmlns:a16="http://schemas.microsoft.com/office/drawing/2014/main" id="{463F7A5F-3BF5-0DB8-A835-2F5A9E03EA32}"/>
              </a:ext>
            </a:extLst>
          </p:cNvPr>
          <p:cNvSpPr>
            <a:spLocks noGrp="1"/>
          </p:cNvSpPr>
          <p:nvPr>
            <p:ph idx="1"/>
          </p:nvPr>
        </p:nvSpPr>
        <p:spPr>
          <a:xfrm>
            <a:off x="1660849" y="1567543"/>
            <a:ext cx="8733453" cy="4674637"/>
          </a:xfrm>
        </p:spPr>
        <p:txBody>
          <a:bodyPr>
            <a:normAutofit fontScale="92500" lnSpcReduction="20000"/>
          </a:bodyPr>
          <a:lstStyle/>
          <a:p>
            <a:pPr marL="0" indent="0">
              <a:buNone/>
            </a:pPr>
            <a:r>
              <a:rPr lang="en-US" dirty="0"/>
              <a:t>We have made some modifications to the model to get the </a:t>
            </a:r>
            <a:r>
              <a:rPr lang="en-US" b="1" u="sng" dirty="0"/>
              <a:t>best results</a:t>
            </a:r>
            <a:r>
              <a:rPr lang="en-US" dirty="0"/>
              <a:t>.</a:t>
            </a:r>
          </a:p>
          <a:p>
            <a:r>
              <a:rPr lang="en-US" b="1" dirty="0"/>
              <a:t>Preprocessing: </a:t>
            </a:r>
            <a:r>
              <a:rPr lang="en-US" dirty="0"/>
              <a:t>We resize image to (128 * 128 * 3) and prepare data before feeding them into the network. </a:t>
            </a:r>
          </a:p>
          <a:p>
            <a:pPr marL="0" indent="0">
              <a:buNone/>
            </a:pPr>
            <a:endParaRPr lang="en-US" b="1" dirty="0"/>
          </a:p>
          <a:p>
            <a:r>
              <a:rPr lang="en-US" b="1" dirty="0"/>
              <a:t>CNN Architecture: </a:t>
            </a:r>
            <a:r>
              <a:rPr lang="en-US" dirty="0"/>
              <a:t>The CNN architecture is defined and consists of four convolutional layers followed by four layers, and we add batch normalization and dropout (type of regularization) to avoid overfitting.</a:t>
            </a:r>
          </a:p>
          <a:p>
            <a:pPr marL="0" indent="0">
              <a:buNone/>
            </a:pPr>
            <a:endParaRPr lang="en-US" b="1" dirty="0"/>
          </a:p>
          <a:p>
            <a:r>
              <a:rPr lang="en-US" b="1" dirty="0"/>
              <a:t>Training: </a:t>
            </a:r>
            <a:r>
              <a:rPr lang="en-US" dirty="0"/>
              <a:t>The CNN model is trained on a dataset of 12000 MRI images belonging to three different types of brain tumors (glioma, meningioma, pituitary).</a:t>
            </a:r>
          </a:p>
          <a:p>
            <a:pPr marL="0" indent="0">
              <a:buNone/>
            </a:pPr>
            <a:endParaRPr lang="en-US" b="1" dirty="0"/>
          </a:p>
          <a:p>
            <a:r>
              <a:rPr lang="en-US" b="1" dirty="0"/>
              <a:t>Testing: </a:t>
            </a:r>
            <a:r>
              <a:rPr lang="en-US" dirty="0"/>
              <a:t>The final step is testing the model on new unseen 3000 MRI images to classify them into one of the three brain tumor types.</a:t>
            </a:r>
          </a:p>
          <a:p>
            <a:pPr marL="0" indent="0">
              <a:buNone/>
            </a:pPr>
            <a:endParaRPr lang="en-US" b="1" dirty="0"/>
          </a:p>
          <a:p>
            <a:r>
              <a:rPr lang="en-US" b="1" dirty="0"/>
              <a:t>Results: </a:t>
            </a:r>
            <a:r>
              <a:rPr lang="en-US" dirty="0"/>
              <a:t>Finally, we get the Accuracy = </a:t>
            </a:r>
            <a:r>
              <a:rPr lang="en-US" b="1" u="sng" dirty="0"/>
              <a:t>98.27% </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9347243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ADB623756F240BBCB25B306622F50" ma:contentTypeVersion="2" ma:contentTypeDescription="Create a new document." ma:contentTypeScope="" ma:versionID="4c738b43b0c1fbb367c053f75e564ba0">
  <xsd:schema xmlns:xsd="http://www.w3.org/2001/XMLSchema" xmlns:xs="http://www.w3.org/2001/XMLSchema" xmlns:p="http://schemas.microsoft.com/office/2006/metadata/properties" xmlns:ns2="4345bef6-e78d-4e52-968e-4894ce4a118f" targetNamespace="http://schemas.microsoft.com/office/2006/metadata/properties" ma:root="true" ma:fieldsID="54d9ad2cc376c067a2c871b98722ec32" ns2:_="">
    <xsd:import namespace="4345bef6-e78d-4e52-968e-4894ce4a118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5bef6-e78d-4e52-968e-4894ce4a1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5FEE72-ECA7-4BAC-A52F-F1E517E95E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45bef6-e78d-4e52-968e-4894ce4a1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F70C77-50F2-4D36-994F-0B6EC92860DD}">
  <ds:schemaRefs>
    <ds:schemaRef ds:uri="http://schemas.microsoft.com/sharepoint/v3/contenttype/forms"/>
  </ds:schemaRefs>
</ds:datastoreItem>
</file>

<file path=customXml/itemProps3.xml><?xml version="1.0" encoding="utf-8"?>
<ds:datastoreItem xmlns:ds="http://schemas.openxmlformats.org/officeDocument/2006/customXml" ds:itemID="{C67B3595-99CB-4C3D-B6B4-6DD3C6185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TM02892315[[fn=Wisp]]</Template>
  <TotalTime>266</TotalTime>
  <Words>367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Presentation</vt:lpstr>
      <vt:lpstr>Contents</vt:lpstr>
      <vt:lpstr>Introduction:</vt:lpstr>
      <vt:lpstr>Methodology:</vt:lpstr>
      <vt:lpstr>Results:</vt:lpstr>
      <vt:lpstr>Summary:</vt:lpstr>
      <vt:lpstr>Steps of our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samaa ahmed</dc:creator>
  <cp:lastModifiedBy>Mohamed abdelrahim</cp:lastModifiedBy>
  <cp:revision>13</cp:revision>
  <dcterms:created xsi:type="dcterms:W3CDTF">2022-03-05T08:07:39Z</dcterms:created>
  <dcterms:modified xsi:type="dcterms:W3CDTF">2023-05-05T22:23:37Z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0x010100CF3ADB623756F240BBCB25B306622F50</vt:lpwstr>
  </property>
</Properties>
</file>