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5"/>
  </p:notesMasterIdLst>
  <p:sldIdLst>
    <p:sldId id="257" r:id="rId3"/>
    <p:sldId id="258" r:id="rId4"/>
  </p:sldIdLst>
  <p:sldSz cx="43891200" cy="21945600"/>
  <p:notesSz cx="6858000" cy="9144000"/>
  <p:defaultText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3">
          <p15:clr>
            <a:srgbClr val="A4A3A4"/>
          </p15:clr>
        </p15:guide>
        <p15:guide id="2" orient="horz" pos="40">
          <p15:clr>
            <a:srgbClr val="A4A3A4"/>
          </p15:clr>
        </p15:guide>
        <p15:guide id="3" pos="27370">
          <p15:clr>
            <a:srgbClr val="A4A3A4"/>
          </p15:clr>
        </p15:guide>
        <p15:guide id="4" pos="29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830" autoAdjust="0"/>
  </p:normalViewPr>
  <p:slideViewPr>
    <p:cSldViewPr snapToGrid="0" snapToObjects="1" showGuides="1">
      <p:cViewPr varScale="1">
        <p:scale>
          <a:sx n="19" d="100"/>
          <a:sy n="19" d="100"/>
        </p:scale>
        <p:origin x="72" y="1005"/>
      </p:cViewPr>
      <p:guideLst>
        <p:guide orient="horz" pos="13823"/>
        <p:guide orient="horz" pos="40"/>
        <p:guide pos="27370"/>
        <p:guide pos="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1/10/2025</a:t>
            </a:fld>
            <a:endParaRPr lang="en-US" dirty="0"/>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55639900"/>
      </p:ext>
    </p:extLst>
  </p:cSld>
  <p:clrMap bg1="lt1" tx1="dk1" bg2="lt2" tx2="dk2" accent1="accent1" accent2="accent2" accent3="accent3" accent4="accent4" accent5="accent5" accent6="accent6" hlink="hlink" folHlink="folHlink"/>
  <p:notesStyle>
    <a:lvl1pPr marL="0" algn="l" defTabSz="3761915" rtl="0" eaLnBrk="1" latinLnBrk="0" hangingPunct="1">
      <a:defRPr sz="5000" kern="1200">
        <a:solidFill>
          <a:schemeClr val="tx1"/>
        </a:solidFill>
        <a:latin typeface="+mn-lt"/>
        <a:ea typeface="+mn-ea"/>
        <a:cs typeface="+mn-cs"/>
      </a:defRPr>
    </a:lvl1pPr>
    <a:lvl2pPr marL="1880958" algn="l" defTabSz="3761915" rtl="0" eaLnBrk="1" latinLnBrk="0" hangingPunct="1">
      <a:defRPr sz="5000" kern="1200">
        <a:solidFill>
          <a:schemeClr val="tx1"/>
        </a:solidFill>
        <a:latin typeface="+mn-lt"/>
        <a:ea typeface="+mn-ea"/>
        <a:cs typeface="+mn-cs"/>
      </a:defRPr>
    </a:lvl2pPr>
    <a:lvl3pPr marL="3761915" algn="l" defTabSz="3761915" rtl="0" eaLnBrk="1" latinLnBrk="0" hangingPunct="1">
      <a:defRPr sz="5000" kern="1200">
        <a:solidFill>
          <a:schemeClr val="tx1"/>
        </a:solidFill>
        <a:latin typeface="+mn-lt"/>
        <a:ea typeface="+mn-ea"/>
        <a:cs typeface="+mn-cs"/>
      </a:defRPr>
    </a:lvl3pPr>
    <a:lvl4pPr marL="5642873" algn="l" defTabSz="3761915" rtl="0" eaLnBrk="1" latinLnBrk="0" hangingPunct="1">
      <a:defRPr sz="5000" kern="1200">
        <a:solidFill>
          <a:schemeClr val="tx1"/>
        </a:solidFill>
        <a:latin typeface="+mn-lt"/>
        <a:ea typeface="+mn-ea"/>
        <a:cs typeface="+mn-cs"/>
      </a:defRPr>
    </a:lvl4pPr>
    <a:lvl5pPr marL="7523829" algn="l" defTabSz="3761915" rtl="0" eaLnBrk="1" latinLnBrk="0" hangingPunct="1">
      <a:defRPr sz="5000" kern="1200">
        <a:solidFill>
          <a:schemeClr val="tx1"/>
        </a:solidFill>
        <a:latin typeface="+mn-lt"/>
        <a:ea typeface="+mn-ea"/>
        <a:cs typeface="+mn-cs"/>
      </a:defRPr>
    </a:lvl5pPr>
    <a:lvl6pPr marL="9404787" algn="l" defTabSz="3761915" rtl="0" eaLnBrk="1" latinLnBrk="0" hangingPunct="1">
      <a:defRPr sz="5000" kern="1200">
        <a:solidFill>
          <a:schemeClr val="tx1"/>
        </a:solidFill>
        <a:latin typeface="+mn-lt"/>
        <a:ea typeface="+mn-ea"/>
        <a:cs typeface="+mn-cs"/>
      </a:defRPr>
    </a:lvl6pPr>
    <a:lvl7pPr marL="11285745" algn="l" defTabSz="3761915" rtl="0" eaLnBrk="1" latinLnBrk="0" hangingPunct="1">
      <a:defRPr sz="5000" kern="1200">
        <a:solidFill>
          <a:schemeClr val="tx1"/>
        </a:solidFill>
        <a:latin typeface="+mn-lt"/>
        <a:ea typeface="+mn-ea"/>
        <a:cs typeface="+mn-cs"/>
      </a:defRPr>
    </a:lvl7pPr>
    <a:lvl8pPr marL="13166702" algn="l" defTabSz="3761915" rtl="0" eaLnBrk="1" latinLnBrk="0" hangingPunct="1">
      <a:defRPr sz="5000" kern="1200">
        <a:solidFill>
          <a:schemeClr val="tx1"/>
        </a:solidFill>
        <a:latin typeface="+mn-lt"/>
        <a:ea typeface="+mn-ea"/>
        <a:cs typeface="+mn-cs"/>
      </a:defRPr>
    </a:lvl8pPr>
    <a:lvl9pPr marL="15047660" algn="l" defTabSz="3761915"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8x96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100716"/>
            <a:ext cx="829096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075658"/>
            <a:ext cx="8274926"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107188"/>
            <a:ext cx="8272463"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5147249" y="17198740"/>
            <a:ext cx="8272463"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107188"/>
            <a:ext cx="827134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075658"/>
            <a:ext cx="8274926"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175655"/>
            <a:ext cx="33440914" cy="760721"/>
          </a:xfrm>
          <a:prstGeom prst="rect">
            <a:avLst/>
          </a:prstGeom>
        </p:spPr>
        <p:txBody>
          <a:bodyPr>
            <a:normAutofit/>
          </a:bodyPr>
          <a:lstStyle>
            <a:lvl1pPr marL="0" indent="0" algn="ctr">
              <a:buFontTx/>
              <a:buNone/>
              <a:defRPr sz="48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2059683"/>
            <a:ext cx="33440914" cy="634555"/>
          </a:xfrm>
          <a:prstGeom prst="rect">
            <a:avLst/>
          </a:prstGeom>
        </p:spPr>
        <p:txBody>
          <a:bodyPr>
            <a:normAutofit/>
          </a:bodyPr>
          <a:lstStyle>
            <a:lvl1pPr marL="0" indent="0" algn="ctr">
              <a:buFontTx/>
              <a:buNone/>
              <a:defRPr sz="3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963989"/>
          </a:xfrm>
          <a:prstGeom prst="rect">
            <a:avLst/>
          </a:prstGeom>
        </p:spPr>
        <p:txBody>
          <a:bodyPr>
            <a:normAutofit/>
          </a:bodyPr>
          <a:lstStyle>
            <a:lvl1pPr marL="0" indent="0" algn="ctr">
              <a:buFontTx/>
              <a:buNone/>
              <a:defRPr sz="66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31" name="Text Placeholder 3">
            <a:extLst>
              <a:ext uri="{FF2B5EF4-FFF2-40B4-BE49-F238E27FC236}">
                <a16:creationId xmlns:a16="http://schemas.microsoft.com/office/drawing/2014/main" id="{D39BE78E-2F02-1D49-832A-AA9A7CBDEFEF}"/>
              </a:ext>
            </a:extLst>
          </p:cNvPr>
          <p:cNvSpPr>
            <a:spLocks noGrp="1"/>
          </p:cNvSpPr>
          <p:nvPr>
            <p:ph type="body" sz="quarter" idx="10" hasCustomPrompt="1"/>
          </p:nvPr>
        </p:nvSpPr>
        <p:spPr>
          <a:xfrm>
            <a:off x="474663" y="11021042"/>
            <a:ext cx="829096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32" name="Text Placeholder 5">
            <a:extLst>
              <a:ext uri="{FF2B5EF4-FFF2-40B4-BE49-F238E27FC236}">
                <a16:creationId xmlns:a16="http://schemas.microsoft.com/office/drawing/2014/main" id="{DAFAB84B-556C-2140-B6D9-9C3AC6F1CA10}"/>
              </a:ext>
            </a:extLst>
          </p:cNvPr>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33" name="Text Placeholder 5">
            <a:extLst>
              <a:ext uri="{FF2B5EF4-FFF2-40B4-BE49-F238E27FC236}">
                <a16:creationId xmlns:a16="http://schemas.microsoft.com/office/drawing/2014/main" id="{54972BF7-2077-9344-8A16-C8BBE83D3F87}"/>
              </a:ext>
            </a:extLst>
          </p:cNvPr>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34" name="Text Placeholder 3">
            <a:extLst>
              <a:ext uri="{FF2B5EF4-FFF2-40B4-BE49-F238E27FC236}">
                <a16:creationId xmlns:a16="http://schemas.microsoft.com/office/drawing/2014/main" id="{FEB94C6B-1347-F543-9516-2B1245DD40DB}"/>
              </a:ext>
            </a:extLst>
          </p:cNvPr>
          <p:cNvSpPr>
            <a:spLocks noGrp="1"/>
          </p:cNvSpPr>
          <p:nvPr>
            <p:ph type="body" sz="quarter" idx="21" hasCustomPrompt="1"/>
          </p:nvPr>
        </p:nvSpPr>
        <p:spPr>
          <a:xfrm>
            <a:off x="438087" y="4100716"/>
            <a:ext cx="829096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35" name="Text Placeholder 5">
            <a:extLst>
              <a:ext uri="{FF2B5EF4-FFF2-40B4-BE49-F238E27FC236}">
                <a16:creationId xmlns:a16="http://schemas.microsoft.com/office/drawing/2014/main" id="{1B363698-AFB6-CE45-A3DF-33B911149522}"/>
              </a:ext>
            </a:extLst>
          </p:cNvPr>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36" name="Text Placeholder 3">
            <a:extLst>
              <a:ext uri="{FF2B5EF4-FFF2-40B4-BE49-F238E27FC236}">
                <a16:creationId xmlns:a16="http://schemas.microsoft.com/office/drawing/2014/main" id="{4C961B0D-DC88-3342-8794-7328C4B1D615}"/>
              </a:ext>
            </a:extLst>
          </p:cNvPr>
          <p:cNvSpPr>
            <a:spLocks noGrp="1"/>
          </p:cNvSpPr>
          <p:nvPr>
            <p:ph type="body" sz="quarter" idx="23" hasCustomPrompt="1"/>
          </p:nvPr>
        </p:nvSpPr>
        <p:spPr>
          <a:xfrm>
            <a:off x="17804524" y="4075658"/>
            <a:ext cx="8274926"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37" name="Text Placeholder 5">
            <a:extLst>
              <a:ext uri="{FF2B5EF4-FFF2-40B4-BE49-F238E27FC236}">
                <a16:creationId xmlns:a16="http://schemas.microsoft.com/office/drawing/2014/main" id="{532594FF-5D5D-474D-B7D7-5D9E71F546CF}"/>
              </a:ext>
            </a:extLst>
          </p:cNvPr>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38" name="Text Placeholder 5">
            <a:extLst>
              <a:ext uri="{FF2B5EF4-FFF2-40B4-BE49-F238E27FC236}">
                <a16:creationId xmlns:a16="http://schemas.microsoft.com/office/drawing/2014/main" id="{66C74CF3-0E17-BC4A-9F06-B70ACF0D8650}"/>
              </a:ext>
            </a:extLst>
          </p:cNvPr>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39" name="Text Placeholder 3">
            <a:extLst>
              <a:ext uri="{FF2B5EF4-FFF2-40B4-BE49-F238E27FC236}">
                <a16:creationId xmlns:a16="http://schemas.microsoft.com/office/drawing/2014/main" id="{C7EE2D5E-DAB0-3141-B0A5-8A7E89CB5B88}"/>
              </a:ext>
            </a:extLst>
          </p:cNvPr>
          <p:cNvSpPr>
            <a:spLocks noGrp="1"/>
          </p:cNvSpPr>
          <p:nvPr>
            <p:ph type="body" sz="quarter" idx="26" hasCustomPrompt="1"/>
          </p:nvPr>
        </p:nvSpPr>
        <p:spPr>
          <a:xfrm>
            <a:off x="35147249" y="4107188"/>
            <a:ext cx="8272463"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0" name="Text Placeholder 5">
            <a:extLst>
              <a:ext uri="{FF2B5EF4-FFF2-40B4-BE49-F238E27FC236}">
                <a16:creationId xmlns:a16="http://schemas.microsoft.com/office/drawing/2014/main" id="{D198FDA3-0616-954B-AA11-6400AF65ADD8}"/>
              </a:ext>
            </a:extLst>
          </p:cNvPr>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41" name="Text Placeholder 3">
            <a:extLst>
              <a:ext uri="{FF2B5EF4-FFF2-40B4-BE49-F238E27FC236}">
                <a16:creationId xmlns:a16="http://schemas.microsoft.com/office/drawing/2014/main" id="{7CA946B0-DCBB-7047-BF00-A79C28E2DE7E}"/>
              </a:ext>
            </a:extLst>
          </p:cNvPr>
          <p:cNvSpPr>
            <a:spLocks noGrp="1"/>
          </p:cNvSpPr>
          <p:nvPr>
            <p:ph type="body" sz="quarter" idx="28" hasCustomPrompt="1"/>
          </p:nvPr>
        </p:nvSpPr>
        <p:spPr>
          <a:xfrm>
            <a:off x="35147250" y="10104323"/>
            <a:ext cx="8272462"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2" name="Text Placeholder 5">
            <a:extLst>
              <a:ext uri="{FF2B5EF4-FFF2-40B4-BE49-F238E27FC236}">
                <a16:creationId xmlns:a16="http://schemas.microsoft.com/office/drawing/2014/main" id="{4803984D-DEBE-DA48-AFE2-A54BAE5D7328}"/>
              </a:ext>
            </a:extLst>
          </p:cNvPr>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43" name="Text Placeholder 3">
            <a:extLst>
              <a:ext uri="{FF2B5EF4-FFF2-40B4-BE49-F238E27FC236}">
                <a16:creationId xmlns:a16="http://schemas.microsoft.com/office/drawing/2014/main" id="{731074C5-F65E-7B4C-8E52-6B50B3DC7C44}"/>
              </a:ext>
            </a:extLst>
          </p:cNvPr>
          <p:cNvSpPr>
            <a:spLocks noGrp="1"/>
          </p:cNvSpPr>
          <p:nvPr>
            <p:ph type="body" sz="quarter" idx="30" hasCustomPrompt="1"/>
          </p:nvPr>
        </p:nvSpPr>
        <p:spPr>
          <a:xfrm>
            <a:off x="35147249" y="17198740"/>
            <a:ext cx="8272463"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4" name="Text Placeholder 3">
            <a:extLst>
              <a:ext uri="{FF2B5EF4-FFF2-40B4-BE49-F238E27FC236}">
                <a16:creationId xmlns:a16="http://schemas.microsoft.com/office/drawing/2014/main" id="{96012616-CBA3-504C-AF5E-F3427B534884}"/>
              </a:ext>
            </a:extLst>
          </p:cNvPr>
          <p:cNvSpPr>
            <a:spLocks noGrp="1"/>
          </p:cNvSpPr>
          <p:nvPr>
            <p:ph type="body" sz="quarter" idx="96" hasCustomPrompt="1"/>
          </p:nvPr>
        </p:nvSpPr>
        <p:spPr>
          <a:xfrm>
            <a:off x="9133786" y="4107188"/>
            <a:ext cx="827134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5" name="Text Placeholder 3">
            <a:extLst>
              <a:ext uri="{FF2B5EF4-FFF2-40B4-BE49-F238E27FC236}">
                <a16:creationId xmlns:a16="http://schemas.microsoft.com/office/drawing/2014/main" id="{71DC0E9D-6D1F-544B-BDFB-2465BE16102A}"/>
              </a:ext>
            </a:extLst>
          </p:cNvPr>
          <p:cNvSpPr>
            <a:spLocks noGrp="1"/>
          </p:cNvSpPr>
          <p:nvPr>
            <p:ph type="body" sz="quarter" idx="136" hasCustomPrompt="1"/>
          </p:nvPr>
        </p:nvSpPr>
        <p:spPr>
          <a:xfrm>
            <a:off x="26462419" y="4075658"/>
            <a:ext cx="8274926"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6" name="Text Placeholder 5">
            <a:extLst>
              <a:ext uri="{FF2B5EF4-FFF2-40B4-BE49-F238E27FC236}">
                <a16:creationId xmlns:a16="http://schemas.microsoft.com/office/drawing/2014/main" id="{CAA4FD6B-2922-2640-8470-7E7105F4A51A}"/>
              </a:ext>
            </a:extLst>
          </p:cNvPr>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47" name="Text Placeholder 76">
            <a:extLst>
              <a:ext uri="{FF2B5EF4-FFF2-40B4-BE49-F238E27FC236}">
                <a16:creationId xmlns:a16="http://schemas.microsoft.com/office/drawing/2014/main" id="{741536B4-7302-554A-A007-BEE6B5E75766}"/>
              </a:ext>
            </a:extLst>
          </p:cNvPr>
          <p:cNvSpPr>
            <a:spLocks noGrp="1"/>
          </p:cNvSpPr>
          <p:nvPr>
            <p:ph type="body" sz="quarter" idx="161" hasCustomPrompt="1"/>
          </p:nvPr>
        </p:nvSpPr>
        <p:spPr>
          <a:xfrm>
            <a:off x="5225143" y="1175655"/>
            <a:ext cx="33440914" cy="760721"/>
          </a:xfrm>
          <a:prstGeom prst="rect">
            <a:avLst/>
          </a:prstGeom>
        </p:spPr>
        <p:txBody>
          <a:bodyPr>
            <a:normAutofit/>
          </a:bodyPr>
          <a:lstStyle>
            <a:lvl1pPr marL="0" indent="0" algn="ctr">
              <a:buFontTx/>
              <a:buNone/>
              <a:defRPr sz="48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8" name="Text Placeholder 76">
            <a:extLst>
              <a:ext uri="{FF2B5EF4-FFF2-40B4-BE49-F238E27FC236}">
                <a16:creationId xmlns:a16="http://schemas.microsoft.com/office/drawing/2014/main" id="{A35D12B3-39C8-F64E-A7C9-F52477CF09FF}"/>
              </a:ext>
            </a:extLst>
          </p:cNvPr>
          <p:cNvSpPr>
            <a:spLocks noGrp="1"/>
          </p:cNvSpPr>
          <p:nvPr>
            <p:ph type="body" sz="quarter" idx="195" hasCustomPrompt="1"/>
          </p:nvPr>
        </p:nvSpPr>
        <p:spPr>
          <a:xfrm>
            <a:off x="5225143" y="2059683"/>
            <a:ext cx="33440914" cy="634555"/>
          </a:xfrm>
          <a:prstGeom prst="rect">
            <a:avLst/>
          </a:prstGeom>
        </p:spPr>
        <p:txBody>
          <a:bodyPr>
            <a:normAutofit/>
          </a:bodyPr>
          <a:lstStyle>
            <a:lvl1pPr marL="0" indent="0" algn="ctr">
              <a:buFontTx/>
              <a:buNone/>
              <a:defRPr sz="3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9" name="Text Placeholder 76">
            <a:extLst>
              <a:ext uri="{FF2B5EF4-FFF2-40B4-BE49-F238E27FC236}">
                <a16:creationId xmlns:a16="http://schemas.microsoft.com/office/drawing/2014/main" id="{A55357CA-BE9F-2543-AF14-49CCD78DF2C5}"/>
              </a:ext>
            </a:extLst>
          </p:cNvPr>
          <p:cNvSpPr>
            <a:spLocks noGrp="1"/>
          </p:cNvSpPr>
          <p:nvPr>
            <p:ph type="body" sz="quarter" idx="196" hasCustomPrompt="1"/>
          </p:nvPr>
        </p:nvSpPr>
        <p:spPr>
          <a:xfrm>
            <a:off x="5225143" y="180134"/>
            <a:ext cx="33440914" cy="963989"/>
          </a:xfrm>
          <a:prstGeom prst="rect">
            <a:avLst/>
          </a:prstGeom>
        </p:spPr>
        <p:txBody>
          <a:bodyPr>
            <a:normAutofit/>
          </a:bodyPr>
          <a:lstStyle>
            <a:lvl1pPr marL="0" indent="0" algn="ctr">
              <a:buFontTx/>
              <a:buNone/>
              <a:defRPr sz="66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29035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95E21752-BD51-4C48-8B03-F6A3267BAC38}"/>
              </a:ext>
            </a:extLst>
          </p:cNvPr>
          <p:cNvSpPr>
            <a:spLocks noChangeArrowheads="1"/>
          </p:cNvSpPr>
          <p:nvPr userDrawn="1"/>
        </p:nvSpPr>
        <p:spPr bwMode="auto">
          <a:xfrm>
            <a:off x="0" y="20639314"/>
            <a:ext cx="43891200" cy="1306286"/>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10" name="Text Box 14"/>
          <p:cNvSpPr txBox="1">
            <a:spLocks noChangeArrowheads="1"/>
          </p:cNvSpPr>
          <p:nvPr/>
        </p:nvSpPr>
        <p:spPr bwMode="auto">
          <a:xfrm>
            <a:off x="819153" y="21488400"/>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33" name="Table 32">
            <a:extLst>
              <a:ext uri="{FF2B5EF4-FFF2-40B4-BE49-F238E27FC236}">
                <a16:creationId xmlns:a16="http://schemas.microsoft.com/office/drawing/2014/main" id="{51F6E1DE-3038-D348-B243-6638F96B5BD2}"/>
              </a:ext>
            </a:extLst>
          </p:cNvPr>
          <p:cNvGraphicFramePr>
            <a:graphicFrameLocks noGrp="1"/>
          </p:cNvGraphicFramePr>
          <p:nvPr userDrawn="1">
            <p:extLst>
              <p:ext uri="{D42A27DB-BD31-4B8C-83A1-F6EECF244321}">
                <p14:modId xmlns:p14="http://schemas.microsoft.com/office/powerpoint/2010/main" val="3081578541"/>
              </p:ext>
            </p:extLst>
          </p:nvPr>
        </p:nvGraphicFramePr>
        <p:xfrm>
          <a:off x="-6404644" y="23446"/>
          <a:ext cx="6099844" cy="21945600"/>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4959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400" b="0" spc="600" dirty="0">
                          <a:solidFill>
                            <a:srgbClr val="1F3A4E"/>
                          </a:solidFill>
                          <a:latin typeface="Arial Black" panose="020B0A04020102020204" pitchFamily="34" charset="0"/>
                        </a:rPr>
                        <a:t>QUICK START GUIDE</a:t>
                      </a:r>
                      <a:br>
                        <a:rPr lang="en-US" sz="24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611714">
                <a:tc gridSpan="2">
                  <a:txBody>
                    <a:bodyPr/>
                    <a:lstStyle/>
                    <a:p>
                      <a:pPr defTabSz="3765639"/>
                      <a:r>
                        <a:rPr lang="en-US" sz="1400" i="0" dirty="0">
                          <a:solidFill>
                            <a:srgbClr val="D9D9D9"/>
                          </a:solidFill>
                          <a:latin typeface="Arial"/>
                          <a:cs typeface="Arial"/>
                        </a:rPr>
                        <a:t>This PowerPoint template produces a </a:t>
                      </a:r>
                      <a:r>
                        <a:rPr lang="en-US" sz="1400" b="1" i="0" dirty="0">
                          <a:solidFill>
                            <a:srgbClr val="FFC000"/>
                          </a:solidFill>
                          <a:latin typeface="Arial"/>
                          <a:cs typeface="Arial"/>
                        </a:rPr>
                        <a:t>48x96”</a:t>
                      </a:r>
                      <a:r>
                        <a:rPr lang="en-US" sz="1400" i="0" dirty="0">
                          <a:solidFill>
                            <a:srgbClr val="FFC000"/>
                          </a:solidFill>
                          <a:latin typeface="Arial"/>
                          <a:cs typeface="Arial"/>
                        </a:rPr>
                        <a:t> </a:t>
                      </a:r>
                      <a:r>
                        <a:rPr lang="en-US" sz="1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400" i="0" dirty="0">
                          <a:solidFill>
                            <a:srgbClr val="FFC000"/>
                          </a:solidFill>
                          <a:latin typeface="Arial"/>
                          <a:cs typeface="Arial"/>
                        </a:rPr>
                        <a:t>PosterPresentations.com</a:t>
                      </a:r>
                      <a:r>
                        <a:rPr lang="en-US" sz="1400" i="0" dirty="0">
                          <a:solidFill>
                            <a:srgbClr val="D9D9D9"/>
                          </a:solidFill>
                          <a:latin typeface="Arial"/>
                          <a:cs typeface="Arial"/>
                        </a:rPr>
                        <a:t> and click on the  </a:t>
                      </a:r>
                      <a:r>
                        <a:rPr lang="en-US" sz="1400" i="0" dirty="0">
                          <a:solidFill>
                            <a:srgbClr val="FFC000"/>
                          </a:solidFill>
                          <a:latin typeface="Arial"/>
                          <a:cs typeface="Arial"/>
                        </a:rPr>
                        <a:t>HELP DESK</a:t>
                      </a:r>
                      <a:r>
                        <a:rPr lang="en-US" sz="1400" i="0" baseline="0" dirty="0">
                          <a:solidFill>
                            <a:srgbClr val="D9D9D9"/>
                          </a:solidFill>
                          <a:latin typeface="Arial"/>
                          <a:cs typeface="Arial"/>
                        </a:rPr>
                        <a:t> </a:t>
                      </a:r>
                      <a:r>
                        <a:rPr lang="en-US" sz="1400" i="0" dirty="0">
                          <a:solidFill>
                            <a:srgbClr val="D9D9D9"/>
                          </a:solidFill>
                          <a:latin typeface="Arial"/>
                          <a:cs typeface="Arial"/>
                        </a:rPr>
                        <a:t>tab.</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To print your poster using our same-day professional printing service, go online to </a:t>
                      </a:r>
                      <a:r>
                        <a:rPr lang="en-US" sz="1400" i="0" dirty="0">
                          <a:solidFill>
                            <a:srgbClr val="FFC000"/>
                          </a:solidFill>
                          <a:latin typeface="Arial"/>
                          <a:cs typeface="Arial"/>
                        </a:rPr>
                        <a:t>PosterPresentations.com</a:t>
                      </a:r>
                      <a:r>
                        <a:rPr lang="en-US" sz="1400" i="0" dirty="0">
                          <a:solidFill>
                            <a:srgbClr val="D9D9D9"/>
                          </a:solidFill>
                          <a:latin typeface="Arial"/>
                          <a:cs typeface="Arial"/>
                        </a:rPr>
                        <a:t> and click on "</a:t>
                      </a:r>
                      <a:r>
                        <a:rPr lang="en-US" sz="1400" i="0" dirty="0">
                          <a:solidFill>
                            <a:srgbClr val="FFC000"/>
                          </a:solidFill>
                          <a:latin typeface="Arial"/>
                          <a:cs typeface="Arial"/>
                        </a:rPr>
                        <a:t>Order your poster</a:t>
                      </a:r>
                      <a:r>
                        <a:rPr lang="en-US" sz="1400" i="0" dirty="0">
                          <a:solidFill>
                            <a:srgbClr val="D9D9D9"/>
                          </a:solidFill>
                          <a:latin typeface="Arial"/>
                          <a:cs typeface="Arial"/>
                        </a:rPr>
                        <a:t>".</a:t>
                      </a:r>
                      <a:endParaRPr lang="en-US" sz="1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115177">
                <a:tc>
                  <a:txBody>
                    <a:bodyPr/>
                    <a:lstStyle/>
                    <a:p>
                      <a:pPr algn="ctr"/>
                      <a:endParaRPr lang="en-US" sz="1400" dirty="0">
                        <a:solidFill>
                          <a:srgbClr val="1F3A4E"/>
                        </a:solidFill>
                      </a:endParaRPr>
                    </a:p>
                    <a:p>
                      <a:pPr algn="ctr"/>
                      <a:endParaRPr lang="en-US" sz="1400" dirty="0">
                        <a:solidFill>
                          <a:srgbClr val="1F3A4E"/>
                        </a:solidFill>
                      </a:endParaRPr>
                    </a:p>
                    <a:p>
                      <a:pPr algn="ctr"/>
                      <a:r>
                        <a:rPr lang="en-US" sz="1400" dirty="0">
                          <a:solidFill>
                            <a:schemeClr val="bg1"/>
                          </a:solidFill>
                          <a:latin typeface="Arial" panose="020B0604020202020204" pitchFamily="34" charset="0"/>
                          <a:cs typeface="Arial" panose="020B0604020202020204" pitchFamily="34" charset="0"/>
                        </a:rPr>
                        <a:t>This is a template for a</a:t>
                      </a:r>
                    </a:p>
                    <a:p>
                      <a:pPr algn="ctr"/>
                      <a:r>
                        <a:rPr lang="en-US" sz="1400" dirty="0">
                          <a:solidFill>
                            <a:schemeClr val="bg1"/>
                          </a:solidFill>
                          <a:latin typeface="Arial" panose="020B0604020202020204" pitchFamily="34" charset="0"/>
                          <a:cs typeface="Arial" panose="020B0604020202020204" pitchFamily="34" charset="0"/>
                        </a:rPr>
                        <a:t>presentation poster </a:t>
                      </a:r>
                      <a:br>
                        <a:rPr lang="en-US" sz="14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48 inches tall</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by</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96 inches wide</a:t>
                      </a:r>
                      <a:br>
                        <a:rPr lang="en-US" sz="1400" dirty="0">
                          <a:solidFill>
                            <a:schemeClr val="bg1"/>
                          </a:solidFill>
                          <a:latin typeface="Arial" panose="020B0604020202020204" pitchFamily="34" charset="0"/>
                          <a:cs typeface="Arial" panose="020B0604020202020204" pitchFamily="34" charset="0"/>
                        </a:rPr>
                      </a:br>
                      <a:endParaRPr lang="en-US" sz="1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24 tall x 48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42 tall x 84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36 tall x 72 wide</a:t>
                      </a:r>
                    </a:p>
                  </a:txBody>
                  <a:tcPr marL="182880" marT="137160">
                    <a:solidFill>
                      <a:srgbClr val="010101"/>
                    </a:solidFill>
                  </a:tcPr>
                </a:tc>
                <a:extLst>
                  <a:ext uri="{0D108BD9-81ED-4DB2-BD59-A6C34878D82A}">
                    <a16:rowId xmlns:a16="http://schemas.microsoft.com/office/drawing/2014/main" val="10008"/>
                  </a:ext>
                </a:extLst>
              </a:tr>
              <a:tr h="3052245">
                <a:tc>
                  <a:txBody>
                    <a:bodyPr/>
                    <a:lstStyle/>
                    <a:p>
                      <a:endParaRPr lang="en-US" sz="1400" dirty="0">
                        <a:solidFill>
                          <a:srgbClr val="1F3A4E"/>
                        </a:solidFill>
                      </a:endParaRPr>
                    </a:p>
                  </a:txBody>
                  <a:tcPr>
                    <a:blipFill rotWithShape="1">
                      <a:blip r:embed="rId3"/>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8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1. </a:t>
                      </a:r>
                      <a:r>
                        <a:rPr lang="en-US" sz="1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 </a:t>
                      </a:r>
                      <a:r>
                        <a:rPr lang="en-US" sz="1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44745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863446">
                <a:tc>
                  <a:txBody>
                    <a:bodyPr/>
                    <a:lstStyle/>
                    <a:p>
                      <a:endParaRPr lang="en-US" sz="1400" dirty="0">
                        <a:solidFill>
                          <a:srgbClr val="1F3A4E"/>
                        </a:solidFill>
                      </a:endParaRPr>
                    </a:p>
                  </a:txBody>
                  <a:tcPr>
                    <a:blipFill rotWithShape="1">
                      <a:blip r:embed="rId4"/>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328517">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185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56088">
                <a:tc gridSpan="2">
                  <a:txBody>
                    <a:bodyPr/>
                    <a:lstStyle/>
                    <a:p>
                      <a:endParaRPr lang="en-US" sz="1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9468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8482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34" name="Table 33">
            <a:extLst>
              <a:ext uri="{FF2B5EF4-FFF2-40B4-BE49-F238E27FC236}">
                <a16:creationId xmlns:a16="http://schemas.microsoft.com/office/drawing/2014/main" id="{74E59F75-101F-E64C-9D73-208C5745B1FA}"/>
              </a:ext>
            </a:extLst>
          </p:cNvPr>
          <p:cNvGraphicFramePr>
            <a:graphicFrameLocks noGrp="1"/>
          </p:cNvGraphicFramePr>
          <p:nvPr userDrawn="1">
            <p:extLst>
              <p:ext uri="{D42A27DB-BD31-4B8C-83A1-F6EECF244321}">
                <p14:modId xmlns:p14="http://schemas.microsoft.com/office/powerpoint/2010/main" val="933619175"/>
              </p:ext>
            </p:extLst>
          </p:nvPr>
        </p:nvGraphicFramePr>
        <p:xfrm>
          <a:off x="44086271" y="1"/>
          <a:ext cx="6103334" cy="21969044"/>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val="20000"/>
                    </a:ext>
                  </a:extLst>
                </a:gridCol>
                <a:gridCol w="208280">
                  <a:extLst>
                    <a:ext uri="{9D8B030D-6E8A-4147-A177-3AD203B41FA5}">
                      <a16:colId xmlns:a16="http://schemas.microsoft.com/office/drawing/2014/main" val="764104496"/>
                    </a:ext>
                  </a:extLst>
                </a:gridCol>
                <a:gridCol w="2988907">
                  <a:extLst>
                    <a:ext uri="{9D8B030D-6E8A-4147-A177-3AD203B41FA5}">
                      <a16:colId xmlns:a16="http://schemas.microsoft.com/office/drawing/2014/main" val="4164475170"/>
                    </a:ext>
                  </a:extLst>
                </a:gridCol>
              </a:tblGrid>
              <a:tr h="91773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800" b="0" spc="600" dirty="0">
                          <a:solidFill>
                            <a:srgbClr val="1F3A4E"/>
                          </a:solidFill>
                          <a:latin typeface="Arial Black" panose="020B0A04020102020204" pitchFamily="34" charset="0"/>
                        </a:rPr>
                        <a:t>QUICK START GUIDE</a:t>
                      </a:r>
                      <a:br>
                        <a:rPr lang="en-US" sz="28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73263">
                <a:tc gridSpan="3">
                  <a:txBody>
                    <a:bodyPr/>
                    <a:lstStyle/>
                    <a:p>
                      <a:pPr algn="l"/>
                      <a:r>
                        <a:rPr lang="en-US" sz="1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662972">
                <a:tc gridSpan="3">
                  <a:txBody>
                    <a:bodyPr/>
                    <a:lstStyle/>
                    <a:p>
                      <a:r>
                        <a:rPr lang="en-US" sz="18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https://www.posterpresentations.com/how-to-change-the-column-configuration.html</a:t>
                      </a:r>
                      <a:endParaRPr lang="en-US" sz="4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44375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3671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3979498">
                <a:tc>
                  <a:txBody>
                    <a:bodyPr/>
                    <a:lstStyle/>
                    <a:p>
                      <a:pPr rtl="0"/>
                      <a:r>
                        <a:rPr lang="en-US" sz="1800" b="1" dirty="0">
                          <a:solidFill>
                            <a:srgbClr val="FFC000"/>
                          </a:solidFill>
                          <a:latin typeface="Arial" panose="020B0604020202020204" pitchFamily="34" charset="0"/>
                          <a:cs typeface="Arial" panose="020B0604020202020204" pitchFamily="34" charset="0"/>
                        </a:rPr>
                        <a:t>How to</a:t>
                      </a:r>
                      <a:r>
                        <a:rPr lang="en-US" sz="1800" b="1" baseline="0" dirty="0">
                          <a:solidFill>
                            <a:srgbClr val="FFC000"/>
                          </a:solidFill>
                          <a:latin typeface="Arial" panose="020B0604020202020204" pitchFamily="34" charset="0"/>
                          <a:cs typeface="Arial" panose="020B0604020202020204" pitchFamily="34" charset="0"/>
                        </a:rPr>
                        <a:t> preview your poster prior to printing</a:t>
                      </a:r>
                      <a:endParaRPr lang="en-US" sz="18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81893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00659">
                <a:tc gridSpan="3">
                  <a:txBody>
                    <a:bodyPr/>
                    <a:lstStyle/>
                    <a:p>
                      <a:endParaRPr lang="en-US" sz="16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5511">
                <a:tc gridSpan="2">
                  <a:txBody>
                    <a:bodyPr/>
                    <a:lstStyle/>
                    <a:p>
                      <a:pPr>
                        <a:lnSpc>
                          <a:spcPts val="2600"/>
                        </a:lnSpc>
                      </a:pPr>
                      <a:r>
                        <a:rPr lang="en-US" sz="1400" dirty="0">
                          <a:solidFill>
                            <a:schemeClr val="bg1">
                              <a:lumMod val="85000"/>
                            </a:schemeClr>
                          </a:solidFill>
                          <a:latin typeface="Arial"/>
                          <a:cs typeface="Arial"/>
                        </a:rPr>
                        <a:t>© 2019</a:t>
                      </a:r>
                      <a:r>
                        <a:rPr lang="en-US" sz="1400" baseline="0" dirty="0">
                          <a:solidFill>
                            <a:schemeClr val="bg1">
                              <a:lumMod val="85000"/>
                            </a:schemeClr>
                          </a:solidFill>
                          <a:latin typeface="Arial"/>
                          <a:cs typeface="Arial"/>
                        </a:rPr>
                        <a:t> </a:t>
                      </a:r>
                      <a:r>
                        <a:rPr lang="en-US" sz="1400" dirty="0">
                          <a:solidFill>
                            <a:schemeClr val="bg1">
                              <a:lumMod val="85000"/>
                            </a:schemeClr>
                          </a:solidFill>
                          <a:latin typeface="Arial"/>
                          <a:cs typeface="Arial"/>
                        </a:rPr>
                        <a:t>PosterPresentations.com</a:t>
                      </a:r>
                      <a:br>
                        <a:rPr lang="en-US" sz="1400" dirty="0">
                          <a:solidFill>
                            <a:schemeClr val="bg1">
                              <a:lumMod val="85000"/>
                            </a:schemeClr>
                          </a:solidFill>
                          <a:latin typeface="Arial"/>
                          <a:cs typeface="Arial"/>
                        </a:rPr>
                      </a:br>
                      <a:r>
                        <a:rPr lang="en-US" sz="1400" dirty="0">
                          <a:solidFill>
                            <a:schemeClr val="bg1">
                              <a:lumMod val="85000"/>
                            </a:schemeClr>
                          </a:solidFill>
                          <a:latin typeface="Arial"/>
                          <a:cs typeface="Arial"/>
                        </a:rPr>
                        <a:t>2117 Fourth Street ,</a:t>
                      </a:r>
                      <a:r>
                        <a:rPr lang="en-US" sz="1400" baseline="0" dirty="0">
                          <a:solidFill>
                            <a:schemeClr val="bg1">
                              <a:lumMod val="85000"/>
                            </a:schemeClr>
                          </a:solidFill>
                          <a:latin typeface="Arial"/>
                          <a:cs typeface="Arial"/>
                        </a:rPr>
                        <a:t> STE C        </a:t>
                      </a:r>
                    </a:p>
                    <a:p>
                      <a:pPr>
                        <a:lnSpc>
                          <a:spcPts val="2600"/>
                        </a:lnSpc>
                      </a:pPr>
                      <a:r>
                        <a:rPr lang="en-US" sz="1400" baseline="0" dirty="0">
                          <a:solidFill>
                            <a:schemeClr val="bg1">
                              <a:lumMod val="85000"/>
                            </a:schemeClr>
                          </a:solidFill>
                          <a:latin typeface="Arial"/>
                          <a:cs typeface="Arial"/>
                        </a:rPr>
                        <a:t>Berkeley CA 94710 USA</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https://www.posterpresentations.com/helpdesk.html</a:t>
                      </a:r>
                      <a:endParaRPr lang="en-US" sz="8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
        <p:nvSpPr>
          <p:cNvPr id="6" name="Rectangle 36">
            <a:extLst>
              <a:ext uri="{FF2B5EF4-FFF2-40B4-BE49-F238E27FC236}">
                <a16:creationId xmlns:a16="http://schemas.microsoft.com/office/drawing/2014/main" id="{A0CCBBCD-0538-744E-9EC7-77E6CD5E2007}"/>
              </a:ext>
            </a:extLst>
          </p:cNvPr>
          <p:cNvSpPr>
            <a:spLocks noChangeArrowheads="1"/>
          </p:cNvSpPr>
          <p:nvPr userDrawn="1"/>
        </p:nvSpPr>
        <p:spPr bwMode="auto">
          <a:xfrm>
            <a:off x="0" y="1"/>
            <a:ext cx="43891200" cy="352044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7" name="Rounded Rectangle 6">
            <a:extLst>
              <a:ext uri="{FF2B5EF4-FFF2-40B4-BE49-F238E27FC236}">
                <a16:creationId xmlns:a16="http://schemas.microsoft.com/office/drawing/2014/main" id="{AB6B82E6-1CBE-F247-B166-75172A77ED5B}"/>
              </a:ext>
            </a:extLst>
          </p:cNvPr>
          <p:cNvSpPr/>
          <p:nvPr userDrawn="1"/>
        </p:nvSpPr>
        <p:spPr>
          <a:xfrm>
            <a:off x="320041" y="2873830"/>
            <a:ext cx="43251119" cy="18445632"/>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dirty="0"/>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6E017790-6CEB-DD47-8627-44E228C56367}"/>
              </a:ext>
            </a:extLst>
          </p:cNvPr>
          <p:cNvSpPr>
            <a:spLocks noChangeArrowheads="1"/>
          </p:cNvSpPr>
          <p:nvPr userDrawn="1"/>
        </p:nvSpPr>
        <p:spPr bwMode="auto">
          <a:xfrm>
            <a:off x="0" y="20639314"/>
            <a:ext cx="43891200" cy="1306286"/>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4" name="Text Box 14">
            <a:extLst>
              <a:ext uri="{FF2B5EF4-FFF2-40B4-BE49-F238E27FC236}">
                <a16:creationId xmlns:a16="http://schemas.microsoft.com/office/drawing/2014/main" id="{CAF7F2DB-4BD3-434C-B480-1EAF0C14A807}"/>
              </a:ext>
            </a:extLst>
          </p:cNvPr>
          <p:cNvSpPr txBox="1">
            <a:spLocks noChangeArrowheads="1"/>
          </p:cNvSpPr>
          <p:nvPr userDrawn="1"/>
        </p:nvSpPr>
        <p:spPr bwMode="auto">
          <a:xfrm>
            <a:off x="819153" y="21488400"/>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5" name="Rectangle 36">
            <a:extLst>
              <a:ext uri="{FF2B5EF4-FFF2-40B4-BE49-F238E27FC236}">
                <a16:creationId xmlns:a16="http://schemas.microsoft.com/office/drawing/2014/main" id="{E0B26E4D-FF10-2141-B6D9-13EB32F87D9D}"/>
              </a:ext>
            </a:extLst>
          </p:cNvPr>
          <p:cNvSpPr>
            <a:spLocks noChangeArrowheads="1"/>
          </p:cNvSpPr>
          <p:nvPr userDrawn="1"/>
        </p:nvSpPr>
        <p:spPr bwMode="auto">
          <a:xfrm>
            <a:off x="0" y="1"/>
            <a:ext cx="43891200" cy="352044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6" name="Rounded Rectangle 5">
            <a:extLst>
              <a:ext uri="{FF2B5EF4-FFF2-40B4-BE49-F238E27FC236}">
                <a16:creationId xmlns:a16="http://schemas.microsoft.com/office/drawing/2014/main" id="{95FF6D4B-E10F-0342-84AC-0524CF6F96A3}"/>
              </a:ext>
            </a:extLst>
          </p:cNvPr>
          <p:cNvSpPr/>
          <p:nvPr userDrawn="1"/>
        </p:nvSpPr>
        <p:spPr>
          <a:xfrm>
            <a:off x="320041" y="2873830"/>
            <a:ext cx="43251119" cy="18445632"/>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dirty="0"/>
          </a:p>
        </p:txBody>
      </p:sp>
    </p:spTree>
    <p:extLst>
      <p:ext uri="{BB962C8B-B14F-4D97-AF65-F5344CB8AC3E}">
        <p14:creationId xmlns:p14="http://schemas.microsoft.com/office/powerpoint/2010/main" val="1960005640"/>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hyperlink" Target="https://docs.google.com/document/d/1dkufMJ5NSeyass2HviZ3ePuo_Flr25Jb_V59wfEOjsc/edit?usp=sharing" TargetMode="Externa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D31AFF-58EE-134F-B25E-2D85B21F3713}"/>
              </a:ext>
            </a:extLst>
          </p:cNvPr>
          <p:cNvSpPr>
            <a:spLocks noGrp="1"/>
          </p:cNvSpPr>
          <p:nvPr>
            <p:ph type="body" sz="quarter" idx="10"/>
          </p:nvPr>
        </p:nvSpPr>
        <p:spPr>
          <a:xfrm>
            <a:off x="747575" y="12835552"/>
            <a:ext cx="8290965" cy="1107996"/>
          </a:xfrm>
        </p:spPr>
        <p:txBody>
          <a:bodyPr/>
          <a:lstStyle/>
          <a:p>
            <a:pPr rtl="0">
              <a:spcBef>
                <a:spcPts val="1200"/>
              </a:spcBef>
              <a:spcAft>
                <a:spcPts val="1200"/>
              </a:spcAft>
            </a:pPr>
            <a:r>
              <a:rPr lang="en-US" b="0" i="0" u="none" strike="noStrike" dirty="0">
                <a:solidFill>
                  <a:srgbClr val="000000"/>
                </a:solidFill>
                <a:effectLst/>
                <a:latin typeface="Times New Roman" panose="02020603050405020304" pitchFamily="18" charset="0"/>
              </a:rPr>
              <a:t>The data used for the analysis in this study are displayed and archived at </a:t>
            </a:r>
            <a:r>
              <a:rPr lang="en-US" b="0" i="0" u="sng" strike="noStrike" dirty="0">
                <a:solidFill>
                  <a:srgbClr val="1155CC"/>
                </a:solidFill>
                <a:effectLst/>
                <a:latin typeface="Times New Roman" panose="02020603050405020304" pitchFamily="18" charset="0"/>
                <a:hlinkClick r:id="rId2"/>
              </a:rPr>
              <a:t>https://docs.google.com/document/d/1dkufMJ5NSeyass2HviZ3ePuo_Flr25Jb_V59wfEOjsc/edit?usp=sharing</a:t>
            </a:r>
            <a:endParaRPr lang="en-US" dirty="0">
              <a:solidFill>
                <a:srgbClr val="000000"/>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4E5D0E8F-3660-5E48-93DF-925D8CCB56B0}"/>
              </a:ext>
            </a:extLst>
          </p:cNvPr>
          <p:cNvSpPr>
            <a:spLocks noGrp="1"/>
          </p:cNvSpPr>
          <p:nvPr>
            <p:ph type="body" sz="quarter" idx="11"/>
          </p:nvPr>
        </p:nvSpPr>
        <p:spPr>
          <a:xfrm>
            <a:off x="438087" y="3082786"/>
            <a:ext cx="8290965" cy="589166"/>
          </a:xfrm>
        </p:spPr>
        <p:txBody>
          <a:bodyPr/>
          <a:lstStyle/>
          <a:p>
            <a:r>
              <a:rPr lang="en-US" dirty="0"/>
              <a:t>Abstract</a:t>
            </a:r>
          </a:p>
        </p:txBody>
      </p:sp>
      <p:sp>
        <p:nvSpPr>
          <p:cNvPr id="4" name="Text Placeholder 3">
            <a:extLst>
              <a:ext uri="{FF2B5EF4-FFF2-40B4-BE49-F238E27FC236}">
                <a16:creationId xmlns:a16="http://schemas.microsoft.com/office/drawing/2014/main" id="{682FA1FF-0A3C-E443-9C47-F7F4EFC8DC11}"/>
              </a:ext>
            </a:extLst>
          </p:cNvPr>
          <p:cNvSpPr>
            <a:spLocks noGrp="1"/>
          </p:cNvSpPr>
          <p:nvPr>
            <p:ph type="body" sz="quarter" idx="20"/>
          </p:nvPr>
        </p:nvSpPr>
        <p:spPr>
          <a:xfrm>
            <a:off x="657857" y="14201819"/>
            <a:ext cx="8269287" cy="589166"/>
          </a:xfrm>
        </p:spPr>
        <p:txBody>
          <a:bodyPr/>
          <a:lstStyle/>
          <a:p>
            <a:r>
              <a:rPr lang="en-US" dirty="0"/>
              <a:t>Introduction</a:t>
            </a:r>
          </a:p>
        </p:txBody>
      </p:sp>
      <p:sp>
        <p:nvSpPr>
          <p:cNvPr id="5" name="Text Placeholder 4">
            <a:extLst>
              <a:ext uri="{FF2B5EF4-FFF2-40B4-BE49-F238E27FC236}">
                <a16:creationId xmlns:a16="http://schemas.microsoft.com/office/drawing/2014/main" id="{3ACA9F76-6D34-D54A-95D2-ECDF9B3ADD71}"/>
              </a:ext>
            </a:extLst>
          </p:cNvPr>
          <p:cNvSpPr>
            <a:spLocks noGrp="1"/>
          </p:cNvSpPr>
          <p:nvPr>
            <p:ph type="body" sz="quarter" idx="21"/>
          </p:nvPr>
        </p:nvSpPr>
        <p:spPr>
          <a:xfrm>
            <a:off x="438087" y="3653521"/>
            <a:ext cx="8290965" cy="2954655"/>
          </a:xfrm>
        </p:spPr>
        <p:txBody>
          <a:bodyPr/>
          <a:lstStyle/>
          <a:p>
            <a:pPr rtl="0">
              <a:spcBef>
                <a:spcPts val="1200"/>
              </a:spcBef>
              <a:spcAft>
                <a:spcPts val="1200"/>
              </a:spcAft>
            </a:pPr>
            <a:r>
              <a:rPr lang="en-US" b="1" i="0" u="none" strike="noStrike" dirty="0">
                <a:solidFill>
                  <a:srgbClr val="000000"/>
                </a:solidFill>
                <a:effectLst/>
                <a:latin typeface="Times New Roman" panose="02020603050405020304" pitchFamily="18" charset="0"/>
              </a:rPr>
              <a:t>Significance Statement:</a:t>
            </a:r>
            <a:endParaRPr lang="en-US" b="0" dirty="0">
              <a:effectLst/>
            </a:endParaRPr>
          </a:p>
          <a:p>
            <a:pPr indent="457200" rtl="0">
              <a:spcBef>
                <a:spcPts val="1200"/>
              </a:spcBef>
              <a:spcAft>
                <a:spcPts val="1200"/>
              </a:spcAft>
            </a:pPr>
            <a:r>
              <a:rPr lang="en-US" b="0" i="0" u="none" strike="noStrike" dirty="0">
                <a:solidFill>
                  <a:srgbClr val="000000"/>
                </a:solidFill>
                <a:effectLst/>
                <a:latin typeface="Times New Roman" panose="02020603050405020304" pitchFamily="18" charset="0"/>
              </a:rPr>
              <a:t>Aquatic and terrestrial microbes are the drivers and indicators of climate change that can be quantified through environmental that can be illustrated through a biospheric model developed under a global database. Seasonality and localization of these microorganisms that inhabit in certain abundance represents the acceleration of certain biomechanical feedback loops which can be used in the advancements in green microbiology to sustain and mitigate climate change.</a:t>
            </a:r>
          </a:p>
        </p:txBody>
      </p:sp>
      <p:sp>
        <p:nvSpPr>
          <p:cNvPr id="6" name="Text Placeholder 5">
            <a:extLst>
              <a:ext uri="{FF2B5EF4-FFF2-40B4-BE49-F238E27FC236}">
                <a16:creationId xmlns:a16="http://schemas.microsoft.com/office/drawing/2014/main" id="{8832D2CF-657E-8846-87EA-D87ED20608F0}"/>
              </a:ext>
            </a:extLst>
          </p:cNvPr>
          <p:cNvSpPr>
            <a:spLocks noGrp="1"/>
          </p:cNvSpPr>
          <p:nvPr>
            <p:ph type="body" sz="quarter" idx="22"/>
          </p:nvPr>
        </p:nvSpPr>
        <p:spPr>
          <a:xfrm>
            <a:off x="722593" y="12411836"/>
            <a:ext cx="8290965" cy="589166"/>
          </a:xfrm>
        </p:spPr>
        <p:txBody>
          <a:bodyPr/>
          <a:lstStyle/>
          <a:p>
            <a:r>
              <a:rPr lang="en-US" dirty="0"/>
              <a:t>Materials and Methods</a:t>
            </a:r>
          </a:p>
        </p:txBody>
      </p:sp>
      <p:sp>
        <p:nvSpPr>
          <p:cNvPr id="7" name="Text Placeholder 6">
            <a:extLst>
              <a:ext uri="{FF2B5EF4-FFF2-40B4-BE49-F238E27FC236}">
                <a16:creationId xmlns:a16="http://schemas.microsoft.com/office/drawing/2014/main" id="{2F8C981E-EA02-474D-8BE5-C70D2823985F}"/>
              </a:ext>
            </a:extLst>
          </p:cNvPr>
          <p:cNvSpPr>
            <a:spLocks noGrp="1"/>
          </p:cNvSpPr>
          <p:nvPr>
            <p:ph type="body" sz="quarter" idx="23"/>
          </p:nvPr>
        </p:nvSpPr>
        <p:spPr>
          <a:xfrm>
            <a:off x="9489201" y="13919308"/>
            <a:ext cx="12456399" cy="258203"/>
          </a:xfrm>
        </p:spPr>
        <p:txBody>
          <a:bodyPr/>
          <a:lstStyle/>
          <a:p>
            <a:r>
              <a:rPr lang="en-US" b="0" i="0" u="none" strike="noStrike" dirty="0">
                <a:solidFill>
                  <a:srgbClr val="000000"/>
                </a:solidFill>
                <a:effectLst/>
                <a:latin typeface="Times New Roman" panose="02020603050405020304" pitchFamily="18" charset="0"/>
              </a:rPr>
              <a:t>Figure 1. Abundance Percentage on Earth. The abundance of various microorganisms and the percentage in each allocated region.</a:t>
            </a:r>
            <a:endParaRPr lang="en-US" dirty="0"/>
          </a:p>
        </p:txBody>
      </p:sp>
      <p:sp>
        <p:nvSpPr>
          <p:cNvPr id="8" name="Text Placeholder 7">
            <a:extLst>
              <a:ext uri="{FF2B5EF4-FFF2-40B4-BE49-F238E27FC236}">
                <a16:creationId xmlns:a16="http://schemas.microsoft.com/office/drawing/2014/main" id="{93411CA8-704F-3F4B-B3C0-F6E662027C14}"/>
              </a:ext>
            </a:extLst>
          </p:cNvPr>
          <p:cNvSpPr>
            <a:spLocks noGrp="1"/>
          </p:cNvSpPr>
          <p:nvPr>
            <p:ph type="body" sz="quarter" idx="24"/>
          </p:nvPr>
        </p:nvSpPr>
        <p:spPr>
          <a:xfrm>
            <a:off x="11940267" y="3101193"/>
            <a:ext cx="8274926" cy="589166"/>
          </a:xfrm>
        </p:spPr>
        <p:txBody>
          <a:bodyPr/>
          <a:lstStyle/>
          <a:p>
            <a:r>
              <a:rPr lang="en-US" dirty="0"/>
              <a:t>Results</a:t>
            </a:r>
          </a:p>
        </p:txBody>
      </p:sp>
      <p:sp>
        <p:nvSpPr>
          <p:cNvPr id="9" name="Text Placeholder 8">
            <a:extLst>
              <a:ext uri="{FF2B5EF4-FFF2-40B4-BE49-F238E27FC236}">
                <a16:creationId xmlns:a16="http://schemas.microsoft.com/office/drawing/2014/main" id="{E94FC4B5-2B17-8D48-9734-1A2DF599A392}"/>
              </a:ext>
            </a:extLst>
          </p:cNvPr>
          <p:cNvSpPr>
            <a:spLocks noGrp="1"/>
          </p:cNvSpPr>
          <p:nvPr>
            <p:ph type="body" sz="quarter" idx="25"/>
          </p:nvPr>
        </p:nvSpPr>
        <p:spPr>
          <a:xfrm>
            <a:off x="34552812" y="13225553"/>
            <a:ext cx="8272463" cy="589166"/>
          </a:xfrm>
        </p:spPr>
        <p:txBody>
          <a:bodyPr/>
          <a:lstStyle/>
          <a:p>
            <a:r>
              <a:rPr lang="en-US" dirty="0"/>
              <a:t>Conclusion/Discussion</a:t>
            </a:r>
          </a:p>
        </p:txBody>
      </p:sp>
      <p:sp>
        <p:nvSpPr>
          <p:cNvPr id="13" name="Text Placeholder 12">
            <a:extLst>
              <a:ext uri="{FF2B5EF4-FFF2-40B4-BE49-F238E27FC236}">
                <a16:creationId xmlns:a16="http://schemas.microsoft.com/office/drawing/2014/main" id="{199BF63A-1D1D-BD46-AED2-6EE3EAEEA15D}"/>
              </a:ext>
            </a:extLst>
          </p:cNvPr>
          <p:cNvSpPr>
            <a:spLocks noGrp="1"/>
          </p:cNvSpPr>
          <p:nvPr>
            <p:ph type="body" sz="quarter" idx="29"/>
          </p:nvPr>
        </p:nvSpPr>
        <p:spPr>
          <a:xfrm>
            <a:off x="34479242" y="19802123"/>
            <a:ext cx="8272462" cy="589166"/>
          </a:xfrm>
        </p:spPr>
        <p:txBody>
          <a:bodyPr/>
          <a:lstStyle/>
          <a:p>
            <a:r>
              <a:rPr lang="en-US" dirty="0"/>
              <a:t>Acknowledgments</a:t>
            </a:r>
          </a:p>
        </p:txBody>
      </p:sp>
      <p:sp>
        <p:nvSpPr>
          <p:cNvPr id="14" name="Text Placeholder 13">
            <a:extLst>
              <a:ext uri="{FF2B5EF4-FFF2-40B4-BE49-F238E27FC236}">
                <a16:creationId xmlns:a16="http://schemas.microsoft.com/office/drawing/2014/main" id="{945B7896-C332-434F-94B2-B46708B6402C}"/>
              </a:ext>
            </a:extLst>
          </p:cNvPr>
          <p:cNvSpPr>
            <a:spLocks noGrp="1"/>
          </p:cNvSpPr>
          <p:nvPr>
            <p:ph type="body" sz="quarter" idx="30"/>
          </p:nvPr>
        </p:nvSpPr>
        <p:spPr>
          <a:xfrm>
            <a:off x="33808606" y="20369835"/>
            <a:ext cx="9613735" cy="566115"/>
          </a:xfrm>
        </p:spPr>
        <p:txBody>
          <a:bodyPr/>
          <a:lstStyle/>
          <a:p>
            <a:r>
              <a:rPr lang="en-US" sz="2000" dirty="0">
                <a:latin typeface="Times New Roman" panose="02020603050405020304" pitchFamily="18" charset="0"/>
                <a:cs typeface="Times New Roman" panose="02020603050405020304" pitchFamily="18" charset="0"/>
              </a:rPr>
              <a:t>This study has been supported by an NSF CAREER project (2145130). We acknowledge the operation of the NEON supported by the NSF.</a:t>
            </a:r>
          </a:p>
        </p:txBody>
      </p:sp>
      <p:sp>
        <p:nvSpPr>
          <p:cNvPr id="15" name="Text Placeholder 14">
            <a:extLst>
              <a:ext uri="{FF2B5EF4-FFF2-40B4-BE49-F238E27FC236}">
                <a16:creationId xmlns:a16="http://schemas.microsoft.com/office/drawing/2014/main" id="{FCBB1923-F382-B141-BA24-20BE64037F5A}"/>
              </a:ext>
            </a:extLst>
          </p:cNvPr>
          <p:cNvSpPr>
            <a:spLocks noGrp="1"/>
          </p:cNvSpPr>
          <p:nvPr>
            <p:ph type="body" sz="quarter" idx="96"/>
          </p:nvPr>
        </p:nvSpPr>
        <p:spPr>
          <a:xfrm>
            <a:off x="722593" y="14727309"/>
            <a:ext cx="8271345" cy="6647974"/>
          </a:xfrm>
        </p:spPr>
        <p:txBody>
          <a:bodyPr/>
          <a:lstStyle/>
          <a:p>
            <a:pPr rtl="0">
              <a:spcBef>
                <a:spcPts val="1200"/>
              </a:spcBef>
              <a:spcAft>
                <a:spcPts val="1200"/>
              </a:spcAft>
            </a:pPr>
            <a:r>
              <a:rPr lang="en-US" dirty="0">
                <a:latin typeface="Times New Roman" panose="02020603050405020304" pitchFamily="18" charset="0"/>
                <a:cs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rPr>
              <a:t>Climate change has created a decline in soil microbial biomass across the globe from 1992 to 2013. There is little knowledge in the aspect of the biomechanical processing that incorporates the result of climate change. In aquatic ecosystems, the carbon cycled through these microorganisms eventually a majority of carbon ends up at the bottom of the ocean through cyanobacteria and phytoplankton which can create a nutrient imbalance while reducing the amount of carbon in the air. Microbes in aquatic ecosystems play a dominant role in “pumping” carbon into the ocean into the soil similar to a “conveyor belt” that transports and stores carbon in oceans within these high pressurized environments (</a:t>
            </a:r>
            <a:r>
              <a:rPr lang="en-US" sz="1800" b="0" i="0" u="none" strike="noStrike" dirty="0" err="1">
                <a:solidFill>
                  <a:srgbClr val="000000"/>
                </a:solidFill>
                <a:effectLst/>
                <a:latin typeface="Times New Roman" panose="02020603050405020304" pitchFamily="18" charset="0"/>
              </a:rPr>
              <a:t>Sanmukh</a:t>
            </a:r>
            <a:r>
              <a:rPr lang="en-US" sz="1800" b="0" i="0" u="none" strike="noStrike" dirty="0">
                <a:solidFill>
                  <a:srgbClr val="000000"/>
                </a:solidFill>
                <a:effectLst/>
                <a:latin typeface="Times New Roman" panose="02020603050405020304" pitchFamily="18" charset="0"/>
              </a:rPr>
              <a:t> et al., 2015). </a:t>
            </a:r>
          </a:p>
          <a:p>
            <a:pPr indent="457200" rtl="0">
              <a:spcBef>
                <a:spcPts val="1200"/>
              </a:spcBef>
              <a:spcAft>
                <a:spcPts val="1200"/>
              </a:spcAft>
            </a:pPr>
            <a:r>
              <a:rPr lang="en-US" sz="1800" b="0" i="0" u="none" strike="noStrike" dirty="0">
                <a:solidFill>
                  <a:srgbClr val="000000"/>
                </a:solidFill>
                <a:effectLst/>
                <a:latin typeface="Times New Roman" panose="02020603050405020304" pitchFamily="18" charset="0"/>
              </a:rPr>
              <a:t>In terrestrial ecosystems, soil microbes play major roles in decomposition of organic. Terrestrial ecosystems and aquatic ecosystems rely on both parties creating a complex feedback loops and understanding these interactions in this feedback loop are critical for predicting impacts of climate change and developing strategies and technological advancements to mitigate and sustain these effects.</a:t>
            </a:r>
            <a:endParaRPr lang="en-US" b="0" dirty="0">
              <a:effectLst/>
            </a:endParaRPr>
          </a:p>
          <a:p>
            <a:pPr indent="457200" rtl="0">
              <a:spcBef>
                <a:spcPts val="1200"/>
              </a:spcBef>
              <a:spcAft>
                <a:spcPts val="1200"/>
              </a:spcAft>
            </a:pPr>
            <a:r>
              <a:rPr lang="en-US" sz="1800" b="0" i="0" u="none" strike="noStrike" dirty="0">
                <a:solidFill>
                  <a:srgbClr val="000000"/>
                </a:solidFill>
                <a:effectLst/>
                <a:latin typeface="Times New Roman" panose="02020603050405020304" pitchFamily="18" charset="0"/>
              </a:rPr>
              <a:t>The significance of analyzing microbial communities in various environments is to view the vast potential of microorganisms to learn more about climate change and to incorporate this knowledge for the use in Green Microbiology to find sustainable solutions to ocean acidification, melting glaciers, and air pollution. </a:t>
            </a:r>
            <a:endParaRPr lang="en-US" b="0" dirty="0">
              <a:effectLst/>
            </a:endParaRPr>
          </a:p>
          <a:p>
            <a:br>
              <a:rPr lang="en-US" dirty="0"/>
            </a:br>
            <a:endParaRPr lang="en-US" dirty="0"/>
          </a:p>
        </p:txBody>
      </p:sp>
      <p:sp>
        <p:nvSpPr>
          <p:cNvPr id="16" name="Text Placeholder 15">
            <a:extLst>
              <a:ext uri="{FF2B5EF4-FFF2-40B4-BE49-F238E27FC236}">
                <a16:creationId xmlns:a16="http://schemas.microsoft.com/office/drawing/2014/main" id="{00687573-1B98-AF4E-91D5-663FF74A3B33}"/>
              </a:ext>
            </a:extLst>
          </p:cNvPr>
          <p:cNvSpPr>
            <a:spLocks noGrp="1"/>
          </p:cNvSpPr>
          <p:nvPr>
            <p:ph type="body" sz="quarter" idx="136"/>
          </p:nvPr>
        </p:nvSpPr>
        <p:spPr>
          <a:xfrm>
            <a:off x="23843245" y="11025121"/>
            <a:ext cx="19636703" cy="2388346"/>
          </a:xfrm>
        </p:spPr>
        <p:txBody>
          <a:bodyPr/>
          <a:lstStyle/>
          <a:p>
            <a:pPr rtl="0">
              <a:spcBef>
                <a:spcPts val="1200"/>
              </a:spcBef>
              <a:spcAft>
                <a:spcPts val="1200"/>
              </a:spcAft>
            </a:pPr>
            <a:r>
              <a:rPr lang="en-US" sz="1800" b="0" i="0" u="none" strike="noStrike" dirty="0">
                <a:solidFill>
                  <a:srgbClr val="000000"/>
                </a:solidFill>
                <a:effectLst/>
                <a:latin typeface="Times New Roman" panose="02020603050405020304" pitchFamily="18" charset="0"/>
              </a:rPr>
              <a:t>Figure 4. Nucleic Acid Concentration vs. Mean Copy Number within Various ecosystems. Association plot for various ecosystems to Nucleic Acid Concentration [NAC] and the correlations. </a:t>
            </a:r>
            <a:endParaRPr lang="en-US" b="0" dirty="0">
              <a:effectLst/>
            </a:endParaRPr>
          </a:p>
          <a:p>
            <a:pPr indent="457200" rtl="0"/>
            <a:r>
              <a:rPr lang="en-US" sz="1800" b="0" i="0" u="none" strike="noStrike" dirty="0">
                <a:solidFill>
                  <a:srgbClr val="000000"/>
                </a:solidFill>
                <a:effectLst/>
                <a:latin typeface="Times New Roman" panose="02020603050405020304" pitchFamily="18" charset="0"/>
              </a:rPr>
              <a:t>In Figure 4, a weak positive correlation between Nucleic Acid Concentration and Mean copy shows unbiased values as these samples are randomly selected. In the dark blue line figure, a negative correlation exists between Nucleic Acid Concentration and Mean copy number in benthic waters shows a diluted effect within the gene copies of individual microorganisms as not similar which is accurate as these microorganisms can now inhabit archaic microorganisms that are in thermal vents or extremely cold and pressurized environments. Finally, the cyan line illustrates the negative correlation between Nucleic Acid Concentration and Mean copy number in aquatic systems. This shows that within aquatic ecosystems, the DNA is very similar within these microorganisms in these ecosystems.</a:t>
            </a:r>
          </a:p>
          <a:p>
            <a:pPr indent="457200" rtl="0"/>
            <a:r>
              <a:rPr lang="en-US" sz="1800" b="0" i="0" u="none" strike="noStrike" dirty="0">
                <a:solidFill>
                  <a:srgbClr val="000000"/>
                </a:solidFill>
                <a:effectLst/>
                <a:latin typeface="Times New Roman" panose="02020603050405020304" pitchFamily="18" charset="0"/>
              </a:rPr>
              <a:t>Previous research explored the specificities of either ecosystems and the effects to sustainability due to their own specific carbon fingerprint affecting </a:t>
            </a:r>
            <a:r>
              <a:rPr lang="en-US" sz="1800" b="0" i="0" u="none" strike="noStrike" dirty="0" err="1">
                <a:solidFill>
                  <a:srgbClr val="000000"/>
                </a:solidFill>
                <a:effectLst/>
                <a:latin typeface="Times New Roman" panose="02020603050405020304" pitchFamily="18" charset="0"/>
              </a:rPr>
              <a:t>necromass</a:t>
            </a:r>
            <a:r>
              <a:rPr lang="en-US" sz="1800" b="0" i="0" u="none" strike="noStrike" dirty="0">
                <a:solidFill>
                  <a:srgbClr val="000000"/>
                </a:solidFill>
                <a:effectLst/>
                <a:latin typeface="Times New Roman" panose="02020603050405020304" pitchFamily="18" charset="0"/>
              </a:rPr>
              <a:t>, enzymatic activity, and carbon metabolism (</a:t>
            </a:r>
            <a:r>
              <a:rPr lang="en-US" sz="1800" b="0" i="0" u="none" strike="noStrike" dirty="0" err="1">
                <a:solidFill>
                  <a:srgbClr val="000000"/>
                </a:solidFill>
                <a:effectLst/>
                <a:latin typeface="Times New Roman" panose="02020603050405020304" pitchFamily="18" charset="0"/>
              </a:rPr>
              <a:t>Verrone</a:t>
            </a:r>
            <a:r>
              <a:rPr lang="en-US" sz="1800" b="0" i="0" u="none" strike="noStrike" dirty="0">
                <a:solidFill>
                  <a:srgbClr val="000000"/>
                </a:solidFill>
                <a:effectLst/>
                <a:latin typeface="Times New Roman" panose="02020603050405020304" pitchFamily="18" charset="0"/>
              </a:rPr>
              <a:t> et al., 2024).</a:t>
            </a:r>
            <a:endParaRPr lang="en-US" dirty="0"/>
          </a:p>
        </p:txBody>
      </p:sp>
      <p:sp>
        <p:nvSpPr>
          <p:cNvPr id="17" name="Text Placeholder 16">
            <a:extLst>
              <a:ext uri="{FF2B5EF4-FFF2-40B4-BE49-F238E27FC236}">
                <a16:creationId xmlns:a16="http://schemas.microsoft.com/office/drawing/2014/main" id="{F4A41451-DFFF-2D45-9662-2344D9238D3F}"/>
              </a:ext>
            </a:extLst>
          </p:cNvPr>
          <p:cNvSpPr>
            <a:spLocks noGrp="1"/>
          </p:cNvSpPr>
          <p:nvPr>
            <p:ph type="body" sz="quarter" idx="137"/>
          </p:nvPr>
        </p:nvSpPr>
        <p:spPr>
          <a:xfrm>
            <a:off x="31177910" y="2893380"/>
            <a:ext cx="8274926" cy="589166"/>
          </a:xfrm>
        </p:spPr>
        <p:txBody>
          <a:bodyPr/>
          <a:lstStyle/>
          <a:p>
            <a:r>
              <a:rPr lang="en-US" dirty="0"/>
              <a:t>Results Cont.</a:t>
            </a:r>
          </a:p>
        </p:txBody>
      </p:sp>
      <p:sp>
        <p:nvSpPr>
          <p:cNvPr id="18" name="Text Placeholder 17">
            <a:extLst>
              <a:ext uri="{FF2B5EF4-FFF2-40B4-BE49-F238E27FC236}">
                <a16:creationId xmlns:a16="http://schemas.microsoft.com/office/drawing/2014/main" id="{008D4567-8989-1340-AF56-4569E01E6D45}"/>
              </a:ext>
            </a:extLst>
          </p:cNvPr>
          <p:cNvSpPr>
            <a:spLocks noGrp="1"/>
          </p:cNvSpPr>
          <p:nvPr>
            <p:ph type="body" sz="quarter" idx="161"/>
          </p:nvPr>
        </p:nvSpPr>
        <p:spPr/>
        <p:txBody>
          <a:bodyPr>
            <a:normAutofit lnSpcReduction="10000"/>
          </a:bodyPr>
          <a:lstStyle/>
          <a:p>
            <a:r>
              <a:rPr lang="en-US" sz="4400" b="1" dirty="0">
                <a:latin typeface="Times New Roman" panose="02020603050405020304" pitchFamily="18" charset="0"/>
                <a:cs typeface="Times New Roman" panose="02020603050405020304" pitchFamily="18" charset="0"/>
              </a:rPr>
              <a:t>Leo Sai</a:t>
            </a:r>
            <a:r>
              <a:rPr lang="en-US" sz="4400" b="1" baseline="30000" dirty="0">
                <a:latin typeface="Times New Roman" panose="02020603050405020304" pitchFamily="18" charset="0"/>
                <a:cs typeface="Times New Roman" panose="02020603050405020304" pitchFamily="18" charset="0"/>
              </a:rPr>
              <a:t>1, </a:t>
            </a:r>
            <a:r>
              <a:rPr lang="en-US" sz="4400" b="1" dirty="0" err="1">
                <a:latin typeface="Times New Roman" panose="02020603050405020304" pitchFamily="18" charset="0"/>
                <a:cs typeface="Times New Roman" panose="02020603050405020304" pitchFamily="18" charset="0"/>
              </a:rPr>
              <a:t>Xiaofeng</a:t>
            </a:r>
            <a:r>
              <a:rPr lang="en-US" sz="4400" b="1" dirty="0">
                <a:latin typeface="Times New Roman" panose="02020603050405020304" pitchFamily="18" charset="0"/>
                <a:cs typeface="Times New Roman" panose="02020603050405020304" pitchFamily="18" charset="0"/>
              </a:rPr>
              <a:t> Xu</a:t>
            </a:r>
            <a:r>
              <a:rPr lang="en-US" sz="4400" b="1" baseline="30000" dirty="0">
                <a:latin typeface="Times New Roman" panose="02020603050405020304" pitchFamily="18" charset="0"/>
                <a:cs typeface="Times New Roman" panose="02020603050405020304" pitchFamily="18" charset="0"/>
              </a:rPr>
              <a:t>1, </a:t>
            </a:r>
            <a:r>
              <a:rPr lang="en-US" sz="4400" b="1" dirty="0">
                <a:latin typeface="Times New Roman" panose="02020603050405020304" pitchFamily="18" charset="0"/>
                <a:cs typeface="Times New Roman" panose="02020603050405020304" pitchFamily="18" charset="0"/>
              </a:rPr>
              <a:t>, David Lipson</a:t>
            </a:r>
            <a:r>
              <a:rPr lang="en-US" sz="4400" b="1" baseline="30000" dirty="0">
                <a:latin typeface="Times New Roman" panose="02020603050405020304" pitchFamily="18" charset="0"/>
                <a:cs typeface="Times New Roman" panose="02020603050405020304" pitchFamily="18" charset="0"/>
              </a:rPr>
              <a:t>1</a:t>
            </a:r>
          </a:p>
        </p:txBody>
      </p:sp>
      <p:sp>
        <p:nvSpPr>
          <p:cNvPr id="19" name="Text Placeholder 18">
            <a:extLst>
              <a:ext uri="{FF2B5EF4-FFF2-40B4-BE49-F238E27FC236}">
                <a16:creationId xmlns:a16="http://schemas.microsoft.com/office/drawing/2014/main" id="{F0262ADD-8B98-DA46-9350-CA11B1220615}"/>
              </a:ext>
            </a:extLst>
          </p:cNvPr>
          <p:cNvSpPr>
            <a:spLocks noGrp="1"/>
          </p:cNvSpPr>
          <p:nvPr>
            <p:ph type="body" sz="quarter" idx="195"/>
          </p:nvPr>
        </p:nvSpPr>
        <p:spPr/>
        <p:txBody>
          <a:bodyPr>
            <a:normAutofit/>
          </a:bodyPr>
          <a:lstStyle/>
          <a:p>
            <a:r>
              <a:rPr lang="en-US" sz="3200" b="1" dirty="0">
                <a:latin typeface="Times New Roman" panose="02020603050405020304" pitchFamily="18" charset="0"/>
                <a:cs typeface="Times New Roman" panose="02020603050405020304" pitchFamily="18" charset="0"/>
              </a:rPr>
              <a:t>1. Biology Department, San Diego State University, San Diego, CA, USA; 2. National Ecological Observatory Network, CO, USA</a:t>
            </a:r>
            <a:endParaRPr lang="en-US" sz="3200" dirty="0"/>
          </a:p>
          <a:p>
            <a:endParaRPr lang="en-US" sz="3200" dirty="0"/>
          </a:p>
        </p:txBody>
      </p:sp>
      <p:sp>
        <p:nvSpPr>
          <p:cNvPr id="20" name="Text Placeholder 19">
            <a:extLst>
              <a:ext uri="{FF2B5EF4-FFF2-40B4-BE49-F238E27FC236}">
                <a16:creationId xmlns:a16="http://schemas.microsoft.com/office/drawing/2014/main" id="{51D33582-F3E7-564E-AAEB-C55FB9E5A699}"/>
              </a:ext>
            </a:extLst>
          </p:cNvPr>
          <p:cNvSpPr>
            <a:spLocks noGrp="1"/>
          </p:cNvSpPr>
          <p:nvPr>
            <p:ph type="body" sz="quarter" idx="196"/>
          </p:nvPr>
        </p:nvSpPr>
        <p:spPr/>
        <p:txBody>
          <a:bodyPr>
            <a:normAutofit fontScale="92500"/>
          </a:bodyPr>
          <a:lstStyle/>
          <a:p>
            <a:r>
              <a:rPr lang="en-US" sz="6000" b="1" dirty="0">
                <a:latin typeface="Times New Roman" panose="02020603050405020304" pitchFamily="18" charset="0"/>
                <a:cs typeface="Times New Roman" panose="02020603050405020304" pitchFamily="18" charset="0"/>
              </a:rPr>
              <a:t>Data integration to investigate Microbial Abundance in Terrestrial and Aquatic Ecosystems and its Causes</a:t>
            </a:r>
          </a:p>
        </p:txBody>
      </p:sp>
      <p:pic>
        <p:nvPicPr>
          <p:cNvPr id="1028" name="Picture 4">
            <a:extLst>
              <a:ext uri="{FF2B5EF4-FFF2-40B4-BE49-F238E27FC236}">
                <a16:creationId xmlns:a16="http://schemas.microsoft.com/office/drawing/2014/main" id="{C763C13B-2751-5E7D-94AB-EC9EC33E4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9201" y="4001940"/>
            <a:ext cx="13675076" cy="986399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581EFB35-84B3-4532-C63B-EF7DB5597BB1}"/>
              </a:ext>
            </a:extLst>
          </p:cNvPr>
          <p:cNvSpPr txBox="1"/>
          <p:nvPr/>
        </p:nvSpPr>
        <p:spPr>
          <a:xfrm>
            <a:off x="9489201" y="14622184"/>
            <a:ext cx="13675076" cy="2246769"/>
          </a:xfrm>
          <a:prstGeom prst="rect">
            <a:avLst/>
          </a:prstGeom>
          <a:noFill/>
        </p:spPr>
        <p:txBody>
          <a:bodyPr wrap="square">
            <a:spAutoFit/>
          </a:bodyPr>
          <a:lstStyle/>
          <a:p>
            <a:pPr>
              <a:spcBef>
                <a:spcPts val="1200"/>
              </a:spcBef>
              <a:spcAft>
                <a:spcPts val="1200"/>
              </a:spcAft>
            </a:pPr>
            <a:r>
              <a:rPr lang="en-US" sz="2000" b="0" i="0" u="none" strike="noStrike" dirty="0">
                <a:solidFill>
                  <a:srgbClr val="000000"/>
                </a:solidFill>
                <a:effectLst/>
                <a:latin typeface="Times New Roman" panose="02020603050405020304" pitchFamily="18" charset="0"/>
              </a:rPr>
              <a:t>       In Figure 1, the abundance of microorganisms across aquatic and terrestrial environments largely consisting of bacteria which can be due to the optimal living conditions that the bacteria inhabit. Some outliers in the west and east coast showed higher density of eukaryotic microorganisms which can be explained through species like protozoa that feed on organic matter for larger organisms to feed on like shrimp. In the middle region of America, there are high density spots of unclassified microorganisms which can represent various explanations with the likelihood of unculturable species.</a:t>
            </a:r>
            <a:endParaRPr lang="en-US" sz="2000" dirty="0">
              <a:solidFill>
                <a:srgbClr val="000000"/>
              </a:solidFill>
              <a:latin typeface="Times New Roman" panose="02020603050405020304" pitchFamily="18" charset="0"/>
            </a:endParaRPr>
          </a:p>
          <a:p>
            <a:pPr rtl="0">
              <a:spcBef>
                <a:spcPts val="1200"/>
              </a:spcBef>
              <a:spcAft>
                <a:spcPts val="1200"/>
              </a:spcAft>
            </a:pPr>
            <a:endParaRPr lang="en-US" sz="2000" b="0" dirty="0">
              <a:effectLst/>
            </a:endParaRPr>
          </a:p>
        </p:txBody>
      </p:sp>
      <p:pic>
        <p:nvPicPr>
          <p:cNvPr id="1030" name="Picture 6">
            <a:extLst>
              <a:ext uri="{FF2B5EF4-FFF2-40B4-BE49-F238E27FC236}">
                <a16:creationId xmlns:a16="http://schemas.microsoft.com/office/drawing/2014/main" id="{E98B6EA0-012D-C40F-2273-84018DA46A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251" y="6886277"/>
            <a:ext cx="8278769" cy="491057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755DEBF7-7139-C2AE-7B34-FB3B91C7AB2A}"/>
              </a:ext>
            </a:extLst>
          </p:cNvPr>
          <p:cNvSpPr txBox="1"/>
          <p:nvPr/>
        </p:nvSpPr>
        <p:spPr>
          <a:xfrm>
            <a:off x="625052" y="11869395"/>
            <a:ext cx="8271345" cy="707886"/>
          </a:xfrm>
          <a:prstGeom prst="rect">
            <a:avLst/>
          </a:prstGeom>
          <a:noFill/>
        </p:spPr>
        <p:txBody>
          <a:bodyPr wrap="square">
            <a:spAutoFit/>
          </a:bodyPr>
          <a:lstStyle/>
          <a:p>
            <a:r>
              <a:rPr lang="en-US" sz="2000" b="0" i="0" u="none" strike="noStrike" dirty="0">
                <a:solidFill>
                  <a:srgbClr val="000000"/>
                </a:solidFill>
                <a:effectLst/>
                <a:latin typeface="Times New Roman" panose="02020603050405020304" pitchFamily="18" charset="0"/>
              </a:rPr>
              <a:t>Figure 2. Methodology Map. Methodology to analyze categorized raw data samples distributed by NEON.</a:t>
            </a:r>
            <a:endParaRPr lang="en-US" sz="2000" dirty="0"/>
          </a:p>
        </p:txBody>
      </p:sp>
      <p:pic>
        <p:nvPicPr>
          <p:cNvPr id="1036" name="Picture 12">
            <a:extLst>
              <a:ext uri="{FF2B5EF4-FFF2-40B4-BE49-F238E27FC236}">
                <a16:creationId xmlns:a16="http://schemas.microsoft.com/office/drawing/2014/main" id="{C53FC974-051D-F571-282E-746ADABE6EC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26347" y="16254001"/>
            <a:ext cx="5627840" cy="472854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8B26657A-F272-56F4-75E8-A73B24CD4C1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674466" y="16254000"/>
            <a:ext cx="5697750" cy="472854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A387FAEE-99FB-3E47-02F8-A0F4BB99C04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46092" y="16290654"/>
            <a:ext cx="5653582" cy="4691891"/>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7AE72F7B-7760-4C79-268E-E78C82395EDD}"/>
              </a:ext>
            </a:extLst>
          </p:cNvPr>
          <p:cNvSpPr txBox="1"/>
          <p:nvPr/>
        </p:nvSpPr>
        <p:spPr>
          <a:xfrm>
            <a:off x="25899674" y="14234866"/>
            <a:ext cx="7238295" cy="7632859"/>
          </a:xfrm>
          <a:prstGeom prst="rect">
            <a:avLst/>
          </a:prstGeom>
          <a:noFill/>
        </p:spPr>
        <p:txBody>
          <a:bodyPr wrap="square">
            <a:spAutoFit/>
          </a:bodyPr>
          <a:lstStyle/>
          <a:p>
            <a:pPr rtl="0">
              <a:spcBef>
                <a:spcPts val="1200"/>
              </a:spcBef>
              <a:spcAft>
                <a:spcPts val="1200"/>
              </a:spcAft>
            </a:pPr>
            <a:r>
              <a:rPr lang="en-US" sz="2000" b="0" i="0" u="none" strike="noStrike" dirty="0">
                <a:solidFill>
                  <a:srgbClr val="000000"/>
                </a:solidFill>
                <a:effectLst/>
                <a:latin typeface="Times New Roman" panose="02020603050405020304" pitchFamily="18" charset="0"/>
              </a:rPr>
              <a:t>Figure 3. Correlation Matrix of Factors and Microbial Population. Relative variation in seasonal temporal scale in correlation to microbial cell density in aquatic systems and biomass in terrestrial systems.</a:t>
            </a:r>
            <a:endParaRPr lang="en-US" sz="2000" b="0" dirty="0">
              <a:effectLst/>
            </a:endParaRPr>
          </a:p>
          <a:p>
            <a:pPr rtl="0">
              <a:spcBef>
                <a:spcPts val="1200"/>
              </a:spcBef>
              <a:spcAft>
                <a:spcPts val="1200"/>
              </a:spcAft>
            </a:pPr>
            <a:r>
              <a:rPr lang="en-US" sz="2000" b="0" i="0" u="none" strike="noStrike" dirty="0">
                <a:solidFill>
                  <a:srgbClr val="000000"/>
                </a:solidFill>
                <a:effectLst/>
                <a:latin typeface="Times New Roman" panose="02020603050405020304" pitchFamily="18" charset="0"/>
              </a:rPr>
              <a:t>In Figure 3, there is a clear correlation between specific conductance and water temperature in relation to microbial cell density in various sites within the USA in the aquatic ecosystem. Therefore, the major contributing factor for sustainability of these communities as well as key factors to drastically affect the carbon cycle. Specific conductance affects the carbon cycle by influencing the rate of photosynthesis while specific conductance indicates dissolved materials for growth to enhance the uptake within aquatic ecosystems. </a:t>
            </a:r>
            <a:r>
              <a:rPr lang="en-US" sz="2000" b="0" u="none" strike="noStrike" dirty="0">
                <a:solidFill>
                  <a:srgbClr val="000000"/>
                </a:solidFill>
                <a:effectLst/>
                <a:latin typeface="Times New Roman" panose="02020603050405020304" pitchFamily="18" charset="0"/>
              </a:rPr>
              <a:t>Factors like freeze-dry mass, lipid concentration, and lipid response provide no significant correlation as lipid concentration is for the sustainability of the cell membrane for energy and fluidity as most bacteria have cell walls. Finally</a:t>
            </a:r>
            <a:r>
              <a:rPr lang="en-US" sz="2000" b="0" i="0" u="none" strike="noStrike" dirty="0">
                <a:solidFill>
                  <a:srgbClr val="000000"/>
                </a:solidFill>
                <a:effectLst/>
                <a:latin typeface="Times New Roman" panose="02020603050405020304" pitchFamily="18" charset="0"/>
              </a:rPr>
              <a:t>, there is a clear correlation between soil moisture and soil temperature that contribute to the biomass in the terrestrial as an accelerant </a:t>
            </a:r>
            <a:r>
              <a:rPr lang="en-US" sz="2000" dirty="0">
                <a:solidFill>
                  <a:srgbClr val="000000"/>
                </a:solidFill>
                <a:latin typeface="Times New Roman" panose="02020603050405020304" pitchFamily="18" charset="0"/>
              </a:rPr>
              <a:t>for </a:t>
            </a:r>
            <a:r>
              <a:rPr lang="en-US" sz="2000" b="0" i="0" u="none" strike="noStrike" dirty="0">
                <a:solidFill>
                  <a:srgbClr val="000000"/>
                </a:solidFill>
                <a:effectLst/>
                <a:latin typeface="Times New Roman" panose="02020603050405020304" pitchFamily="18" charset="0"/>
              </a:rPr>
              <a:t>processes like nitrification, ammonification, and denitrification which directly influences the decomposition of organic material (</a:t>
            </a:r>
            <a:r>
              <a:rPr lang="en-US" sz="2000" b="0" i="0" u="none" strike="noStrike" dirty="0" err="1">
                <a:solidFill>
                  <a:srgbClr val="000000"/>
                </a:solidFill>
                <a:effectLst/>
                <a:latin typeface="Times New Roman" panose="02020603050405020304" pitchFamily="18" charset="0"/>
              </a:rPr>
              <a:t>Guntiñas</a:t>
            </a:r>
            <a:r>
              <a:rPr lang="en-US" sz="2000" b="0" i="0" u="none" strike="noStrike" dirty="0">
                <a:solidFill>
                  <a:srgbClr val="000000"/>
                </a:solidFill>
                <a:effectLst/>
                <a:latin typeface="Times New Roman" panose="02020603050405020304" pitchFamily="18" charset="0"/>
              </a:rPr>
              <a:t> et al., 2012)</a:t>
            </a:r>
            <a:r>
              <a:rPr lang="en-US" sz="2000" b="0" i="0" u="none" strike="noStrike" dirty="0">
                <a:solidFill>
                  <a:srgbClr val="2C3E50"/>
                </a:solidFill>
                <a:effectLst/>
                <a:latin typeface="Times New Roman" panose="02020603050405020304" pitchFamily="18" charset="0"/>
              </a:rPr>
              <a:t>.</a:t>
            </a:r>
            <a:r>
              <a:rPr lang="en-US" sz="2000" b="0" i="0" u="none" strike="noStrike" dirty="0">
                <a:solidFill>
                  <a:srgbClr val="000000"/>
                </a:solidFill>
                <a:effectLst/>
                <a:latin typeface="Times New Roman" panose="02020603050405020304" pitchFamily="18" charset="0"/>
              </a:rPr>
              <a:t> </a:t>
            </a:r>
            <a:endParaRPr lang="en-US" sz="800" b="0" dirty="0">
              <a:effectLst/>
            </a:endParaRPr>
          </a:p>
          <a:p>
            <a:br>
              <a:rPr lang="en-US" sz="2000" dirty="0"/>
            </a:br>
            <a:endParaRPr lang="en-US" sz="2000" dirty="0"/>
          </a:p>
        </p:txBody>
      </p:sp>
      <p:pic>
        <p:nvPicPr>
          <p:cNvPr id="1044" name="Picture 20">
            <a:extLst>
              <a:ext uri="{FF2B5EF4-FFF2-40B4-BE49-F238E27FC236}">
                <a16:creationId xmlns:a16="http://schemas.microsoft.com/office/drawing/2014/main" id="{34B7C53F-D7A8-5EC9-1B85-7A89307C69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480264" y="3706811"/>
            <a:ext cx="20089217" cy="7179320"/>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90ADE8F9-A3D1-7F55-918F-5794B23FE6FB}"/>
              </a:ext>
            </a:extLst>
          </p:cNvPr>
          <p:cNvSpPr txBox="1"/>
          <p:nvPr/>
        </p:nvSpPr>
        <p:spPr>
          <a:xfrm>
            <a:off x="33808607" y="13720719"/>
            <a:ext cx="9760874" cy="6247864"/>
          </a:xfrm>
          <a:prstGeom prst="rect">
            <a:avLst/>
          </a:prstGeom>
          <a:noFill/>
        </p:spPr>
        <p:txBody>
          <a:bodyPr wrap="square">
            <a:spAutoFit/>
          </a:bodyPr>
          <a:lstStyle/>
          <a:p>
            <a:pPr rtl="0">
              <a:spcBef>
                <a:spcPts val="1200"/>
              </a:spcBef>
              <a:spcAft>
                <a:spcPts val="1200"/>
              </a:spcAft>
            </a:pPr>
            <a:r>
              <a:rPr lang="en-US" sz="1800" b="0" i="0" u="none" strike="noStrike" dirty="0">
                <a:solidFill>
                  <a:srgbClr val="000000"/>
                </a:solidFill>
                <a:effectLst/>
                <a:latin typeface="Times New Roman" panose="02020603050405020304" pitchFamily="18" charset="0"/>
              </a:rPr>
              <a:t>       In conclusion, the overall purpose of this study is to provide more insight on the correlation between microorganisms and changes that can occur within factors such as temperature, soil composition, pH, and moisture using data presented from NEON Laboratories to understand key players to help sustain climate change through the perspective of Green Microbiology. Microorganisms play an important role in the vast biomechanical processes that result and effect climate change and the decrease in microbial population and diversity is alarming in both aquatic and terrestrial ecosystems. </a:t>
            </a:r>
            <a:endParaRPr lang="en-US" sz="800" b="0" dirty="0">
              <a:effectLst/>
            </a:endParaRPr>
          </a:p>
          <a:p>
            <a:pPr indent="457200" rtl="0">
              <a:spcBef>
                <a:spcPts val="1200"/>
              </a:spcBef>
              <a:spcAft>
                <a:spcPts val="1200"/>
              </a:spcAft>
            </a:pPr>
            <a:r>
              <a:rPr lang="en-US" sz="1800" b="0" i="0" u="none" strike="noStrike" dirty="0">
                <a:solidFill>
                  <a:srgbClr val="000000"/>
                </a:solidFill>
                <a:effectLst/>
                <a:latin typeface="Times New Roman" panose="02020603050405020304" pitchFamily="18" charset="0"/>
              </a:rPr>
              <a:t>The major contributing factors within aquatic ecosystems that help sustain microbial communities are water temperature and specific conductance useful as an accelerant for the hydro pump within the carbon cycle. But, it can also be used as a deterrent to slow down the carbon cycle if these factors are insufficient. In terrestrial ecosystems, factors like soil moisture and soil temperature play dominant roles in being drivers and indicators within the nitrogen cycle which can also be an accelerant or a deterrent to slow down these processes as it directly affects the microorganisms that inhabit this ecosystem. </a:t>
            </a:r>
            <a:endParaRPr lang="en-US" sz="800" b="0" dirty="0">
              <a:effectLst/>
            </a:endParaRPr>
          </a:p>
          <a:p>
            <a:pPr indent="457200" rtl="0">
              <a:spcBef>
                <a:spcPts val="1200"/>
              </a:spcBef>
              <a:spcAft>
                <a:spcPts val="1200"/>
              </a:spcAft>
            </a:pPr>
            <a:r>
              <a:rPr lang="en-US" sz="1800" b="0" i="0" u="none" strike="noStrike" dirty="0">
                <a:solidFill>
                  <a:srgbClr val="000000"/>
                </a:solidFill>
                <a:effectLst/>
                <a:latin typeface="Times New Roman" panose="02020603050405020304" pitchFamily="18" charset="0"/>
              </a:rPr>
              <a:t>Future research may be required for further advancements to this study such as the observation of changes through seasonal periods of time with correlation to the abundance of microorganisms that can provide insight on the temperature changes that occur from passage of time and when microorganisms are at their peak or their worse to evaluate biological process rates. As stated before, there is still so much information that is unknown about microorganisms and the roles they play within the grand scheme of climate change, but a goal that this study strived for was to get more insight and inspire more research to be done through microorganisms to find technological solutions to sustainability through Green Microbiology.</a:t>
            </a:r>
            <a:endParaRPr lang="en-US" sz="800" b="0" dirty="0">
              <a:effectLst/>
            </a:endParaRPr>
          </a:p>
        </p:txBody>
      </p:sp>
      <p:pic>
        <p:nvPicPr>
          <p:cNvPr id="37" name="Picture 36">
            <a:extLst>
              <a:ext uri="{FF2B5EF4-FFF2-40B4-BE49-F238E27FC236}">
                <a16:creationId xmlns:a16="http://schemas.microsoft.com/office/drawing/2014/main" id="{602EAFB4-02B5-5432-C69A-58CF58A9DC52}"/>
              </a:ext>
            </a:extLst>
          </p:cNvPr>
          <p:cNvPicPr>
            <a:picLocks noChangeAspect="1"/>
          </p:cNvPicPr>
          <p:nvPr/>
        </p:nvPicPr>
        <p:blipFill>
          <a:blip r:embed="rId9"/>
          <a:srcRect t="2426" b="4678"/>
          <a:stretch/>
        </p:blipFill>
        <p:spPr>
          <a:xfrm>
            <a:off x="1868488" y="180134"/>
            <a:ext cx="2775490" cy="2624776"/>
          </a:xfrm>
          <a:prstGeom prst="rect">
            <a:avLst/>
          </a:prstGeom>
        </p:spPr>
      </p:pic>
      <p:sp>
        <p:nvSpPr>
          <p:cNvPr id="39" name="Rectangle 38">
            <a:extLst>
              <a:ext uri="{FF2B5EF4-FFF2-40B4-BE49-F238E27FC236}">
                <a16:creationId xmlns:a16="http://schemas.microsoft.com/office/drawing/2014/main" id="{CB5962F5-5E09-1F26-0904-1A5C1EE3B7EC}"/>
              </a:ext>
            </a:extLst>
          </p:cNvPr>
          <p:cNvSpPr/>
          <p:nvPr/>
        </p:nvSpPr>
        <p:spPr>
          <a:xfrm>
            <a:off x="38844856" y="352805"/>
            <a:ext cx="4574857" cy="193408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2" descr="NEON | Data Portal Home">
            <a:extLst>
              <a:ext uri="{FF2B5EF4-FFF2-40B4-BE49-F238E27FC236}">
                <a16:creationId xmlns:a16="http://schemas.microsoft.com/office/drawing/2014/main" id="{6149985F-3E80-78A2-6C89-F0D8C2541D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020229" y="750990"/>
            <a:ext cx="4224111" cy="127885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B922F41B-8B0B-EA4B-9C56-95039AFDC632}"/>
              </a:ext>
            </a:extLst>
          </p:cNvPr>
          <p:cNvPicPr>
            <a:picLocks noChangeAspect="1"/>
          </p:cNvPicPr>
          <p:nvPr/>
        </p:nvPicPr>
        <p:blipFill>
          <a:blip r:embed="rId11"/>
          <a:stretch>
            <a:fillRect/>
          </a:stretch>
        </p:blipFill>
        <p:spPr>
          <a:xfrm>
            <a:off x="10498374" y="11369729"/>
            <a:ext cx="4422311" cy="838317"/>
          </a:xfrm>
          <a:prstGeom prst="rect">
            <a:avLst/>
          </a:prstGeom>
        </p:spPr>
      </p:pic>
      <p:pic>
        <p:nvPicPr>
          <p:cNvPr id="11" name="Picture 10">
            <a:extLst>
              <a:ext uri="{FF2B5EF4-FFF2-40B4-BE49-F238E27FC236}">
                <a16:creationId xmlns:a16="http://schemas.microsoft.com/office/drawing/2014/main" id="{91D96554-58FA-5064-D31C-FA2E9C950C47}"/>
              </a:ext>
            </a:extLst>
          </p:cNvPr>
          <p:cNvPicPr>
            <a:picLocks noChangeAspect="1"/>
          </p:cNvPicPr>
          <p:nvPr/>
        </p:nvPicPr>
        <p:blipFill>
          <a:blip r:embed="rId12"/>
          <a:stretch>
            <a:fillRect/>
          </a:stretch>
        </p:blipFill>
        <p:spPr>
          <a:xfrm>
            <a:off x="32362046" y="6119139"/>
            <a:ext cx="4381532" cy="809631"/>
          </a:xfrm>
          <a:prstGeom prst="rect">
            <a:avLst/>
          </a:prstGeom>
        </p:spPr>
      </p:pic>
      <p:sp>
        <p:nvSpPr>
          <p:cNvPr id="12" name="TextBox 11">
            <a:extLst>
              <a:ext uri="{FF2B5EF4-FFF2-40B4-BE49-F238E27FC236}">
                <a16:creationId xmlns:a16="http://schemas.microsoft.com/office/drawing/2014/main" id="{12365BCB-81EF-558E-5A72-54AD0AC2405C}"/>
              </a:ext>
            </a:extLst>
          </p:cNvPr>
          <p:cNvSpPr txBox="1"/>
          <p:nvPr/>
        </p:nvSpPr>
        <p:spPr>
          <a:xfrm>
            <a:off x="10498374" y="10970821"/>
            <a:ext cx="417609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Independent T Test</a:t>
            </a:r>
          </a:p>
        </p:txBody>
      </p:sp>
      <p:sp>
        <p:nvSpPr>
          <p:cNvPr id="21" name="TextBox 20">
            <a:extLst>
              <a:ext uri="{FF2B5EF4-FFF2-40B4-BE49-F238E27FC236}">
                <a16:creationId xmlns:a16="http://schemas.microsoft.com/office/drawing/2014/main" id="{C839D8E9-F1B0-02A8-2344-E3F9613B9670}"/>
              </a:ext>
            </a:extLst>
          </p:cNvPr>
          <p:cNvSpPr txBox="1"/>
          <p:nvPr/>
        </p:nvSpPr>
        <p:spPr>
          <a:xfrm>
            <a:off x="32947429" y="5762171"/>
            <a:ext cx="3497942"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ANOVA</a:t>
            </a:r>
          </a:p>
        </p:txBody>
      </p:sp>
      <p:pic>
        <p:nvPicPr>
          <p:cNvPr id="24" name="Picture 23" descr="A colorful lines on a white background&#10;&#10;Description automatically generated">
            <a:extLst>
              <a:ext uri="{FF2B5EF4-FFF2-40B4-BE49-F238E27FC236}">
                <a16:creationId xmlns:a16="http://schemas.microsoft.com/office/drawing/2014/main" id="{563B9E8F-9E53-6E94-467B-C6930FD0E41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7174716" y="21260525"/>
            <a:ext cx="8724958" cy="4632487"/>
          </a:xfrm>
          <a:prstGeom prst="rect">
            <a:avLst/>
          </a:prstGeom>
        </p:spPr>
      </p:pic>
      <p:pic>
        <p:nvPicPr>
          <p:cNvPr id="22" name="Picture 21">
            <a:extLst>
              <a:ext uri="{FF2B5EF4-FFF2-40B4-BE49-F238E27FC236}">
                <a16:creationId xmlns:a16="http://schemas.microsoft.com/office/drawing/2014/main" id="{09A2FEE0-7366-51A9-4E73-D7345084CFB7}"/>
              </a:ext>
            </a:extLst>
          </p:cNvPr>
          <p:cNvPicPr>
            <a:picLocks noChangeAspect="1"/>
          </p:cNvPicPr>
          <p:nvPr/>
        </p:nvPicPr>
        <p:blipFill>
          <a:blip r:embed="rId14"/>
          <a:stretch>
            <a:fillRect/>
          </a:stretch>
        </p:blipFill>
        <p:spPr>
          <a:xfrm>
            <a:off x="10029090" y="21375283"/>
            <a:ext cx="5114659" cy="4333678"/>
          </a:xfrm>
          <a:prstGeom prst="rect">
            <a:avLst/>
          </a:prstGeom>
        </p:spPr>
      </p:pic>
      <p:pic>
        <p:nvPicPr>
          <p:cNvPr id="29" name="Picture 28">
            <a:extLst>
              <a:ext uri="{FF2B5EF4-FFF2-40B4-BE49-F238E27FC236}">
                <a16:creationId xmlns:a16="http://schemas.microsoft.com/office/drawing/2014/main" id="{F0FCE938-E237-B7AC-8719-70D21094951D}"/>
              </a:ext>
            </a:extLst>
          </p:cNvPr>
          <p:cNvPicPr>
            <a:picLocks noChangeAspect="1"/>
          </p:cNvPicPr>
          <p:nvPr/>
        </p:nvPicPr>
        <p:blipFill>
          <a:blip r:embed="rId15"/>
          <a:stretch>
            <a:fillRect/>
          </a:stretch>
        </p:blipFill>
        <p:spPr>
          <a:xfrm>
            <a:off x="22066719" y="21146225"/>
            <a:ext cx="3631731" cy="405429"/>
          </a:xfrm>
          <a:prstGeom prst="rect">
            <a:avLst/>
          </a:prstGeom>
        </p:spPr>
      </p:pic>
    </p:spTree>
    <p:extLst>
      <p:ext uri="{BB962C8B-B14F-4D97-AF65-F5344CB8AC3E}">
        <p14:creationId xmlns:p14="http://schemas.microsoft.com/office/powerpoint/2010/main" val="1456158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DCF118-C0EA-2295-AC87-2B59B2FCBAD1}"/>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3FA21205-6A57-FBF3-8FAB-4C7F9D6F9915}"/>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AF7700D2-D861-102C-4A42-7F6BB83113D8}"/>
              </a:ext>
            </a:extLst>
          </p:cNvPr>
          <p:cNvSpPr>
            <a:spLocks noGrp="1"/>
          </p:cNvSpPr>
          <p:nvPr>
            <p:ph type="body" sz="quarter" idx="20"/>
          </p:nvPr>
        </p:nvSpPr>
        <p:spPr/>
        <p:txBody>
          <a:bodyPr/>
          <a:lstStyle/>
          <a:p>
            <a:endParaRPr lang="en-US"/>
          </a:p>
        </p:txBody>
      </p:sp>
      <p:sp>
        <p:nvSpPr>
          <p:cNvPr id="5" name="Text Placeholder 4">
            <a:extLst>
              <a:ext uri="{FF2B5EF4-FFF2-40B4-BE49-F238E27FC236}">
                <a16:creationId xmlns:a16="http://schemas.microsoft.com/office/drawing/2014/main" id="{D9E964F8-6D49-CC35-4EBE-924E4E297083}"/>
              </a:ext>
            </a:extLst>
          </p:cNvPr>
          <p:cNvSpPr>
            <a:spLocks noGrp="1"/>
          </p:cNvSpPr>
          <p:nvPr>
            <p:ph type="body" sz="quarter" idx="21"/>
          </p:nvPr>
        </p:nvSpPr>
        <p:spPr/>
        <p:txBody>
          <a:bodyPr/>
          <a:lstStyle/>
          <a:p>
            <a:endParaRPr lang="en-US"/>
          </a:p>
        </p:txBody>
      </p:sp>
      <p:sp>
        <p:nvSpPr>
          <p:cNvPr id="6" name="Text Placeholder 5">
            <a:extLst>
              <a:ext uri="{FF2B5EF4-FFF2-40B4-BE49-F238E27FC236}">
                <a16:creationId xmlns:a16="http://schemas.microsoft.com/office/drawing/2014/main" id="{02BD0EB6-AE47-0B99-7945-298B7664F031}"/>
              </a:ext>
            </a:extLst>
          </p:cNvPr>
          <p:cNvSpPr>
            <a:spLocks noGrp="1"/>
          </p:cNvSpPr>
          <p:nvPr>
            <p:ph type="body" sz="quarter" idx="22"/>
          </p:nvPr>
        </p:nvSpPr>
        <p:spPr/>
        <p:txBody>
          <a:bodyPr/>
          <a:lstStyle/>
          <a:p>
            <a:endParaRPr lang="en-US"/>
          </a:p>
        </p:txBody>
      </p:sp>
      <p:sp>
        <p:nvSpPr>
          <p:cNvPr id="7" name="Text Placeholder 6">
            <a:extLst>
              <a:ext uri="{FF2B5EF4-FFF2-40B4-BE49-F238E27FC236}">
                <a16:creationId xmlns:a16="http://schemas.microsoft.com/office/drawing/2014/main" id="{D5DEDE97-D5FA-BB35-D34B-96C1F706B6C5}"/>
              </a:ext>
            </a:extLst>
          </p:cNvPr>
          <p:cNvSpPr>
            <a:spLocks noGrp="1"/>
          </p:cNvSpPr>
          <p:nvPr>
            <p:ph type="body" sz="quarter" idx="23"/>
          </p:nvPr>
        </p:nvSpPr>
        <p:spPr/>
        <p:txBody>
          <a:bodyPr/>
          <a:lstStyle/>
          <a:p>
            <a:endParaRPr lang="en-US"/>
          </a:p>
        </p:txBody>
      </p:sp>
      <p:sp>
        <p:nvSpPr>
          <p:cNvPr id="8" name="Text Placeholder 7">
            <a:extLst>
              <a:ext uri="{FF2B5EF4-FFF2-40B4-BE49-F238E27FC236}">
                <a16:creationId xmlns:a16="http://schemas.microsoft.com/office/drawing/2014/main" id="{0A52C139-9000-F273-D2BE-905F2A3475A7}"/>
              </a:ext>
            </a:extLst>
          </p:cNvPr>
          <p:cNvSpPr>
            <a:spLocks noGrp="1"/>
          </p:cNvSpPr>
          <p:nvPr>
            <p:ph type="body" sz="quarter" idx="24"/>
          </p:nvPr>
        </p:nvSpPr>
        <p:spPr/>
        <p:txBody>
          <a:bodyPr/>
          <a:lstStyle/>
          <a:p>
            <a:endParaRPr lang="en-US"/>
          </a:p>
        </p:txBody>
      </p:sp>
      <p:sp>
        <p:nvSpPr>
          <p:cNvPr id="9" name="Text Placeholder 8">
            <a:extLst>
              <a:ext uri="{FF2B5EF4-FFF2-40B4-BE49-F238E27FC236}">
                <a16:creationId xmlns:a16="http://schemas.microsoft.com/office/drawing/2014/main" id="{ED5A263A-9A22-F47E-22ED-47E0DCFD1813}"/>
              </a:ext>
            </a:extLst>
          </p:cNvPr>
          <p:cNvSpPr>
            <a:spLocks noGrp="1"/>
          </p:cNvSpPr>
          <p:nvPr>
            <p:ph type="body" sz="quarter" idx="25"/>
          </p:nvPr>
        </p:nvSpPr>
        <p:spPr/>
        <p:txBody>
          <a:bodyPr/>
          <a:lstStyle/>
          <a:p>
            <a:endParaRPr lang="en-US"/>
          </a:p>
        </p:txBody>
      </p:sp>
      <p:sp>
        <p:nvSpPr>
          <p:cNvPr id="10" name="Text Placeholder 9">
            <a:extLst>
              <a:ext uri="{FF2B5EF4-FFF2-40B4-BE49-F238E27FC236}">
                <a16:creationId xmlns:a16="http://schemas.microsoft.com/office/drawing/2014/main" id="{8CDA39EC-A663-4771-9A7C-29ADE63FC5B1}"/>
              </a:ext>
            </a:extLst>
          </p:cNvPr>
          <p:cNvSpPr>
            <a:spLocks noGrp="1"/>
          </p:cNvSpPr>
          <p:nvPr>
            <p:ph type="body" sz="quarter" idx="26"/>
          </p:nvPr>
        </p:nvSpPr>
        <p:spPr/>
        <p:txBody>
          <a:bodyPr/>
          <a:lstStyle/>
          <a:p>
            <a:endParaRPr lang="en-US"/>
          </a:p>
        </p:txBody>
      </p:sp>
      <p:sp>
        <p:nvSpPr>
          <p:cNvPr id="11" name="Text Placeholder 10">
            <a:extLst>
              <a:ext uri="{FF2B5EF4-FFF2-40B4-BE49-F238E27FC236}">
                <a16:creationId xmlns:a16="http://schemas.microsoft.com/office/drawing/2014/main" id="{AA18DE9B-9EEE-EA62-CE41-43E3212DB48A}"/>
              </a:ext>
            </a:extLst>
          </p:cNvPr>
          <p:cNvSpPr>
            <a:spLocks noGrp="1"/>
          </p:cNvSpPr>
          <p:nvPr>
            <p:ph type="body" sz="quarter" idx="27"/>
          </p:nvPr>
        </p:nvSpPr>
        <p:spPr/>
        <p:txBody>
          <a:bodyPr/>
          <a:lstStyle/>
          <a:p>
            <a:endParaRPr lang="en-US"/>
          </a:p>
        </p:txBody>
      </p:sp>
      <p:sp>
        <p:nvSpPr>
          <p:cNvPr id="12" name="Text Placeholder 11">
            <a:extLst>
              <a:ext uri="{FF2B5EF4-FFF2-40B4-BE49-F238E27FC236}">
                <a16:creationId xmlns:a16="http://schemas.microsoft.com/office/drawing/2014/main" id="{155EC9BB-C57D-5721-8748-827B382FA565}"/>
              </a:ext>
            </a:extLst>
          </p:cNvPr>
          <p:cNvSpPr>
            <a:spLocks noGrp="1"/>
          </p:cNvSpPr>
          <p:nvPr>
            <p:ph type="body" sz="quarter" idx="28"/>
          </p:nvPr>
        </p:nvSpPr>
        <p:spPr/>
        <p:txBody>
          <a:bodyPr/>
          <a:lstStyle/>
          <a:p>
            <a:endParaRPr lang="en-US"/>
          </a:p>
        </p:txBody>
      </p:sp>
      <p:sp>
        <p:nvSpPr>
          <p:cNvPr id="13" name="Text Placeholder 12">
            <a:extLst>
              <a:ext uri="{FF2B5EF4-FFF2-40B4-BE49-F238E27FC236}">
                <a16:creationId xmlns:a16="http://schemas.microsoft.com/office/drawing/2014/main" id="{30C87E1F-0B71-F9C7-5142-832E57110DFA}"/>
              </a:ext>
            </a:extLst>
          </p:cNvPr>
          <p:cNvSpPr>
            <a:spLocks noGrp="1"/>
          </p:cNvSpPr>
          <p:nvPr>
            <p:ph type="body" sz="quarter" idx="29"/>
          </p:nvPr>
        </p:nvSpPr>
        <p:spPr/>
        <p:txBody>
          <a:bodyPr/>
          <a:lstStyle/>
          <a:p>
            <a:endParaRPr lang="en-US"/>
          </a:p>
        </p:txBody>
      </p:sp>
      <p:sp>
        <p:nvSpPr>
          <p:cNvPr id="14" name="Text Placeholder 13">
            <a:extLst>
              <a:ext uri="{FF2B5EF4-FFF2-40B4-BE49-F238E27FC236}">
                <a16:creationId xmlns:a16="http://schemas.microsoft.com/office/drawing/2014/main" id="{BF67ED05-2A57-DD6C-1665-BD4B4E41C42D}"/>
              </a:ext>
            </a:extLst>
          </p:cNvPr>
          <p:cNvSpPr>
            <a:spLocks noGrp="1"/>
          </p:cNvSpPr>
          <p:nvPr>
            <p:ph type="body" sz="quarter" idx="30"/>
          </p:nvPr>
        </p:nvSpPr>
        <p:spPr/>
        <p:txBody>
          <a:bodyPr/>
          <a:lstStyle/>
          <a:p>
            <a:endParaRPr lang="en-US"/>
          </a:p>
        </p:txBody>
      </p:sp>
      <p:sp>
        <p:nvSpPr>
          <p:cNvPr id="15" name="Text Placeholder 14">
            <a:extLst>
              <a:ext uri="{FF2B5EF4-FFF2-40B4-BE49-F238E27FC236}">
                <a16:creationId xmlns:a16="http://schemas.microsoft.com/office/drawing/2014/main" id="{029DE4F7-50BE-B876-DDE2-2B5A03E756BB}"/>
              </a:ext>
            </a:extLst>
          </p:cNvPr>
          <p:cNvSpPr>
            <a:spLocks noGrp="1"/>
          </p:cNvSpPr>
          <p:nvPr>
            <p:ph type="body" sz="quarter" idx="96"/>
          </p:nvPr>
        </p:nvSpPr>
        <p:spPr/>
        <p:txBody>
          <a:bodyPr/>
          <a:lstStyle/>
          <a:p>
            <a:endParaRPr lang="en-US"/>
          </a:p>
        </p:txBody>
      </p:sp>
      <p:sp>
        <p:nvSpPr>
          <p:cNvPr id="16" name="Text Placeholder 15">
            <a:extLst>
              <a:ext uri="{FF2B5EF4-FFF2-40B4-BE49-F238E27FC236}">
                <a16:creationId xmlns:a16="http://schemas.microsoft.com/office/drawing/2014/main" id="{AB5F6A68-776C-ABCD-DC9C-BD0BDA80A64A}"/>
              </a:ext>
            </a:extLst>
          </p:cNvPr>
          <p:cNvSpPr>
            <a:spLocks noGrp="1"/>
          </p:cNvSpPr>
          <p:nvPr>
            <p:ph type="body" sz="quarter" idx="136"/>
          </p:nvPr>
        </p:nvSpPr>
        <p:spPr/>
        <p:txBody>
          <a:bodyPr/>
          <a:lstStyle/>
          <a:p>
            <a:endParaRPr lang="en-US"/>
          </a:p>
        </p:txBody>
      </p:sp>
      <p:sp>
        <p:nvSpPr>
          <p:cNvPr id="17" name="Text Placeholder 16">
            <a:extLst>
              <a:ext uri="{FF2B5EF4-FFF2-40B4-BE49-F238E27FC236}">
                <a16:creationId xmlns:a16="http://schemas.microsoft.com/office/drawing/2014/main" id="{5C1935E6-34B3-4F21-60B8-282E8E558B4E}"/>
              </a:ext>
            </a:extLst>
          </p:cNvPr>
          <p:cNvSpPr>
            <a:spLocks noGrp="1"/>
          </p:cNvSpPr>
          <p:nvPr>
            <p:ph type="body" sz="quarter" idx="137"/>
          </p:nvPr>
        </p:nvSpPr>
        <p:spPr/>
        <p:txBody>
          <a:bodyPr/>
          <a:lstStyle/>
          <a:p>
            <a:endParaRPr lang="en-US"/>
          </a:p>
        </p:txBody>
      </p:sp>
      <p:sp>
        <p:nvSpPr>
          <p:cNvPr id="18" name="Text Placeholder 17">
            <a:extLst>
              <a:ext uri="{FF2B5EF4-FFF2-40B4-BE49-F238E27FC236}">
                <a16:creationId xmlns:a16="http://schemas.microsoft.com/office/drawing/2014/main" id="{F5C3BF38-DD1E-E991-3328-E7FBA82B57EB}"/>
              </a:ext>
            </a:extLst>
          </p:cNvPr>
          <p:cNvSpPr>
            <a:spLocks noGrp="1"/>
          </p:cNvSpPr>
          <p:nvPr>
            <p:ph type="body" sz="quarter" idx="161"/>
          </p:nvPr>
        </p:nvSpPr>
        <p:spPr/>
        <p:txBody>
          <a:bodyPr>
            <a:normAutofit lnSpcReduction="10000"/>
          </a:bodyPr>
          <a:lstStyle/>
          <a:p>
            <a:endParaRPr lang="en-US"/>
          </a:p>
        </p:txBody>
      </p:sp>
      <p:sp>
        <p:nvSpPr>
          <p:cNvPr id="19" name="Text Placeholder 18">
            <a:extLst>
              <a:ext uri="{FF2B5EF4-FFF2-40B4-BE49-F238E27FC236}">
                <a16:creationId xmlns:a16="http://schemas.microsoft.com/office/drawing/2014/main" id="{37F5CC1A-D56F-81D6-20F3-D6EBDF846A40}"/>
              </a:ext>
            </a:extLst>
          </p:cNvPr>
          <p:cNvSpPr>
            <a:spLocks noGrp="1"/>
          </p:cNvSpPr>
          <p:nvPr>
            <p:ph type="body" sz="quarter" idx="195"/>
          </p:nvPr>
        </p:nvSpPr>
        <p:spPr/>
        <p:txBody>
          <a:bodyPr>
            <a:normAutofit lnSpcReduction="10000"/>
          </a:bodyPr>
          <a:lstStyle/>
          <a:p>
            <a:endParaRPr lang="en-US"/>
          </a:p>
        </p:txBody>
      </p:sp>
      <p:sp>
        <p:nvSpPr>
          <p:cNvPr id="20" name="Text Placeholder 19">
            <a:extLst>
              <a:ext uri="{FF2B5EF4-FFF2-40B4-BE49-F238E27FC236}">
                <a16:creationId xmlns:a16="http://schemas.microsoft.com/office/drawing/2014/main" id="{90E898A3-8CE8-DF92-C173-7D1085D5C213}"/>
              </a:ext>
            </a:extLst>
          </p:cNvPr>
          <p:cNvSpPr>
            <a:spLocks noGrp="1"/>
          </p:cNvSpPr>
          <p:nvPr>
            <p:ph type="body" sz="quarter" idx="196"/>
          </p:nvPr>
        </p:nvSpPr>
        <p:spPr/>
        <p:txBody>
          <a:bodyPr>
            <a:normAutofit fontScale="92500" lnSpcReduction="10000"/>
          </a:bodyPr>
          <a:lstStyle/>
          <a:p>
            <a:endParaRPr lang="en-US"/>
          </a:p>
        </p:txBody>
      </p:sp>
      <p:sp>
        <p:nvSpPr>
          <p:cNvPr id="22" name="TextBox 21">
            <a:extLst>
              <a:ext uri="{FF2B5EF4-FFF2-40B4-BE49-F238E27FC236}">
                <a16:creationId xmlns:a16="http://schemas.microsoft.com/office/drawing/2014/main" id="{0FAD93BF-D0F0-071F-41C1-355A64491A16}"/>
              </a:ext>
            </a:extLst>
          </p:cNvPr>
          <p:cNvSpPr txBox="1"/>
          <p:nvPr/>
        </p:nvSpPr>
        <p:spPr>
          <a:xfrm>
            <a:off x="7988300" y="5281009"/>
            <a:ext cx="28321000" cy="17173932"/>
          </a:xfrm>
          <a:prstGeom prst="rect">
            <a:avLst/>
          </a:prstGeom>
          <a:noFill/>
        </p:spPr>
        <p:txBody>
          <a:bodyPr wrap="square">
            <a:spAutoFit/>
          </a:bodyPr>
          <a:lstStyle/>
          <a:p>
            <a:r>
              <a:rPr lang="en-US" dirty="0"/>
              <a:t>simplify the text and put like a few sentences for each figure (3-4 sentences) and take home message</a:t>
            </a:r>
          </a:p>
          <a:p>
            <a:endParaRPr lang="en-US" dirty="0"/>
          </a:p>
          <a:p>
            <a:r>
              <a:rPr lang="en-US" dirty="0"/>
              <a:t>font size title 36-48, in text (32-36)?</a:t>
            </a:r>
          </a:p>
          <a:p>
            <a:endParaRPr lang="en-US" dirty="0"/>
          </a:p>
          <a:p>
            <a:r>
              <a:rPr lang="en-US" dirty="0"/>
              <a:t>independent t test for all figures and put into a table or figure</a:t>
            </a:r>
          </a:p>
          <a:p>
            <a:endParaRPr lang="en-US" dirty="0"/>
          </a:p>
          <a:p>
            <a:r>
              <a:rPr lang="en-US" dirty="0"/>
              <a:t>figure 3 compare with independent t test bar chart (do all figures)</a:t>
            </a:r>
          </a:p>
          <a:p>
            <a:endParaRPr lang="en-US" dirty="0"/>
          </a:p>
          <a:p>
            <a:r>
              <a:rPr lang="en-US" dirty="0"/>
              <a:t>this is last step structural equation modeling for control in aquatic and terrestrial ecosystems find difference in control</a:t>
            </a:r>
          </a:p>
          <a:p>
            <a:endParaRPr lang="en-US" dirty="0"/>
          </a:p>
          <a:p>
            <a:r>
              <a:rPr lang="en-US" dirty="0"/>
              <a:t>sequential learning model regression</a:t>
            </a:r>
          </a:p>
          <a:p>
            <a:endParaRPr lang="en-US" dirty="0"/>
          </a:p>
          <a:p>
            <a:endParaRPr lang="en-US" dirty="0"/>
          </a:p>
        </p:txBody>
      </p:sp>
    </p:spTree>
    <p:extLst>
      <p:ext uri="{BB962C8B-B14F-4D97-AF65-F5344CB8AC3E}">
        <p14:creationId xmlns:p14="http://schemas.microsoft.com/office/powerpoint/2010/main" val="784024080"/>
      </p:ext>
    </p:extLst>
  </p:cSld>
  <p:clrMapOvr>
    <a:masterClrMapping/>
  </p:clrMapOvr>
</p:sld>
</file>

<file path=ppt/theme/theme1.xml><?xml version="1.0" encoding="utf-8"?>
<a:theme xmlns:a="http://schemas.openxmlformats.org/drawingml/2006/main" name="48x96 Templat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PosterPresentations.com-48x96-Template</Template>
  <TotalTime>1670</TotalTime>
  <Words>1350</Words>
  <Application>Microsoft Office PowerPoint</Application>
  <PresentationFormat>Custom</PresentationFormat>
  <Paragraphs>43</Paragraphs>
  <Slides>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vt:i4>
      </vt:variant>
    </vt:vector>
  </HeadingPairs>
  <TitlesOfParts>
    <vt:vector size="9" baseType="lpstr">
      <vt:lpstr>Arial</vt:lpstr>
      <vt:lpstr>Arial Black</vt:lpstr>
      <vt:lpstr>Calibri</vt:lpstr>
      <vt:lpstr>Times New Roman</vt:lpstr>
      <vt:lpstr>Trebuchet MS</vt:lpstr>
      <vt:lpstr>48x96 Template</vt:lpstr>
      <vt:lpstr>Without Guides</vt:lpstr>
      <vt:lpstr>PowerPoint Presentation</vt:lpstr>
      <vt:lpstr>PowerPoint Presentation</vt:lpstr>
    </vt:vector>
  </TitlesOfParts>
  <Manager>A. Kotoulas </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48x96 PowerPoint Presentation</dc:title>
  <dc:subject>Research poster presentation template </dc:subject>
  <dc:creator>PosterPresentations.com </dc:creator>
  <cp:keywords>48x96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Leo Sai</cp:lastModifiedBy>
  <cp:revision>74</cp:revision>
  <dcterms:created xsi:type="dcterms:W3CDTF">2012-02-09T21:25:37Z</dcterms:created>
  <dcterms:modified xsi:type="dcterms:W3CDTF">2025-01-11T04:26:36Z</dcterms:modified>
  <cp:category>Research poster templates </cp:category>
</cp:coreProperties>
</file>