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>
        <p:scale>
          <a:sx n="66" d="100"/>
          <a:sy n="66" d="100"/>
        </p:scale>
        <p:origin x="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F18A-BE37-C0F6-D154-6547A8657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95675-7D0C-16C2-A415-76CFBDCD4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B81A-2327-7E6C-11E1-E777D06F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58B-A9CF-4122-8F73-BE2EDDB7257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7462-1725-0C16-741A-41B2CB87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E1416-C4C3-8CA2-82A9-4B37EA33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B90A-7C0C-4EEC-B08F-84F256E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3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62A4-3953-C2F9-D486-3884AB4CF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00B8F-F619-8DF3-7F3C-27B7D2405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280DA-2D9E-0705-718F-BD25460E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58B-A9CF-4122-8F73-BE2EDDB7257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4FFC6-B87B-5EA2-7EBF-391C93C6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038CA-7176-68E1-AD15-B4BF318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B90A-7C0C-4EEC-B08F-84F256E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0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B54828-D4FC-C1A5-A4BC-5C5E42797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9B984-B7F9-7AD3-8BF8-231A48E4C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385C0-C983-75A0-5314-962E5C0E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58B-A9CF-4122-8F73-BE2EDDB7257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EFC58-F3B6-20E3-1206-DE1DC838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32129-12F8-15E6-40B1-52D2B2D50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B90A-7C0C-4EEC-B08F-84F256E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64DF-C6B9-60EF-5E53-CC0E2C292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35CE-DB1B-6A5D-D648-05ADC1B57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4EDE-1C50-E616-6F20-E270E749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58B-A9CF-4122-8F73-BE2EDDB7257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573B5-EAC6-7FEF-2A56-CB4655F5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7BFC-8EF0-1DD6-1E78-F08D33A0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B90A-7C0C-4EEC-B08F-84F256E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2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15D1-D834-969D-FBA0-A5471111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D3BCC-5B73-7DDA-DE19-83D197EA3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0ABF2-430D-470F-E870-0E5CA9A4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58B-A9CF-4122-8F73-BE2EDDB7257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18913-B08B-72B2-7FAA-A3DE6E45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D439-F5C4-A9BE-DD74-38EB605D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B90A-7C0C-4EEC-B08F-84F256E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46DD-0824-ABB0-3931-4AA7A46D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545C-74B8-4C8B-FD55-EFACC6447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6E815-7652-DB92-1B0A-7829A6FE1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A6505-3436-B2C5-A2F0-5B647F4E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58B-A9CF-4122-8F73-BE2EDDB7257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5ED5-2788-4C3D-8649-1571AF3C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5F313-7903-87D6-6440-D188E1E4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B90A-7C0C-4EEC-B08F-84F256E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4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B867-79AC-0C90-EC47-2A718EB6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35F27-EB6E-4BFD-B34C-DB04FCC5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3DACF-6A4C-F9AD-A0D5-4769160ED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FC98A-4618-0DF8-6EBE-C4149F84F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00F8C-6AAB-E275-1635-EA150FD39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E1DC9-36EB-A99B-B991-4716CDBF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58B-A9CF-4122-8F73-BE2EDDB7257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4FB2F-2C42-1F12-9AF2-ED6BA5BB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50CCA-5B00-D93B-03AD-57DCA4B2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B90A-7C0C-4EEC-B08F-84F256E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8492B-70C0-8796-CB8C-839F685A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70D2B-A76E-34E3-24D0-AA6F5CCE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58B-A9CF-4122-8F73-BE2EDDB7257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1C17E-92B6-870A-D44F-9A72F0FF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AC6D4-79F4-D5DD-EE53-89664AC9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B90A-7C0C-4EEC-B08F-84F256E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E4327-B680-F069-0BD9-FAA4E0828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58B-A9CF-4122-8F73-BE2EDDB7257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EC7EA-D16D-734B-A286-A87CCB41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2AA9F-1564-2436-C3D1-1B3F4D6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B90A-7C0C-4EEC-B08F-84F256E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E64E-0E3D-020F-6455-A398E1BF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94D3-C712-E974-9752-A24C0B7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551E9-CE25-5338-3841-9D7330214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7A448-FCBD-D564-E8CC-105FF1FC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58B-A9CF-4122-8F73-BE2EDDB7257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698D8-B333-8BB5-E711-0CAA5E07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FF511-B001-BDB3-EC99-1B4F1A5C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B90A-7C0C-4EEC-B08F-84F256E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7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DD7E-4ED4-C0F2-E3C8-0E402FD0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DCE9C-FA91-5EC1-D897-0FFCD61DF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21B9-5191-31F1-09A5-F231D1D9A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39790-7BB8-2302-C456-AFD72AE8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958B-A9CF-4122-8F73-BE2EDDB7257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79BAB-2E77-A592-7425-BEB9587D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B8344-56F4-9B16-917E-D7B455AA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B90A-7C0C-4EEC-B08F-84F256E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51F93-4BE0-6420-2252-CBD53FE6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3DB95-D3C4-D8C4-4A72-BFC431CD8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6D983-AF17-B022-0554-D3E044000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F958B-A9CF-4122-8F73-BE2EDDB7257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DAC80-4EE0-BAE1-733D-FD8FD11B1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4A2BA-537F-9F7E-98E1-E628202D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9B90A-7C0C-4EEC-B08F-84F256E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2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F7A45-89AA-4EF9-5A99-07FA344B2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ADD18D-8F80-590C-3D4A-0AE8BCAAAED5}"/>
              </a:ext>
            </a:extLst>
          </p:cNvPr>
          <p:cNvSpPr/>
          <p:nvPr/>
        </p:nvSpPr>
        <p:spPr>
          <a:xfrm>
            <a:off x="1787012" y="3487994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70AACE-DAA8-3E9A-F50B-E3D3D6672887}"/>
              </a:ext>
            </a:extLst>
          </p:cNvPr>
          <p:cNvSpPr/>
          <p:nvPr/>
        </p:nvSpPr>
        <p:spPr>
          <a:xfrm>
            <a:off x="3605979" y="3487994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040DC-C04A-AAFD-AB34-3E26F7076599}"/>
              </a:ext>
            </a:extLst>
          </p:cNvPr>
          <p:cNvSpPr/>
          <p:nvPr/>
        </p:nvSpPr>
        <p:spPr>
          <a:xfrm>
            <a:off x="5424946" y="3487994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3A531-54ED-2D91-576A-91A54EF0A973}"/>
              </a:ext>
            </a:extLst>
          </p:cNvPr>
          <p:cNvSpPr/>
          <p:nvPr/>
        </p:nvSpPr>
        <p:spPr>
          <a:xfrm>
            <a:off x="2701410" y="2271252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B3067-B21B-BF65-A10A-54D0995EC97E}"/>
              </a:ext>
            </a:extLst>
          </p:cNvPr>
          <p:cNvSpPr/>
          <p:nvPr/>
        </p:nvSpPr>
        <p:spPr>
          <a:xfrm>
            <a:off x="4520377" y="2271252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78E1C-C558-C3EE-FB14-7DD9B78D5FCF}"/>
              </a:ext>
            </a:extLst>
          </p:cNvPr>
          <p:cNvSpPr/>
          <p:nvPr/>
        </p:nvSpPr>
        <p:spPr>
          <a:xfrm>
            <a:off x="6339344" y="2271252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609870-BC0B-D321-E36C-CF002C184B64}"/>
              </a:ext>
            </a:extLst>
          </p:cNvPr>
          <p:cNvSpPr/>
          <p:nvPr/>
        </p:nvSpPr>
        <p:spPr>
          <a:xfrm>
            <a:off x="663672" y="462116"/>
            <a:ext cx="1666567" cy="966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EE150C-F92B-54C3-E89A-DE844C92FB47}"/>
              </a:ext>
            </a:extLst>
          </p:cNvPr>
          <p:cNvSpPr txBox="1"/>
          <p:nvPr/>
        </p:nvSpPr>
        <p:spPr>
          <a:xfrm>
            <a:off x="976460" y="792829"/>
            <a:ext cx="1051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NEON DATA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EE73F-65D3-9E62-B6A2-9AF0B7863F10}"/>
              </a:ext>
            </a:extLst>
          </p:cNvPr>
          <p:cNvSpPr txBox="1"/>
          <p:nvPr/>
        </p:nvSpPr>
        <p:spPr>
          <a:xfrm>
            <a:off x="1968909" y="3647838"/>
            <a:ext cx="128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NEON DATA;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Benthic Microbe Abundance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BBFFBF-7A78-CE9F-2A2F-149E365C8B2C}"/>
              </a:ext>
            </a:extLst>
          </p:cNvPr>
          <p:cNvSpPr txBox="1"/>
          <p:nvPr/>
        </p:nvSpPr>
        <p:spPr>
          <a:xfrm>
            <a:off x="3883741" y="3647837"/>
            <a:ext cx="128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NEON DATA;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 Water Abundance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CE825-39AB-2650-1F0D-15AE34167DC6}"/>
              </a:ext>
            </a:extLst>
          </p:cNvPr>
          <p:cNvSpPr txBox="1"/>
          <p:nvPr/>
        </p:nvSpPr>
        <p:spPr>
          <a:xfrm>
            <a:off x="5615445" y="3633088"/>
            <a:ext cx="128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NEON DATA;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Microbe Soil Abundance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F5646-D433-8C58-4E14-2144E5A1A64C}"/>
              </a:ext>
            </a:extLst>
          </p:cNvPr>
          <p:cNvSpPr txBox="1"/>
          <p:nvPr/>
        </p:nvSpPr>
        <p:spPr>
          <a:xfrm>
            <a:off x="2891909" y="2431094"/>
            <a:ext cx="128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NEON DATA;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Microbe Benthic Community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620FC2-6316-AA08-F7B0-12188D75A39F}"/>
              </a:ext>
            </a:extLst>
          </p:cNvPr>
          <p:cNvSpPr txBox="1"/>
          <p:nvPr/>
        </p:nvSpPr>
        <p:spPr>
          <a:xfrm>
            <a:off x="4753896" y="2338760"/>
            <a:ext cx="1285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NEON DATA;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Microbe Surface Water Community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5285-0ECF-4D44-6AA4-8AD1F3E8D033}"/>
              </a:ext>
            </a:extLst>
          </p:cNvPr>
          <p:cNvSpPr txBox="1"/>
          <p:nvPr/>
        </p:nvSpPr>
        <p:spPr>
          <a:xfrm>
            <a:off x="6614650" y="2416345"/>
            <a:ext cx="128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NEON DATA;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Microbe Soil Community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D1DD44-760A-6FD1-8FCB-84C88D315300}"/>
              </a:ext>
            </a:extLst>
          </p:cNvPr>
          <p:cNvSpPr/>
          <p:nvPr/>
        </p:nvSpPr>
        <p:spPr>
          <a:xfrm>
            <a:off x="3687093" y="1074140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E7E62D-51C0-654C-905C-67F5C2DF39A8}"/>
              </a:ext>
            </a:extLst>
          </p:cNvPr>
          <p:cNvSpPr/>
          <p:nvPr/>
        </p:nvSpPr>
        <p:spPr>
          <a:xfrm>
            <a:off x="5615445" y="1070453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4E0180-70B4-B4DB-F589-A274A7618D1F}"/>
              </a:ext>
            </a:extLst>
          </p:cNvPr>
          <p:cNvSpPr/>
          <p:nvPr/>
        </p:nvSpPr>
        <p:spPr>
          <a:xfrm>
            <a:off x="7543797" y="1069828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4F0F1A-652C-0AFF-5643-22C7C04E6988}"/>
              </a:ext>
            </a:extLst>
          </p:cNvPr>
          <p:cNvSpPr txBox="1"/>
          <p:nvPr/>
        </p:nvSpPr>
        <p:spPr>
          <a:xfrm>
            <a:off x="3986978" y="1242757"/>
            <a:ext cx="1285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NEON DATA;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Biomass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5521E7-E1EE-8D2F-9628-817C39B1EF28}"/>
              </a:ext>
            </a:extLst>
          </p:cNvPr>
          <p:cNvSpPr txBox="1"/>
          <p:nvPr/>
        </p:nvSpPr>
        <p:spPr>
          <a:xfrm>
            <a:off x="5805944" y="1242757"/>
            <a:ext cx="1386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NEON DATA; </a:t>
            </a:r>
            <a:r>
              <a:rPr lang="en-US" sz="12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Microbial Surface Water Cell Count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836B14-8338-9D4A-3B8C-B3355672074C}"/>
              </a:ext>
            </a:extLst>
          </p:cNvPr>
          <p:cNvSpPr txBox="1"/>
          <p:nvPr/>
        </p:nvSpPr>
        <p:spPr>
          <a:xfrm>
            <a:off x="7734296" y="1248724"/>
            <a:ext cx="128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NEON DATA; </a:t>
            </a:r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Factor Properties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74F069-A2FA-D869-E2CD-22F77B10DA8B}"/>
              </a:ext>
            </a:extLst>
          </p:cNvPr>
          <p:cNvSpPr/>
          <p:nvPr/>
        </p:nvSpPr>
        <p:spPr>
          <a:xfrm>
            <a:off x="9571704" y="2879619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9E491-3ED8-7FC8-E5ED-8D964BC95B26}"/>
              </a:ext>
            </a:extLst>
          </p:cNvPr>
          <p:cNvSpPr/>
          <p:nvPr/>
        </p:nvSpPr>
        <p:spPr>
          <a:xfrm>
            <a:off x="7353297" y="5305162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6E6F0C-26FE-A1FB-8A72-E824E8A183AB}"/>
              </a:ext>
            </a:extLst>
          </p:cNvPr>
          <p:cNvSpPr/>
          <p:nvPr/>
        </p:nvSpPr>
        <p:spPr>
          <a:xfrm>
            <a:off x="5581030" y="5304537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AD4B14-C7E3-91E8-AAEC-724474DE811E}"/>
              </a:ext>
            </a:extLst>
          </p:cNvPr>
          <p:cNvSpPr/>
          <p:nvPr/>
        </p:nvSpPr>
        <p:spPr>
          <a:xfrm>
            <a:off x="9125564" y="5300850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9369CE-3B9D-8026-FD46-0E24B7569869}"/>
              </a:ext>
            </a:extLst>
          </p:cNvPr>
          <p:cNvSpPr/>
          <p:nvPr/>
        </p:nvSpPr>
        <p:spPr>
          <a:xfrm>
            <a:off x="3796478" y="5300850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F49F3A-98B4-57F5-4354-8750EED67716}"/>
              </a:ext>
            </a:extLst>
          </p:cNvPr>
          <p:cNvSpPr/>
          <p:nvPr/>
        </p:nvSpPr>
        <p:spPr>
          <a:xfrm>
            <a:off x="2030361" y="5297130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F5949A-4691-EE43-0E7D-E7151A817B86}"/>
              </a:ext>
            </a:extLst>
          </p:cNvPr>
          <p:cNvSpPr txBox="1"/>
          <p:nvPr/>
        </p:nvSpPr>
        <p:spPr>
          <a:xfrm>
            <a:off x="9880802" y="3031628"/>
            <a:ext cx="128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R-Script Figure Analysis and Production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6B2428-9966-DF2E-DE9B-29904FAF2816}"/>
              </a:ext>
            </a:extLst>
          </p:cNvPr>
          <p:cNvSpPr txBox="1"/>
          <p:nvPr/>
        </p:nvSpPr>
        <p:spPr>
          <a:xfrm>
            <a:off x="2155726" y="5382872"/>
            <a:ext cx="1285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Charting; Microbe Count all ecosystems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AB8A0C-06B2-6561-7ECA-26D2493FA587}"/>
              </a:ext>
            </a:extLst>
          </p:cNvPr>
          <p:cNvSpPr txBox="1"/>
          <p:nvPr/>
        </p:nvSpPr>
        <p:spPr>
          <a:xfrm>
            <a:off x="3887428" y="5350131"/>
            <a:ext cx="1537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Abundance Charting; Nucleic Conc vs Environment Mean Copy Number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43A7B1-FC38-3C77-D8C4-2A6A04490A42}"/>
              </a:ext>
            </a:extLst>
          </p:cNvPr>
          <p:cNvSpPr txBox="1"/>
          <p:nvPr/>
        </p:nvSpPr>
        <p:spPr>
          <a:xfrm>
            <a:off x="5805944" y="5368360"/>
            <a:ext cx="1285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Microbe Cell Count Charting; MCC Factor correlation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E4A2FE-3C4F-8BA8-0CCC-E4FBB1D45B47}"/>
              </a:ext>
            </a:extLst>
          </p:cNvPr>
          <p:cNvSpPr txBox="1"/>
          <p:nvPr/>
        </p:nvSpPr>
        <p:spPr>
          <a:xfrm>
            <a:off x="7543796" y="5350131"/>
            <a:ext cx="1285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Biomass Charting; Biomass Factor correlation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76387D-1D87-03C7-B6AE-7637514E14C5}"/>
              </a:ext>
            </a:extLst>
          </p:cNvPr>
          <p:cNvSpPr txBox="1"/>
          <p:nvPr/>
        </p:nvSpPr>
        <p:spPr>
          <a:xfrm>
            <a:off x="9238018" y="5368360"/>
            <a:ext cx="1285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Properties Charting; Soil properties correlation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B5A4906-F262-446B-479A-5043B6FF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20" y="4013048"/>
            <a:ext cx="881931" cy="8819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4F69FD9-746C-357F-6FBB-759AC38B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757" y="4351425"/>
            <a:ext cx="620390" cy="63171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15F98A9-458D-7A08-DF86-E59784EE35CC}"/>
              </a:ext>
            </a:extLst>
          </p:cNvPr>
          <p:cNvSpPr txBox="1"/>
          <p:nvPr/>
        </p:nvSpPr>
        <p:spPr>
          <a:xfrm>
            <a:off x="2294599" y="6211218"/>
            <a:ext cx="14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2014-2024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893A2C-F99C-EDD4-DB3A-3F91AA1650FA}"/>
              </a:ext>
            </a:extLst>
          </p:cNvPr>
          <p:cNvSpPr txBox="1"/>
          <p:nvPr/>
        </p:nvSpPr>
        <p:spPr>
          <a:xfrm>
            <a:off x="4004175" y="6229880"/>
            <a:ext cx="14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2014-2024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9CEC6A-CFFD-7E37-8B4F-1C8F661FF434}"/>
              </a:ext>
            </a:extLst>
          </p:cNvPr>
          <p:cNvSpPr txBox="1"/>
          <p:nvPr/>
        </p:nvSpPr>
        <p:spPr>
          <a:xfrm>
            <a:off x="9306228" y="6229880"/>
            <a:ext cx="14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2014-2024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2C8BB6-765D-C5CE-A4C2-EB856E0398EF}"/>
              </a:ext>
            </a:extLst>
          </p:cNvPr>
          <p:cNvSpPr txBox="1"/>
          <p:nvPr/>
        </p:nvSpPr>
        <p:spPr>
          <a:xfrm>
            <a:off x="7557308" y="6229880"/>
            <a:ext cx="14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2014-2024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46BA3A-EB31-0FDB-E1D8-FAEEA8BD8DB2}"/>
              </a:ext>
            </a:extLst>
          </p:cNvPr>
          <p:cNvSpPr txBox="1"/>
          <p:nvPr/>
        </p:nvSpPr>
        <p:spPr>
          <a:xfrm>
            <a:off x="5754312" y="6270557"/>
            <a:ext cx="1478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2014-2024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75ADEC3-53DA-7A5D-F88E-C4885F2E78E8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1305232" y="2754258"/>
            <a:ext cx="1396178" cy="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AE02BF7-7709-C434-42D0-2DFC5743696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30239" y="945126"/>
            <a:ext cx="571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006AA4E-BDB0-E5BA-C110-91DE0AC10B6E}"/>
              </a:ext>
            </a:extLst>
          </p:cNvPr>
          <p:cNvCxnSpPr>
            <a:cxnSpLocks/>
          </p:cNvCxnSpPr>
          <p:nvPr/>
        </p:nvCxnSpPr>
        <p:spPr>
          <a:xfrm>
            <a:off x="2891909" y="945126"/>
            <a:ext cx="0" cy="612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D7338A0-A8DA-F491-BC46-FFFD410E8E4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91909" y="1547354"/>
            <a:ext cx="795184" cy="9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227D53F-7597-1F23-8A3D-5662147D6BA2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 flipV="1">
            <a:off x="5353660" y="1553463"/>
            <a:ext cx="261785" cy="3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ED5D46-CBE1-BDE2-D784-1FD34B046612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7282012" y="1552838"/>
            <a:ext cx="261785" cy="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7ACE950-7E8B-CB0A-1E8E-C5C3451A6E76}"/>
              </a:ext>
            </a:extLst>
          </p:cNvPr>
          <p:cNvCxnSpPr/>
          <p:nvPr/>
        </p:nvCxnSpPr>
        <p:spPr>
          <a:xfrm>
            <a:off x="1305232" y="2754258"/>
            <a:ext cx="0" cy="1201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59059D-6C21-87BC-BA6A-F278E28043CB}"/>
              </a:ext>
            </a:extLst>
          </p:cNvPr>
          <p:cNvCxnSpPr/>
          <p:nvPr/>
        </p:nvCxnSpPr>
        <p:spPr>
          <a:xfrm>
            <a:off x="8928100" y="2035848"/>
            <a:ext cx="0" cy="718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0D41CDC-DFCF-47EB-2111-CEE4314D53F7}"/>
              </a:ext>
            </a:extLst>
          </p:cNvPr>
          <p:cNvCxnSpPr>
            <a:endCxn id="7" idx="3"/>
          </p:cNvCxnSpPr>
          <p:nvPr/>
        </p:nvCxnSpPr>
        <p:spPr>
          <a:xfrm flipH="1">
            <a:off x="8005911" y="2754258"/>
            <a:ext cx="928539" cy="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74EC64E-69D9-0594-2B86-E6B281EEB1B8}"/>
              </a:ext>
            </a:extLst>
          </p:cNvPr>
          <p:cNvCxnSpPr>
            <a:stCxn id="7" idx="1"/>
            <a:endCxn id="6" idx="3"/>
          </p:cNvCxnSpPr>
          <p:nvPr/>
        </p:nvCxnSpPr>
        <p:spPr>
          <a:xfrm flipH="1">
            <a:off x="6186944" y="2754262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13AA618-3C06-6643-67D6-44FEA0BB0201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4367977" y="2754262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F0547D1-B3EF-976B-2290-172F8F5FFFE0}"/>
              </a:ext>
            </a:extLst>
          </p:cNvPr>
          <p:cNvCxnSpPr>
            <a:endCxn id="2" idx="1"/>
          </p:cNvCxnSpPr>
          <p:nvPr/>
        </p:nvCxnSpPr>
        <p:spPr>
          <a:xfrm>
            <a:off x="1305232" y="3956253"/>
            <a:ext cx="481780" cy="14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219238-6B6F-93FF-83D6-AC53B2A12DA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453579" y="3971004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0DBCA32-7EAE-CB7B-1FAA-FCFBC77CF610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272546" y="3971004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6B29612-B1F9-3A95-9849-DFB147854FC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091513" y="3971004"/>
            <a:ext cx="1423838" cy="14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606DAE-1A4C-9B4D-3031-1B98E9A03A3C}"/>
              </a:ext>
            </a:extLst>
          </p:cNvPr>
          <p:cNvCxnSpPr>
            <a:cxnSpLocks/>
          </p:cNvCxnSpPr>
          <p:nvPr/>
        </p:nvCxnSpPr>
        <p:spPr>
          <a:xfrm flipV="1">
            <a:off x="8515748" y="3355255"/>
            <a:ext cx="12302" cy="639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455B5A1-1A90-1C81-0D47-CDB0D198EAA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8524975" y="3362629"/>
            <a:ext cx="1046729" cy="6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8828EC-A0F4-4A9F-670D-C80D66CEF2B4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0404988" y="3845639"/>
            <a:ext cx="0" cy="2239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3B9CEEA-9807-3466-6E22-609144D66AFB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0523586" y="4894979"/>
            <a:ext cx="0" cy="402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81B56C1-4053-2467-9775-C2A2FBBE4D8E}"/>
              </a:ext>
            </a:extLst>
          </p:cNvPr>
          <p:cNvCxnSpPr>
            <a:stCxn id="30" idx="1"/>
            <a:endCxn id="28" idx="3"/>
          </p:cNvCxnSpPr>
          <p:nvPr/>
        </p:nvCxnSpPr>
        <p:spPr>
          <a:xfrm flipH="1">
            <a:off x="9019864" y="5783860"/>
            <a:ext cx="105700" cy="4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C6F0741-6AAF-0D73-037E-7017464B56CE}"/>
              </a:ext>
            </a:extLst>
          </p:cNvPr>
          <p:cNvCxnSpPr>
            <a:stCxn id="28" idx="1"/>
            <a:endCxn id="29" idx="3"/>
          </p:cNvCxnSpPr>
          <p:nvPr/>
        </p:nvCxnSpPr>
        <p:spPr>
          <a:xfrm flipH="1" flipV="1">
            <a:off x="7247597" y="5787547"/>
            <a:ext cx="105700" cy="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C82F6EF-A021-E93A-9BAF-2A4D252A7FF4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5463045" y="5783860"/>
            <a:ext cx="117985" cy="3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40969E-2749-100D-8B58-7C39B181EAB5}"/>
              </a:ext>
            </a:extLst>
          </p:cNvPr>
          <p:cNvCxnSpPr>
            <a:stCxn id="31" idx="1"/>
            <a:endCxn id="32" idx="3"/>
          </p:cNvCxnSpPr>
          <p:nvPr/>
        </p:nvCxnSpPr>
        <p:spPr>
          <a:xfrm flipH="1" flipV="1">
            <a:off x="3696928" y="5780140"/>
            <a:ext cx="99550" cy="3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E52B68-06A4-C1DC-69D9-D73C8F083AB5}"/>
              </a:ext>
            </a:extLst>
          </p:cNvPr>
          <p:cNvCxnSpPr>
            <a:cxnSpLocks/>
          </p:cNvCxnSpPr>
          <p:nvPr/>
        </p:nvCxnSpPr>
        <p:spPr>
          <a:xfrm flipH="1">
            <a:off x="1516473" y="5780140"/>
            <a:ext cx="5186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79E2EE-B0AA-0E04-8764-D9AB126C2BB9}"/>
              </a:ext>
            </a:extLst>
          </p:cNvPr>
          <p:cNvCxnSpPr>
            <a:cxnSpLocks/>
          </p:cNvCxnSpPr>
          <p:nvPr/>
        </p:nvCxnSpPr>
        <p:spPr>
          <a:xfrm flipV="1">
            <a:off x="1516473" y="4666343"/>
            <a:ext cx="0" cy="11212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30C311C-CF33-CC77-A7BF-21E2EA1FA9BB}"/>
              </a:ext>
            </a:extLst>
          </p:cNvPr>
          <p:cNvCxnSpPr/>
          <p:nvPr/>
        </p:nvCxnSpPr>
        <p:spPr>
          <a:xfrm>
            <a:off x="1516473" y="4659086"/>
            <a:ext cx="7789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6DFBE40-FB33-0B38-2450-3CC4F3977A3F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10404987" y="2177143"/>
            <a:ext cx="1" cy="7024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C5E90CC-3F45-53E5-CC71-20492B0160B9}"/>
              </a:ext>
            </a:extLst>
          </p:cNvPr>
          <p:cNvCxnSpPr>
            <a:cxnSpLocks/>
          </p:cNvCxnSpPr>
          <p:nvPr/>
        </p:nvCxnSpPr>
        <p:spPr>
          <a:xfrm>
            <a:off x="11010899" y="1275839"/>
            <a:ext cx="0" cy="913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B72B669-7699-B4D9-2CF3-9D40B352727A}"/>
              </a:ext>
            </a:extLst>
          </p:cNvPr>
          <p:cNvCxnSpPr/>
          <p:nvPr/>
        </p:nvCxnSpPr>
        <p:spPr>
          <a:xfrm>
            <a:off x="10404987" y="2177143"/>
            <a:ext cx="6059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16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E4193A0-A45D-936A-B9DC-E6E36C1BF6AE}"/>
              </a:ext>
            </a:extLst>
          </p:cNvPr>
          <p:cNvSpPr/>
          <p:nvPr/>
        </p:nvSpPr>
        <p:spPr>
          <a:xfrm>
            <a:off x="7605222" y="4691204"/>
            <a:ext cx="814408" cy="548231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 in Soil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B4904EC9-9840-2C63-BF21-1643A530BC33}"/>
              </a:ext>
            </a:extLst>
          </p:cNvPr>
          <p:cNvSpPr/>
          <p:nvPr/>
        </p:nvSpPr>
        <p:spPr>
          <a:xfrm>
            <a:off x="2647241" y="4320625"/>
            <a:ext cx="814408" cy="5482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 in Water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3D2D139-0181-061E-79BA-953E9F7D96CD}"/>
              </a:ext>
            </a:extLst>
          </p:cNvPr>
          <p:cNvSpPr/>
          <p:nvPr/>
        </p:nvSpPr>
        <p:spPr>
          <a:xfrm>
            <a:off x="5125562" y="1004809"/>
            <a:ext cx="1012995" cy="4974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 in Atmosphere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8FC625AB-D9AB-F178-BEF1-194BAF78C305}"/>
              </a:ext>
            </a:extLst>
          </p:cNvPr>
          <p:cNvSpPr/>
          <p:nvPr/>
        </p:nvSpPr>
        <p:spPr>
          <a:xfrm>
            <a:off x="2593937" y="3427950"/>
            <a:ext cx="907016" cy="4974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Decaying Tissue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9B7AD81-7C9C-9711-CA81-6E463839587B}"/>
              </a:ext>
            </a:extLst>
          </p:cNvPr>
          <p:cNvSpPr/>
          <p:nvPr/>
        </p:nvSpPr>
        <p:spPr>
          <a:xfrm>
            <a:off x="740302" y="2464171"/>
            <a:ext cx="1293404" cy="4974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Photosynthesis in Water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9CE64ACE-1197-137C-63A5-C2A47204E032}"/>
              </a:ext>
            </a:extLst>
          </p:cNvPr>
          <p:cNvSpPr/>
          <p:nvPr/>
        </p:nvSpPr>
        <p:spPr>
          <a:xfrm>
            <a:off x="2292225" y="2464171"/>
            <a:ext cx="1500498" cy="4974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 by Microbes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36C2C593-032D-4ECC-6AD4-24DD69BB4B62}"/>
              </a:ext>
            </a:extLst>
          </p:cNvPr>
          <p:cNvSpPr/>
          <p:nvPr/>
        </p:nvSpPr>
        <p:spPr>
          <a:xfrm>
            <a:off x="992643" y="4306591"/>
            <a:ext cx="776043" cy="4974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Oxygen in Water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1614FC59-446E-EA21-91C8-114B7F966A6D}"/>
              </a:ext>
            </a:extLst>
          </p:cNvPr>
          <p:cNvSpPr/>
          <p:nvPr/>
        </p:nvSpPr>
        <p:spPr>
          <a:xfrm>
            <a:off x="805051" y="1656046"/>
            <a:ext cx="1151229" cy="4974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Oxygen in Atmosphere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6FDD46F4-5703-8C70-98E2-1D82996E3549}"/>
              </a:ext>
            </a:extLst>
          </p:cNvPr>
          <p:cNvSpPr/>
          <p:nvPr/>
        </p:nvSpPr>
        <p:spPr>
          <a:xfrm>
            <a:off x="7498561" y="2044606"/>
            <a:ext cx="1027729" cy="497439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Respiration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123FDE1D-0993-F22F-4BA6-043E5C2B815F}"/>
              </a:ext>
            </a:extLst>
          </p:cNvPr>
          <p:cNvSpPr/>
          <p:nvPr/>
        </p:nvSpPr>
        <p:spPr>
          <a:xfrm>
            <a:off x="7362434" y="3676670"/>
            <a:ext cx="1299984" cy="4974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due to Microbes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900C4C-6CA3-5DB2-98BA-3A4CF1C344D1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1380665" y="2961611"/>
            <a:ext cx="6339" cy="1344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979305-9F7E-425E-7242-E71B4FC8EA08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H="1" flipV="1">
            <a:off x="1380666" y="2153486"/>
            <a:ext cx="6338" cy="310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BC22A0-9EB3-EC16-D659-B7BDBBB2B7D6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2033706" y="2712891"/>
            <a:ext cx="2585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F2B0B-144A-2670-0FDD-45CFEE839587}"/>
              </a:ext>
            </a:extLst>
          </p:cNvPr>
          <p:cNvCxnSpPr>
            <a:stCxn id="11" idx="2"/>
            <a:endCxn id="9" idx="0"/>
          </p:cNvCxnSpPr>
          <p:nvPr/>
        </p:nvCxnSpPr>
        <p:spPr>
          <a:xfrm>
            <a:off x="3042474" y="2961611"/>
            <a:ext cx="4971" cy="466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FF7803-7CB3-47C6-449C-55DDFE048A73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3047445" y="3925390"/>
            <a:ext cx="7000" cy="395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A50FCF-FC55-8C42-0352-6B0A97F73A85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1387004" y="1502249"/>
            <a:ext cx="4245056" cy="96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EF849C-936D-AF0F-D07B-68369460C929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>
            <a:off x="8012426" y="4174110"/>
            <a:ext cx="0" cy="517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A0ADB0-6B32-C67F-05CE-5CE5F9E740D5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8012426" y="2542045"/>
            <a:ext cx="0" cy="1134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209A-BDBC-9B8C-195A-75BBA4A269A3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H="1" flipV="1">
            <a:off x="5632060" y="1502249"/>
            <a:ext cx="2380366" cy="542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16FB7E6B-BF62-21BD-792B-7F987E0412E7}"/>
              </a:ext>
            </a:extLst>
          </p:cNvPr>
          <p:cNvSpPr/>
          <p:nvPr/>
        </p:nvSpPr>
        <p:spPr>
          <a:xfrm>
            <a:off x="4307629" y="3804070"/>
            <a:ext cx="1219156" cy="548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Temperature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807E741A-443B-0655-6AB8-2F660330AADE}"/>
              </a:ext>
            </a:extLst>
          </p:cNvPr>
          <p:cNvSpPr/>
          <p:nvPr/>
        </p:nvSpPr>
        <p:spPr>
          <a:xfrm>
            <a:off x="4307629" y="2044606"/>
            <a:ext cx="1185890" cy="548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Conductance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3468D240-204C-6C6B-A920-144E08E1529B}"/>
              </a:ext>
            </a:extLst>
          </p:cNvPr>
          <p:cNvSpPr/>
          <p:nvPr/>
        </p:nvSpPr>
        <p:spPr>
          <a:xfrm>
            <a:off x="4300131" y="2969103"/>
            <a:ext cx="1185890" cy="548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Dissolved/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Saturation Oxygen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E38410A-97E7-CC1B-94C6-F20525717CE9}"/>
              </a:ext>
            </a:extLst>
          </p:cNvPr>
          <p:cNvCxnSpPr>
            <a:cxnSpLocks/>
            <a:stCxn id="55" idx="1"/>
            <a:endCxn id="11" idx="3"/>
          </p:cNvCxnSpPr>
          <p:nvPr/>
        </p:nvCxnSpPr>
        <p:spPr>
          <a:xfrm flipH="1">
            <a:off x="3792723" y="2318723"/>
            <a:ext cx="514906" cy="394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CE08AE8-E83C-5315-3B8A-6479DFFED237}"/>
              </a:ext>
            </a:extLst>
          </p:cNvPr>
          <p:cNvCxnSpPr>
            <a:cxnSpLocks/>
            <a:stCxn id="57" idx="1"/>
            <a:endCxn id="11" idx="3"/>
          </p:cNvCxnSpPr>
          <p:nvPr/>
        </p:nvCxnSpPr>
        <p:spPr>
          <a:xfrm flipH="1" flipV="1">
            <a:off x="3792723" y="2712891"/>
            <a:ext cx="507408" cy="530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4F17384-4856-0707-4D69-F6FC4E1051A5}"/>
              </a:ext>
            </a:extLst>
          </p:cNvPr>
          <p:cNvCxnSpPr>
            <a:cxnSpLocks/>
            <a:stCxn id="54" idx="1"/>
            <a:endCxn id="11" idx="3"/>
          </p:cNvCxnSpPr>
          <p:nvPr/>
        </p:nvCxnSpPr>
        <p:spPr>
          <a:xfrm flipH="1" flipV="1">
            <a:off x="3792723" y="2712891"/>
            <a:ext cx="514906" cy="1365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06FFDF7F-2B86-649C-A2D5-A82F1FF8FE5B}"/>
              </a:ext>
            </a:extLst>
          </p:cNvPr>
          <p:cNvSpPr/>
          <p:nvPr/>
        </p:nvSpPr>
        <p:spPr>
          <a:xfrm>
            <a:off x="8222962" y="2770034"/>
            <a:ext cx="1198165" cy="4453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Nitrogen in Atmosphere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A10296D-83CE-4683-154C-AB9465A745BF}"/>
              </a:ext>
            </a:extLst>
          </p:cNvPr>
          <p:cNvCxnSpPr>
            <a:cxnSpLocks/>
            <a:stCxn id="17" idx="0"/>
            <a:endCxn id="53" idx="2"/>
          </p:cNvCxnSpPr>
          <p:nvPr/>
        </p:nvCxnSpPr>
        <p:spPr>
          <a:xfrm flipV="1">
            <a:off x="8012426" y="3215340"/>
            <a:ext cx="809619" cy="461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lowchart: Process 93">
            <a:extLst>
              <a:ext uri="{FF2B5EF4-FFF2-40B4-BE49-F238E27FC236}">
                <a16:creationId xmlns:a16="http://schemas.microsoft.com/office/drawing/2014/main" id="{44C47568-0A2E-67DC-B967-2E6C86928EB0}"/>
              </a:ext>
            </a:extLst>
          </p:cNvPr>
          <p:cNvSpPr/>
          <p:nvPr/>
        </p:nvSpPr>
        <p:spPr>
          <a:xfrm>
            <a:off x="5759742" y="2034586"/>
            <a:ext cx="1185890" cy="548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Temperature and Moisture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C342E0D7-A333-5969-3BD0-E2885CFFF690}"/>
              </a:ext>
            </a:extLst>
          </p:cNvPr>
          <p:cNvSpPr/>
          <p:nvPr/>
        </p:nvSpPr>
        <p:spPr>
          <a:xfrm>
            <a:off x="5817789" y="3804070"/>
            <a:ext cx="1185890" cy="548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Biomass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Flowchart: Process 95">
            <a:extLst>
              <a:ext uri="{FF2B5EF4-FFF2-40B4-BE49-F238E27FC236}">
                <a16:creationId xmlns:a16="http://schemas.microsoft.com/office/drawing/2014/main" id="{DBEB6C78-CFB0-4629-FA9E-C140D66A7635}"/>
              </a:ext>
            </a:extLst>
          </p:cNvPr>
          <p:cNvSpPr/>
          <p:nvPr/>
        </p:nvSpPr>
        <p:spPr>
          <a:xfrm>
            <a:off x="5774828" y="2978055"/>
            <a:ext cx="1185890" cy="548233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pH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46D34A2-A868-2F97-45F6-910365EA973A}"/>
              </a:ext>
            </a:extLst>
          </p:cNvPr>
          <p:cNvCxnSpPr>
            <a:stCxn id="94" idx="3"/>
            <a:endCxn id="17" idx="1"/>
          </p:cNvCxnSpPr>
          <p:nvPr/>
        </p:nvCxnSpPr>
        <p:spPr>
          <a:xfrm>
            <a:off x="6945632" y="2308703"/>
            <a:ext cx="416802" cy="161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65F89BF-881A-CDA4-7F4D-D1AD61E942DC}"/>
              </a:ext>
            </a:extLst>
          </p:cNvPr>
          <p:cNvCxnSpPr>
            <a:stCxn id="96" idx="3"/>
            <a:endCxn id="17" idx="1"/>
          </p:cNvCxnSpPr>
          <p:nvPr/>
        </p:nvCxnSpPr>
        <p:spPr>
          <a:xfrm>
            <a:off x="6960718" y="3252172"/>
            <a:ext cx="401716" cy="673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7E0F725-47D3-5E1B-D6FB-364B0FFF4DEC}"/>
              </a:ext>
            </a:extLst>
          </p:cNvPr>
          <p:cNvCxnSpPr>
            <a:stCxn id="95" idx="3"/>
            <a:endCxn id="17" idx="1"/>
          </p:cNvCxnSpPr>
          <p:nvPr/>
        </p:nvCxnSpPr>
        <p:spPr>
          <a:xfrm flipV="1">
            <a:off x="7003679" y="3925390"/>
            <a:ext cx="358755" cy="15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3C49C20-00AB-2B04-1E5E-83B8837313E6}"/>
              </a:ext>
            </a:extLst>
          </p:cNvPr>
          <p:cNvSpPr/>
          <p:nvPr/>
        </p:nvSpPr>
        <p:spPr>
          <a:xfrm>
            <a:off x="4816464" y="4878684"/>
            <a:ext cx="1666567" cy="9660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2581E2A-6A2F-EADD-678B-DA5DB6393902}"/>
              </a:ext>
            </a:extLst>
          </p:cNvPr>
          <p:cNvSpPr txBox="1"/>
          <p:nvPr/>
        </p:nvSpPr>
        <p:spPr>
          <a:xfrm>
            <a:off x="5125562" y="5030693"/>
            <a:ext cx="1285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R-Script Figure Analysis and Production</a:t>
            </a:r>
          </a:p>
        </p:txBody>
      </p:sp>
      <p:sp>
        <p:nvSpPr>
          <p:cNvPr id="248" name="Left Brace 247">
            <a:extLst>
              <a:ext uri="{FF2B5EF4-FFF2-40B4-BE49-F238E27FC236}">
                <a16:creationId xmlns:a16="http://schemas.microsoft.com/office/drawing/2014/main" id="{6E768ECA-F091-C380-6944-0F7B3B152A64}"/>
              </a:ext>
            </a:extLst>
          </p:cNvPr>
          <p:cNvSpPr/>
          <p:nvPr/>
        </p:nvSpPr>
        <p:spPr>
          <a:xfrm rot="16200000">
            <a:off x="5538274" y="3396673"/>
            <a:ext cx="209289" cy="26054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9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85A77-2701-803C-4290-DD80D2E62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07ECC16C-9D16-A66D-40AF-F997C49A69FC}"/>
              </a:ext>
            </a:extLst>
          </p:cNvPr>
          <p:cNvSpPr/>
          <p:nvPr/>
        </p:nvSpPr>
        <p:spPr>
          <a:xfrm>
            <a:off x="1503083" y="4944593"/>
            <a:ext cx="1000798" cy="548232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Collective Data Journal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89B22D4-F9D8-880A-40CC-6E094A1FFAC9}"/>
              </a:ext>
            </a:extLst>
          </p:cNvPr>
          <p:cNvSpPr/>
          <p:nvPr/>
        </p:nvSpPr>
        <p:spPr>
          <a:xfrm>
            <a:off x="1439283" y="4045929"/>
            <a:ext cx="1153235" cy="4974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Organization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D73689F-3E26-D85C-F3E7-1F0E262975DD}"/>
              </a:ext>
            </a:extLst>
          </p:cNvPr>
          <p:cNvSpPr/>
          <p:nvPr/>
        </p:nvSpPr>
        <p:spPr>
          <a:xfrm>
            <a:off x="1281481" y="1964521"/>
            <a:ext cx="1429022" cy="677235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Data of Soil Carbon/Nitrogen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41A26A7D-C446-6FE6-1248-8462D570082E}"/>
              </a:ext>
            </a:extLst>
          </p:cNvPr>
          <p:cNvSpPr/>
          <p:nvPr/>
        </p:nvSpPr>
        <p:spPr>
          <a:xfrm>
            <a:off x="1253233" y="3088139"/>
            <a:ext cx="1500498" cy="4974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Initial Data with Observed Data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931328A-0F17-96FD-7816-B0BFDBCB4FDB}"/>
              </a:ext>
            </a:extLst>
          </p:cNvPr>
          <p:cNvSpPr/>
          <p:nvPr/>
        </p:nvSpPr>
        <p:spPr>
          <a:xfrm>
            <a:off x="1420378" y="1095456"/>
            <a:ext cx="1151229" cy="4974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Initial File NEON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009D6B28-127A-41DA-0B24-DE71E8E4FB2A}"/>
              </a:ext>
            </a:extLst>
          </p:cNvPr>
          <p:cNvSpPr/>
          <p:nvPr/>
        </p:nvSpPr>
        <p:spPr>
          <a:xfrm>
            <a:off x="7148572" y="2028456"/>
            <a:ext cx="3228978" cy="14409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and depictions of Microbial Data: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-Principal Component Analysis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-Correlation Matrix w/ Independent T-test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-Global Distribution Map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-Pathway Map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FAC55C-FCBD-495D-220B-A808AD52016A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2003482" y="3585579"/>
            <a:ext cx="12419" cy="460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25AA34-05AA-E9A0-6C65-878CBF67FB8D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2003482" y="4543369"/>
            <a:ext cx="12419" cy="401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EB08CE2A-F168-F63B-26CB-76F1F2E47206}"/>
              </a:ext>
            </a:extLst>
          </p:cNvPr>
          <p:cNvSpPr/>
          <p:nvPr/>
        </p:nvSpPr>
        <p:spPr>
          <a:xfrm>
            <a:off x="5200880" y="2419951"/>
            <a:ext cx="1153236" cy="657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Aquatic Ecosystem variables 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C8BC248-401C-173C-C98E-677A4639EC06}"/>
              </a:ext>
            </a:extLst>
          </p:cNvPr>
          <p:cNvSpPr/>
          <p:nvPr/>
        </p:nvSpPr>
        <p:spPr>
          <a:xfrm>
            <a:off x="3455201" y="3004487"/>
            <a:ext cx="125561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0CCAFE0-3F65-43C6-1BDD-35B0E245EE79}"/>
              </a:ext>
            </a:extLst>
          </p:cNvPr>
          <p:cNvSpPr txBox="1"/>
          <p:nvPr/>
        </p:nvSpPr>
        <p:spPr>
          <a:xfrm>
            <a:off x="3466302" y="3004487"/>
            <a:ext cx="124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R-Script Figure Analysis and Production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33EE49-B0EE-3855-9056-B1DB5FB9E0E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1995992" y="1592896"/>
            <a:ext cx="1" cy="371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2DF14C-2FAB-318A-CD94-AFD962EF2B7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995992" y="2641756"/>
            <a:ext cx="7490" cy="446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0A9F9BA-5841-F812-D038-9875F408B990}"/>
              </a:ext>
            </a:extLst>
          </p:cNvPr>
          <p:cNvCxnSpPr>
            <a:cxnSpLocks/>
            <a:stCxn id="11" idx="3"/>
            <a:endCxn id="152" idx="1"/>
          </p:cNvCxnSpPr>
          <p:nvPr/>
        </p:nvCxnSpPr>
        <p:spPr>
          <a:xfrm flipV="1">
            <a:off x="2753731" y="3327653"/>
            <a:ext cx="701470" cy="9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3439D4CD-1C95-040F-B468-811D184B2AD6}"/>
              </a:ext>
            </a:extLst>
          </p:cNvPr>
          <p:cNvSpPr/>
          <p:nvPr/>
        </p:nvSpPr>
        <p:spPr>
          <a:xfrm>
            <a:off x="5200880" y="3712688"/>
            <a:ext cx="1153236" cy="65791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Terrestrial Ecosystem variables 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445883D-759F-D8E8-F525-8CC79C2DDDC0}"/>
              </a:ext>
            </a:extLst>
          </p:cNvPr>
          <p:cNvCxnSpPr>
            <a:cxnSpLocks/>
            <a:stCxn id="158" idx="3"/>
            <a:endCxn id="53" idx="1"/>
          </p:cNvCxnSpPr>
          <p:nvPr/>
        </p:nvCxnSpPr>
        <p:spPr>
          <a:xfrm flipV="1">
            <a:off x="4710817" y="2748909"/>
            <a:ext cx="490063" cy="5787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D64AA82-8812-E1C7-D282-4150D2B9C334}"/>
              </a:ext>
            </a:extLst>
          </p:cNvPr>
          <p:cNvCxnSpPr>
            <a:cxnSpLocks/>
            <a:stCxn id="158" idx="3"/>
            <a:endCxn id="48" idx="1"/>
          </p:cNvCxnSpPr>
          <p:nvPr/>
        </p:nvCxnSpPr>
        <p:spPr>
          <a:xfrm>
            <a:off x="4710817" y="3327653"/>
            <a:ext cx="490063" cy="713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B20A44-2590-D0DF-67A2-A2FC7997F143}"/>
              </a:ext>
            </a:extLst>
          </p:cNvPr>
          <p:cNvCxnSpPr>
            <a:cxnSpLocks/>
            <a:stCxn id="48" idx="3"/>
            <a:endCxn id="16" idx="1"/>
          </p:cNvCxnSpPr>
          <p:nvPr/>
        </p:nvCxnSpPr>
        <p:spPr>
          <a:xfrm flipV="1">
            <a:off x="6354116" y="2748909"/>
            <a:ext cx="794456" cy="1292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690FE4-E9CD-819F-20D5-18D46344919F}"/>
              </a:ext>
            </a:extLst>
          </p:cNvPr>
          <p:cNvCxnSpPr>
            <a:cxnSpLocks/>
            <a:stCxn id="53" idx="3"/>
            <a:endCxn id="16" idx="1"/>
          </p:cNvCxnSpPr>
          <p:nvPr/>
        </p:nvCxnSpPr>
        <p:spPr>
          <a:xfrm>
            <a:off x="6354116" y="2748909"/>
            <a:ext cx="794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Flowchart: Process 69">
            <a:extLst>
              <a:ext uri="{FF2B5EF4-FFF2-40B4-BE49-F238E27FC236}">
                <a16:creationId xmlns:a16="http://schemas.microsoft.com/office/drawing/2014/main" id="{76C530E3-F98E-56F5-7DDB-94CE5661E309}"/>
              </a:ext>
            </a:extLst>
          </p:cNvPr>
          <p:cNvSpPr/>
          <p:nvPr/>
        </p:nvSpPr>
        <p:spPr>
          <a:xfrm>
            <a:off x="7253540" y="4058242"/>
            <a:ext cx="3019041" cy="1440906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-Evaluation of the bridge between Aquatic/Terrestrial Abiotic Factors</a:t>
            </a:r>
          </a:p>
          <a:p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-Cross relation influence between variables</a:t>
            </a:r>
          </a:p>
          <a:p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-Complications to microbial factors and climate change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CD0ABE2-89AE-CE8C-8E01-6D5A5C81C1D1}"/>
              </a:ext>
            </a:extLst>
          </p:cNvPr>
          <p:cNvCxnSpPr>
            <a:cxnSpLocks/>
            <a:stCxn id="16" idx="2"/>
            <a:endCxn id="70" idx="0"/>
          </p:cNvCxnSpPr>
          <p:nvPr/>
        </p:nvCxnSpPr>
        <p:spPr>
          <a:xfrm>
            <a:off x="8763061" y="3469362"/>
            <a:ext cx="0" cy="588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ing R for Saturn Cloud | Saturn Cloud Blog">
            <a:extLst>
              <a:ext uri="{FF2B5EF4-FFF2-40B4-BE49-F238E27FC236}">
                <a16:creationId xmlns:a16="http://schemas.microsoft.com/office/drawing/2014/main" id="{624C98F0-E314-DBDE-46E8-F03BEBC7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075" y="1192133"/>
            <a:ext cx="2195969" cy="77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NEON | Data Portal Home">
            <a:extLst>
              <a:ext uri="{FF2B5EF4-FFF2-40B4-BE49-F238E27FC236}">
                <a16:creationId xmlns:a16="http://schemas.microsoft.com/office/drawing/2014/main" id="{FB5E5955-3863-0C28-BF17-E720E601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6" y="547224"/>
            <a:ext cx="1643067" cy="49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520BA5-4B4E-C0D0-DB39-BE1FA22FAAD2}"/>
              </a:ext>
            </a:extLst>
          </p:cNvPr>
          <p:cNvSpPr txBox="1"/>
          <p:nvPr/>
        </p:nvSpPr>
        <p:spPr>
          <a:xfrm>
            <a:off x="1510940" y="5858088"/>
            <a:ext cx="865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8FC9B-A360-96E5-DAD4-56CA9FD58544}"/>
              </a:ext>
            </a:extLst>
          </p:cNvPr>
          <p:cNvSpPr txBox="1"/>
          <p:nvPr/>
        </p:nvSpPr>
        <p:spPr>
          <a:xfrm>
            <a:off x="4955848" y="5858087"/>
            <a:ext cx="865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2024-2025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2EFF4-3AD5-736D-A0E6-66726ADE836E}"/>
              </a:ext>
            </a:extLst>
          </p:cNvPr>
          <p:cNvSpPr txBox="1"/>
          <p:nvPr/>
        </p:nvSpPr>
        <p:spPr>
          <a:xfrm>
            <a:off x="8504192" y="5858088"/>
            <a:ext cx="8652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27F59E-F76C-B9CF-76A8-53DB134BE9F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376179" y="5996587"/>
            <a:ext cx="2579669" cy="92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CDBAF7-23FA-0D33-103D-14894657CBCE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777498" y="5996588"/>
            <a:ext cx="2726694" cy="4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1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659B5E15-F3F8-8FEB-3648-584AC2CA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368300"/>
            <a:ext cx="9182100" cy="612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5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246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Sai</dc:creator>
  <cp:lastModifiedBy>Leo Sai</cp:lastModifiedBy>
  <cp:revision>29</cp:revision>
  <dcterms:created xsi:type="dcterms:W3CDTF">2025-04-08T19:30:27Z</dcterms:created>
  <dcterms:modified xsi:type="dcterms:W3CDTF">2025-06-09T22:18:34Z</dcterms:modified>
</cp:coreProperties>
</file>