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7" r:id="rId2"/>
  </p:sldIdLst>
  <p:sldSz cx="457200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BA89"/>
    <a:srgbClr val="0D1D3D"/>
    <a:srgbClr val="10244C"/>
    <a:srgbClr val="132A59"/>
    <a:srgbClr val="121824"/>
    <a:srgbClr val="082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6" autoAdjust="0"/>
    <p:restoredTop sz="94660"/>
  </p:normalViewPr>
  <p:slideViewPr>
    <p:cSldViewPr snapToGrid="0">
      <p:cViewPr varScale="1">
        <p:scale>
          <a:sx n="22" d="100"/>
          <a:sy n="22" d="100"/>
        </p:scale>
        <p:origin x="2067"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38CEC2-E5E6-4B68-82FA-3AC494B42667}" type="datetimeFigureOut">
              <a:rPr lang="en-US" smtClean="0"/>
              <a:t>2/11/2025</a:t>
            </a:fld>
            <a:endParaRPr lang="en-US"/>
          </a:p>
        </p:txBody>
      </p:sp>
      <p:sp>
        <p:nvSpPr>
          <p:cNvPr id="4" name="Slide Image Placeholder 3"/>
          <p:cNvSpPr>
            <a:spLocks noGrp="1" noRot="1" noChangeAspect="1"/>
          </p:cNvSpPr>
          <p:nvPr>
            <p:ph type="sldImg" idx="2"/>
          </p:nvPr>
        </p:nvSpPr>
        <p:spPr>
          <a:xfrm>
            <a:off x="1285875" y="1143000"/>
            <a:ext cx="42862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79F12-FEDE-40F0-AE1A-38342CD8B18F}" type="slidenum">
              <a:rPr lang="en-US" smtClean="0"/>
              <a:t>‹#›</a:t>
            </a:fld>
            <a:endParaRPr lang="en-US"/>
          </a:p>
        </p:txBody>
      </p:sp>
    </p:spTree>
    <p:extLst>
      <p:ext uri="{BB962C8B-B14F-4D97-AF65-F5344CB8AC3E}">
        <p14:creationId xmlns:p14="http://schemas.microsoft.com/office/powerpoint/2010/main" val="172723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85875" y="1143000"/>
            <a:ext cx="4286250" cy="3086100"/>
          </a:xfrm>
        </p:spPr>
      </p:sp>
      <p:sp>
        <p:nvSpPr>
          <p:cNvPr id="3" name="Notes Placeholder 2"/>
          <p:cNvSpPr>
            <a:spLocks noGrp="1"/>
          </p:cNvSpPr>
          <p:nvPr>
            <p:ph type="body" idx="1"/>
          </p:nvPr>
        </p:nvSpPr>
        <p:spPr/>
        <p:txBody>
          <a:bodyPr/>
          <a:lstStyle/>
          <a:p>
            <a:r>
              <a:rPr lang="en-US" dirty="0"/>
              <a:t>Put acknowledgment on right side.</a:t>
            </a:r>
          </a:p>
        </p:txBody>
      </p:sp>
      <p:sp>
        <p:nvSpPr>
          <p:cNvPr id="4" name="Slide Number Placeholder 3"/>
          <p:cNvSpPr>
            <a:spLocks noGrp="1"/>
          </p:cNvSpPr>
          <p:nvPr>
            <p:ph type="sldNum" sz="quarter" idx="5"/>
          </p:nvPr>
        </p:nvSpPr>
        <p:spPr/>
        <p:txBody>
          <a:bodyPr/>
          <a:lstStyle/>
          <a:p>
            <a:fld id="{81B79F12-FEDE-40F0-AE1A-38342CD8B18F}" type="slidenum">
              <a:rPr lang="en-US" smtClean="0"/>
              <a:t>1</a:t>
            </a:fld>
            <a:endParaRPr lang="en-US"/>
          </a:p>
        </p:txBody>
      </p:sp>
    </p:spTree>
    <p:extLst>
      <p:ext uri="{BB962C8B-B14F-4D97-AF65-F5344CB8AC3E}">
        <p14:creationId xmlns:p14="http://schemas.microsoft.com/office/powerpoint/2010/main" val="3364479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0" y="5387342"/>
            <a:ext cx="38862000" cy="11460480"/>
          </a:xfrm>
        </p:spPr>
        <p:txBody>
          <a:bodyPr anchor="b"/>
          <a:lstStyle>
            <a:lvl1pPr algn="ctr">
              <a:defRPr sz="28802"/>
            </a:lvl1pPr>
          </a:lstStyle>
          <a:p>
            <a:r>
              <a:rPr lang="en-US"/>
              <a:t>Click to edit Master title style</a:t>
            </a:r>
            <a:endParaRPr lang="en-US" dirty="0"/>
          </a:p>
        </p:txBody>
      </p:sp>
      <p:sp>
        <p:nvSpPr>
          <p:cNvPr id="3" name="Subtitle 2"/>
          <p:cNvSpPr>
            <a:spLocks noGrp="1"/>
          </p:cNvSpPr>
          <p:nvPr>
            <p:ph type="subTitle" idx="1"/>
          </p:nvPr>
        </p:nvSpPr>
        <p:spPr>
          <a:xfrm>
            <a:off x="5715000" y="17289782"/>
            <a:ext cx="34290000" cy="7947658"/>
          </a:xfrm>
        </p:spPr>
        <p:txBody>
          <a:bodyPr/>
          <a:lstStyle>
            <a:lvl1pPr marL="0" indent="0" algn="ctr">
              <a:buNone/>
              <a:defRPr sz="11523"/>
            </a:lvl1pPr>
            <a:lvl2pPr marL="2194780" indent="0" algn="ctr">
              <a:buNone/>
              <a:defRPr sz="9600"/>
            </a:lvl2pPr>
            <a:lvl3pPr marL="4389570" indent="0" algn="ctr">
              <a:buNone/>
              <a:defRPr sz="8643"/>
            </a:lvl3pPr>
            <a:lvl4pPr marL="6584350" indent="0" algn="ctr">
              <a:buNone/>
              <a:defRPr sz="7679"/>
            </a:lvl4pPr>
            <a:lvl5pPr marL="8779139" indent="0" algn="ctr">
              <a:buNone/>
              <a:defRPr sz="7679"/>
            </a:lvl5pPr>
            <a:lvl6pPr marL="10973920" indent="0" algn="ctr">
              <a:buNone/>
              <a:defRPr sz="7679"/>
            </a:lvl6pPr>
            <a:lvl7pPr marL="13168700" indent="0" algn="ctr">
              <a:buNone/>
              <a:defRPr sz="7679"/>
            </a:lvl7pPr>
            <a:lvl8pPr marL="15363489" indent="0" algn="ctr">
              <a:buNone/>
              <a:defRPr sz="7679"/>
            </a:lvl8pPr>
            <a:lvl9pPr marL="17558270" indent="0" algn="ctr">
              <a:buNone/>
              <a:defRPr sz="767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CAA5C-D814-4568-BACE-E5BE6CC9E12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722660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CAA5C-D814-4568-BACE-E5BE6CC9E12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171123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718386" y="1752600"/>
            <a:ext cx="9858379"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143254" y="1752600"/>
            <a:ext cx="29003629"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CAA5C-D814-4568-BACE-E5BE6CC9E12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3776478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CAA5C-D814-4568-BACE-E5BE6CC9E12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412966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119443" y="8206749"/>
            <a:ext cx="39433500" cy="13693138"/>
          </a:xfrm>
        </p:spPr>
        <p:txBody>
          <a:bodyPr anchor="b"/>
          <a:lstStyle>
            <a:lvl1pPr>
              <a:defRPr sz="28802"/>
            </a:lvl1pPr>
          </a:lstStyle>
          <a:p>
            <a:r>
              <a:rPr lang="en-US"/>
              <a:t>Click to edit Master title style</a:t>
            </a:r>
            <a:endParaRPr lang="en-US" dirty="0"/>
          </a:p>
        </p:txBody>
      </p:sp>
      <p:sp>
        <p:nvSpPr>
          <p:cNvPr id="3" name="Text Placeholder 2"/>
          <p:cNvSpPr>
            <a:spLocks noGrp="1"/>
          </p:cNvSpPr>
          <p:nvPr>
            <p:ph type="body" idx="1"/>
          </p:nvPr>
        </p:nvSpPr>
        <p:spPr>
          <a:xfrm>
            <a:off x="3119443" y="22029429"/>
            <a:ext cx="39433500" cy="7200898"/>
          </a:xfrm>
        </p:spPr>
        <p:txBody>
          <a:bodyPr/>
          <a:lstStyle>
            <a:lvl1pPr marL="0" indent="0">
              <a:buNone/>
              <a:defRPr sz="11523">
                <a:solidFill>
                  <a:schemeClr val="tx1">
                    <a:tint val="82000"/>
                  </a:schemeClr>
                </a:solidFill>
              </a:defRPr>
            </a:lvl1pPr>
            <a:lvl2pPr marL="2194780" indent="0">
              <a:buNone/>
              <a:defRPr sz="9600">
                <a:solidFill>
                  <a:schemeClr val="tx1">
                    <a:tint val="82000"/>
                  </a:schemeClr>
                </a:solidFill>
              </a:defRPr>
            </a:lvl2pPr>
            <a:lvl3pPr marL="4389570" indent="0">
              <a:buNone/>
              <a:defRPr sz="8643">
                <a:solidFill>
                  <a:schemeClr val="tx1">
                    <a:tint val="82000"/>
                  </a:schemeClr>
                </a:solidFill>
              </a:defRPr>
            </a:lvl3pPr>
            <a:lvl4pPr marL="6584350" indent="0">
              <a:buNone/>
              <a:defRPr sz="7679">
                <a:solidFill>
                  <a:schemeClr val="tx1">
                    <a:tint val="82000"/>
                  </a:schemeClr>
                </a:solidFill>
              </a:defRPr>
            </a:lvl4pPr>
            <a:lvl5pPr marL="8779139" indent="0">
              <a:buNone/>
              <a:defRPr sz="7679">
                <a:solidFill>
                  <a:schemeClr val="tx1">
                    <a:tint val="82000"/>
                  </a:schemeClr>
                </a:solidFill>
              </a:defRPr>
            </a:lvl5pPr>
            <a:lvl6pPr marL="10973920" indent="0">
              <a:buNone/>
              <a:defRPr sz="7679">
                <a:solidFill>
                  <a:schemeClr val="tx1">
                    <a:tint val="82000"/>
                  </a:schemeClr>
                </a:solidFill>
              </a:defRPr>
            </a:lvl6pPr>
            <a:lvl7pPr marL="13168700" indent="0">
              <a:buNone/>
              <a:defRPr sz="7679">
                <a:solidFill>
                  <a:schemeClr val="tx1">
                    <a:tint val="82000"/>
                  </a:schemeClr>
                </a:solidFill>
              </a:defRPr>
            </a:lvl7pPr>
            <a:lvl8pPr marL="15363489" indent="0">
              <a:buNone/>
              <a:defRPr sz="7679">
                <a:solidFill>
                  <a:schemeClr val="tx1">
                    <a:tint val="82000"/>
                  </a:schemeClr>
                </a:solidFill>
              </a:defRPr>
            </a:lvl8pPr>
            <a:lvl9pPr marL="17558270" indent="0">
              <a:buNone/>
              <a:defRPr sz="767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CAA5C-D814-4568-BACE-E5BE6CC9E124}"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165750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143250" y="8763000"/>
            <a:ext cx="194310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3145750" y="8763000"/>
            <a:ext cx="1943100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CAA5C-D814-4568-BACE-E5BE6CC9E12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119079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149207" y="1752607"/>
            <a:ext cx="3943350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149207" y="8069582"/>
            <a:ext cx="19341700" cy="3954778"/>
          </a:xfrm>
        </p:spPr>
        <p:txBody>
          <a:bodyPr anchor="b"/>
          <a:lstStyle>
            <a:lvl1pPr marL="0" indent="0">
              <a:buNone/>
              <a:defRPr sz="11523" b="1"/>
            </a:lvl1pPr>
            <a:lvl2pPr marL="2194780" indent="0">
              <a:buNone/>
              <a:defRPr sz="9600" b="1"/>
            </a:lvl2pPr>
            <a:lvl3pPr marL="4389570" indent="0">
              <a:buNone/>
              <a:defRPr sz="8643" b="1"/>
            </a:lvl3pPr>
            <a:lvl4pPr marL="6584350" indent="0">
              <a:buNone/>
              <a:defRPr sz="7679" b="1"/>
            </a:lvl4pPr>
            <a:lvl5pPr marL="8779139" indent="0">
              <a:buNone/>
              <a:defRPr sz="7679" b="1"/>
            </a:lvl5pPr>
            <a:lvl6pPr marL="10973920" indent="0">
              <a:buNone/>
              <a:defRPr sz="7679" b="1"/>
            </a:lvl6pPr>
            <a:lvl7pPr marL="13168700" indent="0">
              <a:buNone/>
              <a:defRPr sz="7679" b="1"/>
            </a:lvl7pPr>
            <a:lvl8pPr marL="15363489" indent="0">
              <a:buNone/>
              <a:defRPr sz="7679" b="1"/>
            </a:lvl8pPr>
            <a:lvl9pPr marL="17558270" indent="0">
              <a:buNone/>
              <a:defRPr sz="7679" b="1"/>
            </a:lvl9pPr>
          </a:lstStyle>
          <a:p>
            <a:pPr lvl="0"/>
            <a:r>
              <a:rPr lang="en-US"/>
              <a:t>Click to edit Master text styles</a:t>
            </a:r>
          </a:p>
        </p:txBody>
      </p:sp>
      <p:sp>
        <p:nvSpPr>
          <p:cNvPr id="4" name="Content Placeholder 3"/>
          <p:cNvSpPr>
            <a:spLocks noGrp="1"/>
          </p:cNvSpPr>
          <p:nvPr>
            <p:ph sz="half" idx="2"/>
          </p:nvPr>
        </p:nvSpPr>
        <p:spPr>
          <a:xfrm>
            <a:off x="3149207" y="12024360"/>
            <a:ext cx="19341700"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145758" y="8069582"/>
            <a:ext cx="19436957" cy="3954778"/>
          </a:xfrm>
        </p:spPr>
        <p:txBody>
          <a:bodyPr anchor="b"/>
          <a:lstStyle>
            <a:lvl1pPr marL="0" indent="0">
              <a:buNone/>
              <a:defRPr sz="11523" b="1"/>
            </a:lvl1pPr>
            <a:lvl2pPr marL="2194780" indent="0">
              <a:buNone/>
              <a:defRPr sz="9600" b="1"/>
            </a:lvl2pPr>
            <a:lvl3pPr marL="4389570" indent="0">
              <a:buNone/>
              <a:defRPr sz="8643" b="1"/>
            </a:lvl3pPr>
            <a:lvl4pPr marL="6584350" indent="0">
              <a:buNone/>
              <a:defRPr sz="7679" b="1"/>
            </a:lvl4pPr>
            <a:lvl5pPr marL="8779139" indent="0">
              <a:buNone/>
              <a:defRPr sz="7679" b="1"/>
            </a:lvl5pPr>
            <a:lvl6pPr marL="10973920" indent="0">
              <a:buNone/>
              <a:defRPr sz="7679" b="1"/>
            </a:lvl6pPr>
            <a:lvl7pPr marL="13168700" indent="0">
              <a:buNone/>
              <a:defRPr sz="7679" b="1"/>
            </a:lvl7pPr>
            <a:lvl8pPr marL="15363489" indent="0">
              <a:buNone/>
              <a:defRPr sz="7679" b="1"/>
            </a:lvl8pPr>
            <a:lvl9pPr marL="17558270" indent="0">
              <a:buNone/>
              <a:defRPr sz="7679" b="1"/>
            </a:lvl9pPr>
          </a:lstStyle>
          <a:p>
            <a:pPr lvl="0"/>
            <a:r>
              <a:rPr lang="en-US"/>
              <a:t>Click to edit Master text styles</a:t>
            </a:r>
          </a:p>
        </p:txBody>
      </p:sp>
      <p:sp>
        <p:nvSpPr>
          <p:cNvPr id="6" name="Content Placeholder 5"/>
          <p:cNvSpPr>
            <a:spLocks noGrp="1"/>
          </p:cNvSpPr>
          <p:nvPr>
            <p:ph sz="quarter" idx="4"/>
          </p:nvPr>
        </p:nvSpPr>
        <p:spPr>
          <a:xfrm>
            <a:off x="23145758" y="12024360"/>
            <a:ext cx="1943695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CAA5C-D814-4568-BACE-E5BE6CC9E124}" type="datetimeFigureOut">
              <a:rPr lang="en-US" smtClean="0"/>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71526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CAA5C-D814-4568-BACE-E5BE6CC9E124}" type="datetimeFigureOut">
              <a:rPr lang="en-US" smtClean="0"/>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79298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CAA5C-D814-4568-BACE-E5BE6CC9E124}" type="datetimeFigureOut">
              <a:rPr lang="en-US" smtClean="0"/>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2281196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222" y="2194560"/>
            <a:ext cx="14745893" cy="7680960"/>
          </a:xfrm>
        </p:spPr>
        <p:txBody>
          <a:bodyPr anchor="b"/>
          <a:lstStyle>
            <a:lvl1pPr>
              <a:defRPr sz="15359"/>
            </a:lvl1pPr>
          </a:lstStyle>
          <a:p>
            <a:r>
              <a:rPr lang="en-US"/>
              <a:t>Click to edit Master title style</a:t>
            </a:r>
            <a:endParaRPr lang="en-US" dirty="0"/>
          </a:p>
        </p:txBody>
      </p:sp>
      <p:sp>
        <p:nvSpPr>
          <p:cNvPr id="3" name="Content Placeholder 2"/>
          <p:cNvSpPr>
            <a:spLocks noGrp="1"/>
          </p:cNvSpPr>
          <p:nvPr>
            <p:ph idx="1"/>
          </p:nvPr>
        </p:nvSpPr>
        <p:spPr>
          <a:xfrm>
            <a:off x="19436961" y="4739647"/>
            <a:ext cx="23145750" cy="23393400"/>
          </a:xfrm>
        </p:spPr>
        <p:txBody>
          <a:bodyPr/>
          <a:lstStyle>
            <a:lvl1pPr>
              <a:defRPr sz="15359"/>
            </a:lvl1pPr>
            <a:lvl2pPr>
              <a:defRPr sz="13444"/>
            </a:lvl2pPr>
            <a:lvl3pPr>
              <a:defRPr sz="11523"/>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149222" y="9875520"/>
            <a:ext cx="14745893" cy="18295622"/>
          </a:xfrm>
        </p:spPr>
        <p:txBody>
          <a:bodyPr/>
          <a:lstStyle>
            <a:lvl1pPr marL="0" indent="0">
              <a:buNone/>
              <a:defRPr sz="7679"/>
            </a:lvl1pPr>
            <a:lvl2pPr marL="2194780" indent="0">
              <a:buNone/>
              <a:defRPr sz="6723"/>
            </a:lvl2pPr>
            <a:lvl3pPr marL="4389570" indent="0">
              <a:buNone/>
              <a:defRPr sz="5757"/>
            </a:lvl3pPr>
            <a:lvl4pPr marL="6584350" indent="0">
              <a:buNone/>
              <a:defRPr sz="4800"/>
            </a:lvl4pPr>
            <a:lvl5pPr marL="8779139" indent="0">
              <a:buNone/>
              <a:defRPr sz="4800"/>
            </a:lvl5pPr>
            <a:lvl6pPr marL="10973920" indent="0">
              <a:buNone/>
              <a:defRPr sz="4800"/>
            </a:lvl6pPr>
            <a:lvl7pPr marL="13168700" indent="0">
              <a:buNone/>
              <a:defRPr sz="4800"/>
            </a:lvl7pPr>
            <a:lvl8pPr marL="15363489" indent="0">
              <a:buNone/>
              <a:defRPr sz="4800"/>
            </a:lvl8pPr>
            <a:lvl9pPr marL="1755827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C8CAA5C-D814-4568-BACE-E5BE6CC9E12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844113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49222" y="2194560"/>
            <a:ext cx="14745893" cy="7680960"/>
          </a:xfrm>
        </p:spPr>
        <p:txBody>
          <a:bodyPr anchor="b"/>
          <a:lstStyle>
            <a:lvl1pPr>
              <a:defRPr sz="15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36961" y="4739647"/>
            <a:ext cx="23145750" cy="23393400"/>
          </a:xfrm>
        </p:spPr>
        <p:txBody>
          <a:bodyPr anchor="t"/>
          <a:lstStyle>
            <a:lvl1pPr marL="0" indent="0">
              <a:buNone/>
              <a:defRPr sz="15359"/>
            </a:lvl1pPr>
            <a:lvl2pPr marL="2194780" indent="0">
              <a:buNone/>
              <a:defRPr sz="13444"/>
            </a:lvl2pPr>
            <a:lvl3pPr marL="4389570" indent="0">
              <a:buNone/>
              <a:defRPr sz="11523"/>
            </a:lvl3pPr>
            <a:lvl4pPr marL="6584350" indent="0">
              <a:buNone/>
              <a:defRPr sz="9600"/>
            </a:lvl4pPr>
            <a:lvl5pPr marL="8779139" indent="0">
              <a:buNone/>
              <a:defRPr sz="9600"/>
            </a:lvl5pPr>
            <a:lvl6pPr marL="10973920" indent="0">
              <a:buNone/>
              <a:defRPr sz="9600"/>
            </a:lvl6pPr>
            <a:lvl7pPr marL="13168700" indent="0">
              <a:buNone/>
              <a:defRPr sz="9600"/>
            </a:lvl7pPr>
            <a:lvl8pPr marL="15363489" indent="0">
              <a:buNone/>
              <a:defRPr sz="9600"/>
            </a:lvl8pPr>
            <a:lvl9pPr marL="1755827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149222" y="9875520"/>
            <a:ext cx="14745893" cy="18295622"/>
          </a:xfrm>
        </p:spPr>
        <p:txBody>
          <a:bodyPr/>
          <a:lstStyle>
            <a:lvl1pPr marL="0" indent="0">
              <a:buNone/>
              <a:defRPr sz="7679"/>
            </a:lvl1pPr>
            <a:lvl2pPr marL="2194780" indent="0">
              <a:buNone/>
              <a:defRPr sz="6723"/>
            </a:lvl2pPr>
            <a:lvl3pPr marL="4389570" indent="0">
              <a:buNone/>
              <a:defRPr sz="5757"/>
            </a:lvl3pPr>
            <a:lvl4pPr marL="6584350" indent="0">
              <a:buNone/>
              <a:defRPr sz="4800"/>
            </a:lvl4pPr>
            <a:lvl5pPr marL="8779139" indent="0">
              <a:buNone/>
              <a:defRPr sz="4800"/>
            </a:lvl5pPr>
            <a:lvl6pPr marL="10973920" indent="0">
              <a:buNone/>
              <a:defRPr sz="4800"/>
            </a:lvl6pPr>
            <a:lvl7pPr marL="13168700" indent="0">
              <a:buNone/>
              <a:defRPr sz="4800"/>
            </a:lvl7pPr>
            <a:lvl8pPr marL="15363489" indent="0">
              <a:buNone/>
              <a:defRPr sz="4800"/>
            </a:lvl8pPr>
            <a:lvl9pPr marL="1755827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5C8CAA5C-D814-4568-BACE-E5BE6CC9E124}" type="datetimeFigureOut">
              <a:rPr lang="en-US" smtClean="0"/>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78D05-F8C3-4BD7-A913-9C017B155642}" type="slidenum">
              <a:rPr lang="en-US" smtClean="0"/>
              <a:t>‹#›</a:t>
            </a:fld>
            <a:endParaRPr lang="en-US"/>
          </a:p>
        </p:txBody>
      </p:sp>
    </p:spTree>
    <p:extLst>
      <p:ext uri="{BB962C8B-B14F-4D97-AF65-F5344CB8AC3E}">
        <p14:creationId xmlns:p14="http://schemas.microsoft.com/office/powerpoint/2010/main" val="3066773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43250" y="1752607"/>
            <a:ext cx="3943350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43250" y="8763000"/>
            <a:ext cx="3943350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143250" y="30510487"/>
            <a:ext cx="10287000" cy="1752600"/>
          </a:xfrm>
          <a:prstGeom prst="rect">
            <a:avLst/>
          </a:prstGeom>
        </p:spPr>
        <p:txBody>
          <a:bodyPr vert="horz" lIns="91440" tIns="45720" rIns="91440" bIns="45720" rtlCol="0" anchor="ctr"/>
          <a:lstStyle>
            <a:lvl1pPr algn="l">
              <a:defRPr sz="5757">
                <a:solidFill>
                  <a:schemeClr val="tx1">
                    <a:tint val="82000"/>
                  </a:schemeClr>
                </a:solidFill>
              </a:defRPr>
            </a:lvl1pPr>
          </a:lstStyle>
          <a:p>
            <a:fld id="{5C8CAA5C-D814-4568-BACE-E5BE6CC9E124}" type="datetimeFigureOut">
              <a:rPr lang="en-US" smtClean="0"/>
              <a:t>2/11/2025</a:t>
            </a:fld>
            <a:endParaRPr lang="en-US"/>
          </a:p>
        </p:txBody>
      </p:sp>
      <p:sp>
        <p:nvSpPr>
          <p:cNvPr id="5" name="Footer Placeholder 4"/>
          <p:cNvSpPr>
            <a:spLocks noGrp="1"/>
          </p:cNvSpPr>
          <p:nvPr>
            <p:ph type="ftr" sz="quarter" idx="3"/>
          </p:nvPr>
        </p:nvSpPr>
        <p:spPr>
          <a:xfrm>
            <a:off x="15144750" y="30510487"/>
            <a:ext cx="15430500" cy="1752600"/>
          </a:xfrm>
          <a:prstGeom prst="rect">
            <a:avLst/>
          </a:prstGeom>
        </p:spPr>
        <p:txBody>
          <a:bodyPr vert="horz" lIns="91440" tIns="45720" rIns="91440" bIns="45720" rtlCol="0" anchor="ctr"/>
          <a:lstStyle>
            <a:lvl1pPr algn="ctr">
              <a:defRPr sz="5757">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2289750" y="30510487"/>
            <a:ext cx="10287000" cy="1752600"/>
          </a:xfrm>
          <a:prstGeom prst="rect">
            <a:avLst/>
          </a:prstGeom>
        </p:spPr>
        <p:txBody>
          <a:bodyPr vert="horz" lIns="91440" tIns="45720" rIns="91440" bIns="45720" rtlCol="0" anchor="ctr"/>
          <a:lstStyle>
            <a:lvl1pPr algn="r">
              <a:defRPr sz="5757">
                <a:solidFill>
                  <a:schemeClr val="tx1">
                    <a:tint val="82000"/>
                  </a:schemeClr>
                </a:solidFill>
              </a:defRPr>
            </a:lvl1pPr>
          </a:lstStyle>
          <a:p>
            <a:fld id="{2E378D05-F8C3-4BD7-A913-9C017B155642}" type="slidenum">
              <a:rPr lang="en-US" smtClean="0"/>
              <a:t>‹#›</a:t>
            </a:fld>
            <a:endParaRPr lang="en-US"/>
          </a:p>
        </p:txBody>
      </p:sp>
    </p:spTree>
    <p:extLst>
      <p:ext uri="{BB962C8B-B14F-4D97-AF65-F5344CB8AC3E}">
        <p14:creationId xmlns:p14="http://schemas.microsoft.com/office/powerpoint/2010/main" val="5842986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389570" rtl="0" eaLnBrk="1" latinLnBrk="0" hangingPunct="1">
        <a:lnSpc>
          <a:spcPct val="90000"/>
        </a:lnSpc>
        <a:spcBef>
          <a:spcPct val="0"/>
        </a:spcBef>
        <a:buNone/>
        <a:defRPr sz="21124" kern="1200">
          <a:solidFill>
            <a:schemeClr val="tx1"/>
          </a:solidFill>
          <a:latin typeface="+mj-lt"/>
          <a:ea typeface="+mj-ea"/>
          <a:cs typeface="+mj-cs"/>
        </a:defRPr>
      </a:lvl1pPr>
    </p:titleStyle>
    <p:bodyStyle>
      <a:lvl1pPr marL="1097389" indent="-1097389" algn="l" defTabSz="4389570" rtl="0" eaLnBrk="1" latinLnBrk="0" hangingPunct="1">
        <a:lnSpc>
          <a:spcPct val="90000"/>
        </a:lnSpc>
        <a:spcBef>
          <a:spcPts val="4800"/>
        </a:spcBef>
        <a:buFont typeface="Arial" panose="020B0604020202020204" pitchFamily="34" charset="0"/>
        <a:buChar char="•"/>
        <a:defRPr sz="13444" kern="1200">
          <a:solidFill>
            <a:schemeClr val="tx1"/>
          </a:solidFill>
          <a:latin typeface="+mn-lt"/>
          <a:ea typeface="+mn-ea"/>
          <a:cs typeface="+mn-cs"/>
        </a:defRPr>
      </a:lvl1pPr>
      <a:lvl2pPr marL="3292179" indent="-1097389" algn="l" defTabSz="4389570" rtl="0" eaLnBrk="1" latinLnBrk="0" hangingPunct="1">
        <a:lnSpc>
          <a:spcPct val="90000"/>
        </a:lnSpc>
        <a:spcBef>
          <a:spcPts val="2400"/>
        </a:spcBef>
        <a:buFont typeface="Arial" panose="020B0604020202020204" pitchFamily="34" charset="0"/>
        <a:buChar char="•"/>
        <a:defRPr sz="11523" kern="1200">
          <a:solidFill>
            <a:schemeClr val="tx1"/>
          </a:solidFill>
          <a:latin typeface="+mn-lt"/>
          <a:ea typeface="+mn-ea"/>
          <a:cs typeface="+mn-cs"/>
        </a:defRPr>
      </a:lvl2pPr>
      <a:lvl3pPr marL="5486960" indent="-1097389" algn="l" defTabSz="438957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1740"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4pPr>
      <a:lvl5pPr marL="9876529"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5pPr>
      <a:lvl6pPr marL="12071310"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6pPr>
      <a:lvl7pPr marL="14266096"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7pPr>
      <a:lvl8pPr marL="16460879"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8pPr>
      <a:lvl9pPr marL="18655660" indent="-1097389" algn="l" defTabSz="4389570" rtl="0" eaLnBrk="1" latinLnBrk="0" hangingPunct="1">
        <a:lnSpc>
          <a:spcPct val="90000"/>
        </a:lnSpc>
        <a:spcBef>
          <a:spcPts val="2400"/>
        </a:spcBef>
        <a:buFont typeface="Arial" panose="020B0604020202020204" pitchFamily="34" charset="0"/>
        <a:buChar char="•"/>
        <a:defRPr sz="8643" kern="1200">
          <a:solidFill>
            <a:schemeClr val="tx1"/>
          </a:solidFill>
          <a:latin typeface="+mn-lt"/>
          <a:ea typeface="+mn-ea"/>
          <a:cs typeface="+mn-cs"/>
        </a:defRPr>
      </a:lvl9pPr>
    </p:bodyStyle>
    <p:otherStyle>
      <a:defPPr>
        <a:defRPr lang="en-US"/>
      </a:defPPr>
      <a:lvl1pPr marL="0" algn="l" defTabSz="4389570" rtl="0" eaLnBrk="1" latinLnBrk="0" hangingPunct="1">
        <a:defRPr sz="8643" kern="1200">
          <a:solidFill>
            <a:schemeClr val="tx1"/>
          </a:solidFill>
          <a:latin typeface="+mn-lt"/>
          <a:ea typeface="+mn-ea"/>
          <a:cs typeface="+mn-cs"/>
        </a:defRPr>
      </a:lvl1pPr>
      <a:lvl2pPr marL="2194780" algn="l" defTabSz="4389570" rtl="0" eaLnBrk="1" latinLnBrk="0" hangingPunct="1">
        <a:defRPr sz="8643" kern="1200">
          <a:solidFill>
            <a:schemeClr val="tx1"/>
          </a:solidFill>
          <a:latin typeface="+mn-lt"/>
          <a:ea typeface="+mn-ea"/>
          <a:cs typeface="+mn-cs"/>
        </a:defRPr>
      </a:lvl2pPr>
      <a:lvl3pPr marL="4389570" algn="l" defTabSz="4389570" rtl="0" eaLnBrk="1" latinLnBrk="0" hangingPunct="1">
        <a:defRPr sz="8643" kern="1200">
          <a:solidFill>
            <a:schemeClr val="tx1"/>
          </a:solidFill>
          <a:latin typeface="+mn-lt"/>
          <a:ea typeface="+mn-ea"/>
          <a:cs typeface="+mn-cs"/>
        </a:defRPr>
      </a:lvl3pPr>
      <a:lvl4pPr marL="6584350" algn="l" defTabSz="4389570" rtl="0" eaLnBrk="1" latinLnBrk="0" hangingPunct="1">
        <a:defRPr sz="8643" kern="1200">
          <a:solidFill>
            <a:schemeClr val="tx1"/>
          </a:solidFill>
          <a:latin typeface="+mn-lt"/>
          <a:ea typeface="+mn-ea"/>
          <a:cs typeface="+mn-cs"/>
        </a:defRPr>
      </a:lvl4pPr>
      <a:lvl5pPr marL="8779139" algn="l" defTabSz="4389570" rtl="0" eaLnBrk="1" latinLnBrk="0" hangingPunct="1">
        <a:defRPr sz="8643" kern="1200">
          <a:solidFill>
            <a:schemeClr val="tx1"/>
          </a:solidFill>
          <a:latin typeface="+mn-lt"/>
          <a:ea typeface="+mn-ea"/>
          <a:cs typeface="+mn-cs"/>
        </a:defRPr>
      </a:lvl5pPr>
      <a:lvl6pPr marL="10973920" algn="l" defTabSz="4389570" rtl="0" eaLnBrk="1" latinLnBrk="0" hangingPunct="1">
        <a:defRPr sz="8643" kern="1200">
          <a:solidFill>
            <a:schemeClr val="tx1"/>
          </a:solidFill>
          <a:latin typeface="+mn-lt"/>
          <a:ea typeface="+mn-ea"/>
          <a:cs typeface="+mn-cs"/>
        </a:defRPr>
      </a:lvl6pPr>
      <a:lvl7pPr marL="13168700" algn="l" defTabSz="4389570" rtl="0" eaLnBrk="1" latinLnBrk="0" hangingPunct="1">
        <a:defRPr sz="8643" kern="1200">
          <a:solidFill>
            <a:schemeClr val="tx1"/>
          </a:solidFill>
          <a:latin typeface="+mn-lt"/>
          <a:ea typeface="+mn-ea"/>
          <a:cs typeface="+mn-cs"/>
        </a:defRPr>
      </a:lvl7pPr>
      <a:lvl8pPr marL="15363489" algn="l" defTabSz="4389570" rtl="0" eaLnBrk="1" latinLnBrk="0" hangingPunct="1">
        <a:defRPr sz="8643" kern="1200">
          <a:solidFill>
            <a:schemeClr val="tx1"/>
          </a:solidFill>
          <a:latin typeface="+mn-lt"/>
          <a:ea typeface="+mn-ea"/>
          <a:cs typeface="+mn-cs"/>
        </a:defRPr>
      </a:lvl8pPr>
      <a:lvl9pPr marL="17558270" algn="l" defTabSz="4389570" rtl="0" eaLnBrk="1" latinLnBrk="0" hangingPunct="1">
        <a:defRPr sz="864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mailto:lsai2907@sdsu.edu"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4BBD828A-6B39-C382-5D8E-8466448D8947}"/>
              </a:ext>
            </a:extLst>
          </p:cNvPr>
          <p:cNvSpPr/>
          <p:nvPr/>
        </p:nvSpPr>
        <p:spPr>
          <a:xfrm flipV="1">
            <a:off x="35311278" y="19794013"/>
            <a:ext cx="10010954" cy="98183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48D448D-72B2-510F-003E-CA9D09F5B01C}"/>
              </a:ext>
            </a:extLst>
          </p:cNvPr>
          <p:cNvSpPr/>
          <p:nvPr/>
        </p:nvSpPr>
        <p:spPr>
          <a:xfrm flipV="1">
            <a:off x="554379" y="29457592"/>
            <a:ext cx="11863214" cy="10517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3E5B9AD-FA02-AD1F-AE04-517B2AA71BA1}"/>
              </a:ext>
            </a:extLst>
          </p:cNvPr>
          <p:cNvSpPr/>
          <p:nvPr/>
        </p:nvSpPr>
        <p:spPr>
          <a:xfrm flipV="1">
            <a:off x="35292927" y="29830210"/>
            <a:ext cx="10010953" cy="981834"/>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0E0A6EA-837B-6213-4ED6-A395BDCC4A0F}"/>
              </a:ext>
            </a:extLst>
          </p:cNvPr>
          <p:cNvSpPr/>
          <p:nvPr/>
        </p:nvSpPr>
        <p:spPr>
          <a:xfrm flipV="1">
            <a:off x="394056" y="12580133"/>
            <a:ext cx="11864786" cy="10517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5D58862-0AE7-94CA-BC03-D2B25E4161EE}"/>
              </a:ext>
            </a:extLst>
          </p:cNvPr>
          <p:cNvSpPr/>
          <p:nvPr/>
        </p:nvSpPr>
        <p:spPr>
          <a:xfrm flipV="1">
            <a:off x="394056" y="21314772"/>
            <a:ext cx="11864793" cy="10517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CF06618-A646-2926-3371-8C0E0443599D}"/>
              </a:ext>
            </a:extLst>
          </p:cNvPr>
          <p:cNvSpPr/>
          <p:nvPr/>
        </p:nvSpPr>
        <p:spPr>
          <a:xfrm flipV="1">
            <a:off x="12838282" y="3636169"/>
            <a:ext cx="32483950" cy="10517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D3BB980-D8B0-F5FE-04C3-936C4A67764F}"/>
              </a:ext>
            </a:extLst>
          </p:cNvPr>
          <p:cNvSpPr/>
          <p:nvPr/>
        </p:nvSpPr>
        <p:spPr>
          <a:xfrm flipV="1">
            <a:off x="523163" y="3616623"/>
            <a:ext cx="11864793" cy="105174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F8E0E55D-E1A3-E002-E738-263CA48F7AD0}"/>
              </a:ext>
            </a:extLst>
          </p:cNvPr>
          <p:cNvPicPr>
            <a:picLocks noChangeAspect="1"/>
          </p:cNvPicPr>
          <p:nvPr/>
        </p:nvPicPr>
        <p:blipFill>
          <a:blip r:embed="rId3"/>
          <a:srcRect t="2426" b="4678"/>
          <a:stretch/>
        </p:blipFill>
        <p:spPr>
          <a:xfrm>
            <a:off x="1888956" y="778898"/>
            <a:ext cx="2775493" cy="2624779"/>
          </a:xfrm>
          <a:prstGeom prst="rect">
            <a:avLst/>
          </a:prstGeom>
        </p:spPr>
      </p:pic>
      <p:pic>
        <p:nvPicPr>
          <p:cNvPr id="17" name="Picture 2" descr="NEON | Data Portal Home">
            <a:extLst>
              <a:ext uri="{FF2B5EF4-FFF2-40B4-BE49-F238E27FC236}">
                <a16:creationId xmlns:a16="http://schemas.microsoft.com/office/drawing/2014/main" id="{6A79A6C6-B901-07FF-FCC6-67C0F05B5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2729" y="1527967"/>
            <a:ext cx="4224114" cy="127885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9">
            <a:extLst>
              <a:ext uri="{FF2B5EF4-FFF2-40B4-BE49-F238E27FC236}">
                <a16:creationId xmlns:a16="http://schemas.microsoft.com/office/drawing/2014/main" id="{0DF5D039-3367-01C3-9E09-D4C317889219}"/>
              </a:ext>
            </a:extLst>
          </p:cNvPr>
          <p:cNvSpPr txBox="1">
            <a:spLocks/>
          </p:cNvSpPr>
          <p:nvPr/>
        </p:nvSpPr>
        <p:spPr>
          <a:xfrm>
            <a:off x="6781280" y="189601"/>
            <a:ext cx="33440914" cy="963986"/>
          </a:xfrm>
          <a:prstGeom prst="rect">
            <a:avLst/>
          </a:prstGeom>
        </p:spPr>
        <p:txBody>
          <a:bodyPr>
            <a:no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gn="ctr">
              <a:buNone/>
            </a:pPr>
            <a:r>
              <a:rPr lang="en-US" sz="7200" b="1" dirty="0">
                <a:latin typeface="Times New Roman" panose="02020603050405020304" pitchFamily="18" charset="0"/>
                <a:cs typeface="Times New Roman" panose="02020603050405020304" pitchFamily="18" charset="0"/>
              </a:rPr>
              <a:t>Data integration to investigate Microbial Abundance in Terrestrial and Aquatic Ecosystems and its Causes</a:t>
            </a:r>
          </a:p>
        </p:txBody>
      </p:sp>
      <p:sp>
        <p:nvSpPr>
          <p:cNvPr id="19" name="Text Placeholder 17">
            <a:extLst>
              <a:ext uri="{FF2B5EF4-FFF2-40B4-BE49-F238E27FC236}">
                <a16:creationId xmlns:a16="http://schemas.microsoft.com/office/drawing/2014/main" id="{980C6624-7D0E-1F22-4FD8-ED64E66934D0}"/>
              </a:ext>
            </a:extLst>
          </p:cNvPr>
          <p:cNvSpPr txBox="1">
            <a:spLocks/>
          </p:cNvSpPr>
          <p:nvPr/>
        </p:nvSpPr>
        <p:spPr>
          <a:xfrm>
            <a:off x="18669487" y="2249168"/>
            <a:ext cx="9657863" cy="709870"/>
          </a:xfrm>
          <a:prstGeom prst="rect">
            <a:avLst/>
          </a:prstGeom>
        </p:spPr>
        <p:txBody>
          <a:bodyPr>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r>
              <a:rPr lang="en-US" sz="4400" b="1" dirty="0">
                <a:latin typeface="Times New Roman" panose="02020603050405020304" pitchFamily="18" charset="0"/>
                <a:cs typeface="Times New Roman" panose="02020603050405020304" pitchFamily="18" charset="0"/>
              </a:rPr>
              <a:t>Leo Sai</a:t>
            </a:r>
            <a:r>
              <a:rPr lang="en-US" sz="4400" b="1" baseline="30000" dirty="0">
                <a:latin typeface="Times New Roman" panose="02020603050405020304" pitchFamily="18" charset="0"/>
                <a:cs typeface="Times New Roman" panose="02020603050405020304" pitchFamily="18" charset="0"/>
              </a:rPr>
              <a:t>1 </a:t>
            </a:r>
            <a:r>
              <a:rPr lang="en-US" sz="4400" b="1" dirty="0">
                <a:latin typeface="Times New Roman" panose="02020603050405020304" pitchFamily="18" charset="0"/>
                <a:cs typeface="Times New Roman" panose="02020603050405020304" pitchFamily="18" charset="0"/>
              </a:rPr>
              <a:t>, David Lipson</a:t>
            </a:r>
            <a:r>
              <a:rPr lang="en-US" sz="4400" b="1" baseline="30000" dirty="0">
                <a:latin typeface="Times New Roman" panose="02020603050405020304" pitchFamily="18" charset="0"/>
                <a:cs typeface="Times New Roman" panose="02020603050405020304" pitchFamily="18" charset="0"/>
              </a:rPr>
              <a:t>1</a:t>
            </a:r>
            <a:r>
              <a:rPr lang="en-US" sz="4400" b="1" dirty="0">
                <a:latin typeface="Times New Roman" panose="02020603050405020304" pitchFamily="18" charset="0"/>
                <a:cs typeface="Times New Roman" panose="02020603050405020304" pitchFamily="18" charset="0"/>
              </a:rPr>
              <a:t>, Xiaofeng Xu</a:t>
            </a:r>
            <a:r>
              <a:rPr lang="en-US" sz="4400" b="1" baseline="30000" dirty="0">
                <a:latin typeface="Times New Roman" panose="02020603050405020304" pitchFamily="18" charset="0"/>
                <a:cs typeface="Times New Roman" panose="02020603050405020304" pitchFamily="18" charset="0"/>
              </a:rPr>
              <a:t>1</a:t>
            </a:r>
          </a:p>
        </p:txBody>
      </p:sp>
      <p:sp>
        <p:nvSpPr>
          <p:cNvPr id="20" name="Text Placeholder 18">
            <a:extLst>
              <a:ext uri="{FF2B5EF4-FFF2-40B4-BE49-F238E27FC236}">
                <a16:creationId xmlns:a16="http://schemas.microsoft.com/office/drawing/2014/main" id="{33F2D987-F904-93EA-6098-73E604DDA1E6}"/>
              </a:ext>
            </a:extLst>
          </p:cNvPr>
          <p:cNvSpPr txBox="1">
            <a:spLocks/>
          </p:cNvSpPr>
          <p:nvPr/>
        </p:nvSpPr>
        <p:spPr>
          <a:xfrm>
            <a:off x="16746006" y="2904233"/>
            <a:ext cx="15837438" cy="709870"/>
          </a:xfrm>
          <a:prstGeom prst="rect">
            <a:avLst/>
          </a:prstGeom>
        </p:spPr>
        <p:txBody>
          <a:bodyPr>
            <a:normAutofit/>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r>
              <a:rPr lang="en-US" sz="3200" b="1" dirty="0">
                <a:latin typeface="Times New Roman" panose="02020603050405020304" pitchFamily="18" charset="0"/>
                <a:cs typeface="Times New Roman" panose="02020603050405020304" pitchFamily="18" charset="0"/>
              </a:rPr>
              <a:t>1. Biology Department, San Diego State University, San Diego, CA, USA</a:t>
            </a:r>
          </a:p>
        </p:txBody>
      </p:sp>
      <p:sp>
        <p:nvSpPr>
          <p:cNvPr id="24" name="Text Placeholder 2">
            <a:extLst>
              <a:ext uri="{FF2B5EF4-FFF2-40B4-BE49-F238E27FC236}">
                <a16:creationId xmlns:a16="http://schemas.microsoft.com/office/drawing/2014/main" id="{6B98CD0C-945F-53F2-CFCA-942911C6C7C9}"/>
              </a:ext>
            </a:extLst>
          </p:cNvPr>
          <p:cNvSpPr txBox="1">
            <a:spLocks/>
          </p:cNvSpPr>
          <p:nvPr/>
        </p:nvSpPr>
        <p:spPr>
          <a:xfrm>
            <a:off x="2160711" y="3792725"/>
            <a:ext cx="8290964" cy="589164"/>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Background</a:t>
            </a:r>
          </a:p>
        </p:txBody>
      </p:sp>
      <p:sp>
        <p:nvSpPr>
          <p:cNvPr id="25" name="Text Placeholder 4">
            <a:extLst>
              <a:ext uri="{FF2B5EF4-FFF2-40B4-BE49-F238E27FC236}">
                <a16:creationId xmlns:a16="http://schemas.microsoft.com/office/drawing/2014/main" id="{AAA8D47F-B0C0-C463-7BD5-ECAAE35315B9}"/>
              </a:ext>
            </a:extLst>
          </p:cNvPr>
          <p:cNvSpPr txBox="1">
            <a:spLocks/>
          </p:cNvSpPr>
          <p:nvPr/>
        </p:nvSpPr>
        <p:spPr>
          <a:xfrm>
            <a:off x="915493" y="5424512"/>
            <a:ext cx="10933721" cy="6159864"/>
          </a:xfrm>
          <a:prstGeom prst="rect">
            <a:avLst/>
          </a:prstGeom>
        </p:spPr>
        <p:txBody>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spcBef>
                <a:spcPts val="1200"/>
              </a:spcBef>
              <a:spcAft>
                <a:spcPts val="1200"/>
              </a:spcAft>
              <a:buNone/>
            </a:pPr>
            <a:r>
              <a:rPr lang="en-US" sz="3200" b="1" dirty="0">
                <a:solidFill>
                  <a:srgbClr val="000000"/>
                </a:solidFill>
                <a:latin typeface="Times New Roman" panose="02020603050405020304" pitchFamily="18" charset="0"/>
                <a:cs typeface="Times New Roman" panose="02020603050405020304" pitchFamily="18" charset="0"/>
              </a:rPr>
              <a:t>Significance Statement:</a:t>
            </a:r>
            <a:endParaRPr lang="en-US" sz="3200" b="1" dirty="0">
              <a:latin typeface="Times New Roman" panose="02020603050405020304" pitchFamily="18" charset="0"/>
              <a:cs typeface="Times New Roman" panose="02020603050405020304" pitchFamily="18" charset="0"/>
            </a:endParaRPr>
          </a:p>
          <a:p>
            <a:pPr>
              <a:spcBef>
                <a:spcPts val="1200"/>
              </a:spcBef>
              <a:spcAft>
                <a:spcPts val="1200"/>
              </a:spcAft>
            </a:pPr>
            <a:r>
              <a:rPr lang="en-US" sz="3200" dirty="0">
                <a:solidFill>
                  <a:srgbClr val="000000"/>
                </a:solidFill>
                <a:latin typeface="Times New Roman" panose="02020603050405020304" pitchFamily="18" charset="0"/>
                <a:cs typeface="Times New Roman" panose="02020603050405020304" pitchFamily="18" charset="0"/>
              </a:rPr>
              <a:t>Aquatic and terrestrial microbes are the drivers and indicators of climate change by taking advantage of the acceleration of factors that effect biomechanical feedback loops which can be used in the advancements in green microbiology to sustain and mitigate climate change.</a:t>
            </a:r>
          </a:p>
          <a:p>
            <a:pPr marL="0" indent="0">
              <a:spcBef>
                <a:spcPts val="1200"/>
              </a:spcBef>
              <a:spcAft>
                <a:spcPts val="1200"/>
              </a:spcAft>
              <a:buNone/>
            </a:pPr>
            <a:r>
              <a:rPr lang="en-US" sz="3200" b="1" dirty="0">
                <a:solidFill>
                  <a:srgbClr val="000000"/>
                </a:solidFill>
                <a:latin typeface="Times New Roman" panose="02020603050405020304" pitchFamily="18" charset="0"/>
                <a:cs typeface="Times New Roman" panose="02020603050405020304" pitchFamily="18" charset="0"/>
              </a:rPr>
              <a:t>Hypothesis:</a:t>
            </a:r>
          </a:p>
          <a:p>
            <a:pPr>
              <a:spcBef>
                <a:spcPts val="1200"/>
              </a:spcBef>
              <a:spcAft>
                <a:spcPts val="1200"/>
              </a:spcAft>
            </a:pPr>
            <a:r>
              <a:rPr lang="en-US" sz="3200" dirty="0">
                <a:solidFill>
                  <a:srgbClr val="000000"/>
                </a:solidFill>
                <a:latin typeface="Times New Roman" panose="02020603050405020304" pitchFamily="18" charset="0"/>
                <a:cs typeface="Times New Roman" panose="02020603050405020304" pitchFamily="18" charset="0"/>
              </a:rPr>
              <a:t>There will be significant correlation to Specific Conductance, O2 saturation, and moisture with aquatic and terrestrial ecosystems that are major contributors for the decline in microbial communities. </a:t>
            </a:r>
          </a:p>
        </p:txBody>
      </p:sp>
      <p:pic>
        <p:nvPicPr>
          <p:cNvPr id="26" name="Picture 6">
            <a:extLst>
              <a:ext uri="{FF2B5EF4-FFF2-40B4-BE49-F238E27FC236}">
                <a16:creationId xmlns:a16="http://schemas.microsoft.com/office/drawing/2014/main" id="{9A05AEDD-7889-7BD9-9231-80940ECDA9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898" y="13980079"/>
            <a:ext cx="11226264" cy="665889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8" name="Text Placeholder 2">
            <a:extLst>
              <a:ext uri="{FF2B5EF4-FFF2-40B4-BE49-F238E27FC236}">
                <a16:creationId xmlns:a16="http://schemas.microsoft.com/office/drawing/2014/main" id="{C7948A8E-33ED-0687-B537-FB886A8F04C7}"/>
              </a:ext>
            </a:extLst>
          </p:cNvPr>
          <p:cNvSpPr txBox="1">
            <a:spLocks/>
          </p:cNvSpPr>
          <p:nvPr/>
        </p:nvSpPr>
        <p:spPr>
          <a:xfrm>
            <a:off x="24188525" y="3841789"/>
            <a:ext cx="8290964" cy="589164"/>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Results</a:t>
            </a:r>
          </a:p>
        </p:txBody>
      </p:sp>
      <p:pic>
        <p:nvPicPr>
          <p:cNvPr id="29" name="Picture 28">
            <a:extLst>
              <a:ext uri="{FF2B5EF4-FFF2-40B4-BE49-F238E27FC236}">
                <a16:creationId xmlns:a16="http://schemas.microsoft.com/office/drawing/2014/main" id="{A2536C09-7206-20F0-6B91-EA0287595AB9}"/>
              </a:ext>
            </a:extLst>
          </p:cNvPr>
          <p:cNvPicPr>
            <a:picLocks noChangeAspect="1"/>
          </p:cNvPicPr>
          <p:nvPr/>
        </p:nvPicPr>
        <p:blipFill>
          <a:blip r:embed="rId6"/>
          <a:stretch>
            <a:fillRect/>
          </a:stretch>
        </p:blipFill>
        <p:spPr>
          <a:xfrm>
            <a:off x="13706647" y="11674114"/>
            <a:ext cx="7953204" cy="1431891"/>
          </a:xfrm>
          <a:prstGeom prst="rect">
            <a:avLst/>
          </a:prstGeom>
        </p:spPr>
      </p:pic>
      <p:pic>
        <p:nvPicPr>
          <p:cNvPr id="30" name="Picture 4">
            <a:extLst>
              <a:ext uri="{FF2B5EF4-FFF2-40B4-BE49-F238E27FC236}">
                <a16:creationId xmlns:a16="http://schemas.microsoft.com/office/drawing/2014/main" id="{5877B9C4-3773-CBAE-403C-80875B8D4F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82746" y="4894614"/>
            <a:ext cx="9795364" cy="661620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18CA650D-CF40-72B6-FB19-F6265DB48319}"/>
              </a:ext>
            </a:extLst>
          </p:cNvPr>
          <p:cNvSpPr txBox="1"/>
          <p:nvPr/>
        </p:nvSpPr>
        <p:spPr>
          <a:xfrm>
            <a:off x="12838283" y="13248252"/>
            <a:ext cx="10421768" cy="5078313"/>
          </a:xfrm>
          <a:prstGeom prst="rect">
            <a:avLst/>
          </a:prstGeom>
          <a:noFill/>
        </p:spPr>
        <p:txBody>
          <a:bodyPr wrap="square" rtlCol="0">
            <a:spAutoFit/>
          </a:bodyPr>
          <a:lstStyle/>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Based on visual representations within the map, it shows that between the various types of classifications in microorganisms across the span of the US there is a large percentage in abundance of bacteria communities.</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Based on an Independent t-test, it shows that all comparisons of locations whether it be longitudinal or horizontal of US within the archaea, bacteria, eukarya, </a:t>
            </a:r>
            <a:r>
              <a:rPr lang="en-US" sz="3600" dirty="0">
                <a:latin typeface="Times New Roman" panose="02020603050405020304" pitchFamily="18" charset="0"/>
                <a:cs typeface="Times New Roman" panose="02020603050405020304" pitchFamily="18" charset="0"/>
              </a:rPr>
              <a:t>and </a:t>
            </a:r>
            <a:r>
              <a:rPr lang="en-US" sz="3200" dirty="0">
                <a:latin typeface="Times New Roman" panose="02020603050405020304" pitchFamily="18" charset="0"/>
                <a:cs typeface="Times New Roman" panose="02020603050405020304" pitchFamily="18" charset="0"/>
              </a:rPr>
              <a:t>unclassified are significantly correlated as all p-values are lower than 0.05 in all aspects, rejecting the null hypothesis.</a:t>
            </a:r>
            <a:endParaRPr lang="en-US" sz="2800" dirty="0">
              <a:latin typeface="Times New Roman" panose="02020603050405020304" pitchFamily="18" charset="0"/>
              <a:cs typeface="Times New Roman" panose="02020603050405020304" pitchFamily="18" charset="0"/>
            </a:endParaRPr>
          </a:p>
        </p:txBody>
      </p:sp>
      <p:pic>
        <p:nvPicPr>
          <p:cNvPr id="33" name="Picture 20">
            <a:extLst>
              <a:ext uri="{FF2B5EF4-FFF2-40B4-BE49-F238E27FC236}">
                <a16:creationId xmlns:a16="http://schemas.microsoft.com/office/drawing/2014/main" id="{6D4B20C1-D779-A987-2F38-FFE84708BC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48026" y="4964116"/>
            <a:ext cx="11772899" cy="445890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CF0A68B6-E88F-D38A-98F4-725E2C284B8B}"/>
              </a:ext>
            </a:extLst>
          </p:cNvPr>
          <p:cNvPicPr>
            <a:picLocks noChangeAspect="1"/>
          </p:cNvPicPr>
          <p:nvPr/>
        </p:nvPicPr>
        <p:blipFill>
          <a:blip r:embed="rId9"/>
          <a:stretch>
            <a:fillRect/>
          </a:stretch>
        </p:blipFill>
        <p:spPr>
          <a:xfrm>
            <a:off x="23710040" y="9544945"/>
            <a:ext cx="11772899" cy="1936888"/>
          </a:xfrm>
          <a:prstGeom prst="rect">
            <a:avLst/>
          </a:prstGeom>
        </p:spPr>
      </p:pic>
      <p:sp>
        <p:nvSpPr>
          <p:cNvPr id="35" name="TextBox 34">
            <a:extLst>
              <a:ext uri="{FF2B5EF4-FFF2-40B4-BE49-F238E27FC236}">
                <a16:creationId xmlns:a16="http://schemas.microsoft.com/office/drawing/2014/main" id="{C3A9D67E-7FA5-2D60-6866-564B22E6C77D}"/>
              </a:ext>
            </a:extLst>
          </p:cNvPr>
          <p:cNvSpPr txBox="1"/>
          <p:nvPr/>
        </p:nvSpPr>
        <p:spPr>
          <a:xfrm>
            <a:off x="23805954" y="11918089"/>
            <a:ext cx="11226264" cy="6370975"/>
          </a:xfrm>
          <a:prstGeom prst="rect">
            <a:avLst/>
          </a:prstGeom>
          <a:noFill/>
        </p:spPr>
        <p:txBody>
          <a:bodyPr wrap="square" rtlCol="0">
            <a:spAutoFit/>
          </a:bodyPr>
          <a:lstStyle/>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Based on an ANOVA test between soil, benthic, and water NAC and MCN display a p-value of 3.72e-16 which indicates a significant correlation rejecting the null hypothesis</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Therefore, there is no correlation between the three different ecosystems to their corresponding factors of NAC and MCN.</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Individually, there is only a correlation between NAC and MCN in surface level water ecosystems due to the p-value being 1.034e-10, rejecting the null hypothesis that is there is no correlation between NAC and MCN in surface level water ecosystems.</a:t>
            </a:r>
          </a:p>
          <a:p>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B6914A96-8943-486D-90EA-E50A82A2CD12}"/>
              </a:ext>
            </a:extLst>
          </p:cNvPr>
          <p:cNvPicPr>
            <a:picLocks noChangeAspect="1"/>
          </p:cNvPicPr>
          <p:nvPr/>
        </p:nvPicPr>
        <p:blipFill>
          <a:blip r:embed="rId10"/>
          <a:stretch>
            <a:fillRect/>
          </a:stretch>
        </p:blipFill>
        <p:spPr>
          <a:xfrm>
            <a:off x="12982746" y="18712010"/>
            <a:ext cx="10914157" cy="10509428"/>
          </a:xfrm>
          <a:prstGeom prst="rect">
            <a:avLst/>
          </a:prstGeom>
          <a:ln>
            <a:noFill/>
          </a:ln>
          <a:effectLst>
            <a:outerShdw blurRad="190500" algn="tl" rotWithShape="0">
              <a:srgbClr val="000000">
                <a:alpha val="70000"/>
              </a:srgbClr>
            </a:outerShdw>
          </a:effectLst>
        </p:spPr>
      </p:pic>
      <p:pic>
        <p:nvPicPr>
          <p:cNvPr id="39" name="Picture 38">
            <a:extLst>
              <a:ext uri="{FF2B5EF4-FFF2-40B4-BE49-F238E27FC236}">
                <a16:creationId xmlns:a16="http://schemas.microsoft.com/office/drawing/2014/main" id="{D4961F68-2AED-87A5-75F6-DEF2E50630E5}"/>
              </a:ext>
            </a:extLst>
          </p:cNvPr>
          <p:cNvPicPr>
            <a:picLocks noChangeAspect="1"/>
          </p:cNvPicPr>
          <p:nvPr/>
        </p:nvPicPr>
        <p:blipFill>
          <a:blip r:embed="rId11"/>
          <a:stretch>
            <a:fillRect/>
          </a:stretch>
        </p:blipFill>
        <p:spPr>
          <a:xfrm>
            <a:off x="24667630" y="27347249"/>
            <a:ext cx="9872921" cy="1729362"/>
          </a:xfrm>
          <a:prstGeom prst="rect">
            <a:avLst/>
          </a:prstGeom>
        </p:spPr>
      </p:pic>
      <p:sp>
        <p:nvSpPr>
          <p:cNvPr id="40" name="TextBox 39">
            <a:extLst>
              <a:ext uri="{FF2B5EF4-FFF2-40B4-BE49-F238E27FC236}">
                <a16:creationId xmlns:a16="http://schemas.microsoft.com/office/drawing/2014/main" id="{9B4948A0-4F32-393D-6AD5-1CD74C1EE1E6}"/>
              </a:ext>
            </a:extLst>
          </p:cNvPr>
          <p:cNvSpPr txBox="1"/>
          <p:nvPr/>
        </p:nvSpPr>
        <p:spPr>
          <a:xfrm>
            <a:off x="12962490" y="29258939"/>
            <a:ext cx="22004216" cy="3046988"/>
          </a:xfrm>
          <a:prstGeom prst="rect">
            <a:avLst/>
          </a:prstGeom>
          <a:noFill/>
        </p:spPr>
        <p:txBody>
          <a:bodyPr wrap="square" rtlCol="0">
            <a:spAutoFit/>
          </a:bodyPr>
          <a:lstStyle/>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Based on the PCA, it shows variance in percentage within each variable as displayed in the correlation matrix listed from top being #1 and the bottom being #14. The values indicated shows low variance between all variables. </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But the PCA illustrates the highest priority in correlation is Cell Density, Specific Conductance, and H2O temperature being the main factors in all ecosystems to create disruptions or increases in microbial communities.</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
        <p:nvSpPr>
          <p:cNvPr id="41" name="Text Placeholder 2">
            <a:extLst>
              <a:ext uri="{FF2B5EF4-FFF2-40B4-BE49-F238E27FC236}">
                <a16:creationId xmlns:a16="http://schemas.microsoft.com/office/drawing/2014/main" id="{C8549394-7496-25FA-4230-72F96BC7FB3A}"/>
              </a:ext>
            </a:extLst>
          </p:cNvPr>
          <p:cNvSpPr txBox="1">
            <a:spLocks/>
          </p:cNvSpPr>
          <p:nvPr/>
        </p:nvSpPr>
        <p:spPr>
          <a:xfrm>
            <a:off x="2180974" y="12829783"/>
            <a:ext cx="8290964" cy="589164"/>
          </a:xfrm>
          <a:prstGeom prst="rect">
            <a:avLst/>
          </a:prstGeom>
          <a:noFill/>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Methodology</a:t>
            </a:r>
          </a:p>
        </p:txBody>
      </p:sp>
      <p:sp>
        <p:nvSpPr>
          <p:cNvPr id="42" name="Text Placeholder 2">
            <a:extLst>
              <a:ext uri="{FF2B5EF4-FFF2-40B4-BE49-F238E27FC236}">
                <a16:creationId xmlns:a16="http://schemas.microsoft.com/office/drawing/2014/main" id="{AD979584-5A09-0545-0CB2-2DE6A9B7FBB7}"/>
              </a:ext>
            </a:extLst>
          </p:cNvPr>
          <p:cNvSpPr txBox="1">
            <a:spLocks/>
          </p:cNvSpPr>
          <p:nvPr/>
        </p:nvSpPr>
        <p:spPr>
          <a:xfrm>
            <a:off x="2166018" y="21581472"/>
            <a:ext cx="8290964" cy="589164"/>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Questions</a:t>
            </a:r>
          </a:p>
        </p:txBody>
      </p:sp>
      <p:sp>
        <p:nvSpPr>
          <p:cNvPr id="43" name="TextBox 42">
            <a:extLst>
              <a:ext uri="{FF2B5EF4-FFF2-40B4-BE49-F238E27FC236}">
                <a16:creationId xmlns:a16="http://schemas.microsoft.com/office/drawing/2014/main" id="{49BEAEE2-CFD9-E520-C724-7ABA7ECD11DF}"/>
              </a:ext>
            </a:extLst>
          </p:cNvPr>
          <p:cNvSpPr txBox="1"/>
          <p:nvPr/>
        </p:nvSpPr>
        <p:spPr>
          <a:xfrm>
            <a:off x="767362" y="22437336"/>
            <a:ext cx="11325336" cy="6494085"/>
          </a:xfrm>
          <a:prstGeom prst="rect">
            <a:avLst/>
          </a:prstGeom>
          <a:noFill/>
        </p:spPr>
        <p:txBody>
          <a:bodyPr wrap="square" rtlCol="0">
            <a:spAutoFit/>
          </a:bodyPr>
          <a:lstStyle/>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How are microbial communities affected similarly between aquatic and terrestrial ecosystems to increase or decrease in abundance?</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Which ecosystems’ set of microbial communities has the most diverse accumulation of microbial communities across the US?</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Which ecosystem has a dominant role in climate change and what is the most contributing factor in this ecosystem that creates this dominated role?</a:t>
            </a:r>
          </a:p>
          <a:p>
            <a:pPr marL="457247" indent="-457247">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47" indent="-457247">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Is there a difference between deep water ecosystems and surface level water ecosystems and if so, what are they?</a:t>
            </a:r>
            <a:endParaRPr lang="en-US" sz="2800" dirty="0">
              <a:latin typeface="Times New Roman" panose="02020603050405020304" pitchFamily="18" charset="0"/>
              <a:cs typeface="Times New Roman" panose="02020603050405020304" pitchFamily="18" charset="0"/>
            </a:endParaRPr>
          </a:p>
        </p:txBody>
      </p:sp>
      <p:sp>
        <p:nvSpPr>
          <p:cNvPr id="44" name="Text Placeholder 2">
            <a:extLst>
              <a:ext uri="{FF2B5EF4-FFF2-40B4-BE49-F238E27FC236}">
                <a16:creationId xmlns:a16="http://schemas.microsoft.com/office/drawing/2014/main" id="{554A6E97-8DAE-BBA3-3392-636E524CAFA1}"/>
              </a:ext>
            </a:extLst>
          </p:cNvPr>
          <p:cNvSpPr txBox="1">
            <a:spLocks/>
          </p:cNvSpPr>
          <p:nvPr/>
        </p:nvSpPr>
        <p:spPr>
          <a:xfrm>
            <a:off x="34805743" y="29801918"/>
            <a:ext cx="11022023" cy="988986"/>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400" b="1" dirty="0">
                <a:solidFill>
                  <a:schemeClr val="bg1"/>
                </a:solidFill>
                <a:latin typeface="Times New Roman" panose="02020603050405020304" pitchFamily="18" charset="0"/>
                <a:cs typeface="Times New Roman" panose="02020603050405020304" pitchFamily="18" charset="0"/>
              </a:rPr>
              <a:t>References &amp; Acknowledgments</a:t>
            </a:r>
          </a:p>
        </p:txBody>
      </p:sp>
      <p:sp>
        <p:nvSpPr>
          <p:cNvPr id="45" name="Text Placeholder 13">
            <a:extLst>
              <a:ext uri="{FF2B5EF4-FFF2-40B4-BE49-F238E27FC236}">
                <a16:creationId xmlns:a16="http://schemas.microsoft.com/office/drawing/2014/main" id="{9AFDE227-1712-874B-FA16-C9E0593707B2}"/>
              </a:ext>
            </a:extLst>
          </p:cNvPr>
          <p:cNvSpPr txBox="1">
            <a:spLocks/>
          </p:cNvSpPr>
          <p:nvPr/>
        </p:nvSpPr>
        <p:spPr>
          <a:xfrm>
            <a:off x="35292927" y="31081497"/>
            <a:ext cx="10948526" cy="1478147"/>
          </a:xfrm>
          <a:prstGeom prst="rect">
            <a:avLst/>
          </a:prstGeom>
        </p:spPr>
        <p:txBody>
          <a:bodyPr/>
          <a:lst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buNone/>
            </a:pPr>
            <a:r>
              <a:rPr lang="en-US" sz="3200" dirty="0">
                <a:latin typeface="Times New Roman" panose="02020603050405020304" pitchFamily="18" charset="0"/>
                <a:cs typeface="Times New Roman" panose="02020603050405020304" pitchFamily="18" charset="0"/>
              </a:rPr>
              <a:t>This study has been supported by an NSF CAREER project (2145130). We acknowledge the operation of the NEON supported by the NSF.</a:t>
            </a:r>
          </a:p>
          <a:p>
            <a:pPr marL="0" indent="0">
              <a:buNone/>
            </a:pPr>
            <a:endParaRPr lang="en-US" sz="3200" dirty="0">
              <a:latin typeface="Times New Roman" panose="02020603050405020304" pitchFamily="18" charset="0"/>
              <a:cs typeface="Times New Roman" panose="02020603050405020304" pitchFamily="18" charset="0"/>
            </a:endParaRPr>
          </a:p>
        </p:txBody>
      </p:sp>
      <p:sp>
        <p:nvSpPr>
          <p:cNvPr id="46" name="Text Placeholder 2">
            <a:extLst>
              <a:ext uri="{FF2B5EF4-FFF2-40B4-BE49-F238E27FC236}">
                <a16:creationId xmlns:a16="http://schemas.microsoft.com/office/drawing/2014/main" id="{F1E55C23-D95B-A9F9-13A2-CA27628A8C4D}"/>
              </a:ext>
            </a:extLst>
          </p:cNvPr>
          <p:cNvSpPr txBox="1">
            <a:spLocks/>
          </p:cNvSpPr>
          <p:nvPr/>
        </p:nvSpPr>
        <p:spPr>
          <a:xfrm>
            <a:off x="36176838" y="20021445"/>
            <a:ext cx="8290965" cy="589166"/>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Conclusion</a:t>
            </a:r>
          </a:p>
        </p:txBody>
      </p:sp>
      <p:sp>
        <p:nvSpPr>
          <p:cNvPr id="47" name="Text Placeholder 2">
            <a:extLst>
              <a:ext uri="{FF2B5EF4-FFF2-40B4-BE49-F238E27FC236}">
                <a16:creationId xmlns:a16="http://schemas.microsoft.com/office/drawing/2014/main" id="{F445904C-4CF3-DD28-01D6-4DA18791667F}"/>
              </a:ext>
            </a:extLst>
          </p:cNvPr>
          <p:cNvSpPr txBox="1">
            <a:spLocks/>
          </p:cNvSpPr>
          <p:nvPr/>
        </p:nvSpPr>
        <p:spPr>
          <a:xfrm>
            <a:off x="2397461" y="29643492"/>
            <a:ext cx="8290964" cy="589164"/>
          </a:xfrm>
          <a:prstGeom prst="rect">
            <a:avLst/>
          </a:prstGeom>
        </p:spPr>
        <p:txBody>
          <a:bodyPr vert="horz" lIns="91443" tIns="45721" rIns="91443" bIns="45721" rtlCol="0" anchor="ctr"/>
          <a:lstStyle>
            <a:defPPr>
              <a:defRPr lang="en-US"/>
            </a:defPPr>
            <a:lvl1pPr marL="0" algn="ctr" defTabSz="457200" rtl="0" eaLnBrk="1" latinLnBrk="0" hangingPunct="1">
              <a:defRPr sz="576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5757" b="1" dirty="0">
                <a:solidFill>
                  <a:schemeClr val="bg1"/>
                </a:solidFill>
                <a:latin typeface="Times New Roman" panose="02020603050405020304" pitchFamily="18" charset="0"/>
                <a:cs typeface="Times New Roman" panose="02020603050405020304" pitchFamily="18" charset="0"/>
              </a:rPr>
              <a:t>Future Directions</a:t>
            </a:r>
          </a:p>
        </p:txBody>
      </p:sp>
      <p:sp>
        <p:nvSpPr>
          <p:cNvPr id="53" name="TextBox 52">
            <a:extLst>
              <a:ext uri="{FF2B5EF4-FFF2-40B4-BE49-F238E27FC236}">
                <a16:creationId xmlns:a16="http://schemas.microsoft.com/office/drawing/2014/main" id="{E2C2D19D-D592-FE43-5639-C89DE32C7873}"/>
              </a:ext>
            </a:extLst>
          </p:cNvPr>
          <p:cNvSpPr txBox="1"/>
          <p:nvPr/>
        </p:nvSpPr>
        <p:spPr>
          <a:xfrm>
            <a:off x="35561489" y="20858134"/>
            <a:ext cx="9519449" cy="8956298"/>
          </a:xfrm>
          <a:prstGeom prst="rect">
            <a:avLst/>
          </a:prstGeom>
          <a:noFill/>
        </p:spPr>
        <p:txBody>
          <a:bodyPr wrap="square" rtlCol="0">
            <a:spAutoFit/>
          </a:bodyPr>
          <a:lstStyle/>
          <a:p>
            <a:pPr marL="457247" indent="-457247" defTabSz="914493" eaLnBrk="0" fontAlgn="base" hangingPunct="0">
              <a:spcBef>
                <a:spcPct val="0"/>
              </a:spcBef>
              <a:spcAft>
                <a:spcPct val="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The study aims to explore the correlation between microorganisms and environmental factors like temperature, soil composition, pH, and moisture, using NEON Laboratories data to advance Green Microbiology for climate sustainability.</a:t>
            </a:r>
          </a:p>
          <a:p>
            <a:pPr marL="457247" indent="-457247" defTabSz="914493" eaLnBrk="0" fontAlgn="base" hangingPunct="0">
              <a:spcBef>
                <a:spcPct val="0"/>
              </a:spcBef>
              <a:spcAft>
                <a:spcPct val="0"/>
              </a:spcAft>
              <a:buFont typeface="Arial" panose="020B0604020202020204" pitchFamily="34" charset="0"/>
              <a:buChar char="•"/>
            </a:pPr>
            <a:endParaRPr lang="en-US" altLang="en-US" sz="3200" dirty="0">
              <a:latin typeface="Times New Roman" panose="02020603050405020304" pitchFamily="18" charset="0"/>
              <a:cs typeface="Times New Roman" panose="02020603050405020304" pitchFamily="18" charset="0"/>
            </a:endParaRPr>
          </a:p>
          <a:p>
            <a:pPr marL="457247" indent="-457247" defTabSz="914493" eaLnBrk="0" fontAlgn="base" hangingPunct="0">
              <a:spcBef>
                <a:spcPct val="0"/>
              </a:spcBef>
              <a:spcAft>
                <a:spcPct val="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Microorganisms are crucial in biomechanical processes that affect climate change, with alarming declines in microbial populations and diversity in both aquatic and terrestrial ecosystems.</a:t>
            </a:r>
          </a:p>
          <a:p>
            <a:pPr defTabSz="914493" eaLnBrk="0" fontAlgn="base" hangingPunct="0">
              <a:spcBef>
                <a:spcPct val="0"/>
              </a:spcBef>
              <a:spcAft>
                <a:spcPct val="0"/>
              </a:spcAft>
              <a:buFontTx/>
              <a:buChar char="•"/>
            </a:pPr>
            <a:endParaRPr lang="en-US" altLang="en-US" sz="3200" dirty="0">
              <a:latin typeface="Times New Roman" panose="02020603050405020304" pitchFamily="18" charset="0"/>
              <a:cs typeface="Times New Roman" panose="02020603050405020304" pitchFamily="18" charset="0"/>
            </a:endParaRPr>
          </a:p>
          <a:p>
            <a:pPr marL="457247" indent="-457247" defTabSz="914493" eaLnBrk="0" fontAlgn="base" hangingPunct="0">
              <a:spcBef>
                <a:spcPct val="0"/>
              </a:spcBef>
              <a:spcAft>
                <a:spcPct val="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Water temperature and specific conductance are significant drivers of the carbon cycle, acting as either accelerants or deterrents depending on their levels.</a:t>
            </a:r>
          </a:p>
          <a:p>
            <a:pPr defTabSz="914493" eaLnBrk="0" fontAlgn="base" hangingPunct="0">
              <a:spcBef>
                <a:spcPct val="0"/>
              </a:spcBef>
              <a:spcAft>
                <a:spcPct val="0"/>
              </a:spcAft>
              <a:buFontTx/>
              <a:buChar char="•"/>
            </a:pPr>
            <a:endParaRPr lang="en-US" altLang="en-US" sz="3200" dirty="0">
              <a:latin typeface="Times New Roman" panose="02020603050405020304" pitchFamily="18" charset="0"/>
              <a:cs typeface="Times New Roman" panose="02020603050405020304" pitchFamily="18" charset="0"/>
            </a:endParaRPr>
          </a:p>
          <a:p>
            <a:pPr marL="457247" indent="-457247" defTabSz="914493" eaLnBrk="0" fontAlgn="base" hangingPunct="0">
              <a:spcBef>
                <a:spcPct val="0"/>
              </a:spcBef>
              <a:spcAft>
                <a:spcPct val="0"/>
              </a:spcAf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Soil moisture and temperature are critical to the nitrogen cycle, influencing microbial activity and serving as indicators of ecosystem processes.</a:t>
            </a:r>
          </a:p>
        </p:txBody>
      </p:sp>
      <p:sp>
        <p:nvSpPr>
          <p:cNvPr id="56" name="TextBox 55">
            <a:extLst>
              <a:ext uri="{FF2B5EF4-FFF2-40B4-BE49-F238E27FC236}">
                <a16:creationId xmlns:a16="http://schemas.microsoft.com/office/drawing/2014/main" id="{CF9A8DC7-1ECA-7CE9-7D43-DFD189F25E52}"/>
              </a:ext>
            </a:extLst>
          </p:cNvPr>
          <p:cNvSpPr txBox="1"/>
          <p:nvPr/>
        </p:nvSpPr>
        <p:spPr>
          <a:xfrm>
            <a:off x="767362" y="30695235"/>
            <a:ext cx="11542064" cy="2062103"/>
          </a:xfrm>
          <a:prstGeom prst="rect">
            <a:avLst/>
          </a:prstGeom>
          <a:noFill/>
        </p:spPr>
        <p:txBody>
          <a:bodyPr wrap="square" rtlCol="0">
            <a:spAutoFit/>
          </a:bodyPr>
          <a:lstStyle/>
          <a:p>
            <a:pPr marL="457247" indent="-457247" defTabSz="914493" eaLnBrk="0" fontAlgn="base" hangingPunct="0">
              <a:spcBef>
                <a:spcPct val="0"/>
              </a:spcBef>
              <a:spcAft>
                <a:spcPct val="0"/>
              </a:spcAf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Further studies should focus on seasonal changes across the United States in microorganism abundance and their effects on environmental factors to better understand and utilize biological processes for sustainability through Green Microbiology.</a:t>
            </a:r>
            <a:endParaRPr lang="en-US" altLang="en-US" sz="3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D7C83B0-045B-B100-A357-F18DBB8FE904}"/>
              </a:ext>
            </a:extLst>
          </p:cNvPr>
          <p:cNvPicPr>
            <a:picLocks noChangeAspect="1"/>
          </p:cNvPicPr>
          <p:nvPr/>
        </p:nvPicPr>
        <p:blipFill>
          <a:blip r:embed="rId12"/>
          <a:stretch>
            <a:fillRect/>
          </a:stretch>
        </p:blipFill>
        <p:spPr>
          <a:xfrm>
            <a:off x="24241477" y="18705066"/>
            <a:ext cx="10725229" cy="8365979"/>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2AF5C0C5-CD0C-15FD-4CE6-3D56AD69B577}"/>
              </a:ext>
            </a:extLst>
          </p:cNvPr>
          <p:cNvSpPr txBox="1"/>
          <p:nvPr/>
        </p:nvSpPr>
        <p:spPr>
          <a:xfrm>
            <a:off x="35436169" y="13288793"/>
            <a:ext cx="9640146" cy="6771084"/>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SEM illustrates strong relation between McD and A_C (1.00), supporting the link between specific conductance with Microbial Cell Density. Same with Soil factors (SIP) with terrestrial abiotic factors. </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Interestingly, lipid concentration is directly related to terrestrial abiotic factors but indirectly to aquatic ones. Water temperature shows weak relations with aquatic ecosystems.</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Other abiotic factors in figures are also supported by the SEM, with values above 0.73 for their respective ecosystem.</a:t>
            </a:r>
          </a:p>
          <a:p>
            <a:endParaRPr lang="en-US" dirty="0"/>
          </a:p>
        </p:txBody>
      </p:sp>
      <p:sp>
        <p:nvSpPr>
          <p:cNvPr id="13" name="TextBox 12">
            <a:extLst>
              <a:ext uri="{FF2B5EF4-FFF2-40B4-BE49-F238E27FC236}">
                <a16:creationId xmlns:a16="http://schemas.microsoft.com/office/drawing/2014/main" id="{F75BB3A5-E2EB-EF15-ECF8-0D8E5975174F}"/>
              </a:ext>
            </a:extLst>
          </p:cNvPr>
          <p:cNvSpPr txBox="1"/>
          <p:nvPr/>
        </p:nvSpPr>
        <p:spPr>
          <a:xfrm>
            <a:off x="7948107" y="1660793"/>
            <a:ext cx="8066585" cy="2569934"/>
          </a:xfrm>
          <a:prstGeom prst="rect">
            <a:avLst/>
          </a:prstGeom>
          <a:noFill/>
        </p:spPr>
        <p:txBody>
          <a:bodyPr wrap="square">
            <a:spAutoFit/>
          </a:bodyPr>
          <a:lstStyle/>
          <a:p>
            <a:r>
              <a:rPr lang="en-US" sz="3900" dirty="0">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Email: lsai2907@sdsu.edu</a:t>
            </a:r>
            <a:endParaRPr lang="en-US" sz="3900" dirty="0">
              <a:latin typeface="Times New Roman" panose="02020603050405020304" pitchFamily="18" charset="0"/>
              <a:cs typeface="Times New Roman" panose="02020603050405020304" pitchFamily="18" charset="0"/>
            </a:endParaRPr>
          </a:p>
          <a:p>
            <a:r>
              <a:rPr lang="en-US" sz="3900" dirty="0">
                <a:latin typeface="Times New Roman" panose="02020603050405020304" pitchFamily="18" charset="0"/>
                <a:cs typeface="Times New Roman" panose="02020603050405020304" pitchFamily="18" charset="0"/>
              </a:rPr>
              <a:t>Phone Number: (858)-444-0671</a:t>
            </a:r>
          </a:p>
          <a:p>
            <a:r>
              <a:rPr lang="en-US" sz="3900" dirty="0">
                <a:latin typeface="Times New Roman" panose="02020603050405020304" pitchFamily="18" charset="0"/>
                <a:cs typeface="Times New Roman" panose="02020603050405020304" pitchFamily="18" charset="0"/>
              </a:rPr>
              <a:t>Best reached by email</a:t>
            </a:r>
          </a:p>
          <a:p>
            <a:endParaRPr lang="en-US" sz="4400"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821E006-932D-4380-8523-40AC5FC65FDA}"/>
              </a:ext>
            </a:extLst>
          </p:cNvPr>
          <p:cNvPicPr>
            <a:picLocks noChangeAspect="1"/>
          </p:cNvPicPr>
          <p:nvPr/>
        </p:nvPicPr>
        <p:blipFill>
          <a:blip r:embed="rId14"/>
          <a:stretch>
            <a:fillRect/>
          </a:stretch>
        </p:blipFill>
        <p:spPr>
          <a:xfrm>
            <a:off x="5433848" y="1240343"/>
            <a:ext cx="2354069" cy="2163334"/>
          </a:xfrm>
          <a:prstGeom prst="rect">
            <a:avLst/>
          </a:prstGeom>
        </p:spPr>
      </p:pic>
      <p:sp>
        <p:nvSpPr>
          <p:cNvPr id="21" name="TextBox 20">
            <a:extLst>
              <a:ext uri="{FF2B5EF4-FFF2-40B4-BE49-F238E27FC236}">
                <a16:creationId xmlns:a16="http://schemas.microsoft.com/office/drawing/2014/main" id="{7EB012F0-73C3-C372-4AB9-3790A3E62AE8}"/>
              </a:ext>
            </a:extLst>
          </p:cNvPr>
          <p:cNvSpPr txBox="1"/>
          <p:nvPr/>
        </p:nvSpPr>
        <p:spPr>
          <a:xfrm>
            <a:off x="7876392" y="1106767"/>
            <a:ext cx="689670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Contact Information:</a:t>
            </a:r>
          </a:p>
        </p:txBody>
      </p:sp>
      <p:pic>
        <p:nvPicPr>
          <p:cNvPr id="3" name="Picture 2">
            <a:extLst>
              <a:ext uri="{FF2B5EF4-FFF2-40B4-BE49-F238E27FC236}">
                <a16:creationId xmlns:a16="http://schemas.microsoft.com/office/drawing/2014/main" id="{970DA240-F47D-D0A0-D8EF-214872462884}"/>
              </a:ext>
            </a:extLst>
          </p:cNvPr>
          <p:cNvPicPr>
            <a:picLocks noChangeAspect="1"/>
          </p:cNvPicPr>
          <p:nvPr/>
        </p:nvPicPr>
        <p:blipFill>
          <a:blip r:embed="rId15"/>
          <a:stretch>
            <a:fillRect/>
          </a:stretch>
        </p:blipFill>
        <p:spPr>
          <a:xfrm>
            <a:off x="35665546" y="4894614"/>
            <a:ext cx="9410769" cy="8182035"/>
          </a:xfrm>
          <a:prstGeom prst="rect">
            <a:avLst/>
          </a:prstGeom>
        </p:spPr>
      </p:pic>
    </p:spTree>
    <p:extLst>
      <p:ext uri="{BB962C8B-B14F-4D97-AF65-F5344CB8AC3E}">
        <p14:creationId xmlns:p14="http://schemas.microsoft.com/office/powerpoint/2010/main" val="8893838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283</TotalTime>
  <Words>741</Words>
  <Application>Microsoft Office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Leo Sai</dc:creator>
  <cp:lastModifiedBy>Leo Sai</cp:lastModifiedBy>
  <cp:revision>46</cp:revision>
  <dcterms:created xsi:type="dcterms:W3CDTF">2025-01-11T04:18:05Z</dcterms:created>
  <dcterms:modified xsi:type="dcterms:W3CDTF">2025-02-12T05:47:59Z</dcterms:modified>
</cp:coreProperties>
</file>