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3502EB8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51206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449D5C-BEDF-F322-FC50-1FAF166D7948}" name="Xiaofeng Xu" initials="" userId="S::xxu@sdsu.edu::4fccdb3c-aa7a-40cc-819a-2a06870cb415" providerId="AD"/>
  <p188:author id="{DFEF7FA7-D6CD-5A56-666E-F9986E89CD37}" name="Leo Sai" initials="LS" userId="af85ea84b883a0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D7BA89"/>
    <a:srgbClr val="0D1D3D"/>
    <a:srgbClr val="10244C"/>
    <a:srgbClr val="132A59"/>
    <a:srgbClr val="121824"/>
    <a:srgbClr val="082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 autoAdjust="0"/>
    <p:restoredTop sz="94626"/>
  </p:normalViewPr>
  <p:slideViewPr>
    <p:cSldViewPr snapToGrid="0">
      <p:cViewPr>
        <p:scale>
          <a:sx n="25" d="100"/>
          <a:sy n="25" d="100"/>
        </p:scale>
        <p:origin x="462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3502EB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A72AF1-3262-6942-BBEB-F1EA14B98B8B}" authorId="{73449D5C-BEDF-F322-FC50-1FAF166D7948}" status="resolved" created="2025-02-09T07:04:16.13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89383819" sldId="257"/>
      <ac:spMk id="53" creationId="{E2C2D19D-D592-FE43-5639-C89DE32C7873}"/>
      <ac:txMk cp="353">
        <ac:context len="354" hash="511403767"/>
      </ac:txMk>
    </ac:txMkLst>
    <p188:pos x="8982854" y="1218095"/>
    <p188:txBody>
      <a:bodyPr/>
      <a:lstStyle/>
      <a:p>
        <a:r>
          <a:rPr lang="en-US"/>
          <a:t>This is not a conclusion.</a:t>
        </a:r>
      </a:p>
    </p188:txBody>
  </p188:cm>
  <p188:cm id="{6632E03D-57AC-0C45-963E-CFEED6AD489E}" authorId="{73449D5C-BEDF-F322-FC50-1FAF166D7948}" status="resolved" created="2025-02-09T07:05:09.77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89383819" sldId="257"/>
      <ac:spMk id="18" creationId="{0DF5D039-3367-01C3-9E09-D4C317889219}"/>
      <ac:txMk cp="0" len="76">
        <ac:context len="77" hash="824964388"/>
      </ac:txMk>
    </ac:txMkLst>
    <p188:pos x="32570577" y="1214656"/>
    <p188:txBody>
      <a:bodyPr/>
      <a:lstStyle/>
      <a:p>
        <a:r>
          <a:rPr lang="en-US"/>
          <a:t>Macroecology of microbial abundance in soil and aquatic ecosystems across US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2-12T06:29:50.763" authorId="{DFEF7FA7-D6CD-5A56-666E-F9986E89CD37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CEC2-E5E6-4B68-82FA-3AC494B42667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79F12-FEDE-40F0-AE1A-38342CD8B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1pPr>
    <a:lvl2pPr marL="520979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2pPr>
    <a:lvl3pPr marL="1041959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3pPr>
    <a:lvl4pPr marL="1562938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4pPr>
    <a:lvl5pPr marL="2083918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5pPr>
    <a:lvl6pPr marL="2604897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6pPr>
    <a:lvl7pPr marL="3125876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7pPr>
    <a:lvl8pPr marL="3646856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8pPr>
    <a:lvl9pPr marL="4167835" algn="l" defTabSz="1041959" rtl="0" eaLnBrk="1" latinLnBrk="0" hangingPunct="1">
      <a:defRPr sz="13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acknowledgment on right side. This is what I did and what I </a:t>
            </a:r>
            <a:r>
              <a:rPr lang="en-US" dirty="0" err="1"/>
              <a:t>I</a:t>
            </a:r>
            <a:r>
              <a:rPr lang="en-US" dirty="0"/>
              <a:t> do and continue talking if </a:t>
            </a:r>
            <a:r>
              <a:rPr lang="en-US"/>
              <a:t>more interested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79F12-FEDE-40F0-AE1A-38342CD8B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6285233"/>
            <a:ext cx="43525440" cy="13370560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0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9574541"/>
            <a:ext cx="44165520" cy="1597532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25701001"/>
            <a:ext cx="44165520" cy="84010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>
                    <a:tint val="82000"/>
                  </a:schemeClr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82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044708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9414513"/>
            <a:ext cx="21662704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4028420"/>
            <a:ext cx="2166270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9414513"/>
            <a:ext cx="21769390" cy="461390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529588"/>
            <a:ext cx="25923240" cy="27292300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560320"/>
            <a:ext cx="16515397" cy="896112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529588"/>
            <a:ext cx="25923240" cy="27292300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1521440"/>
            <a:ext cx="16515397" cy="21344893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044708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AA5C-D814-4568-BACE-E5BE6CC9E1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35595568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5595568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78D05-F8C3-4BD7-A913-9C017B15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18/10/relationships/comments" Target="../comments/modernComment_101_3502EB8B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hyperlink" Target="mailto:lsai2907@sdsu.edu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4BBD828A-6B39-C382-5D8E-8466448D8947}"/>
              </a:ext>
            </a:extLst>
          </p:cNvPr>
          <p:cNvSpPr/>
          <p:nvPr/>
        </p:nvSpPr>
        <p:spPr>
          <a:xfrm flipV="1">
            <a:off x="37222261" y="33237763"/>
            <a:ext cx="12490072" cy="1290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8D448D-72B2-510F-003E-CA9D09F5B01C}"/>
              </a:ext>
            </a:extLst>
          </p:cNvPr>
          <p:cNvSpPr/>
          <p:nvPr/>
        </p:nvSpPr>
        <p:spPr>
          <a:xfrm flipV="1">
            <a:off x="783378" y="30725080"/>
            <a:ext cx="11408725" cy="1341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0E0A6EA-837B-6213-4ED6-A395BDCC4A0F}"/>
              </a:ext>
            </a:extLst>
          </p:cNvPr>
          <p:cNvSpPr/>
          <p:nvPr/>
        </p:nvSpPr>
        <p:spPr>
          <a:xfrm flipV="1">
            <a:off x="525837" y="12799271"/>
            <a:ext cx="11410237" cy="1341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5D58862-0AE7-94CA-BC03-D2B25E4161EE}"/>
              </a:ext>
            </a:extLst>
          </p:cNvPr>
          <p:cNvSpPr/>
          <p:nvPr/>
        </p:nvSpPr>
        <p:spPr>
          <a:xfrm flipV="1">
            <a:off x="525830" y="22478537"/>
            <a:ext cx="11410244" cy="1341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F06618-A646-2926-3371-8C0E0443599D}"/>
              </a:ext>
            </a:extLst>
          </p:cNvPr>
          <p:cNvSpPr/>
          <p:nvPr/>
        </p:nvSpPr>
        <p:spPr>
          <a:xfrm flipV="1">
            <a:off x="12534019" y="4848274"/>
            <a:ext cx="37453823" cy="13413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D3BB980-D8B0-F5FE-04C3-936C4A67764F}"/>
              </a:ext>
            </a:extLst>
          </p:cNvPr>
          <p:cNvSpPr/>
          <p:nvPr/>
        </p:nvSpPr>
        <p:spPr>
          <a:xfrm flipV="1">
            <a:off x="585944" y="4818713"/>
            <a:ext cx="11410244" cy="13413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pic>
        <p:nvPicPr>
          <p:cNvPr id="17" name="Picture 2" descr="NEON | Data Portal Home">
            <a:extLst>
              <a:ext uri="{FF2B5EF4-FFF2-40B4-BE49-F238E27FC236}">
                <a16:creationId xmlns:a16="http://schemas.microsoft.com/office/drawing/2014/main" id="{6A79A6C6-B901-07FF-FCC6-67C0F05B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709" y="2101238"/>
            <a:ext cx="5980156" cy="181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0DF5D039-3367-01C3-9E09-D4C317889219}"/>
              </a:ext>
            </a:extLst>
          </p:cNvPr>
          <p:cNvSpPr txBox="1">
            <a:spLocks/>
          </p:cNvSpPr>
          <p:nvPr/>
        </p:nvSpPr>
        <p:spPr>
          <a:xfrm>
            <a:off x="7595033" y="980449"/>
            <a:ext cx="37453824" cy="1079664"/>
          </a:xfrm>
          <a:prstGeom prst="rect">
            <a:avLst/>
          </a:prstGeom>
        </p:spPr>
        <p:txBody>
          <a:bodyPr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6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Macroecology of microbial abundance in soil and aquatic ecosystems across US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80C6624-7D0E-1F22-4FD8-ED64E66934D0}"/>
              </a:ext>
            </a:extLst>
          </p:cNvPr>
          <p:cNvSpPr txBox="1">
            <a:spLocks/>
          </p:cNvSpPr>
          <p:nvPr/>
        </p:nvSpPr>
        <p:spPr>
          <a:xfrm>
            <a:off x="20913542" y="2392810"/>
            <a:ext cx="10816807" cy="795054"/>
          </a:xfrm>
          <a:prstGeom prst="rect">
            <a:avLst/>
          </a:prstGeom>
        </p:spPr>
        <p:txBody>
          <a:bodyPr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92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Sai</a:t>
            </a:r>
            <a:r>
              <a:rPr lang="en-US" sz="4928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492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David Lipson</a:t>
            </a:r>
            <a:r>
              <a:rPr lang="en-US" sz="4928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92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Xiaofeng Xu</a:t>
            </a:r>
            <a:r>
              <a:rPr lang="en-US" sz="4928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3F2D987-F904-93EA-6098-73E604DDA1E6}"/>
              </a:ext>
            </a:extLst>
          </p:cNvPr>
          <p:cNvSpPr txBox="1">
            <a:spLocks/>
          </p:cNvSpPr>
          <p:nvPr/>
        </p:nvSpPr>
        <p:spPr>
          <a:xfrm>
            <a:off x="18755527" y="3451791"/>
            <a:ext cx="17737931" cy="795054"/>
          </a:xfrm>
          <a:prstGeom prst="rect">
            <a:avLst/>
          </a:prstGeom>
        </p:spPr>
        <p:txBody>
          <a:bodyPr>
            <a:norm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8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Biology Department, San Diego State University, San Diego, CA, USA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B98CD0C-945F-53F2-CFCA-942911C6C7C9}"/>
              </a:ext>
            </a:extLst>
          </p:cNvPr>
          <p:cNvSpPr txBox="1">
            <a:spLocks/>
          </p:cNvSpPr>
          <p:nvPr/>
        </p:nvSpPr>
        <p:spPr>
          <a:xfrm>
            <a:off x="1648126" y="5070900"/>
            <a:ext cx="9285880" cy="659864"/>
          </a:xfrm>
          <a:prstGeom prst="rect">
            <a:avLst/>
          </a:prstGeom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AA8D47F-B0C0-C463-7BD5-ECAAE35315B9}"/>
              </a:ext>
            </a:extLst>
          </p:cNvPr>
          <p:cNvSpPr txBox="1">
            <a:spLocks/>
          </p:cNvSpPr>
          <p:nvPr/>
        </p:nvSpPr>
        <p:spPr>
          <a:xfrm>
            <a:off x="525831" y="6578201"/>
            <a:ext cx="10828732" cy="6087368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44"/>
              </a:spcBef>
              <a:spcAft>
                <a:spcPts val="1344"/>
              </a:spcAft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Microbes drive and indicate climate change by influencing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biomechanical feedback loops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study explores the relationship between microorganisms and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temperature, soil composition, pH, and moisture, using NEON Laboratories data to advance Green Microbiology for climate sustainability.</a:t>
            </a:r>
            <a:endParaRPr lang="en-US" sz="448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9A05AEDD-7889-7BD9-9231-80940ECDA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7" y="14626000"/>
            <a:ext cx="11001347" cy="74579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7948A8E-33ED-0687-B537-FB886A8F04C7}"/>
              </a:ext>
            </a:extLst>
          </p:cNvPr>
          <p:cNvSpPr txBox="1">
            <a:spLocks/>
          </p:cNvSpPr>
          <p:nvPr/>
        </p:nvSpPr>
        <p:spPr>
          <a:xfrm>
            <a:off x="25246292" y="5079818"/>
            <a:ext cx="9285880" cy="659864"/>
          </a:xfrm>
          <a:prstGeom prst="rect">
            <a:avLst/>
          </a:prstGeom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536C09-7206-20F0-6B91-EA0287595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68861" y="16452409"/>
            <a:ext cx="11672380" cy="2291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Picture 20">
            <a:extLst>
              <a:ext uri="{FF2B5EF4-FFF2-40B4-BE49-F238E27FC236}">
                <a16:creationId xmlns:a16="http://schemas.microsoft.com/office/drawing/2014/main" id="{6D4B20C1-D779-A987-2F38-FFE84708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2262" y="19017985"/>
            <a:ext cx="12765580" cy="6040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0A68B6-E88F-D38A-98F4-725E2C284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6292" y="20601289"/>
            <a:ext cx="11455471" cy="1857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961F68-2AED-87A5-75F6-DEF2E50630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88239" y="32527139"/>
            <a:ext cx="11371575" cy="2159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B4948A0-4F32-393D-6AD5-1CD74C1EE1E6}"/>
              </a:ext>
            </a:extLst>
          </p:cNvPr>
          <p:cNvSpPr txBox="1"/>
          <p:nvPr/>
        </p:nvSpPr>
        <p:spPr>
          <a:xfrm>
            <a:off x="12456573" y="35147359"/>
            <a:ext cx="24462545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indent="-640080">
              <a:buFont typeface="Arial" panose="020B0604020202020204" pitchFamily="34" charset="0"/>
              <a:buChar char="•"/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MCD, Spec Conductance, and H2O temp are the primary factors influencing  the microbial communities across ecosystems.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549394-7496-25FA-4230-72F96BC7FB3A}"/>
              </a:ext>
            </a:extLst>
          </p:cNvPr>
          <p:cNvSpPr txBox="1">
            <a:spLocks/>
          </p:cNvSpPr>
          <p:nvPr/>
        </p:nvSpPr>
        <p:spPr>
          <a:xfrm>
            <a:off x="1588012" y="13055532"/>
            <a:ext cx="9285880" cy="659864"/>
          </a:xfrm>
          <a:prstGeom prst="rect">
            <a:avLst/>
          </a:prstGeom>
          <a:noFill/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979584-5A09-0545-0CB2-2DE6A9B7FBB7}"/>
              </a:ext>
            </a:extLst>
          </p:cNvPr>
          <p:cNvSpPr txBox="1">
            <a:spLocks/>
          </p:cNvSpPr>
          <p:nvPr/>
        </p:nvSpPr>
        <p:spPr>
          <a:xfrm>
            <a:off x="1442970" y="22767036"/>
            <a:ext cx="9285880" cy="659864"/>
          </a:xfrm>
          <a:prstGeom prst="rect">
            <a:avLst/>
          </a:prstGeom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9AFDE227-1712-874B-FA16-C9E0593707B2}"/>
              </a:ext>
            </a:extLst>
          </p:cNvPr>
          <p:cNvSpPr txBox="1">
            <a:spLocks/>
          </p:cNvSpPr>
          <p:nvPr/>
        </p:nvSpPr>
        <p:spPr>
          <a:xfrm>
            <a:off x="37376134" y="34771474"/>
            <a:ext cx="13005783" cy="1655525"/>
          </a:xfrm>
          <a:prstGeom prst="rect">
            <a:avLst/>
          </a:prstGeom>
        </p:spPr>
        <p:txBody>
          <a:bodyPr/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has been supported by an NSF CAREER project (2145130). We acknowledge the operation of the NEON supported by the NSF.</a:t>
            </a:r>
          </a:p>
          <a:p>
            <a:pPr marL="0" indent="0">
              <a:buNone/>
            </a:pPr>
            <a:endParaRPr lang="en-US" sz="358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445904C-4CF3-DD28-01D6-4DA18791667F}"/>
              </a:ext>
            </a:extLst>
          </p:cNvPr>
          <p:cNvSpPr txBox="1">
            <a:spLocks/>
          </p:cNvSpPr>
          <p:nvPr/>
        </p:nvSpPr>
        <p:spPr>
          <a:xfrm>
            <a:off x="1828111" y="30992485"/>
            <a:ext cx="9285880" cy="659864"/>
          </a:xfrm>
          <a:prstGeom prst="rect">
            <a:avLst/>
          </a:prstGeom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C2D19D-D592-FE43-5639-C89DE32C7873}"/>
              </a:ext>
            </a:extLst>
          </p:cNvPr>
          <p:cNvSpPr txBox="1"/>
          <p:nvPr/>
        </p:nvSpPr>
        <p:spPr>
          <a:xfrm>
            <a:off x="37093273" y="26888451"/>
            <a:ext cx="13066285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indent="-640080" defTabSz="1024232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Microorganisms play a key role in biomechanical processes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affecting climate change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significant declines in diversity across aquatic and terrestrial ecosystems. </a:t>
            </a:r>
          </a:p>
          <a:p>
            <a:pPr marL="640080" indent="-640080" defTabSz="1024232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indent="-640080" defTabSz="1024232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conductance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the carbon cycle, while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the nitrogen cycle, influencing microbial activity and ecosystem processes.</a:t>
            </a:r>
            <a:endParaRPr lang="en-US" alt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9A8DC7-1ECA-7CE9-7D43-DFD189F25E52}"/>
              </a:ext>
            </a:extLst>
          </p:cNvPr>
          <p:cNvSpPr txBox="1"/>
          <p:nvPr/>
        </p:nvSpPr>
        <p:spPr>
          <a:xfrm>
            <a:off x="938731" y="32854929"/>
            <a:ext cx="10631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2117" indent="-512117" defTabSz="1024232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studies should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seasonal changes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microorganism abundance across the US and their impact on environmental factors to enhance sustainability through Green Microbiology.</a:t>
            </a:r>
            <a:endParaRPr lang="en-US" alt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BB3A5-E2EB-EF15-ECF8-0D8E5975174F}"/>
              </a:ext>
            </a:extLst>
          </p:cNvPr>
          <p:cNvSpPr txBox="1"/>
          <p:nvPr/>
        </p:nvSpPr>
        <p:spPr>
          <a:xfrm>
            <a:off x="8821560" y="3872822"/>
            <a:ext cx="9034575" cy="152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368" dirty="0"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Email: lsai2907@sdsu.edu</a:t>
            </a:r>
            <a:endParaRPr lang="en-US" sz="436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92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21E006-932D-4380-8523-40AC5FC65F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7177" y="1329565"/>
            <a:ext cx="3455431" cy="31754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EB012F0-73C3-C372-4AB9-3790A3E62AE8}"/>
              </a:ext>
            </a:extLst>
          </p:cNvPr>
          <p:cNvSpPr txBox="1"/>
          <p:nvPr/>
        </p:nvSpPr>
        <p:spPr>
          <a:xfrm>
            <a:off x="8821427" y="3081394"/>
            <a:ext cx="7724305" cy="85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2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</a:t>
            </a:r>
          </a:p>
        </p:txBody>
      </p:sp>
      <p:pic>
        <p:nvPicPr>
          <p:cNvPr id="1026" name="Picture 2" descr="San Diego State University (SDSU) | Capstone">
            <a:extLst>
              <a:ext uri="{FF2B5EF4-FFF2-40B4-BE49-F238E27FC236}">
                <a16:creationId xmlns:a16="http://schemas.microsoft.com/office/drawing/2014/main" id="{2FBF35B1-6ECA-973B-FA24-B39C3290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94" y="1616785"/>
            <a:ext cx="3195571" cy="25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22AA5C-BB4D-53A4-09BD-BCCE8587D365}"/>
              </a:ext>
            </a:extLst>
          </p:cNvPr>
          <p:cNvSpPr txBox="1">
            <a:spLocks/>
          </p:cNvSpPr>
          <p:nvPr/>
        </p:nvSpPr>
        <p:spPr>
          <a:xfrm>
            <a:off x="37402346" y="33241476"/>
            <a:ext cx="12490072" cy="1425103"/>
          </a:xfrm>
          <a:prstGeom prst="rect">
            <a:avLst/>
          </a:prstGeom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and Acknowledgments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50026D-3BF2-AE35-C6DC-6B0275DF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87" y="24109976"/>
            <a:ext cx="11408725" cy="63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2413" tIns="51206" rIns="102413" bIns="51206" numCol="1" anchor="ctr" anchorCtr="0" compatLnSpc="1">
            <a:prstTxWarp prst="textNoShape">
              <a:avLst/>
            </a:prstTxWarp>
            <a:spAutoFit/>
          </a:bodyPr>
          <a:lstStyle/>
          <a:p>
            <a:pPr defTabSz="102412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How are microbial communities similarly affected in aquatic and terrestrial ecosystems?</a:t>
            </a:r>
          </a:p>
          <a:p>
            <a:pPr defTabSz="102412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2412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Which ecosystem has the most diverse microbial communities in the US?</a:t>
            </a:r>
          </a:p>
          <a:p>
            <a:pPr defTabSz="102412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02412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Which ecosystem plays a dominant role in climate change, and what is the main contributing factor?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6FD74-E72C-E067-8FC0-0FD487CAE704}"/>
              </a:ext>
            </a:extLst>
          </p:cNvPr>
          <p:cNvSpPr txBox="1"/>
          <p:nvPr/>
        </p:nvSpPr>
        <p:spPr>
          <a:xfrm>
            <a:off x="12789065" y="16108056"/>
            <a:ext cx="24587069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indent="-640080">
              <a:buFont typeface="Arial" panose="020B0604020202020204" pitchFamily="34" charset="0"/>
              <a:buChar char="•"/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terrestrial ecosystem, a strong correlations between SFM and CRP (0.97) and CRP and NTP (0.93), indicating a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relationship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carbon percentage, soil fresh mass, and nitrogen percentage, offering insight into the carbon and nitrogen cycles.</a:t>
            </a:r>
          </a:p>
          <a:p>
            <a:pPr marL="640080" indent="-640080">
              <a:buFont typeface="Arial" panose="020B0604020202020204" pitchFamily="34" charset="0"/>
              <a:buChar char="•"/>
            </a:pPr>
            <a:endParaRPr lang="en-US" sz="44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indent="-640080">
              <a:buFont typeface="Arial" panose="020B0604020202020204" pitchFamily="34" charset="0"/>
              <a:buChar char="•"/>
            </a:pP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aquatic ecosystem, a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relationship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WtT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dsO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(-0.68), and a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dsO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sz="44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saturation </a:t>
            </a:r>
            <a:r>
              <a:rPr lang="en-US" sz="4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(DOS) (0.74).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D62467-FD29-3B65-B3D7-143EE3DCA9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169317" y="6500027"/>
            <a:ext cx="11575762" cy="9608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64E3074-1622-CC6F-37E3-C713AEAA3E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58768" y="6560335"/>
            <a:ext cx="12529073" cy="9547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5EFDF3F-295A-7821-6C8A-344252BA19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79518" y="6503047"/>
            <a:ext cx="11875806" cy="9494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6EE40BC-E06F-A494-87AC-69F8170F7029}"/>
              </a:ext>
            </a:extLst>
          </p:cNvPr>
          <p:cNvSpPr/>
          <p:nvPr/>
        </p:nvSpPr>
        <p:spPr>
          <a:xfrm flipV="1">
            <a:off x="37093273" y="25367386"/>
            <a:ext cx="12894568" cy="12901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7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37DDF7C-8DD5-15A5-F501-35A301BEF1C9}"/>
              </a:ext>
            </a:extLst>
          </p:cNvPr>
          <p:cNvSpPr txBox="1">
            <a:spLocks/>
          </p:cNvSpPr>
          <p:nvPr/>
        </p:nvSpPr>
        <p:spPr>
          <a:xfrm>
            <a:off x="38751791" y="25638094"/>
            <a:ext cx="9285881" cy="659866"/>
          </a:xfrm>
          <a:prstGeom prst="rect">
            <a:avLst/>
          </a:prstGeom>
        </p:spPr>
        <p:txBody>
          <a:bodyPr vert="horz" lIns="102416" tIns="51208" rIns="102416" bIns="5120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576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4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31348-EF09-094E-8D74-F4BFB3FC86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246292" y="22749464"/>
            <a:ext cx="11455471" cy="9316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41558-4815-9730-498B-F31F08FEFF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56573" y="22749463"/>
            <a:ext cx="12511779" cy="10141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3838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379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Sai</dc:creator>
  <cp:lastModifiedBy>Leo Sai</cp:lastModifiedBy>
  <cp:revision>76</cp:revision>
  <dcterms:created xsi:type="dcterms:W3CDTF">2025-01-11T04:18:05Z</dcterms:created>
  <dcterms:modified xsi:type="dcterms:W3CDTF">2025-02-25T17:52:47Z</dcterms:modified>
</cp:coreProperties>
</file>