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62" r:id="rId3"/>
    <p:sldId id="257"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AB8ECB-7D7E-4F12-A6B8-C257F708A9BE}">
          <p14:sldIdLst>
            <p14:sldId id="256"/>
            <p14:sldId id="262"/>
          </p14:sldIdLst>
        </p14:section>
        <p14:section name="Untitled Section" id="{0D8D387A-574F-48E8-B36C-AB5A9EAED214}">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1" autoAdjust="0"/>
    <p:restoredTop sz="94660"/>
  </p:normalViewPr>
  <p:slideViewPr>
    <p:cSldViewPr snapToGrid="0">
      <p:cViewPr varScale="1">
        <p:scale>
          <a:sx n="15" d="100"/>
          <a:sy n="15" d="100"/>
        </p:scale>
        <p:origin x="183" y="8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02598-7004-43F9-A897-92BF2D4FCCF3}" type="datetimeFigureOut">
              <a:rPr lang="en-US" smtClean="0"/>
              <a:t>12/21/2024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82D59-C8CA-4922-93E5-9EA97FCEBC4E}" type="slidenum">
              <a:rPr lang="en-US" smtClean="0"/>
              <a:t>‹#›</a:t>
            </a:fld>
            <a:endParaRPr lang="en-US"/>
          </a:p>
        </p:txBody>
      </p:sp>
    </p:spTree>
    <p:extLst>
      <p:ext uri="{BB962C8B-B14F-4D97-AF65-F5344CB8AC3E}">
        <p14:creationId xmlns:p14="http://schemas.microsoft.com/office/powerpoint/2010/main" val="393578320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915B3D-E622-41E8-AC0F-14BEEA4D8B6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409775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15B3D-E622-41E8-AC0F-14BEEA4D8B6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3161516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15B3D-E622-41E8-AC0F-14BEEA4D8B6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421292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15B3D-E622-41E8-AC0F-14BEEA4D8B6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272151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15B3D-E622-41E8-AC0F-14BEEA4D8B6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300107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15B3D-E622-41E8-AC0F-14BEEA4D8B6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321316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15B3D-E622-41E8-AC0F-14BEEA4D8B6B}"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1860339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15B3D-E622-41E8-AC0F-14BEEA4D8B6B}" type="datetimeFigureOut">
              <a:rPr lang="en-US" smtClean="0"/>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295815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15B3D-E622-41E8-AC0F-14BEEA4D8B6B}" type="datetimeFigureOut">
              <a:rPr lang="en-US" smtClean="0"/>
              <a:t>12/21/2024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40424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1915B3D-E622-41E8-AC0F-14BEEA4D8B6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144400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1915B3D-E622-41E8-AC0F-14BEEA4D8B6B}"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B3830D-E603-42F6-9823-ABEA8937F8B6}" type="slidenum">
              <a:rPr lang="en-US" smtClean="0"/>
              <a:t>‹#›</a:t>
            </a:fld>
            <a:endParaRPr lang="en-US"/>
          </a:p>
        </p:txBody>
      </p:sp>
    </p:spTree>
    <p:extLst>
      <p:ext uri="{BB962C8B-B14F-4D97-AF65-F5344CB8AC3E}">
        <p14:creationId xmlns:p14="http://schemas.microsoft.com/office/powerpoint/2010/main" val="61779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61915B3D-E622-41E8-AC0F-14BEEA4D8B6B}" type="datetimeFigureOut">
              <a:rPr lang="en-US" smtClean="0"/>
              <a:t>12/21/2024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E8B3830D-E603-42F6-9823-ABEA8937F8B6}" type="slidenum">
              <a:rPr lang="en-US" smtClean="0"/>
              <a:t>‹#›</a:t>
            </a:fld>
            <a:endParaRPr lang="en-US"/>
          </a:p>
        </p:txBody>
      </p:sp>
    </p:spTree>
    <p:extLst>
      <p:ext uri="{BB962C8B-B14F-4D97-AF65-F5344CB8AC3E}">
        <p14:creationId xmlns:p14="http://schemas.microsoft.com/office/powerpoint/2010/main" val="1679265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BF6B95-EDE0-48F6-2B91-DB5810126D33}"/>
              </a:ext>
            </a:extLst>
          </p:cNvPr>
          <p:cNvSpPr>
            <a:spLocks/>
          </p:cNvSpPr>
          <p:nvPr/>
        </p:nvSpPr>
        <p:spPr>
          <a:xfrm>
            <a:off x="18180043" y="20084497"/>
            <a:ext cx="12136277" cy="8415799"/>
          </a:xfrm>
          <a:prstGeom prst="rect">
            <a:avLst/>
          </a:prstGeom>
          <a:solidFill>
            <a:schemeClr val="accent6">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8" name="Rectangle 7">
            <a:extLst>
              <a:ext uri="{FF2B5EF4-FFF2-40B4-BE49-F238E27FC236}">
                <a16:creationId xmlns:a16="http://schemas.microsoft.com/office/drawing/2014/main" id="{C3F8D6AA-6054-8615-F912-4AD51BFEDF3D}"/>
              </a:ext>
            </a:extLst>
          </p:cNvPr>
          <p:cNvSpPr>
            <a:spLocks/>
          </p:cNvSpPr>
          <p:nvPr/>
        </p:nvSpPr>
        <p:spPr>
          <a:xfrm>
            <a:off x="18180045" y="5308245"/>
            <a:ext cx="25385584" cy="6407975"/>
          </a:xfrm>
          <a:prstGeom prst="rect">
            <a:avLst/>
          </a:prstGeom>
          <a:solidFill>
            <a:schemeClr val="accent6">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6" name="Rectangle 5">
            <a:extLst>
              <a:ext uri="{FF2B5EF4-FFF2-40B4-BE49-F238E27FC236}">
                <a16:creationId xmlns:a16="http://schemas.microsoft.com/office/drawing/2014/main" id="{E5C16102-B146-F56A-1260-9E3815A3D8B4}"/>
              </a:ext>
            </a:extLst>
          </p:cNvPr>
          <p:cNvSpPr/>
          <p:nvPr/>
        </p:nvSpPr>
        <p:spPr>
          <a:xfrm>
            <a:off x="325577" y="13155730"/>
            <a:ext cx="12508373" cy="6776680"/>
          </a:xfrm>
          <a:prstGeom prst="rect">
            <a:avLst/>
          </a:prstGeom>
          <a:solidFill>
            <a:schemeClr val="accent6">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4" name="Rectangle 3">
            <a:extLst>
              <a:ext uri="{FF2B5EF4-FFF2-40B4-BE49-F238E27FC236}">
                <a16:creationId xmlns:a16="http://schemas.microsoft.com/office/drawing/2014/main" id="{151B4B81-C4D4-2F88-7D08-68F83454DECB}"/>
              </a:ext>
            </a:extLst>
          </p:cNvPr>
          <p:cNvSpPr/>
          <p:nvPr/>
        </p:nvSpPr>
        <p:spPr>
          <a:xfrm>
            <a:off x="30390971" y="11934166"/>
            <a:ext cx="13174650" cy="16566127"/>
          </a:xfrm>
          <a:prstGeom prst="rect">
            <a:avLst/>
          </a:prstGeom>
          <a:solidFill>
            <a:schemeClr val="accent6">
              <a:lumMod val="20000"/>
              <a:lumOff val="8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6129"/>
          </a:p>
        </p:txBody>
      </p:sp>
      <p:pic>
        <p:nvPicPr>
          <p:cNvPr id="1026" name="Picture 2">
            <a:extLst>
              <a:ext uri="{FF2B5EF4-FFF2-40B4-BE49-F238E27FC236}">
                <a16:creationId xmlns:a16="http://schemas.microsoft.com/office/drawing/2014/main" id="{27841C89-406B-6907-2669-D8C067A4F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28019" y="5561278"/>
            <a:ext cx="7089628" cy="58977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C40D535-6206-99FE-B2CA-1142EB9746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05" y="5477118"/>
            <a:ext cx="7089628" cy="59194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2036DC8-21F6-51A7-83EB-2948264550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87702" y="5477238"/>
            <a:ext cx="7390487" cy="612918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3881EC1-03D9-F989-B2D7-12A138E712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5990" y="12041876"/>
            <a:ext cx="6175112" cy="445797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FED82A9-91CB-0198-F550-F275D110AC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22282" y="17111912"/>
            <a:ext cx="6175112" cy="542094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5221C3E8-FE42-3EE1-602E-23D807BDF6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22282" y="22972291"/>
            <a:ext cx="6175112" cy="5434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88BDC-6E4A-06F6-E49F-2FB32BDEC02C}"/>
              </a:ext>
            </a:extLst>
          </p:cNvPr>
          <p:cNvSpPr txBox="1"/>
          <p:nvPr/>
        </p:nvSpPr>
        <p:spPr>
          <a:xfrm>
            <a:off x="36604401" y="11682274"/>
            <a:ext cx="7210231" cy="13120258"/>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Multiple R-squared:  0.003428, Adjusted R-squared:  -0.002685 </a:t>
            </a:r>
          </a:p>
          <a:p>
            <a:r>
              <a:rPr lang="en-US" sz="3600" dirty="0">
                <a:latin typeface="Times New Roman" panose="02020603050405020304" pitchFamily="18" charset="0"/>
                <a:cs typeface="Times New Roman" panose="02020603050405020304" pitchFamily="18" charset="0"/>
              </a:rPr>
              <a:t>F-statistic: 0.5608 on 1 and 163 DF,  p-value: 0.455</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Figure 4a) Relatively weak correlation between Nucleic Acid Concentration and Mean copy number in soil</a:t>
            </a:r>
          </a:p>
          <a:p>
            <a:br>
              <a:rPr lang="en-US" sz="26129" dirty="0">
                <a:solidFill>
                  <a:srgbClr val="FF0000"/>
                </a:solidFill>
              </a:rPr>
            </a:br>
            <a:endParaRPr lang="en-US" sz="26129" dirty="0">
              <a:solidFill>
                <a:srgbClr val="FF0000"/>
              </a:solidFill>
            </a:endParaRPr>
          </a:p>
        </p:txBody>
      </p:sp>
      <p:sp>
        <p:nvSpPr>
          <p:cNvPr id="7" name="TextBox 6">
            <a:extLst>
              <a:ext uri="{FF2B5EF4-FFF2-40B4-BE49-F238E27FC236}">
                <a16:creationId xmlns:a16="http://schemas.microsoft.com/office/drawing/2014/main" id="{3C9A3806-177B-39CF-4FA1-7396DC4AFFF2}"/>
              </a:ext>
            </a:extLst>
          </p:cNvPr>
          <p:cNvSpPr txBox="1"/>
          <p:nvPr/>
        </p:nvSpPr>
        <p:spPr>
          <a:xfrm>
            <a:off x="36680843" y="17072246"/>
            <a:ext cx="6884784" cy="6186309"/>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Multiple R-squared:  0.008331, Adjusted R-squared:  -0.001892 </a:t>
            </a:r>
          </a:p>
          <a:p>
            <a:r>
              <a:rPr lang="en-US" sz="3600" dirty="0">
                <a:latin typeface="Times New Roman" panose="02020603050405020304" pitchFamily="18" charset="0"/>
                <a:cs typeface="Times New Roman" panose="02020603050405020304" pitchFamily="18" charset="0"/>
              </a:rPr>
              <a:t>F-statistic: 0.8149 on 1 and 97 DF,  p-value: 0.3689</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Figure 4b) Relatively negative correlation between Nucleic Acid Concentration and Mean copy number in benthic waters</a:t>
            </a:r>
          </a:p>
          <a:p>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737E4E6-EAC7-78E3-01B4-B4548D89E01F}"/>
              </a:ext>
            </a:extLst>
          </p:cNvPr>
          <p:cNvSpPr txBox="1"/>
          <p:nvPr/>
        </p:nvSpPr>
        <p:spPr>
          <a:xfrm>
            <a:off x="36735210" y="22760404"/>
            <a:ext cx="5966345" cy="6186309"/>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Multiple R-squared:  0.2206, Adjusted R-squared:  0.216 </a:t>
            </a:r>
          </a:p>
          <a:p>
            <a:r>
              <a:rPr lang="en-US" sz="3600" dirty="0">
                <a:latin typeface="Times New Roman" panose="02020603050405020304" pitchFamily="18" charset="0"/>
                <a:cs typeface="Times New Roman" panose="02020603050405020304" pitchFamily="18" charset="0"/>
              </a:rPr>
              <a:t>F-statistic: 47.56 on 1 and 168 DF,  p-value: 1.034e-10</a:t>
            </a:r>
          </a:p>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Figure 4c) Relatively negative correlation between Nucleic Acid Concentration and Mean copy number in aquatic systems</a:t>
            </a:r>
          </a:p>
          <a:p>
            <a:endParaRPr lang="en-US" sz="3600" dirty="0">
              <a:latin typeface="Times New Roman" panose="02020603050405020304" pitchFamily="18" charset="0"/>
              <a:cs typeface="Times New Roman" panose="02020603050405020304" pitchFamily="18" charset="0"/>
            </a:endParaRPr>
          </a:p>
        </p:txBody>
      </p:sp>
      <p:pic>
        <p:nvPicPr>
          <p:cNvPr id="1038" name="Picture 14">
            <a:extLst>
              <a:ext uri="{FF2B5EF4-FFF2-40B4-BE49-F238E27FC236}">
                <a16:creationId xmlns:a16="http://schemas.microsoft.com/office/drawing/2014/main" id="{D60D846F-2119-CB67-7696-0C27FD91D4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14578" y="20203065"/>
            <a:ext cx="11832073" cy="69786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BF205F6-79F6-7F88-BE2A-216789ED173E}"/>
              </a:ext>
            </a:extLst>
          </p:cNvPr>
          <p:cNvPicPr>
            <a:picLocks noChangeAspect="1"/>
          </p:cNvPicPr>
          <p:nvPr/>
        </p:nvPicPr>
        <p:blipFill>
          <a:blip r:embed="rId9"/>
          <a:stretch>
            <a:fillRect/>
          </a:stretch>
        </p:blipFill>
        <p:spPr>
          <a:xfrm>
            <a:off x="1281856" y="13307814"/>
            <a:ext cx="11459045" cy="6332630"/>
          </a:xfrm>
          <a:prstGeom prst="rect">
            <a:avLst/>
          </a:prstGeom>
        </p:spPr>
      </p:pic>
      <p:sp>
        <p:nvSpPr>
          <p:cNvPr id="2" name="TextBox 1">
            <a:extLst>
              <a:ext uri="{FF2B5EF4-FFF2-40B4-BE49-F238E27FC236}">
                <a16:creationId xmlns:a16="http://schemas.microsoft.com/office/drawing/2014/main" id="{A9A9272B-F461-CCDA-F530-A29C6306BF8E}"/>
              </a:ext>
            </a:extLst>
          </p:cNvPr>
          <p:cNvSpPr txBox="1"/>
          <p:nvPr/>
        </p:nvSpPr>
        <p:spPr>
          <a:xfrm>
            <a:off x="1735800" y="5202241"/>
            <a:ext cx="41167073"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Model Plan/Implementation</a:t>
            </a:r>
          </a:p>
        </p:txBody>
      </p:sp>
      <p:sp>
        <p:nvSpPr>
          <p:cNvPr id="11" name="TextBox 10">
            <a:extLst>
              <a:ext uri="{FF2B5EF4-FFF2-40B4-BE49-F238E27FC236}">
                <a16:creationId xmlns:a16="http://schemas.microsoft.com/office/drawing/2014/main" id="{62F54C26-95A1-E6FB-2F87-98C69E9AD5FC}"/>
              </a:ext>
            </a:extLst>
          </p:cNvPr>
          <p:cNvSpPr txBox="1"/>
          <p:nvPr/>
        </p:nvSpPr>
        <p:spPr>
          <a:xfrm>
            <a:off x="18689048" y="1243572"/>
            <a:ext cx="25647012"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Microbial/Biomass Correlation in Aquatic and Terrestrial Ecosystems</a:t>
            </a:r>
          </a:p>
        </p:txBody>
      </p:sp>
      <p:sp>
        <p:nvSpPr>
          <p:cNvPr id="12" name="TextBox 11">
            <a:extLst>
              <a:ext uri="{FF2B5EF4-FFF2-40B4-BE49-F238E27FC236}">
                <a16:creationId xmlns:a16="http://schemas.microsoft.com/office/drawing/2014/main" id="{429AFCB6-A23A-027C-8A0D-D3607FC16279}"/>
              </a:ext>
            </a:extLst>
          </p:cNvPr>
          <p:cNvSpPr txBox="1"/>
          <p:nvPr/>
        </p:nvSpPr>
        <p:spPr>
          <a:xfrm>
            <a:off x="293227" y="-4921073"/>
            <a:ext cx="18886746" cy="7879080"/>
          </a:xfrm>
          <a:prstGeom prst="rect">
            <a:avLst/>
          </a:prstGeom>
          <a:noFill/>
        </p:spPr>
        <p:txBody>
          <a:bodyPr wrap="square" rtlCol="0">
            <a:spAutoFit/>
          </a:bodyPr>
          <a:lstStyle/>
          <a:p>
            <a:pPr algn="ctr"/>
            <a:r>
              <a:rPr lang="en-US" sz="6600" b="1" dirty="0">
                <a:latin typeface="Times New Roman" panose="02020603050405020304" pitchFamily="18" charset="0"/>
                <a:cs typeface="Times New Roman" panose="02020603050405020304" pitchFamily="18" charset="0"/>
              </a:rPr>
              <a:t>Data integration to investigate the decline of Soil Microbial Biomass and Aquatic Microbial Cell Density and its causes</a:t>
            </a:r>
          </a:p>
          <a:p>
            <a:r>
              <a:rPr lang="en-US" sz="6600" b="1" dirty="0">
                <a:latin typeface="Times New Roman" panose="02020603050405020304" pitchFamily="18" charset="0"/>
                <a:cs typeface="Times New Roman" panose="02020603050405020304" pitchFamily="18" charset="0"/>
              </a:rPr>
              <a:t>Leo Sai</a:t>
            </a:r>
            <a:r>
              <a:rPr lang="en-US" sz="6600" b="1" baseline="30000" dirty="0">
                <a:latin typeface="Times New Roman" panose="02020603050405020304" pitchFamily="18" charset="0"/>
                <a:cs typeface="Times New Roman" panose="02020603050405020304" pitchFamily="18" charset="0"/>
              </a:rPr>
              <a:t>1, </a:t>
            </a:r>
            <a:r>
              <a:rPr lang="en-US" sz="6600" b="1" dirty="0" err="1">
                <a:latin typeface="Times New Roman" panose="02020603050405020304" pitchFamily="18" charset="0"/>
                <a:cs typeface="Times New Roman" panose="02020603050405020304" pitchFamily="18" charset="0"/>
              </a:rPr>
              <a:t>Xiaofeng</a:t>
            </a:r>
            <a:r>
              <a:rPr lang="en-US" sz="6600" b="1" dirty="0">
                <a:latin typeface="Times New Roman" panose="02020603050405020304" pitchFamily="18" charset="0"/>
                <a:cs typeface="Times New Roman" panose="02020603050405020304" pitchFamily="18" charset="0"/>
              </a:rPr>
              <a:t> Xu</a:t>
            </a:r>
            <a:r>
              <a:rPr lang="en-US" sz="6600" b="1" baseline="30000" dirty="0">
                <a:latin typeface="Times New Roman" panose="02020603050405020304" pitchFamily="18" charset="0"/>
                <a:cs typeface="Times New Roman" panose="02020603050405020304" pitchFamily="18" charset="0"/>
              </a:rPr>
              <a:t>1, </a:t>
            </a:r>
            <a:r>
              <a:rPr lang="en-US" sz="6600" b="1" dirty="0">
                <a:latin typeface="Times New Roman" panose="02020603050405020304" pitchFamily="18" charset="0"/>
                <a:cs typeface="Times New Roman" panose="02020603050405020304" pitchFamily="18" charset="0"/>
              </a:rPr>
              <a:t>, David Lipson</a:t>
            </a:r>
            <a:r>
              <a:rPr lang="en-US" sz="6600" b="1" baseline="30000" dirty="0">
                <a:latin typeface="Times New Roman" panose="02020603050405020304" pitchFamily="18" charset="0"/>
                <a:cs typeface="Times New Roman" panose="02020603050405020304" pitchFamily="18" charset="0"/>
              </a:rPr>
              <a:t>1</a:t>
            </a:r>
          </a:p>
          <a:p>
            <a:endParaRPr lang="en-US" sz="6600" b="1" baseline="30000" dirty="0">
              <a:latin typeface="Times New Roman" panose="02020603050405020304" pitchFamily="18" charset="0"/>
              <a:cs typeface="Times New Roman" panose="02020603050405020304" pitchFamily="18" charset="0"/>
            </a:endParaRPr>
          </a:p>
          <a:p>
            <a:r>
              <a:rPr lang="en-US" sz="6600" b="1" dirty="0">
                <a:latin typeface="Times New Roman" panose="02020603050405020304" pitchFamily="18" charset="0"/>
                <a:cs typeface="Times New Roman" panose="02020603050405020304" pitchFamily="18" charset="0"/>
              </a:rPr>
              <a:t>1. Biology Department, San Diego State University, San Diego, CA, USA; 2. National Ecological Observatory Network, CO, USA</a:t>
            </a:r>
            <a:endParaRPr lang="en-US" sz="6600" dirty="0"/>
          </a:p>
        </p:txBody>
      </p:sp>
      <p:pic>
        <p:nvPicPr>
          <p:cNvPr id="15" name="Picture 14">
            <a:extLst>
              <a:ext uri="{FF2B5EF4-FFF2-40B4-BE49-F238E27FC236}">
                <a16:creationId xmlns:a16="http://schemas.microsoft.com/office/drawing/2014/main" id="{1019E595-6836-C233-3732-87F80F9A7D45}"/>
              </a:ext>
            </a:extLst>
          </p:cNvPr>
          <p:cNvPicPr>
            <a:picLocks noChangeAspect="1"/>
          </p:cNvPicPr>
          <p:nvPr/>
        </p:nvPicPr>
        <p:blipFill>
          <a:blip r:embed="rId10"/>
          <a:stretch>
            <a:fillRect/>
          </a:stretch>
        </p:blipFill>
        <p:spPr>
          <a:xfrm>
            <a:off x="305935" y="6553465"/>
            <a:ext cx="1962022" cy="1812737"/>
          </a:xfrm>
          <a:prstGeom prst="rect">
            <a:avLst/>
          </a:prstGeom>
        </p:spPr>
      </p:pic>
      <p:pic>
        <p:nvPicPr>
          <p:cNvPr id="17" name="Picture 16">
            <a:extLst>
              <a:ext uri="{FF2B5EF4-FFF2-40B4-BE49-F238E27FC236}">
                <a16:creationId xmlns:a16="http://schemas.microsoft.com/office/drawing/2014/main" id="{19AA1A42-B375-F0EC-605B-71508AEB4E80}"/>
              </a:ext>
            </a:extLst>
          </p:cNvPr>
          <p:cNvPicPr>
            <a:picLocks noChangeAspect="1"/>
          </p:cNvPicPr>
          <p:nvPr/>
        </p:nvPicPr>
        <p:blipFill>
          <a:blip r:embed="rId11"/>
          <a:stretch>
            <a:fillRect/>
          </a:stretch>
        </p:blipFill>
        <p:spPr>
          <a:xfrm>
            <a:off x="14185577" y="4384622"/>
            <a:ext cx="3479623" cy="1334293"/>
          </a:xfrm>
          <a:prstGeom prst="rect">
            <a:avLst/>
          </a:prstGeom>
        </p:spPr>
      </p:pic>
      <p:sp>
        <p:nvSpPr>
          <p:cNvPr id="18" name="object 218">
            <a:extLst>
              <a:ext uri="{FF2B5EF4-FFF2-40B4-BE49-F238E27FC236}">
                <a16:creationId xmlns:a16="http://schemas.microsoft.com/office/drawing/2014/main" id="{29139F44-70D6-1B96-E497-D69EE60ACA1A}"/>
              </a:ext>
            </a:extLst>
          </p:cNvPr>
          <p:cNvSpPr/>
          <p:nvPr/>
        </p:nvSpPr>
        <p:spPr>
          <a:xfrm>
            <a:off x="353405" y="26260016"/>
            <a:ext cx="17577626" cy="2229034"/>
          </a:xfrm>
          <a:custGeom>
            <a:avLst/>
            <a:gdLst/>
            <a:ahLst/>
            <a:cxnLst/>
            <a:rect l="l" t="t" r="r" b="b"/>
            <a:pathLst>
              <a:path w="4751705" h="338454">
                <a:moveTo>
                  <a:pt x="0" y="0"/>
                </a:moveTo>
                <a:lnTo>
                  <a:pt x="4751444" y="0"/>
                </a:lnTo>
                <a:lnTo>
                  <a:pt x="4751444" y="338340"/>
                </a:lnTo>
                <a:lnTo>
                  <a:pt x="0" y="338340"/>
                </a:lnTo>
                <a:lnTo>
                  <a:pt x="0" y="0"/>
                </a:lnTo>
                <a:close/>
              </a:path>
            </a:pathLst>
          </a:custGeom>
          <a:solidFill>
            <a:schemeClr val="accent6">
              <a:lumMod val="20000"/>
              <a:lumOff val="80000"/>
            </a:schemeClr>
          </a:solidFill>
          <a:ln w="19050">
            <a:solidFill>
              <a:schemeClr val="accent6">
                <a:lumMod val="60000"/>
                <a:lumOff val="40000"/>
              </a:schemeClr>
            </a:solidFill>
          </a:ln>
        </p:spPr>
        <p:txBody>
          <a:bodyPr wrap="square" lIns="0" tIns="0" rIns="0" bIns="0" rtlCol="0"/>
          <a:lstStyle/>
          <a:p>
            <a:r>
              <a:rPr lang="en-US" sz="4320" b="1" dirty="0">
                <a:latin typeface="Times New Roman" panose="02020603050405020304" pitchFamily="18" charset="0"/>
                <a:cs typeface="Times New Roman" panose="02020603050405020304" pitchFamily="18" charset="0"/>
              </a:rPr>
              <a:t>Acknowledgments</a:t>
            </a:r>
            <a:r>
              <a:rPr lang="en-US" sz="4320" dirty="0">
                <a:latin typeface="Times New Roman" panose="02020603050405020304" pitchFamily="18" charset="0"/>
                <a:cs typeface="Times New Roman" panose="02020603050405020304" pitchFamily="18" charset="0"/>
              </a:rPr>
              <a:t>: </a:t>
            </a:r>
          </a:p>
          <a:p>
            <a:r>
              <a:rPr lang="en-US" sz="4320" dirty="0">
                <a:latin typeface="Times New Roman" panose="02020603050405020304" pitchFamily="18" charset="0"/>
                <a:cs typeface="Times New Roman" panose="02020603050405020304" pitchFamily="18" charset="0"/>
              </a:rPr>
              <a:t>This study has been supported by an NSF CAREER project (2145130). We acknowledge the operation of the NEON supported by the NSF.</a:t>
            </a:r>
            <a:endParaRPr sz="432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232C0AF-8797-D0DE-1764-27811B8F130B}"/>
              </a:ext>
            </a:extLst>
          </p:cNvPr>
          <p:cNvSpPr txBox="1"/>
          <p:nvPr/>
        </p:nvSpPr>
        <p:spPr>
          <a:xfrm>
            <a:off x="32344614" y="17035629"/>
            <a:ext cx="1810782" cy="674031"/>
          </a:xfrm>
          <a:prstGeom prst="rect">
            <a:avLst/>
          </a:prstGeom>
          <a:noFill/>
        </p:spPr>
        <p:txBody>
          <a:bodyPr wrap="square" rtlCol="0">
            <a:spAutoFit/>
          </a:bodyPr>
          <a:lstStyle/>
          <a:p>
            <a:r>
              <a:rPr lang="en-US" sz="3780" dirty="0">
                <a:latin typeface="Times New Roman" panose="02020603050405020304" pitchFamily="18" charset="0"/>
                <a:cs typeface="Times New Roman" panose="02020603050405020304" pitchFamily="18" charset="0"/>
              </a:rPr>
              <a:t>2a)</a:t>
            </a:r>
          </a:p>
        </p:txBody>
      </p:sp>
      <p:sp>
        <p:nvSpPr>
          <p:cNvPr id="20" name="TextBox 19">
            <a:extLst>
              <a:ext uri="{FF2B5EF4-FFF2-40B4-BE49-F238E27FC236}">
                <a16:creationId xmlns:a16="http://schemas.microsoft.com/office/drawing/2014/main" id="{75A6CEDF-D591-0050-EBA7-33C2A07AD074}"/>
              </a:ext>
            </a:extLst>
          </p:cNvPr>
          <p:cNvSpPr txBox="1"/>
          <p:nvPr/>
        </p:nvSpPr>
        <p:spPr>
          <a:xfrm>
            <a:off x="26161198" y="5338836"/>
            <a:ext cx="1810782" cy="674031"/>
          </a:xfrm>
          <a:prstGeom prst="rect">
            <a:avLst/>
          </a:prstGeom>
          <a:noFill/>
        </p:spPr>
        <p:txBody>
          <a:bodyPr wrap="square" rtlCol="0">
            <a:spAutoFit/>
          </a:bodyPr>
          <a:lstStyle/>
          <a:p>
            <a:r>
              <a:rPr lang="en-US" sz="3780" dirty="0">
                <a:latin typeface="Times New Roman" panose="02020603050405020304" pitchFamily="18" charset="0"/>
                <a:cs typeface="Times New Roman" panose="02020603050405020304" pitchFamily="18" charset="0"/>
              </a:rPr>
              <a:t>2b)</a:t>
            </a:r>
          </a:p>
        </p:txBody>
      </p:sp>
      <p:sp>
        <p:nvSpPr>
          <p:cNvPr id="21" name="TextBox 20">
            <a:extLst>
              <a:ext uri="{FF2B5EF4-FFF2-40B4-BE49-F238E27FC236}">
                <a16:creationId xmlns:a16="http://schemas.microsoft.com/office/drawing/2014/main" id="{1DE6FA0B-4E08-2F44-2D7E-0214DC850786}"/>
              </a:ext>
            </a:extLst>
          </p:cNvPr>
          <p:cNvSpPr txBox="1"/>
          <p:nvPr/>
        </p:nvSpPr>
        <p:spPr>
          <a:xfrm>
            <a:off x="34294455" y="5293382"/>
            <a:ext cx="1810782" cy="674031"/>
          </a:xfrm>
          <a:prstGeom prst="rect">
            <a:avLst/>
          </a:prstGeom>
          <a:noFill/>
        </p:spPr>
        <p:txBody>
          <a:bodyPr wrap="square" rtlCol="0">
            <a:spAutoFit/>
          </a:bodyPr>
          <a:lstStyle/>
          <a:p>
            <a:r>
              <a:rPr lang="en-US" sz="3780" dirty="0">
                <a:latin typeface="Times New Roman" panose="02020603050405020304" pitchFamily="18" charset="0"/>
                <a:cs typeface="Times New Roman" panose="02020603050405020304" pitchFamily="18" charset="0"/>
              </a:rPr>
              <a:t>2c)</a:t>
            </a:r>
          </a:p>
        </p:txBody>
      </p:sp>
      <p:sp>
        <p:nvSpPr>
          <p:cNvPr id="22" name="object 264">
            <a:extLst>
              <a:ext uri="{FF2B5EF4-FFF2-40B4-BE49-F238E27FC236}">
                <a16:creationId xmlns:a16="http://schemas.microsoft.com/office/drawing/2014/main" id="{06020A5E-FD3B-0070-60D7-8BC13DB01B3E}"/>
              </a:ext>
            </a:extLst>
          </p:cNvPr>
          <p:cNvSpPr txBox="1"/>
          <p:nvPr/>
        </p:nvSpPr>
        <p:spPr>
          <a:xfrm>
            <a:off x="18414578" y="27181712"/>
            <a:ext cx="11667208" cy="1024896"/>
          </a:xfrm>
          <a:prstGeom prst="rect">
            <a:avLst/>
          </a:prstGeom>
        </p:spPr>
        <p:txBody>
          <a:bodyPr vert="horz" wrap="square" lIns="0" tIns="0" rIns="0" bIns="0" rtlCol="0">
            <a:spAutoFit/>
          </a:bodyPr>
          <a:lstStyle/>
          <a:p>
            <a:pPr marL="112273"/>
            <a:r>
              <a:rPr lang="en-US" sz="3780" i="1" spc="43" dirty="0">
                <a:latin typeface="Times New Roman"/>
                <a:cs typeface="Times New Roman"/>
              </a:rPr>
              <a:t> </a:t>
            </a:r>
            <a:r>
              <a:rPr lang="en-US" sz="2880" i="1" spc="43" dirty="0">
                <a:latin typeface="Times New Roman"/>
                <a:cs typeface="Times New Roman"/>
              </a:rPr>
              <a:t>Figure 3. </a:t>
            </a:r>
            <a:r>
              <a:rPr sz="2880" i="1" spc="90" dirty="0">
                <a:latin typeface="Times New Roman"/>
                <a:cs typeface="Times New Roman"/>
              </a:rPr>
              <a:t>D</a:t>
            </a:r>
            <a:r>
              <a:rPr sz="2880" i="1" dirty="0">
                <a:latin typeface="Times New Roman"/>
                <a:cs typeface="Times New Roman"/>
              </a:rPr>
              <a:t>e</a:t>
            </a:r>
            <a:r>
              <a:rPr sz="2880" i="1" spc="43" dirty="0">
                <a:latin typeface="Times New Roman"/>
                <a:cs typeface="Times New Roman"/>
              </a:rPr>
              <a:t>s</a:t>
            </a:r>
            <a:r>
              <a:rPr sz="2880" i="1" dirty="0">
                <a:latin typeface="Times New Roman"/>
                <a:cs typeface="Times New Roman"/>
              </a:rPr>
              <a:t>c</a:t>
            </a:r>
            <a:r>
              <a:rPr sz="2880" i="1" spc="43" dirty="0">
                <a:latin typeface="Times New Roman"/>
                <a:cs typeface="Times New Roman"/>
              </a:rPr>
              <a:t>r</a:t>
            </a:r>
            <a:r>
              <a:rPr sz="2880" i="1" dirty="0">
                <a:latin typeface="Times New Roman"/>
                <a:cs typeface="Times New Roman"/>
              </a:rPr>
              <a:t>i</a:t>
            </a:r>
            <a:r>
              <a:rPr sz="2880" i="1" spc="43" dirty="0">
                <a:latin typeface="Times New Roman"/>
                <a:cs typeface="Times New Roman"/>
              </a:rPr>
              <a:t>p</a:t>
            </a:r>
            <a:r>
              <a:rPr sz="2880" i="1" dirty="0">
                <a:latin typeface="Times New Roman"/>
                <a:cs typeface="Times New Roman"/>
              </a:rPr>
              <a:t>t</a:t>
            </a:r>
            <a:r>
              <a:rPr lang="en-US" sz="2880" i="1" dirty="0">
                <a:latin typeface="Times New Roman"/>
                <a:cs typeface="Times New Roman"/>
              </a:rPr>
              <a:t>ive Location</a:t>
            </a:r>
            <a:r>
              <a:rPr sz="2880" i="1" spc="43" dirty="0">
                <a:latin typeface="Times New Roman"/>
                <a:cs typeface="Times New Roman"/>
              </a:rPr>
              <a:t> of </a:t>
            </a:r>
            <a:r>
              <a:rPr sz="2880" i="1" spc="90" dirty="0">
                <a:latin typeface="Times New Roman"/>
                <a:cs typeface="Times New Roman"/>
              </a:rPr>
              <a:t>samp</a:t>
            </a:r>
            <a:r>
              <a:rPr sz="2880" i="1" dirty="0">
                <a:latin typeface="Times New Roman"/>
                <a:cs typeface="Times New Roman"/>
              </a:rPr>
              <a:t>li</a:t>
            </a:r>
            <a:r>
              <a:rPr sz="2880" i="1" spc="43" dirty="0">
                <a:latin typeface="Times New Roman"/>
                <a:cs typeface="Times New Roman"/>
              </a:rPr>
              <a:t>ng s</a:t>
            </a:r>
            <a:r>
              <a:rPr sz="2880" i="1" dirty="0">
                <a:latin typeface="Times New Roman"/>
                <a:cs typeface="Times New Roman"/>
              </a:rPr>
              <a:t>ite</a:t>
            </a:r>
            <a:r>
              <a:rPr sz="2880" i="1" spc="43" dirty="0">
                <a:latin typeface="Times New Roman"/>
                <a:cs typeface="Times New Roman"/>
              </a:rPr>
              <a:t>s </a:t>
            </a:r>
            <a:r>
              <a:rPr sz="2880" i="1" dirty="0">
                <a:latin typeface="Times New Roman"/>
                <a:cs typeface="Times New Roman"/>
              </a:rPr>
              <a:t>t</a:t>
            </a:r>
            <a:r>
              <a:rPr sz="2880" i="1" spc="43" dirty="0">
                <a:latin typeface="Times New Roman"/>
                <a:cs typeface="Times New Roman"/>
              </a:rPr>
              <a:t>a</a:t>
            </a:r>
            <a:r>
              <a:rPr sz="2880" i="1" dirty="0">
                <a:latin typeface="Times New Roman"/>
                <a:cs typeface="Times New Roman"/>
              </a:rPr>
              <a:t>ke</a:t>
            </a:r>
            <a:r>
              <a:rPr sz="2880" i="1" spc="43" dirty="0">
                <a:latin typeface="Times New Roman"/>
                <a:cs typeface="Times New Roman"/>
              </a:rPr>
              <a:t>n </a:t>
            </a:r>
            <a:r>
              <a:rPr sz="2880" i="1" dirty="0">
                <a:latin typeface="Times New Roman"/>
                <a:cs typeface="Times New Roman"/>
              </a:rPr>
              <a:t>f</a:t>
            </a:r>
            <a:r>
              <a:rPr sz="2880" i="1" spc="-266" dirty="0">
                <a:latin typeface="Times New Roman"/>
                <a:cs typeface="Times New Roman"/>
              </a:rPr>
              <a:t>r</a:t>
            </a:r>
            <a:r>
              <a:rPr sz="2880" i="1" spc="90" dirty="0">
                <a:latin typeface="Times New Roman"/>
                <a:cs typeface="Times New Roman"/>
              </a:rPr>
              <a:t>om</a:t>
            </a:r>
            <a:r>
              <a:rPr sz="2880" i="1" spc="43" dirty="0">
                <a:latin typeface="Times New Roman"/>
                <a:cs typeface="Times New Roman"/>
              </a:rPr>
              <a:t> </a:t>
            </a:r>
            <a:r>
              <a:rPr sz="2880" i="1" dirty="0">
                <a:latin typeface="Times New Roman"/>
                <a:cs typeface="Times New Roman"/>
              </a:rPr>
              <a:t>t</a:t>
            </a:r>
            <a:r>
              <a:rPr sz="2880" i="1" spc="43" dirty="0">
                <a:latin typeface="Times New Roman"/>
                <a:cs typeface="Times New Roman"/>
              </a:rPr>
              <a:t>he NE</a:t>
            </a:r>
            <a:r>
              <a:rPr sz="2880" i="1" spc="90" dirty="0">
                <a:latin typeface="Times New Roman"/>
                <a:cs typeface="Times New Roman"/>
              </a:rPr>
              <a:t>ON</a:t>
            </a:r>
            <a:r>
              <a:rPr sz="2880" i="1" spc="43" dirty="0">
                <a:latin typeface="Times New Roman"/>
                <a:cs typeface="Times New Roman"/>
              </a:rPr>
              <a:t> </a:t>
            </a:r>
            <a:r>
              <a:rPr sz="2880" i="1" spc="90" dirty="0">
                <a:latin typeface="Times New Roman"/>
                <a:cs typeface="Times New Roman"/>
              </a:rPr>
              <a:t>Doma</a:t>
            </a:r>
            <a:r>
              <a:rPr sz="2880" i="1" dirty="0">
                <a:latin typeface="Times New Roman"/>
                <a:cs typeface="Times New Roman"/>
              </a:rPr>
              <a:t>i</a:t>
            </a:r>
            <a:r>
              <a:rPr sz="2880" i="1" spc="43" dirty="0">
                <a:latin typeface="Times New Roman"/>
                <a:cs typeface="Times New Roman"/>
              </a:rPr>
              <a:t>n</a:t>
            </a:r>
            <a:r>
              <a:rPr lang="en-US" sz="2880" i="1" spc="43" dirty="0">
                <a:latin typeface="Times New Roman"/>
                <a:cs typeface="Times New Roman"/>
              </a:rPr>
              <a:t> with population percentages in parts of the USA</a:t>
            </a:r>
            <a:endParaRPr sz="2880" dirty="0">
              <a:latin typeface="Times New Roman"/>
              <a:cs typeface="Times New Roman"/>
            </a:endParaRPr>
          </a:p>
        </p:txBody>
      </p:sp>
      <p:sp>
        <p:nvSpPr>
          <p:cNvPr id="13" name="object 12">
            <a:extLst>
              <a:ext uri="{FF2B5EF4-FFF2-40B4-BE49-F238E27FC236}">
                <a16:creationId xmlns:a16="http://schemas.microsoft.com/office/drawing/2014/main" id="{E175983F-7415-3BE5-CEDC-23B85AC14AC0}"/>
              </a:ext>
            </a:extLst>
          </p:cNvPr>
          <p:cNvSpPr/>
          <p:nvPr/>
        </p:nvSpPr>
        <p:spPr>
          <a:xfrm>
            <a:off x="293227" y="20084496"/>
            <a:ext cx="17577626" cy="6023437"/>
          </a:xfrm>
          <a:custGeom>
            <a:avLst/>
            <a:gdLst/>
            <a:ahLst/>
            <a:cxnLst/>
            <a:rect l="l" t="t" r="r" b="b"/>
            <a:pathLst>
              <a:path w="3785870" h="2981960">
                <a:moveTo>
                  <a:pt x="0" y="0"/>
                </a:moveTo>
                <a:lnTo>
                  <a:pt x="3785457" y="0"/>
                </a:lnTo>
                <a:lnTo>
                  <a:pt x="3785457" y="2981363"/>
                </a:lnTo>
                <a:lnTo>
                  <a:pt x="0" y="2981363"/>
                </a:lnTo>
                <a:lnTo>
                  <a:pt x="0" y="0"/>
                </a:lnTo>
                <a:close/>
              </a:path>
            </a:pathLst>
          </a:custGeom>
          <a:solidFill>
            <a:schemeClr val="accent6">
              <a:lumMod val="20000"/>
              <a:lumOff val="80000"/>
            </a:schemeClr>
          </a:solidFill>
          <a:ln w="19050">
            <a:solidFill>
              <a:schemeClr val="accent6">
                <a:lumMod val="60000"/>
                <a:lumOff val="40000"/>
              </a:schemeClr>
            </a:solidFill>
          </a:ln>
        </p:spPr>
        <p:txBody>
          <a:bodyPr wrap="square" lIns="0" tIns="0" rIns="0" bIns="0" rtlCol="0"/>
          <a:lstStyle/>
          <a:p>
            <a:pPr marL="112273" marR="44910" algn="just" defTabSz="8083771">
              <a:lnSpc>
                <a:spcPct val="99100"/>
              </a:lnSpc>
              <a:defRPr/>
            </a:pPr>
            <a:r>
              <a:rPr lang="en-US" sz="3240" b="1" spc="-90" dirty="0">
                <a:solidFill>
                  <a:prstClr val="black"/>
                </a:solidFill>
                <a:latin typeface="Times New Roman"/>
                <a:cs typeface="Times New Roman"/>
              </a:rPr>
              <a:t>Take home message</a:t>
            </a:r>
          </a:p>
          <a:p>
            <a:pPr marL="1963933" marR="44910" indent="-1851660" algn="just" defTabSz="8083771">
              <a:lnSpc>
                <a:spcPct val="99100"/>
              </a:lnSpc>
              <a:buAutoNum type="arabicParenR"/>
              <a:defRPr/>
            </a:pPr>
            <a:r>
              <a:rPr lang="en-US" sz="3240" spc="-90" dirty="0">
                <a:solidFill>
                  <a:prstClr val="black"/>
                </a:solidFill>
                <a:latin typeface="Times New Roman"/>
                <a:cs typeface="Times New Roman"/>
              </a:rPr>
              <a:t>At a monthly scale, specific conductance and water temperature are major controlling factors on microbial cell count in aquatic ecosystems. </a:t>
            </a:r>
          </a:p>
          <a:p>
            <a:pPr marL="1963933" marR="44910" indent="-1851660" algn="just" defTabSz="8083771">
              <a:lnSpc>
                <a:spcPct val="99100"/>
              </a:lnSpc>
              <a:buAutoNum type="arabicParenR"/>
              <a:defRPr/>
            </a:pPr>
            <a:r>
              <a:rPr lang="en-US" sz="3240" spc="-90" dirty="0">
                <a:solidFill>
                  <a:prstClr val="black"/>
                </a:solidFill>
                <a:latin typeface="Times New Roman"/>
                <a:cs typeface="Times New Roman"/>
              </a:rPr>
              <a:t>At a monthly scale, soil moisture and soil temperature are major factors on biomass in terrestrial ecosystems.</a:t>
            </a:r>
          </a:p>
          <a:p>
            <a:pPr marL="1963933" marR="44910" indent="-1851660" algn="just" defTabSz="8083771">
              <a:lnSpc>
                <a:spcPct val="99100"/>
              </a:lnSpc>
              <a:buAutoNum type="arabicParenR"/>
              <a:defRPr/>
            </a:pPr>
            <a:r>
              <a:rPr lang="en-US" sz="3240" spc="-90" dirty="0">
                <a:solidFill>
                  <a:prstClr val="black"/>
                </a:solidFill>
                <a:latin typeface="Times New Roman"/>
                <a:cs typeface="Times New Roman"/>
              </a:rPr>
              <a:t>A relatively weak seasonal variation indicates microbial abundance to all types environmental conditions over seasons in both aquatic and terrestrial ecosystems to their respective communities (</a:t>
            </a:r>
            <a:r>
              <a:rPr lang="en-US" sz="3240" i="1" spc="-90" dirty="0">
                <a:solidFill>
                  <a:prstClr val="black"/>
                </a:solidFill>
                <a:latin typeface="Times New Roman"/>
                <a:cs typeface="Times New Roman"/>
              </a:rPr>
              <a:t>data shown in figure)</a:t>
            </a:r>
          </a:p>
          <a:p>
            <a:pPr marL="1963933" marR="44910" indent="-1851660" algn="just" defTabSz="8083771">
              <a:lnSpc>
                <a:spcPct val="99100"/>
              </a:lnSpc>
              <a:buAutoNum type="arabicParenR"/>
              <a:defRPr/>
            </a:pPr>
            <a:r>
              <a:rPr lang="en-US" sz="3240" spc="-90" dirty="0">
                <a:solidFill>
                  <a:prstClr val="black"/>
                </a:solidFill>
                <a:latin typeface="Times New Roman"/>
                <a:cs typeface="Times New Roman"/>
              </a:rPr>
              <a:t>Relatively positive correlation between Nucleic Acid Concentration with Mean Copy Number indicates accurate interpretation of qPCR data and method validation</a:t>
            </a:r>
          </a:p>
          <a:p>
            <a:pPr marL="1963933" marR="44910" indent="-1851660" algn="just" defTabSz="8083771">
              <a:lnSpc>
                <a:spcPct val="99100"/>
              </a:lnSpc>
              <a:buAutoNum type="arabicParenR"/>
              <a:defRPr/>
            </a:pPr>
            <a:r>
              <a:rPr lang="en-US" sz="3240" spc="-90" dirty="0">
                <a:solidFill>
                  <a:prstClr val="black"/>
                </a:solidFill>
                <a:latin typeface="Times New Roman"/>
                <a:cs typeface="Times New Roman"/>
              </a:rPr>
              <a:t>Further research is needed to investigate the pattern variations across space and over time in horizontal and vertical abundance of Biomass and Microbial Cell Density.</a:t>
            </a:r>
          </a:p>
          <a:p>
            <a:pPr marL="112273" marR="44910" algn="just" defTabSz="8083771">
              <a:lnSpc>
                <a:spcPct val="99100"/>
              </a:lnSpc>
              <a:defRPr/>
            </a:pPr>
            <a:endParaRPr lang="en-US" sz="3240" spc="-90" dirty="0">
              <a:solidFill>
                <a:prstClr val="black"/>
              </a:solidFill>
              <a:latin typeface="Times New Roman"/>
              <a:cs typeface="Times New Roman"/>
            </a:endParaRPr>
          </a:p>
          <a:p>
            <a:pPr marL="112273" marR="44910" algn="just" defTabSz="8083771">
              <a:lnSpc>
                <a:spcPct val="99100"/>
              </a:lnSpc>
              <a:defRPr/>
            </a:pPr>
            <a:endParaRPr lang="en-US" sz="3240" spc="-90" dirty="0">
              <a:solidFill>
                <a:prstClr val="black"/>
              </a:solidFill>
              <a:latin typeface="Times New Roman"/>
              <a:cs typeface="Times New Roman"/>
            </a:endParaRPr>
          </a:p>
        </p:txBody>
      </p:sp>
      <p:sp>
        <p:nvSpPr>
          <p:cNvPr id="14" name="TextBox 13">
            <a:extLst>
              <a:ext uri="{FF2B5EF4-FFF2-40B4-BE49-F238E27FC236}">
                <a16:creationId xmlns:a16="http://schemas.microsoft.com/office/drawing/2014/main" id="{F036981B-C163-D22D-867D-4D63DC4E25E0}"/>
              </a:ext>
            </a:extLst>
          </p:cNvPr>
          <p:cNvSpPr txBox="1"/>
          <p:nvPr/>
        </p:nvSpPr>
        <p:spPr>
          <a:xfrm>
            <a:off x="245752" y="13056987"/>
            <a:ext cx="1810782" cy="674031"/>
          </a:xfrm>
          <a:prstGeom prst="rect">
            <a:avLst/>
          </a:prstGeom>
          <a:noFill/>
        </p:spPr>
        <p:txBody>
          <a:bodyPr wrap="square" rtlCol="0">
            <a:spAutoFit/>
          </a:bodyPr>
          <a:lstStyle/>
          <a:p>
            <a:r>
              <a:rPr lang="en-US" sz="3780" dirty="0">
                <a:latin typeface="Times New Roman" panose="02020603050405020304" pitchFamily="18" charset="0"/>
                <a:cs typeface="Times New Roman" panose="02020603050405020304" pitchFamily="18" charset="0"/>
              </a:rPr>
              <a:t>1a)</a:t>
            </a:r>
          </a:p>
        </p:txBody>
      </p:sp>
      <p:sp>
        <p:nvSpPr>
          <p:cNvPr id="16" name="TextBox 15">
            <a:extLst>
              <a:ext uri="{FF2B5EF4-FFF2-40B4-BE49-F238E27FC236}">
                <a16:creationId xmlns:a16="http://schemas.microsoft.com/office/drawing/2014/main" id="{4A8C9AD5-D4F1-A95F-6BC8-4AA4E21259EB}"/>
              </a:ext>
            </a:extLst>
          </p:cNvPr>
          <p:cNvSpPr txBox="1"/>
          <p:nvPr/>
        </p:nvSpPr>
        <p:spPr>
          <a:xfrm>
            <a:off x="18027941" y="20622618"/>
            <a:ext cx="1810782" cy="674031"/>
          </a:xfrm>
          <a:prstGeom prst="rect">
            <a:avLst/>
          </a:prstGeom>
          <a:noFill/>
        </p:spPr>
        <p:txBody>
          <a:bodyPr wrap="square" rtlCol="0">
            <a:spAutoFit/>
          </a:bodyPr>
          <a:lstStyle/>
          <a:p>
            <a:r>
              <a:rPr lang="en-US" sz="3780" dirty="0">
                <a:latin typeface="Times New Roman" panose="02020603050405020304" pitchFamily="18" charset="0"/>
                <a:cs typeface="Times New Roman" panose="02020603050405020304" pitchFamily="18" charset="0"/>
              </a:rPr>
              <a:t>3a)</a:t>
            </a:r>
          </a:p>
        </p:txBody>
      </p:sp>
      <p:sp>
        <p:nvSpPr>
          <p:cNvPr id="23" name="TextBox 22">
            <a:extLst>
              <a:ext uri="{FF2B5EF4-FFF2-40B4-BE49-F238E27FC236}">
                <a16:creationId xmlns:a16="http://schemas.microsoft.com/office/drawing/2014/main" id="{4A454D2D-886C-AC50-1C9F-316619C3CA78}"/>
              </a:ext>
            </a:extLst>
          </p:cNvPr>
          <p:cNvSpPr txBox="1"/>
          <p:nvPr/>
        </p:nvSpPr>
        <p:spPr>
          <a:xfrm>
            <a:off x="35711433" y="11730744"/>
            <a:ext cx="1810782" cy="674031"/>
          </a:xfrm>
          <a:prstGeom prst="rect">
            <a:avLst/>
          </a:prstGeom>
          <a:noFill/>
        </p:spPr>
        <p:txBody>
          <a:bodyPr wrap="square" rtlCol="0">
            <a:spAutoFit/>
          </a:bodyPr>
          <a:lstStyle/>
          <a:p>
            <a:r>
              <a:rPr lang="en-US" sz="3780" dirty="0">
                <a:latin typeface="Times New Roman" panose="02020603050405020304" pitchFamily="18" charset="0"/>
                <a:cs typeface="Times New Roman" panose="02020603050405020304" pitchFamily="18" charset="0"/>
              </a:rPr>
              <a:t>4a)</a:t>
            </a:r>
          </a:p>
        </p:txBody>
      </p:sp>
      <p:sp>
        <p:nvSpPr>
          <p:cNvPr id="24" name="TextBox 23">
            <a:extLst>
              <a:ext uri="{FF2B5EF4-FFF2-40B4-BE49-F238E27FC236}">
                <a16:creationId xmlns:a16="http://schemas.microsoft.com/office/drawing/2014/main" id="{DFF883AF-B6B1-4551-DD4C-DA58BFF1042C}"/>
              </a:ext>
            </a:extLst>
          </p:cNvPr>
          <p:cNvSpPr txBox="1"/>
          <p:nvPr/>
        </p:nvSpPr>
        <p:spPr>
          <a:xfrm>
            <a:off x="35743444" y="17016523"/>
            <a:ext cx="1810782" cy="674031"/>
          </a:xfrm>
          <a:prstGeom prst="rect">
            <a:avLst/>
          </a:prstGeom>
          <a:noFill/>
        </p:spPr>
        <p:txBody>
          <a:bodyPr wrap="square" rtlCol="0">
            <a:spAutoFit/>
          </a:bodyPr>
          <a:lstStyle/>
          <a:p>
            <a:r>
              <a:rPr lang="en-US" sz="3780" dirty="0">
                <a:latin typeface="Times New Roman" panose="02020603050405020304" pitchFamily="18" charset="0"/>
                <a:cs typeface="Times New Roman" panose="02020603050405020304" pitchFamily="18" charset="0"/>
              </a:rPr>
              <a:t>4b)</a:t>
            </a:r>
          </a:p>
        </p:txBody>
      </p:sp>
      <p:sp>
        <p:nvSpPr>
          <p:cNvPr id="25" name="TextBox 24">
            <a:extLst>
              <a:ext uri="{FF2B5EF4-FFF2-40B4-BE49-F238E27FC236}">
                <a16:creationId xmlns:a16="http://schemas.microsoft.com/office/drawing/2014/main" id="{0EF6AAD4-0F7D-F41E-E9AC-6F4EA1B92554}"/>
              </a:ext>
            </a:extLst>
          </p:cNvPr>
          <p:cNvSpPr txBox="1"/>
          <p:nvPr/>
        </p:nvSpPr>
        <p:spPr>
          <a:xfrm>
            <a:off x="35688677" y="22542455"/>
            <a:ext cx="1810782" cy="674031"/>
          </a:xfrm>
          <a:prstGeom prst="rect">
            <a:avLst/>
          </a:prstGeom>
          <a:noFill/>
        </p:spPr>
        <p:txBody>
          <a:bodyPr wrap="square" rtlCol="0">
            <a:spAutoFit/>
          </a:bodyPr>
          <a:lstStyle/>
          <a:p>
            <a:r>
              <a:rPr lang="en-US" sz="3780" dirty="0">
                <a:latin typeface="Times New Roman" panose="02020603050405020304" pitchFamily="18" charset="0"/>
                <a:cs typeface="Times New Roman" panose="02020603050405020304" pitchFamily="18" charset="0"/>
              </a:rPr>
              <a:t>4c)</a:t>
            </a:r>
          </a:p>
        </p:txBody>
      </p:sp>
      <p:sp>
        <p:nvSpPr>
          <p:cNvPr id="28" name="TextBox 27">
            <a:extLst>
              <a:ext uri="{FF2B5EF4-FFF2-40B4-BE49-F238E27FC236}">
                <a16:creationId xmlns:a16="http://schemas.microsoft.com/office/drawing/2014/main" id="{6BBDAE53-0AAB-3006-1385-1D52E94C606B}"/>
              </a:ext>
            </a:extLst>
          </p:cNvPr>
          <p:cNvSpPr txBox="1"/>
          <p:nvPr/>
        </p:nvSpPr>
        <p:spPr>
          <a:xfrm>
            <a:off x="13171324" y="11997182"/>
            <a:ext cx="17027222" cy="7072705"/>
          </a:xfrm>
          <a:prstGeom prst="rect">
            <a:avLst/>
          </a:prstGeom>
          <a:solidFill>
            <a:schemeClr val="accent6">
              <a:lumMod val="20000"/>
              <a:lumOff val="80000"/>
            </a:schemeClr>
          </a:solidFill>
          <a:ln w="19050">
            <a:solidFill>
              <a:schemeClr val="accent6">
                <a:lumMod val="60000"/>
                <a:lumOff val="40000"/>
              </a:schemeClr>
            </a:solidFill>
          </a:ln>
        </p:spPr>
        <p:txBody>
          <a:bodyPr wrap="square" rtlCol="0">
            <a:spAutoFit/>
          </a:bodyPr>
          <a:lstStyle/>
          <a:p>
            <a:r>
              <a:rPr lang="en-US" sz="3780" dirty="0">
                <a:latin typeface="Times New Roman" panose="02020603050405020304" pitchFamily="18" charset="0"/>
                <a:cs typeface="Times New Roman" panose="02020603050405020304" pitchFamily="18" charset="0"/>
              </a:rPr>
              <a:t>Figure 2. Relative variation in seasonal temporal scale in correlation to microbial cell density in aquatic systems and biomass in terrestrial systems.</a:t>
            </a:r>
          </a:p>
          <a:p>
            <a:r>
              <a:rPr lang="en-US" sz="3780" dirty="0">
                <a:latin typeface="Times New Roman" panose="02020603050405020304" pitchFamily="18" charset="0"/>
                <a:cs typeface="Times New Roman" panose="02020603050405020304" pitchFamily="18" charset="0"/>
              </a:rPr>
              <a:t>Figure 2a) There is a clear correlation between specific conductance and water temperature that contribute to the microbial cell density in various sites within the USA in the aquatic ecosystem </a:t>
            </a:r>
          </a:p>
          <a:p>
            <a:r>
              <a:rPr lang="en-US" sz="3780" dirty="0">
                <a:latin typeface="Times New Roman" panose="02020603050405020304" pitchFamily="18" charset="0"/>
                <a:cs typeface="Times New Roman" panose="02020603050405020304" pitchFamily="18" charset="0"/>
              </a:rPr>
              <a:t>Figure 2b) Large variation in biomass that accept the null hypothesis of all contributing factors like freeze-dry mass, lipid concentration, and lipid response providing insight that biomass has no significant correlation between any of the displayed factors.</a:t>
            </a:r>
          </a:p>
          <a:p>
            <a:r>
              <a:rPr lang="en-US" sz="3780" dirty="0">
                <a:latin typeface="Times New Roman" panose="02020603050405020304" pitchFamily="18" charset="0"/>
                <a:cs typeface="Times New Roman" panose="02020603050405020304" pitchFamily="18" charset="0"/>
              </a:rPr>
              <a:t>Figure 2c) There is a clear correlation between soil moisture and soil temperature that contribute to the biomass in various sites within the USA in the terrestrial ecosystem with major factors in both aquatic and terrestrial ecosystems being temperature as a significant contributor to their respective communities. </a:t>
            </a:r>
          </a:p>
        </p:txBody>
      </p:sp>
      <p:sp>
        <p:nvSpPr>
          <p:cNvPr id="26" name="AutoShape 2">
            <a:extLst>
              <a:ext uri="{FF2B5EF4-FFF2-40B4-BE49-F238E27FC236}">
                <a16:creationId xmlns:a16="http://schemas.microsoft.com/office/drawing/2014/main" id="{55662DBC-6412-0EEF-E368-5896AFADAA7F}"/>
              </a:ext>
            </a:extLst>
          </p:cNvPr>
          <p:cNvSpPr>
            <a:spLocks noChangeAspect="1" noChangeArrowheads="1"/>
          </p:cNvSpPr>
          <p:nvPr/>
        </p:nvSpPr>
        <p:spPr bwMode="auto">
          <a:xfrm>
            <a:off x="21396960" y="15910560"/>
            <a:ext cx="1097280" cy="10972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329184" tIns="164592" rIns="329184" bIns="164592" numCol="1" anchor="t" anchorCtr="0" compatLnSpc="1">
            <a:prstTxWarp prst="textNoShape">
              <a:avLst/>
            </a:prstTxWarp>
          </a:bodyPr>
          <a:lstStyle/>
          <a:p>
            <a:endParaRPr lang="en-US" sz="26129"/>
          </a:p>
        </p:txBody>
      </p:sp>
    </p:spTree>
    <p:extLst>
      <p:ext uri="{BB962C8B-B14F-4D97-AF65-F5344CB8AC3E}">
        <p14:creationId xmlns:p14="http://schemas.microsoft.com/office/powerpoint/2010/main" val="1590282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5D6E8C-7F93-6A0F-C502-F4DE56053B6C}"/>
              </a:ext>
            </a:extLst>
          </p:cNvPr>
          <p:cNvSpPr txBox="1"/>
          <p:nvPr/>
        </p:nvSpPr>
        <p:spPr>
          <a:xfrm>
            <a:off x="4179427" y="555171"/>
            <a:ext cx="32657830" cy="3046988"/>
          </a:xfrm>
          <a:prstGeom prst="rect">
            <a:avLst/>
          </a:prstGeom>
          <a:noFill/>
        </p:spPr>
        <p:txBody>
          <a:bodyPr wrap="square" rtlCol="0">
            <a:spAutoFit/>
          </a:bodyPr>
          <a:lstStyle/>
          <a:p>
            <a:pPr algn="ctr"/>
            <a:r>
              <a:rPr lang="en-US" sz="9600" b="1" dirty="0">
                <a:latin typeface="Times New Roman" panose="02020603050405020304" pitchFamily="18" charset="0"/>
                <a:cs typeface="Times New Roman" panose="02020603050405020304" pitchFamily="18" charset="0"/>
              </a:rPr>
              <a:t>Data integration to investigate Microbial Abundance in Terrestrial and Aquatic Ecosystems and its Causes</a:t>
            </a:r>
          </a:p>
        </p:txBody>
      </p:sp>
      <p:sp>
        <p:nvSpPr>
          <p:cNvPr id="7" name="TextBox 6">
            <a:extLst>
              <a:ext uri="{FF2B5EF4-FFF2-40B4-BE49-F238E27FC236}">
                <a16:creationId xmlns:a16="http://schemas.microsoft.com/office/drawing/2014/main" id="{732A1EC6-EBE8-9F5F-98C8-E0C95580F21E}"/>
              </a:ext>
            </a:extLst>
          </p:cNvPr>
          <p:cNvSpPr txBox="1"/>
          <p:nvPr/>
        </p:nvSpPr>
        <p:spPr>
          <a:xfrm>
            <a:off x="4445453" y="3793453"/>
            <a:ext cx="32224436" cy="2800767"/>
          </a:xfrm>
          <a:prstGeom prst="rect">
            <a:avLst/>
          </a:prstGeom>
          <a:noFill/>
        </p:spPr>
        <p:txBody>
          <a:bodyPr wrap="square">
            <a:spAutoFit/>
          </a:bodyPr>
          <a:lstStyle/>
          <a:p>
            <a:pPr algn="ctr"/>
            <a:r>
              <a:rPr lang="en-US" sz="4800" b="1" dirty="0">
                <a:latin typeface="Times New Roman" panose="02020603050405020304" pitchFamily="18" charset="0"/>
                <a:cs typeface="Times New Roman" panose="02020603050405020304" pitchFamily="18" charset="0"/>
              </a:rPr>
              <a:t>Leo Sai</a:t>
            </a:r>
            <a:r>
              <a:rPr lang="en-US" sz="4800" b="1" baseline="30000" dirty="0">
                <a:latin typeface="Times New Roman" panose="02020603050405020304" pitchFamily="18" charset="0"/>
                <a:cs typeface="Times New Roman" panose="02020603050405020304" pitchFamily="18" charset="0"/>
              </a:rPr>
              <a:t>1, </a:t>
            </a:r>
            <a:r>
              <a:rPr lang="en-US" sz="4800" b="1" dirty="0" err="1">
                <a:latin typeface="Times New Roman" panose="02020603050405020304" pitchFamily="18" charset="0"/>
                <a:cs typeface="Times New Roman" panose="02020603050405020304" pitchFamily="18" charset="0"/>
              </a:rPr>
              <a:t>Xiaofeng</a:t>
            </a:r>
            <a:r>
              <a:rPr lang="en-US" sz="4800" b="1" dirty="0">
                <a:latin typeface="Times New Roman" panose="02020603050405020304" pitchFamily="18" charset="0"/>
                <a:cs typeface="Times New Roman" panose="02020603050405020304" pitchFamily="18" charset="0"/>
              </a:rPr>
              <a:t> Xu</a:t>
            </a:r>
            <a:r>
              <a:rPr lang="en-US" sz="4800" b="1" baseline="30000" dirty="0">
                <a:latin typeface="Times New Roman" panose="02020603050405020304" pitchFamily="18" charset="0"/>
                <a:cs typeface="Times New Roman" panose="02020603050405020304" pitchFamily="18" charset="0"/>
              </a:rPr>
              <a:t>1, </a:t>
            </a:r>
            <a:r>
              <a:rPr lang="en-US" sz="4800" b="1" dirty="0">
                <a:latin typeface="Times New Roman" panose="02020603050405020304" pitchFamily="18" charset="0"/>
                <a:cs typeface="Times New Roman" panose="02020603050405020304" pitchFamily="18" charset="0"/>
              </a:rPr>
              <a:t>, David Lipson</a:t>
            </a:r>
            <a:r>
              <a:rPr lang="en-US" sz="4800" b="1" baseline="30000" dirty="0">
                <a:latin typeface="Times New Roman" panose="02020603050405020304" pitchFamily="18" charset="0"/>
                <a:cs typeface="Times New Roman" panose="02020603050405020304" pitchFamily="18" charset="0"/>
              </a:rPr>
              <a:t>1</a:t>
            </a:r>
          </a:p>
          <a:p>
            <a:pPr algn="ctr"/>
            <a:endParaRPr lang="en-US" sz="4800" b="1" baseline="30000" dirty="0">
              <a:latin typeface="Times New Roman" panose="02020603050405020304" pitchFamily="18" charset="0"/>
              <a:cs typeface="Times New Roman" panose="02020603050405020304" pitchFamily="18" charset="0"/>
            </a:endParaRPr>
          </a:p>
          <a:p>
            <a:pPr algn="ctr"/>
            <a:r>
              <a:rPr lang="en-US" sz="4800" b="1" dirty="0">
                <a:latin typeface="Times New Roman" panose="02020603050405020304" pitchFamily="18" charset="0"/>
                <a:cs typeface="Times New Roman" panose="02020603050405020304" pitchFamily="18" charset="0"/>
              </a:rPr>
              <a:t>1. Biology Department, San Diego State University, San Diego, CA, USA; 2. National Ecological Observatory Network, CO, USA</a:t>
            </a:r>
            <a:endParaRPr lang="en-US" sz="4800" dirty="0"/>
          </a:p>
        </p:txBody>
      </p:sp>
      <p:pic>
        <p:nvPicPr>
          <p:cNvPr id="9" name="Picture 8">
            <a:extLst>
              <a:ext uri="{FF2B5EF4-FFF2-40B4-BE49-F238E27FC236}">
                <a16:creationId xmlns:a16="http://schemas.microsoft.com/office/drawing/2014/main" id="{ECEAE1EF-D117-5389-77DF-CF91C5A3F21E}"/>
              </a:ext>
            </a:extLst>
          </p:cNvPr>
          <p:cNvPicPr>
            <a:picLocks noChangeAspect="1"/>
          </p:cNvPicPr>
          <p:nvPr/>
        </p:nvPicPr>
        <p:blipFill>
          <a:blip r:embed="rId2"/>
          <a:srcRect t="2426" b="4678"/>
          <a:stretch/>
        </p:blipFill>
        <p:spPr>
          <a:xfrm>
            <a:off x="407526" y="1231337"/>
            <a:ext cx="3870559" cy="3660381"/>
          </a:xfrm>
          <a:prstGeom prst="rect">
            <a:avLst/>
          </a:prstGeom>
        </p:spPr>
      </p:pic>
      <p:pic>
        <p:nvPicPr>
          <p:cNvPr id="1026" name="Picture 2" descr="NEON | Data Portal Home">
            <a:extLst>
              <a:ext uri="{FF2B5EF4-FFF2-40B4-BE49-F238E27FC236}">
                <a16:creationId xmlns:a16="http://schemas.microsoft.com/office/drawing/2014/main" id="{1A768F48-C49E-FEF0-9E6F-4D3D58FDA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9889" y="1716209"/>
            <a:ext cx="6229350" cy="1885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8EC990-8AA8-02D7-27C0-BE922139BCD9}"/>
              </a:ext>
            </a:extLst>
          </p:cNvPr>
          <p:cNvSpPr txBox="1"/>
          <p:nvPr/>
        </p:nvSpPr>
        <p:spPr>
          <a:xfrm>
            <a:off x="35078691" y="8405137"/>
            <a:ext cx="7210231" cy="5078313"/>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Multiple R-squared:  0.003428, Adjusted R-squared:  -0.002685 </a:t>
            </a:r>
          </a:p>
          <a:p>
            <a:r>
              <a:rPr lang="en-US" sz="3600" dirty="0">
                <a:latin typeface="Times New Roman" panose="02020603050405020304" pitchFamily="18" charset="0"/>
                <a:cs typeface="Times New Roman" panose="02020603050405020304" pitchFamily="18" charset="0"/>
              </a:rPr>
              <a:t>F-statistic: 0.5608 on 1 and 163 DF,  p-value: 0.455</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Figure 4a) Relatively weak correlation between Nucleic Acid Concentration and Mean copy number in soil</a:t>
            </a:r>
            <a:endParaRPr lang="en-US" sz="26129" dirty="0">
              <a:solidFill>
                <a:srgbClr val="FF0000"/>
              </a:solidFill>
            </a:endParaRPr>
          </a:p>
        </p:txBody>
      </p:sp>
      <p:sp>
        <p:nvSpPr>
          <p:cNvPr id="13" name="TextBox 12">
            <a:extLst>
              <a:ext uri="{FF2B5EF4-FFF2-40B4-BE49-F238E27FC236}">
                <a16:creationId xmlns:a16="http://schemas.microsoft.com/office/drawing/2014/main" id="{5F8FE3CC-1BDB-092E-CF7D-ACDC990A400F}"/>
              </a:ext>
            </a:extLst>
          </p:cNvPr>
          <p:cNvSpPr txBox="1"/>
          <p:nvPr/>
        </p:nvSpPr>
        <p:spPr>
          <a:xfrm>
            <a:off x="35078691" y="15418074"/>
            <a:ext cx="6884784" cy="6186309"/>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Multiple R-squared:  0.008331, Adjusted R-squared:  -0.001892 </a:t>
            </a:r>
          </a:p>
          <a:p>
            <a:r>
              <a:rPr lang="en-US" sz="3600" dirty="0">
                <a:latin typeface="Times New Roman" panose="02020603050405020304" pitchFamily="18" charset="0"/>
                <a:cs typeface="Times New Roman" panose="02020603050405020304" pitchFamily="18" charset="0"/>
              </a:rPr>
              <a:t>F-statistic: 0.8149 on 1 and 97 DF,  p-value: 0.3689</a:t>
            </a:r>
          </a:p>
          <a:p>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Figure 4b) Relatively negative correlation between Nucleic Acid Concentration and Mean copy number in benthic waters</a:t>
            </a:r>
          </a:p>
          <a:p>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AD8AF886-0824-632A-96DB-4CD68A499AD0}"/>
              </a:ext>
            </a:extLst>
          </p:cNvPr>
          <p:cNvSpPr txBox="1"/>
          <p:nvPr/>
        </p:nvSpPr>
        <p:spPr>
          <a:xfrm>
            <a:off x="35078691" y="22938638"/>
            <a:ext cx="5966345" cy="6186309"/>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Multiple R-squared:  0.2206, Adjusted R-squared:  0.216 </a:t>
            </a:r>
          </a:p>
          <a:p>
            <a:r>
              <a:rPr lang="en-US" sz="3600" dirty="0">
                <a:latin typeface="Times New Roman" panose="02020603050405020304" pitchFamily="18" charset="0"/>
                <a:cs typeface="Times New Roman" panose="02020603050405020304" pitchFamily="18" charset="0"/>
              </a:rPr>
              <a:t>F-statistic: 47.56 on 1 and 168 DF,  p-value: 1.034e-10</a:t>
            </a:r>
          </a:p>
          <a:p>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Figure 4c) Relatively positive correlation between Nucleic Acid Concentration and Mean copy number in aquatic systems</a:t>
            </a:r>
          </a:p>
          <a:p>
            <a:endParaRPr lang="en-US" sz="3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8AA2DDC-CF2C-2867-D9AB-063A4E3A6328}"/>
              </a:ext>
            </a:extLst>
          </p:cNvPr>
          <p:cNvPicPr>
            <a:picLocks noChangeAspect="1"/>
          </p:cNvPicPr>
          <p:nvPr/>
        </p:nvPicPr>
        <p:blipFill>
          <a:blip r:embed="rId4"/>
          <a:stretch>
            <a:fillRect/>
          </a:stretch>
        </p:blipFill>
        <p:spPr>
          <a:xfrm>
            <a:off x="28026825" y="8234867"/>
            <a:ext cx="6089960" cy="6460847"/>
          </a:xfrm>
          <a:prstGeom prst="rect">
            <a:avLst/>
          </a:prstGeom>
        </p:spPr>
      </p:pic>
      <p:pic>
        <p:nvPicPr>
          <p:cNvPr id="15" name="Picture 14">
            <a:extLst>
              <a:ext uri="{FF2B5EF4-FFF2-40B4-BE49-F238E27FC236}">
                <a16:creationId xmlns:a16="http://schemas.microsoft.com/office/drawing/2014/main" id="{882F47DC-BB89-B593-538D-87FFCC95B94E}"/>
              </a:ext>
            </a:extLst>
          </p:cNvPr>
          <p:cNvPicPr>
            <a:picLocks noChangeAspect="1"/>
          </p:cNvPicPr>
          <p:nvPr/>
        </p:nvPicPr>
        <p:blipFill>
          <a:blip r:embed="rId5"/>
          <a:stretch>
            <a:fillRect/>
          </a:stretch>
        </p:blipFill>
        <p:spPr>
          <a:xfrm>
            <a:off x="28026825" y="15230431"/>
            <a:ext cx="6149155" cy="6561597"/>
          </a:xfrm>
          <a:prstGeom prst="rect">
            <a:avLst/>
          </a:prstGeom>
        </p:spPr>
      </p:pic>
      <p:pic>
        <p:nvPicPr>
          <p:cNvPr id="17" name="Picture 16">
            <a:extLst>
              <a:ext uri="{FF2B5EF4-FFF2-40B4-BE49-F238E27FC236}">
                <a16:creationId xmlns:a16="http://schemas.microsoft.com/office/drawing/2014/main" id="{40261F62-FDC5-57C2-DA18-1FAE31662223}"/>
              </a:ext>
            </a:extLst>
          </p:cNvPr>
          <p:cNvPicPr>
            <a:picLocks noChangeAspect="1"/>
          </p:cNvPicPr>
          <p:nvPr/>
        </p:nvPicPr>
        <p:blipFill>
          <a:blip r:embed="rId6"/>
          <a:stretch>
            <a:fillRect/>
          </a:stretch>
        </p:blipFill>
        <p:spPr>
          <a:xfrm>
            <a:off x="28030979" y="22563350"/>
            <a:ext cx="6378175" cy="6798202"/>
          </a:xfrm>
          <a:prstGeom prst="rect">
            <a:avLst/>
          </a:prstGeom>
        </p:spPr>
      </p:pic>
      <p:pic>
        <p:nvPicPr>
          <p:cNvPr id="2" name="Picture 1" descr="A diagram of a company">
            <a:extLst>
              <a:ext uri="{FF2B5EF4-FFF2-40B4-BE49-F238E27FC236}">
                <a16:creationId xmlns:a16="http://schemas.microsoft.com/office/drawing/2014/main" id="{491CBD0A-FE69-F47A-1C5C-87A4B52CBB07}"/>
              </a:ext>
            </a:extLst>
          </p:cNvPr>
          <p:cNvPicPr>
            <a:picLocks noChangeAspect="1"/>
          </p:cNvPicPr>
          <p:nvPr/>
        </p:nvPicPr>
        <p:blipFill>
          <a:blip r:embed="rId7"/>
          <a:srcRect r="1760"/>
          <a:stretch/>
        </p:blipFill>
        <p:spPr>
          <a:xfrm>
            <a:off x="0" y="25545754"/>
            <a:ext cx="12728376" cy="7158386"/>
          </a:xfrm>
          <a:prstGeom prst="rect">
            <a:avLst/>
          </a:prstGeom>
        </p:spPr>
      </p:pic>
      <p:pic>
        <p:nvPicPr>
          <p:cNvPr id="3" name="Picture 2" descr="A screenshot of a graph&#10;&#10;Description automatically generated">
            <a:extLst>
              <a:ext uri="{FF2B5EF4-FFF2-40B4-BE49-F238E27FC236}">
                <a16:creationId xmlns:a16="http://schemas.microsoft.com/office/drawing/2014/main" id="{0F77D2DE-EADF-643D-BD5A-5CE7C0B07965}"/>
              </a:ext>
            </a:extLst>
          </p:cNvPr>
          <p:cNvPicPr>
            <a:picLocks noChangeAspect="1"/>
          </p:cNvPicPr>
          <p:nvPr/>
        </p:nvPicPr>
        <p:blipFill>
          <a:blip r:embed="rId8"/>
          <a:stretch>
            <a:fillRect/>
          </a:stretch>
        </p:blipFill>
        <p:spPr>
          <a:xfrm>
            <a:off x="1584099" y="7074868"/>
            <a:ext cx="6005079" cy="4999228"/>
          </a:xfrm>
          <a:prstGeom prst="rect">
            <a:avLst/>
          </a:prstGeom>
        </p:spPr>
      </p:pic>
      <p:pic>
        <p:nvPicPr>
          <p:cNvPr id="5" name="Picture 4" descr="A screenshot of a graph&#10;&#10;Description automatically generated">
            <a:extLst>
              <a:ext uri="{FF2B5EF4-FFF2-40B4-BE49-F238E27FC236}">
                <a16:creationId xmlns:a16="http://schemas.microsoft.com/office/drawing/2014/main" id="{7322F406-4D50-66D5-8346-F0CE4301D5F5}"/>
              </a:ext>
            </a:extLst>
          </p:cNvPr>
          <p:cNvPicPr>
            <a:picLocks noChangeAspect="1"/>
          </p:cNvPicPr>
          <p:nvPr/>
        </p:nvPicPr>
        <p:blipFill>
          <a:blip r:embed="rId9"/>
          <a:stretch>
            <a:fillRect/>
          </a:stretch>
        </p:blipFill>
        <p:spPr>
          <a:xfrm>
            <a:off x="8004341" y="7011568"/>
            <a:ext cx="6134024" cy="4999228"/>
          </a:xfrm>
          <a:prstGeom prst="rect">
            <a:avLst/>
          </a:prstGeom>
        </p:spPr>
      </p:pic>
      <p:pic>
        <p:nvPicPr>
          <p:cNvPr id="6" name="Picture 5" descr="A screenshot of a graph&#10;&#10;Description automatically generated">
            <a:extLst>
              <a:ext uri="{FF2B5EF4-FFF2-40B4-BE49-F238E27FC236}">
                <a16:creationId xmlns:a16="http://schemas.microsoft.com/office/drawing/2014/main" id="{ED7267C1-627A-BFED-3A75-5B30A9DF7550}"/>
              </a:ext>
            </a:extLst>
          </p:cNvPr>
          <p:cNvPicPr>
            <a:picLocks noChangeAspect="1"/>
          </p:cNvPicPr>
          <p:nvPr/>
        </p:nvPicPr>
        <p:blipFill>
          <a:blip r:embed="rId10"/>
          <a:stretch>
            <a:fillRect/>
          </a:stretch>
        </p:blipFill>
        <p:spPr>
          <a:xfrm>
            <a:off x="14750369" y="7011568"/>
            <a:ext cx="6115265" cy="4999228"/>
          </a:xfrm>
          <a:prstGeom prst="rect">
            <a:avLst/>
          </a:prstGeom>
        </p:spPr>
      </p:pic>
      <p:pic>
        <p:nvPicPr>
          <p:cNvPr id="11" name="Picture 10">
            <a:extLst>
              <a:ext uri="{FF2B5EF4-FFF2-40B4-BE49-F238E27FC236}">
                <a16:creationId xmlns:a16="http://schemas.microsoft.com/office/drawing/2014/main" id="{334D7369-7BF3-ABC7-3245-B8595B68A79A}"/>
              </a:ext>
            </a:extLst>
          </p:cNvPr>
          <p:cNvPicPr>
            <a:picLocks noChangeAspect="1"/>
          </p:cNvPicPr>
          <p:nvPr/>
        </p:nvPicPr>
        <p:blipFill>
          <a:blip r:embed="rId11"/>
          <a:srcRect t="8235"/>
          <a:stretch/>
        </p:blipFill>
        <p:spPr>
          <a:xfrm>
            <a:off x="340034" y="14291168"/>
            <a:ext cx="12388342" cy="8974213"/>
          </a:xfrm>
          <a:prstGeom prst="rect">
            <a:avLst/>
          </a:prstGeom>
        </p:spPr>
      </p:pic>
    </p:spTree>
    <p:extLst>
      <p:ext uri="{BB962C8B-B14F-4D97-AF65-F5344CB8AC3E}">
        <p14:creationId xmlns:p14="http://schemas.microsoft.com/office/powerpoint/2010/main" val="139910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980D-8E10-6A5E-FB47-8FCDD274B5D6}"/>
              </a:ext>
            </a:extLst>
          </p:cNvPr>
          <p:cNvSpPr>
            <a:spLocks noGrp="1"/>
          </p:cNvSpPr>
          <p:nvPr>
            <p:ph type="title"/>
          </p:nvPr>
        </p:nvSpPr>
        <p:spPr/>
        <p:txBody>
          <a:bodyPr/>
          <a:lstStyle/>
          <a:p>
            <a:r>
              <a:rPr lang="en-US" dirty="0"/>
              <a:t>Notes/ Reviewed:</a:t>
            </a:r>
          </a:p>
        </p:txBody>
      </p:sp>
      <p:sp>
        <p:nvSpPr>
          <p:cNvPr id="3" name="Content Placeholder 2">
            <a:extLst>
              <a:ext uri="{FF2B5EF4-FFF2-40B4-BE49-F238E27FC236}">
                <a16:creationId xmlns:a16="http://schemas.microsoft.com/office/drawing/2014/main" id="{4AD6A285-C037-F4F2-A573-602958AAD7DE}"/>
              </a:ext>
            </a:extLst>
          </p:cNvPr>
          <p:cNvSpPr>
            <a:spLocks noGrp="1"/>
          </p:cNvSpPr>
          <p:nvPr>
            <p:ph idx="1"/>
          </p:nvPr>
        </p:nvSpPr>
        <p:spPr/>
        <p:txBody>
          <a:bodyPr/>
          <a:lstStyle/>
          <a:p>
            <a:r>
              <a:rPr lang="en-US" dirty="0"/>
              <a:t>36 height 48/60 wide </a:t>
            </a:r>
          </a:p>
          <a:p>
            <a:r>
              <a:rPr lang="en-US" dirty="0"/>
              <a:t>Fix the figure numbering</a:t>
            </a:r>
          </a:p>
          <a:p>
            <a:r>
              <a:rPr lang="en-US" dirty="0"/>
              <a:t>Title = 32/36 size font and 28/24 font text b/c when you print</a:t>
            </a:r>
          </a:p>
          <a:p>
            <a:r>
              <a:rPr lang="en-US" dirty="0"/>
              <a:t>Caption after the figure (legend)</a:t>
            </a:r>
          </a:p>
          <a:p>
            <a:r>
              <a:rPr lang="en-US" dirty="0"/>
              <a:t>Result, etc. (format similar to lab reports)</a:t>
            </a:r>
          </a:p>
          <a:p>
            <a:r>
              <a:rPr lang="en-US" dirty="0"/>
              <a:t>Summarize all figures </a:t>
            </a:r>
            <a:r>
              <a:rPr lang="en-US"/>
              <a:t>and reorganize </a:t>
            </a:r>
            <a:endParaRPr lang="en-US" dirty="0"/>
          </a:p>
          <a:p>
            <a:endParaRPr lang="en-US" dirty="0"/>
          </a:p>
        </p:txBody>
      </p:sp>
    </p:spTree>
    <p:extLst>
      <p:ext uri="{BB962C8B-B14F-4D97-AF65-F5344CB8AC3E}">
        <p14:creationId xmlns:p14="http://schemas.microsoft.com/office/powerpoint/2010/main" val="16588755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280</TotalTime>
  <Words>734</Words>
  <Application>Microsoft Office PowerPoint</Application>
  <PresentationFormat>Custom</PresentationFormat>
  <Paragraphs>63</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Times New Roman</vt:lpstr>
      <vt:lpstr>Office Theme</vt:lpstr>
      <vt:lpstr>PowerPoint Presentation</vt:lpstr>
      <vt:lpstr>PowerPoint Presentation</vt:lpstr>
      <vt:lpstr>Notes/ Reviewed: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Sai</dc:creator>
  <cp:lastModifiedBy>Leo Sai</cp:lastModifiedBy>
  <cp:revision>25</cp:revision>
  <dcterms:created xsi:type="dcterms:W3CDTF">2024-09-14T09:02:06Z</dcterms:created>
  <dcterms:modified xsi:type="dcterms:W3CDTF">2024-12-22T03:03:23Z</dcterms:modified>
</cp:coreProperties>
</file>