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webextensions/webextension7.xml" ContentType="application/vnd.ms-office.webextension+xml"/>
  <Override PartName="/ppt/webextensions/webextension8.xml" ContentType="application/vnd.ms-office.webextension+xml"/>
  <Override PartName="/ppt/webextensions/webextension9.xml" ContentType="application/vnd.ms-office.webextension+xml"/>
  <Override PartName="/ppt/webextensions/webextension10.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9"/>
  </p:notesMasterIdLst>
  <p:sldIdLst>
    <p:sldId id="256" r:id="rId2"/>
    <p:sldId id="257" r:id="rId3"/>
    <p:sldId id="258" r:id="rId4"/>
    <p:sldId id="268" r:id="rId5"/>
    <p:sldId id="271" r:id="rId6"/>
    <p:sldId id="264" r:id="rId7"/>
    <p:sldId id="262"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jatha Argentieri" initials="" lastIdx="2" clrIdx="0"/>
  <p:cmAuthor id="1" name="Luis Sanchez-Artu" initials="" lastIdx="6" clrIdx="1"/>
  <p:cmAuthor id="2" name="Pereogbo Peres Doubeni" initials=""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ED70A0-0008-476E-88D0-C5C2C68ACA7E}">
  <a:tblStyle styleId="{BEED70A0-0008-476E-88D0-C5C2C68ACA7E}"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02" y="26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209063768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We are now ending the design phase of the project and beginning the development phase.</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A reminder of the project plan – convert a directory that was kept on a spreadsheet to a database that can be accessed by members of the chapter.</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This is necessary because one person was maintaining the directory on her home computer.</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This is directly from our wireframe</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Although there were 1173 lines used on the Excel spreadsheet, there are only 201 members in the list, there is lots of white space.  Some of the data scrubbing has begun.</a:t>
            </a:r>
          </a:p>
        </p:txBody>
      </p:sp>
    </p:spTree>
    <p:extLst>
      <p:ext uri="{BB962C8B-B14F-4D97-AF65-F5344CB8AC3E}">
        <p14:creationId xmlns:p14="http://schemas.microsoft.com/office/powerpoint/2010/main" val="3363533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073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Still completed on time.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A4BF9-F201-4D3A-9E4A-0DEE51BAAB19}"/>
              </a:ext>
            </a:extLst>
          </p:cNvPr>
          <p:cNvSpPr>
            <a:spLocks noGrp="1"/>
          </p:cNvSpPr>
          <p:nvPr>
            <p:ph type="ctrTitle"/>
          </p:nvPr>
        </p:nvSpPr>
        <p:spPr>
          <a:xfrm>
            <a:off x="628650" y="206775"/>
            <a:ext cx="5486400" cy="4397390"/>
          </a:xfrm>
        </p:spPr>
        <p:txBody>
          <a:bodyPr anchor="t"/>
          <a:lstStyle>
            <a:lvl1pPr algn="ctr">
              <a:defRPr sz="4500" cap="small"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F781DCCB-7D20-426C-B004-E9B9E9B83701}"/>
              </a:ext>
            </a:extLst>
          </p:cNvPr>
          <p:cNvSpPr>
            <a:spLocks noGrp="1"/>
          </p:cNvSpPr>
          <p:nvPr>
            <p:ph type="subTitle" idx="1" hasCustomPrompt="1"/>
          </p:nvPr>
        </p:nvSpPr>
        <p:spPr>
          <a:xfrm>
            <a:off x="6457950" y="206775"/>
            <a:ext cx="2057400" cy="4397390"/>
          </a:xfrm>
        </p:spPr>
        <p:txBody>
          <a:bodyPr anchor="ct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Subtitle</a:t>
            </a:r>
          </a:p>
          <a:p>
            <a:r>
              <a:rPr lang="en-US" dirty="0"/>
              <a:t>Working Group 4</a:t>
            </a:r>
            <a:br>
              <a:rPr lang="en-US" dirty="0"/>
            </a:br>
            <a:r>
              <a:rPr lang="en-US" dirty="0"/>
              <a:t>Peter </a:t>
            </a:r>
            <a:r>
              <a:rPr lang="en-US" dirty="0" err="1"/>
              <a:t>Palmasino</a:t>
            </a:r>
            <a:r>
              <a:rPr lang="en-US" dirty="0"/>
              <a:t>, Instructor</a:t>
            </a:r>
          </a:p>
        </p:txBody>
      </p:sp>
      <p:sp>
        <p:nvSpPr>
          <p:cNvPr id="4" name="Date Placeholder 3">
            <a:extLst>
              <a:ext uri="{FF2B5EF4-FFF2-40B4-BE49-F238E27FC236}">
                <a16:creationId xmlns:a16="http://schemas.microsoft.com/office/drawing/2014/main" id="{911C8A8C-6180-42C2-B839-191C96499A34}"/>
              </a:ext>
            </a:extLst>
          </p:cNvPr>
          <p:cNvSpPr>
            <a:spLocks noGrp="1"/>
          </p:cNvSpPr>
          <p:nvPr>
            <p:ph type="dt" sz="half" idx="10"/>
          </p:nvPr>
        </p:nvSpPr>
        <p:spPr/>
        <p:txBody>
          <a:bodyPr/>
          <a:lstStyle/>
          <a:p>
            <a:fld id="{B61BEF0D-F0BB-DE4B-95CE-6DB70DBA9567}" type="datetimeFigureOut">
              <a:rPr lang="en-US" smtClean="0"/>
              <a:pPr/>
              <a:t>2/3/2018</a:t>
            </a:fld>
            <a:endParaRPr lang="en-US" dirty="0"/>
          </a:p>
        </p:txBody>
      </p:sp>
      <p:sp>
        <p:nvSpPr>
          <p:cNvPr id="5" name="Footer Placeholder 4">
            <a:extLst>
              <a:ext uri="{FF2B5EF4-FFF2-40B4-BE49-F238E27FC236}">
                <a16:creationId xmlns:a16="http://schemas.microsoft.com/office/drawing/2014/main" id="{A339EB7F-284A-4360-BAE0-5E65067817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56298-3488-442F-859E-5CE122E01948}"/>
              </a:ext>
            </a:extLst>
          </p:cNvPr>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cxnSp>
        <p:nvCxnSpPr>
          <p:cNvPr id="8" name="Straight Connector 7">
            <a:extLst>
              <a:ext uri="{FF2B5EF4-FFF2-40B4-BE49-F238E27FC236}">
                <a16:creationId xmlns:a16="http://schemas.microsoft.com/office/drawing/2014/main" id="{C0609A52-2EEA-4750-9A00-981757B66F88}"/>
              </a:ext>
            </a:extLst>
          </p:cNvPr>
          <p:cNvCxnSpPr>
            <a:cxnSpLocks/>
          </p:cNvCxnSpPr>
          <p:nvPr userDrawn="1"/>
        </p:nvCxnSpPr>
        <p:spPr>
          <a:xfrm>
            <a:off x="6290521" y="206775"/>
            <a:ext cx="0" cy="439739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9257839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1E56-998E-4EA3-BD84-5F6D55FEB3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572320-454A-42E2-9200-99439FE13A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A69A88-44C7-46CD-962B-928D8933010F}"/>
              </a:ext>
            </a:extLst>
          </p:cNvPr>
          <p:cNvSpPr>
            <a:spLocks noGrp="1"/>
          </p:cNvSpPr>
          <p:nvPr>
            <p:ph type="dt" sz="half" idx="10"/>
          </p:nvPr>
        </p:nvSpPr>
        <p:spPr/>
        <p:txBody>
          <a:bodyPr/>
          <a:lstStyle/>
          <a:p>
            <a:fld id="{B61BEF0D-F0BB-DE4B-95CE-6DB70DBA9567}" type="datetimeFigureOut">
              <a:rPr lang="en-US" smtClean="0"/>
              <a:pPr/>
              <a:t>2/3/2018</a:t>
            </a:fld>
            <a:endParaRPr lang="en-US" dirty="0"/>
          </a:p>
        </p:txBody>
      </p:sp>
      <p:sp>
        <p:nvSpPr>
          <p:cNvPr id="5" name="Footer Placeholder 4">
            <a:extLst>
              <a:ext uri="{FF2B5EF4-FFF2-40B4-BE49-F238E27FC236}">
                <a16:creationId xmlns:a16="http://schemas.microsoft.com/office/drawing/2014/main" id="{506A2A66-32CF-4BB5-A9FA-94A977FF2AA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23BA525-A313-4B31-8FCC-2244E6589609}"/>
              </a:ext>
            </a:extLst>
          </p:cNvPr>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864166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C47BA4-606F-4E10-8D0D-BA2E8835584F}"/>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D2C64A-3AAD-4CC9-8D34-85F2B3AECE31}"/>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55C1F3-B06C-437D-B371-7BE1090E4249}"/>
              </a:ext>
            </a:extLst>
          </p:cNvPr>
          <p:cNvSpPr>
            <a:spLocks noGrp="1"/>
          </p:cNvSpPr>
          <p:nvPr>
            <p:ph type="dt" sz="half" idx="10"/>
          </p:nvPr>
        </p:nvSpPr>
        <p:spPr/>
        <p:txBody>
          <a:bodyPr/>
          <a:lstStyle/>
          <a:p>
            <a:fld id="{B61BEF0D-F0BB-DE4B-95CE-6DB70DBA9567}" type="datetimeFigureOut">
              <a:rPr lang="en-US" smtClean="0"/>
              <a:pPr/>
              <a:t>2/3/2018</a:t>
            </a:fld>
            <a:endParaRPr lang="en-US" dirty="0"/>
          </a:p>
        </p:txBody>
      </p:sp>
      <p:sp>
        <p:nvSpPr>
          <p:cNvPr id="5" name="Footer Placeholder 4">
            <a:extLst>
              <a:ext uri="{FF2B5EF4-FFF2-40B4-BE49-F238E27FC236}">
                <a16:creationId xmlns:a16="http://schemas.microsoft.com/office/drawing/2014/main" id="{8AAFD800-9FF9-4C5B-87CF-881B97004FD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2207FFA-BE75-4F95-BCA4-0475A94649FF}"/>
              </a:ext>
            </a:extLst>
          </p:cNvPr>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7904132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b" anchorCtr="0">
            <a:noAutofit/>
          </a:bodyPr>
          <a:lstStyle>
            <a:lvl1pPr lvl="0">
              <a:spcBef>
                <a:spcPts val="0"/>
              </a:spcBef>
              <a:buSzPts val="2800"/>
              <a:buNone/>
              <a:defRPr sz="2400" cap="small" baseline="0">
                <a:solidFill>
                  <a:schemeClr val="accent6"/>
                </a:solidFill>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dirty="0"/>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dirty="0"/>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cxnSp>
        <p:nvCxnSpPr>
          <p:cNvPr id="6" name="Straight Connector 5">
            <a:extLst>
              <a:ext uri="{FF2B5EF4-FFF2-40B4-BE49-F238E27FC236}">
                <a16:creationId xmlns:a16="http://schemas.microsoft.com/office/drawing/2014/main" id="{9F679FDB-961D-469A-BE14-0EC9D07C6CA4}"/>
              </a:ext>
            </a:extLst>
          </p:cNvPr>
          <p:cNvCxnSpPr>
            <a:cxnSpLocks/>
          </p:cNvCxnSpPr>
          <p:nvPr userDrawn="1"/>
        </p:nvCxnSpPr>
        <p:spPr>
          <a:xfrm>
            <a:off x="311700" y="1017725"/>
            <a:ext cx="8520600"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79114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b" anchorCtr="0">
            <a:noAutofit/>
          </a:bodyPr>
          <a:lstStyle>
            <a:lvl1pPr lvl="0">
              <a:spcBef>
                <a:spcPts val="0"/>
              </a:spcBef>
              <a:buSzPts val="2800"/>
              <a:buNone/>
              <a:defRPr sz="2400" cap="small" baseline="0">
                <a:solidFill>
                  <a:schemeClr val="accent6"/>
                </a:solidFill>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normAutofit/>
          </a:bodyPr>
          <a:lstStyle>
            <a:lvl1pPr lvl="0">
              <a:spcBef>
                <a:spcPts val="0"/>
              </a:spcBef>
              <a:buSzPts val="1800"/>
              <a:buChar char="●"/>
              <a:defRPr sz="1400"/>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cxnSp>
        <p:nvCxnSpPr>
          <p:cNvPr id="3" name="Straight Connector 2">
            <a:extLst>
              <a:ext uri="{FF2B5EF4-FFF2-40B4-BE49-F238E27FC236}">
                <a16:creationId xmlns:a16="http://schemas.microsoft.com/office/drawing/2014/main" id="{B08CBAAA-3609-41A5-A392-478B50AF426E}"/>
              </a:ext>
            </a:extLst>
          </p:cNvPr>
          <p:cNvCxnSpPr>
            <a:cxnSpLocks/>
          </p:cNvCxnSpPr>
          <p:nvPr userDrawn="1"/>
        </p:nvCxnSpPr>
        <p:spPr>
          <a:xfrm>
            <a:off x="311700" y="1017725"/>
            <a:ext cx="8520600"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46732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493A-783E-4BC5-9E20-9EA5F0CF4A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CB11D9-FCBF-4B28-94E1-AC3B32EE43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0F370D-EE10-497E-9567-10CB9158B280}"/>
              </a:ext>
            </a:extLst>
          </p:cNvPr>
          <p:cNvSpPr>
            <a:spLocks noGrp="1"/>
          </p:cNvSpPr>
          <p:nvPr>
            <p:ph type="dt" sz="half" idx="10"/>
          </p:nvPr>
        </p:nvSpPr>
        <p:spPr/>
        <p:txBody>
          <a:bodyPr/>
          <a:lstStyle/>
          <a:p>
            <a:fld id="{B61BEF0D-F0BB-DE4B-95CE-6DB70DBA9567}" type="datetimeFigureOut">
              <a:rPr lang="en-US" smtClean="0"/>
              <a:pPr/>
              <a:t>2/3/2018</a:t>
            </a:fld>
            <a:endParaRPr lang="en-US" dirty="0"/>
          </a:p>
        </p:txBody>
      </p:sp>
      <p:sp>
        <p:nvSpPr>
          <p:cNvPr id="5" name="Footer Placeholder 4">
            <a:extLst>
              <a:ext uri="{FF2B5EF4-FFF2-40B4-BE49-F238E27FC236}">
                <a16:creationId xmlns:a16="http://schemas.microsoft.com/office/drawing/2014/main" id="{26DAB3A2-145B-4833-B8C3-2C75735D32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2BDE5-AB5C-4863-AF80-E4EA48FDE67A}"/>
              </a:ext>
            </a:extLst>
          </p:cNvPr>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00953199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D32F6-5435-4D27-A7CD-8614BACF4DB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F21DE245-E230-47FB-B92E-0C78E629870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7CC15E-D146-46BB-B47E-8F971799B9F0}"/>
              </a:ext>
            </a:extLst>
          </p:cNvPr>
          <p:cNvSpPr>
            <a:spLocks noGrp="1"/>
          </p:cNvSpPr>
          <p:nvPr>
            <p:ph type="dt" sz="half" idx="10"/>
          </p:nvPr>
        </p:nvSpPr>
        <p:spPr/>
        <p:txBody>
          <a:bodyPr/>
          <a:lstStyle/>
          <a:p>
            <a:fld id="{B61BEF0D-F0BB-DE4B-95CE-6DB70DBA9567}" type="datetimeFigureOut">
              <a:rPr lang="en-US" smtClean="0"/>
              <a:pPr/>
              <a:t>2/3/2018</a:t>
            </a:fld>
            <a:endParaRPr lang="en-US" dirty="0"/>
          </a:p>
        </p:txBody>
      </p:sp>
      <p:sp>
        <p:nvSpPr>
          <p:cNvPr id="5" name="Footer Placeholder 4">
            <a:extLst>
              <a:ext uri="{FF2B5EF4-FFF2-40B4-BE49-F238E27FC236}">
                <a16:creationId xmlns:a16="http://schemas.microsoft.com/office/drawing/2014/main" id="{9C4F02E1-D67C-4201-9665-2B0E402A0F8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92F02AC-38B3-4514-940F-70EB46B1AF35}"/>
              </a:ext>
            </a:extLst>
          </p:cNvPr>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6815101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9317-54BE-4E40-83F8-7E4DDCCA27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EF5005-F33C-4AFE-8C46-07799C09E48D}"/>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E3F3FF-27DA-4774-9934-96D37F6833D1}"/>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6C8814-EC9E-4131-B962-8CEFAE8AD23C}"/>
              </a:ext>
            </a:extLst>
          </p:cNvPr>
          <p:cNvSpPr>
            <a:spLocks noGrp="1"/>
          </p:cNvSpPr>
          <p:nvPr>
            <p:ph type="dt" sz="half" idx="10"/>
          </p:nvPr>
        </p:nvSpPr>
        <p:spPr/>
        <p:txBody>
          <a:bodyPr/>
          <a:lstStyle/>
          <a:p>
            <a:fld id="{B61BEF0D-F0BB-DE4B-95CE-6DB70DBA9567}" type="datetimeFigureOut">
              <a:rPr lang="en-US" smtClean="0"/>
              <a:pPr/>
              <a:t>2/3/2018</a:t>
            </a:fld>
            <a:endParaRPr lang="en-US" dirty="0"/>
          </a:p>
        </p:txBody>
      </p:sp>
      <p:sp>
        <p:nvSpPr>
          <p:cNvPr id="6" name="Footer Placeholder 5">
            <a:extLst>
              <a:ext uri="{FF2B5EF4-FFF2-40B4-BE49-F238E27FC236}">
                <a16:creationId xmlns:a16="http://schemas.microsoft.com/office/drawing/2014/main" id="{B3AE9F52-FA5C-4E1B-9DEF-5F175D8CF9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69C804B-66B1-419B-95AA-5F78385E87B1}"/>
              </a:ext>
            </a:extLst>
          </p:cNvPr>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11711746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22B4-CC20-44A5-9018-0342D897B614}"/>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73C43A-D1FA-4065-B26F-F4651DAF0B8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91B93C74-4037-4BB0-8A6C-6EB7E79A6C12}"/>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5DB0D7-E181-47BF-9279-451FCF76A09A}"/>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212CA965-D0BB-4DDF-ADC2-03377A2B6F51}"/>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14B044-EF2C-45F0-BB37-BEB1BCF2F5BE}"/>
              </a:ext>
            </a:extLst>
          </p:cNvPr>
          <p:cNvSpPr>
            <a:spLocks noGrp="1"/>
          </p:cNvSpPr>
          <p:nvPr>
            <p:ph type="dt" sz="half" idx="10"/>
          </p:nvPr>
        </p:nvSpPr>
        <p:spPr/>
        <p:txBody>
          <a:bodyPr/>
          <a:lstStyle/>
          <a:p>
            <a:fld id="{B61BEF0D-F0BB-DE4B-95CE-6DB70DBA9567}" type="datetimeFigureOut">
              <a:rPr lang="en-US" smtClean="0"/>
              <a:pPr/>
              <a:t>2/3/2018</a:t>
            </a:fld>
            <a:endParaRPr lang="en-US" dirty="0"/>
          </a:p>
        </p:txBody>
      </p:sp>
      <p:sp>
        <p:nvSpPr>
          <p:cNvPr id="8" name="Footer Placeholder 7">
            <a:extLst>
              <a:ext uri="{FF2B5EF4-FFF2-40B4-BE49-F238E27FC236}">
                <a16:creationId xmlns:a16="http://schemas.microsoft.com/office/drawing/2014/main" id="{E6D46610-6E87-44D2-B528-B7CC6AA5709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C4BC892-2DDD-4A07-977C-50ADE4B85B3E}"/>
              </a:ext>
            </a:extLst>
          </p:cNvPr>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30522949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133D-D252-4FE0-ADA3-0FD8F6A34F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C6A9B9-B057-4CB7-A572-85FCB60139D7}"/>
              </a:ext>
            </a:extLst>
          </p:cNvPr>
          <p:cNvSpPr>
            <a:spLocks noGrp="1"/>
          </p:cNvSpPr>
          <p:nvPr>
            <p:ph type="dt" sz="half" idx="10"/>
          </p:nvPr>
        </p:nvSpPr>
        <p:spPr/>
        <p:txBody>
          <a:bodyPr/>
          <a:lstStyle/>
          <a:p>
            <a:fld id="{B61BEF0D-F0BB-DE4B-95CE-6DB70DBA9567}" type="datetimeFigureOut">
              <a:rPr lang="en-US" smtClean="0"/>
              <a:pPr/>
              <a:t>2/3/2018</a:t>
            </a:fld>
            <a:endParaRPr lang="en-US" dirty="0"/>
          </a:p>
        </p:txBody>
      </p:sp>
      <p:sp>
        <p:nvSpPr>
          <p:cNvPr id="4" name="Footer Placeholder 3">
            <a:extLst>
              <a:ext uri="{FF2B5EF4-FFF2-40B4-BE49-F238E27FC236}">
                <a16:creationId xmlns:a16="http://schemas.microsoft.com/office/drawing/2014/main" id="{D1A4F870-2A2B-465A-B776-B7D18444EBA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551E7F-AF6D-4A96-B108-787EF5062304}"/>
              </a:ext>
            </a:extLst>
          </p:cNvPr>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68300942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5A1C26-6E7E-435B-9D4C-87F77CD5849C}"/>
              </a:ext>
            </a:extLst>
          </p:cNvPr>
          <p:cNvSpPr>
            <a:spLocks noGrp="1"/>
          </p:cNvSpPr>
          <p:nvPr>
            <p:ph type="dt" sz="half" idx="10"/>
          </p:nvPr>
        </p:nvSpPr>
        <p:spPr/>
        <p:txBody>
          <a:bodyPr/>
          <a:lstStyle/>
          <a:p>
            <a:fld id="{B61BEF0D-F0BB-DE4B-95CE-6DB70DBA9567}" type="datetimeFigureOut">
              <a:rPr lang="en-US" smtClean="0"/>
              <a:pPr/>
              <a:t>2/3/2018</a:t>
            </a:fld>
            <a:endParaRPr lang="en-US" dirty="0"/>
          </a:p>
        </p:txBody>
      </p:sp>
      <p:sp>
        <p:nvSpPr>
          <p:cNvPr id="3" name="Footer Placeholder 2">
            <a:extLst>
              <a:ext uri="{FF2B5EF4-FFF2-40B4-BE49-F238E27FC236}">
                <a16:creationId xmlns:a16="http://schemas.microsoft.com/office/drawing/2014/main" id="{F608D9FF-4E4A-4D7A-96D2-1ADB931C483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3AE51A8-7798-47C3-B8E7-97CD7013FF5A}"/>
              </a:ext>
            </a:extLst>
          </p:cNvPr>
          <p:cNvSpPr>
            <a:spLocks noGrp="1"/>
          </p:cNvSpPr>
          <p:nvPr>
            <p:ph type="sldNum" sz="quarter" idx="12"/>
          </p:nvPr>
        </p:nvSpPr>
        <p:spPr/>
        <p:txBody>
          <a:bodyPr/>
          <a:lstStyle/>
          <a:p>
            <a:pPr marL="0" lvl="0" indent="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1355901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86721-4BC3-459D-837D-91DA6CDB947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1537408-5CEA-49AB-B821-D799D421827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90E296-7A54-40A7-BF55-7E5950C04CF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3E421016-3AF8-4F4E-A596-94A09B615BEB}"/>
              </a:ext>
            </a:extLst>
          </p:cNvPr>
          <p:cNvSpPr>
            <a:spLocks noGrp="1"/>
          </p:cNvSpPr>
          <p:nvPr>
            <p:ph type="dt" sz="half" idx="10"/>
          </p:nvPr>
        </p:nvSpPr>
        <p:spPr/>
        <p:txBody>
          <a:bodyPr/>
          <a:lstStyle/>
          <a:p>
            <a:fld id="{B61BEF0D-F0BB-DE4B-95CE-6DB70DBA9567}" type="datetimeFigureOut">
              <a:rPr lang="en-US" smtClean="0"/>
              <a:pPr/>
              <a:t>2/3/2018</a:t>
            </a:fld>
            <a:endParaRPr lang="en-US" dirty="0"/>
          </a:p>
        </p:txBody>
      </p:sp>
      <p:sp>
        <p:nvSpPr>
          <p:cNvPr id="6" name="Footer Placeholder 5">
            <a:extLst>
              <a:ext uri="{FF2B5EF4-FFF2-40B4-BE49-F238E27FC236}">
                <a16:creationId xmlns:a16="http://schemas.microsoft.com/office/drawing/2014/main" id="{848B194A-049D-4C3F-ABC3-B165528238C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5D87D0-CF2B-4429-97C7-7BA5D7872935}"/>
              </a:ext>
            </a:extLst>
          </p:cNvPr>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84688561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9D18-6AF0-4EAB-9B5B-35E37D8ED1A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546EED37-8BC3-46B4-8224-AAB1A8398B5A}"/>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F09739F8-12FF-4A2D-B0B7-E30F5261EA8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5CBE26C1-2305-49E3-A7DA-3A26C1FC8465}"/>
              </a:ext>
            </a:extLst>
          </p:cNvPr>
          <p:cNvSpPr>
            <a:spLocks noGrp="1"/>
          </p:cNvSpPr>
          <p:nvPr>
            <p:ph type="dt" sz="half" idx="10"/>
          </p:nvPr>
        </p:nvSpPr>
        <p:spPr/>
        <p:txBody>
          <a:bodyPr/>
          <a:lstStyle/>
          <a:p>
            <a:fld id="{B61BEF0D-F0BB-DE4B-95CE-6DB70DBA9567}" type="datetimeFigureOut">
              <a:rPr lang="en-US" smtClean="0"/>
              <a:pPr/>
              <a:t>2/3/2018</a:t>
            </a:fld>
            <a:endParaRPr lang="en-US" dirty="0"/>
          </a:p>
        </p:txBody>
      </p:sp>
      <p:sp>
        <p:nvSpPr>
          <p:cNvPr id="6" name="Footer Placeholder 5">
            <a:extLst>
              <a:ext uri="{FF2B5EF4-FFF2-40B4-BE49-F238E27FC236}">
                <a16:creationId xmlns:a16="http://schemas.microsoft.com/office/drawing/2014/main" id="{F5DAE1A6-B3C1-44AD-8C87-8EB3B2ABBB3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84EE28-00D7-4B66-A5DB-1ED819881B53}"/>
              </a:ext>
            </a:extLst>
          </p:cNvPr>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46285531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59C21E-D619-4113-BCFA-99C074FCB56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260CA7-0928-48B1-87B9-7F89797F8308}"/>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4990B0-1881-4053-8922-76AF165D48C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2/3/2018</a:t>
            </a:fld>
            <a:endParaRPr lang="en-US" dirty="0"/>
          </a:p>
        </p:txBody>
      </p:sp>
      <p:sp>
        <p:nvSpPr>
          <p:cNvPr id="5" name="Footer Placeholder 4">
            <a:extLst>
              <a:ext uri="{FF2B5EF4-FFF2-40B4-BE49-F238E27FC236}">
                <a16:creationId xmlns:a16="http://schemas.microsoft.com/office/drawing/2014/main" id="{018BB8E5-9245-4279-84EE-47422F779B31}"/>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3A3F0A6-FAAA-415D-AE4E-B921D408BE6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8814597"/>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hf sldNum="0" hdr="0" ftr="0" dt="0"/>
  <p:txStyles>
    <p:titleStyle>
      <a:lvl1pPr algn="l" defTabSz="685800" rtl="0" eaLnBrk="1" latinLnBrk="0" hangingPunct="1">
        <a:lnSpc>
          <a:spcPct val="90000"/>
        </a:lnSpc>
        <a:spcBef>
          <a:spcPct val="0"/>
        </a:spcBef>
        <a:buNone/>
        <a:defRPr sz="33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3" name="Title 2">
            <a:extLst>
              <a:ext uri="{FF2B5EF4-FFF2-40B4-BE49-F238E27FC236}">
                <a16:creationId xmlns:a16="http://schemas.microsoft.com/office/drawing/2014/main" id="{0352EDE0-3CEF-4703-96BE-E1340846D28A}"/>
              </a:ext>
            </a:extLst>
          </p:cNvPr>
          <p:cNvSpPr>
            <a:spLocks noGrp="1"/>
          </p:cNvSpPr>
          <p:nvPr>
            <p:ph type="ctrTitle"/>
          </p:nvPr>
        </p:nvSpPr>
        <p:spPr>
          <a:xfrm>
            <a:off x="628650" y="206775"/>
            <a:ext cx="5486400" cy="4397390"/>
          </a:xfrm>
          <a:solidFill>
            <a:schemeClr val="tx2"/>
          </a:solidFill>
          <a:ln>
            <a:solidFill>
              <a:schemeClr val="accent1"/>
            </a:solidFill>
          </a:ln>
          <a:effectLst>
            <a:outerShdw blurRad="50800" dist="38100" dir="2700000" algn="tl" rotWithShape="0">
              <a:prstClr val="black">
                <a:alpha val="40000"/>
              </a:prstClr>
            </a:outerShdw>
          </a:effectLst>
        </p:spPr>
        <p:txBody>
          <a:bodyPr anchor="ctr"/>
          <a:lstStyle/>
          <a:p>
            <a:r>
              <a:rPr lang="en-US" dirty="0">
                <a:solidFill>
                  <a:schemeClr val="accent2"/>
                </a:solidFill>
              </a:rPr>
              <a:t>I</a:t>
            </a:r>
            <a:r>
              <a:rPr lang="en-US" sz="4000" dirty="0">
                <a:solidFill>
                  <a:schemeClr val="accent2"/>
                </a:solidFill>
              </a:rPr>
              <a:t>ota Gamma </a:t>
            </a:r>
            <a:br>
              <a:rPr lang="en-US" sz="4000" dirty="0">
                <a:solidFill>
                  <a:schemeClr val="accent2"/>
                </a:solidFill>
              </a:rPr>
            </a:br>
            <a:r>
              <a:rPr lang="en-US" sz="4000" dirty="0">
                <a:solidFill>
                  <a:schemeClr val="accent2"/>
                </a:solidFill>
              </a:rPr>
              <a:t>Directory Conversion Project</a:t>
            </a:r>
            <a:endParaRPr lang="en-US" dirty="0">
              <a:solidFill>
                <a:schemeClr val="accent2"/>
              </a:solidFill>
            </a:endParaRPr>
          </a:p>
        </p:txBody>
      </p:sp>
      <p:sp>
        <p:nvSpPr>
          <p:cNvPr id="5" name="Subtitle 4">
            <a:extLst>
              <a:ext uri="{FF2B5EF4-FFF2-40B4-BE49-F238E27FC236}">
                <a16:creationId xmlns:a16="http://schemas.microsoft.com/office/drawing/2014/main" id="{BC3FCF4A-13B9-4029-974A-C9DB185E11E2}"/>
              </a:ext>
            </a:extLst>
          </p:cNvPr>
          <p:cNvSpPr>
            <a:spLocks noGrp="1"/>
          </p:cNvSpPr>
          <p:nvPr>
            <p:ph type="subTitle" idx="1"/>
          </p:nvPr>
        </p:nvSpPr>
        <p:spPr/>
        <p:txBody>
          <a:bodyPr>
            <a:normAutofit/>
          </a:bodyPr>
          <a:lstStyle/>
          <a:p>
            <a:r>
              <a:rPr lang="en-US" sz="2400" dirty="0">
                <a:solidFill>
                  <a:schemeClr val="bg2">
                    <a:lumMod val="50000"/>
                  </a:schemeClr>
                </a:solidFill>
              </a:rPr>
              <a:t>Progress Report as of 3 Feb 2018</a:t>
            </a:r>
          </a:p>
          <a:p>
            <a:r>
              <a:rPr lang="en-US" cap="small" dirty="0">
                <a:solidFill>
                  <a:schemeClr val="accent2"/>
                </a:solidFill>
              </a:rPr>
              <a:t>Working Group 4</a:t>
            </a:r>
            <a:br>
              <a:rPr lang="en-US" sz="2400" dirty="0"/>
            </a:br>
            <a:r>
              <a:rPr lang="en-US" dirty="0">
                <a:solidFill>
                  <a:schemeClr val="accent6"/>
                </a:solidFill>
              </a:rPr>
              <a:t>Peter Palmisano, Instructor</a:t>
            </a:r>
            <a:endParaRPr lang="en-US" sz="2400" dirty="0">
              <a:solidFill>
                <a:schemeClr val="accent6"/>
              </a:solidFill>
            </a:endParaRPr>
          </a:p>
        </p:txBody>
      </p:sp>
      <p:sp>
        <p:nvSpPr>
          <p:cNvPr id="6" name="TextBox 5">
            <a:extLst>
              <a:ext uri="{FF2B5EF4-FFF2-40B4-BE49-F238E27FC236}">
                <a16:creationId xmlns:a16="http://schemas.microsoft.com/office/drawing/2014/main" id="{77624F97-2B92-4777-8A5E-6EF67E277B29}"/>
              </a:ext>
            </a:extLst>
          </p:cNvPr>
          <p:cNvSpPr txBox="1"/>
          <p:nvPr/>
        </p:nvSpPr>
        <p:spPr>
          <a:xfrm>
            <a:off x="628651" y="4148084"/>
            <a:ext cx="5486400" cy="300531"/>
          </a:xfrm>
          <a:prstGeom prst="rect">
            <a:avLst/>
          </a:prstGeom>
          <a:noFill/>
        </p:spPr>
        <p:txBody>
          <a:bodyPr wrap="square" rtlCol="0">
            <a:spAutoFit/>
          </a:bodyPr>
          <a:lstStyle/>
          <a:p>
            <a:pPr algn="ctr">
              <a:lnSpc>
                <a:spcPct val="125000"/>
              </a:lnSpc>
            </a:pPr>
            <a:r>
              <a:rPr lang="en-US" sz="1200" dirty="0">
                <a:solidFill>
                  <a:schemeClr val="accent2"/>
                </a:solidFill>
              </a:rPr>
              <a:t>Sue Argentieri</a:t>
            </a:r>
            <a:r>
              <a:rPr lang="en-US" sz="1200" dirty="0">
                <a:solidFill>
                  <a:schemeClr val="accent1"/>
                </a:solidFill>
              </a:rPr>
              <a:t> | Luis Sanchez-Artu </a:t>
            </a:r>
            <a:r>
              <a:rPr lang="en-US" sz="1200" dirty="0">
                <a:solidFill>
                  <a:schemeClr val="accent2"/>
                </a:solidFill>
              </a:rPr>
              <a:t>|</a:t>
            </a:r>
            <a:r>
              <a:rPr lang="en-US" sz="1200" dirty="0">
                <a:solidFill>
                  <a:schemeClr val="accent1"/>
                </a:solidFill>
              </a:rPr>
              <a:t> </a:t>
            </a:r>
            <a:r>
              <a:rPr lang="en-US" sz="1200" dirty="0">
                <a:solidFill>
                  <a:schemeClr val="accent2"/>
                </a:solidFill>
              </a:rPr>
              <a:t>Peres Doubeni </a:t>
            </a:r>
            <a:r>
              <a:rPr lang="en-US" sz="1200" dirty="0">
                <a:solidFill>
                  <a:schemeClr val="accent1"/>
                </a:solidFill>
              </a:rPr>
              <a:t>| Ingrid Henricksen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 sz="3200" dirty="0">
                <a:solidFill>
                  <a:schemeClr val="accent6"/>
                </a:solidFill>
              </a:rPr>
              <a:t>Business Case: </a:t>
            </a:r>
            <a:r>
              <a:rPr lang="en" dirty="0">
                <a:solidFill>
                  <a:schemeClr val="accent6"/>
                </a:solidFill>
              </a:rPr>
              <a:t>The Organization</a:t>
            </a:r>
            <a:endParaRPr lang="en" sz="3200" dirty="0">
              <a:solidFill>
                <a:schemeClr val="accent6"/>
              </a:solidFill>
            </a:endParaRPr>
          </a:p>
        </p:txBody>
      </p:sp>
      <p:sp>
        <p:nvSpPr>
          <p:cNvPr id="61" name="Shape 61"/>
          <p:cNvSpPr txBox="1">
            <a:spLocks noGrp="1"/>
          </p:cNvSpPr>
          <p:nvPr>
            <p:ph type="body" idx="1"/>
          </p:nvPr>
        </p:nvSpPr>
        <p:spPr>
          <a:prstGeom prst="rect">
            <a:avLst/>
          </a:prstGeom>
        </p:spPr>
        <p:txBody>
          <a:bodyPr wrap="square" lIns="91425" tIns="91425" rIns="91425" bIns="91425" anchor="t" anchorCtr="0">
            <a:noAutofit/>
          </a:bodyPr>
          <a:lstStyle/>
          <a:p>
            <a:pPr marL="0" lvl="0" indent="0">
              <a:spcBef>
                <a:spcPts val="0"/>
              </a:spcBef>
              <a:buNone/>
            </a:pPr>
            <a:endParaRPr/>
          </a:p>
        </p:txBody>
      </p:sp>
      <p:sp>
        <p:nvSpPr>
          <p:cNvPr id="62" name="Shape 62"/>
          <p:cNvSpPr txBox="1">
            <a:spLocks noGrp="1"/>
          </p:cNvSpPr>
          <p:nvPr>
            <p:ph type="body" idx="2"/>
          </p:nvPr>
        </p:nvSpPr>
        <p:spPr>
          <a:prstGeom prst="rect">
            <a:avLst/>
          </a:prstGeom>
        </p:spPr>
        <p:txBody>
          <a:bodyPr wrap="square" lIns="91425" tIns="91425" rIns="91425" bIns="91425" anchor="t" anchorCtr="0">
            <a:noAutofit/>
          </a:bodyPr>
          <a:lstStyle/>
          <a:p>
            <a:pPr marL="0" lvl="0" indent="0">
              <a:spcBef>
                <a:spcPts val="0"/>
              </a:spcBef>
              <a:buNone/>
            </a:pPr>
            <a:endParaRPr/>
          </a:p>
        </p:txBody>
      </p:sp>
      <p:pic>
        <p:nvPicPr>
          <p:cNvPr id="63" name="Shape 63"/>
          <p:cNvPicPr preferRelativeResize="0"/>
          <p:nvPr/>
        </p:nvPicPr>
        <p:blipFill rotWithShape="1">
          <a:blip r:embed="rId3">
            <a:alphaModFix/>
          </a:blip>
          <a:srcRect l="6094"/>
          <a:stretch/>
        </p:blipFill>
        <p:spPr>
          <a:xfrm>
            <a:off x="311700" y="1152475"/>
            <a:ext cx="4277550" cy="3416402"/>
          </a:xfrm>
          <a:prstGeom prst="rect">
            <a:avLst/>
          </a:prstGeom>
          <a:solidFill>
            <a:srgbClr val="FFFFFF">
              <a:shade val="85000"/>
            </a:srgbClr>
          </a:solidFill>
          <a:ln w="3175" cap="sq">
            <a:solidFill>
              <a:schemeClr val="accent1"/>
            </a:solidFill>
            <a:miter lim="800000"/>
          </a:ln>
          <a:effectLst>
            <a:outerShdw blurRad="50800" dist="38100" dir="2700000" algn="tl" rotWithShape="0">
              <a:prstClr val="black">
                <a:alpha val="40000"/>
              </a:prstClr>
            </a:outerShdw>
          </a:effectLst>
          <a:scene3d>
            <a:camera prst="orthographicFront"/>
            <a:lightRig rig="twoPt" dir="t">
              <a:rot lat="0" lon="0" rev="7200000"/>
            </a:lightRig>
          </a:scene3d>
          <a:sp3d>
            <a:bevelT w="25400" h="19050"/>
            <a:contourClr>
              <a:srgbClr val="FFFFFF"/>
            </a:contourClr>
          </a:sp3d>
        </p:spPr>
      </p:pic>
      <p:pic>
        <p:nvPicPr>
          <p:cNvPr id="64" name="Shape 64"/>
          <p:cNvPicPr preferRelativeResize="0"/>
          <p:nvPr/>
        </p:nvPicPr>
        <p:blipFill rotWithShape="1">
          <a:blip r:embed="rId4">
            <a:alphaModFix/>
          </a:blip>
          <a:srcRect r="20477"/>
          <a:stretch/>
        </p:blipFill>
        <p:spPr>
          <a:xfrm>
            <a:off x="4832400" y="1152475"/>
            <a:ext cx="3999900" cy="3416400"/>
          </a:xfrm>
          <a:prstGeom prst="rect">
            <a:avLst/>
          </a:prstGeom>
          <a:solidFill>
            <a:srgbClr val="FFFFFF">
              <a:shade val="85000"/>
            </a:srgbClr>
          </a:solidFill>
          <a:ln w="3175" cap="sq">
            <a:solidFill>
              <a:schemeClr val="accent1"/>
            </a:solidFill>
            <a:miter lim="800000"/>
          </a:ln>
          <a:effectLst>
            <a:outerShdw blurRad="50800" dist="38100" dir="2700000" algn="tl" rotWithShape="0">
              <a:prstClr val="black">
                <a:alpha val="40000"/>
              </a:prst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US" sz="3200" dirty="0"/>
              <a:t>Reminder of the</a:t>
            </a:r>
            <a:r>
              <a:rPr lang="en" sz="3200" dirty="0"/>
              <a:t> Problem</a:t>
            </a:r>
            <a:r>
              <a:rPr lang="en-US" sz="3200" dirty="0"/>
              <a:t>s</a:t>
            </a:r>
            <a:endParaRPr lang="en" sz="3200" dirty="0"/>
          </a:p>
        </p:txBody>
      </p:sp>
      <p:sp>
        <p:nvSpPr>
          <p:cNvPr id="70" name="Shape 70"/>
          <p:cNvSpPr txBox="1">
            <a:spLocks noGrp="1"/>
          </p:cNvSpPr>
          <p:nvPr>
            <p:ph type="body" idx="1"/>
          </p:nvPr>
        </p:nvSpPr>
        <p:spPr>
          <a:xfrm>
            <a:off x="311700" y="1152475"/>
            <a:ext cx="3063678" cy="3416400"/>
          </a:xfrm>
          <a:prstGeom prst="rect">
            <a:avLst/>
          </a:prstGeom>
        </p:spPr>
        <p:txBody>
          <a:bodyPr wrap="square" lIns="91425" tIns="91425" rIns="91425" bIns="91425" anchor="t" anchorCtr="0">
            <a:noAutofit/>
          </a:bodyPr>
          <a:lstStyle/>
          <a:p>
            <a:r>
              <a:rPr lang="en-US" sz="1800" dirty="0">
                <a:latin typeface="Trebuchet MS" panose="020B0603020202020204" pitchFamily="34" charset="0"/>
              </a:rPr>
              <a:t>Managed by one person </a:t>
            </a:r>
          </a:p>
          <a:p>
            <a:endParaRPr lang="en-US" sz="1800" dirty="0">
              <a:latin typeface="Trebuchet MS" panose="020B0603020202020204" pitchFamily="34" charset="0"/>
            </a:endParaRPr>
          </a:p>
          <a:p>
            <a:r>
              <a:rPr lang="en-US" sz="1800" dirty="0">
                <a:latin typeface="Trebuchet MS" panose="020B0603020202020204" pitchFamily="34" charset="0"/>
              </a:rPr>
              <a:t>More data to enter</a:t>
            </a:r>
          </a:p>
          <a:p>
            <a:endParaRPr lang="en-US" sz="1800" dirty="0">
              <a:latin typeface="Trebuchet MS" panose="020B0603020202020204" pitchFamily="34" charset="0"/>
            </a:endParaRPr>
          </a:p>
          <a:p>
            <a:r>
              <a:rPr lang="en-US" sz="1800" dirty="0">
                <a:latin typeface="Trebuchet MS" panose="020B0603020202020204" pitchFamily="34" charset="0"/>
              </a:rPr>
              <a:t>Transmitted via email</a:t>
            </a:r>
          </a:p>
          <a:p>
            <a:endParaRPr lang="en-US" sz="1800" dirty="0">
              <a:latin typeface="Trebuchet MS" panose="020B0603020202020204" pitchFamily="34" charset="0"/>
            </a:endParaRPr>
          </a:p>
          <a:p>
            <a:r>
              <a:rPr lang="en-US" sz="1800" dirty="0">
                <a:latin typeface="Trebuchet MS" panose="020B0603020202020204" pitchFamily="34" charset="0"/>
              </a:rPr>
              <a:t>Multiple copies</a:t>
            </a:r>
          </a:p>
          <a:p>
            <a:endParaRPr lang="en-US" sz="1800" dirty="0">
              <a:latin typeface="Trebuchet MS" panose="020B0603020202020204" pitchFamily="34" charset="0"/>
            </a:endParaRPr>
          </a:p>
          <a:p>
            <a:r>
              <a:rPr lang="en-US" sz="1800" dirty="0">
                <a:latin typeface="Trebuchet MS" panose="020B0603020202020204" pitchFamily="34" charset="0"/>
              </a:rPr>
              <a:t>Data lacks integrity</a:t>
            </a:r>
          </a:p>
          <a:p>
            <a:endParaRPr lang="en-US" sz="1800" dirty="0">
              <a:latin typeface="Trebuchet MS" panose="020B0603020202020204" pitchFamily="34" charset="0"/>
            </a:endParaRPr>
          </a:p>
          <a:p>
            <a:r>
              <a:rPr lang="en-US" sz="1800" dirty="0">
                <a:latin typeface="Trebuchet MS" panose="020B0603020202020204" pitchFamily="34" charset="0"/>
              </a:rPr>
              <a:t>Not easily searchable</a:t>
            </a:r>
          </a:p>
          <a:p>
            <a:pPr marL="0" indent="0">
              <a:buNone/>
            </a:pPr>
            <a:endParaRPr lang="en-US" sz="1800" dirty="0">
              <a:latin typeface="Trebuchet MS" panose="020B0603020202020204" pitchFamily="34" charset="0"/>
            </a:endParaRPr>
          </a:p>
          <a:p>
            <a:r>
              <a:rPr lang="en-US" sz="1800" dirty="0">
                <a:latin typeface="Trebuchet MS" panose="020B0603020202020204" pitchFamily="34" charset="0"/>
              </a:rPr>
              <a:t>Not secure</a:t>
            </a:r>
          </a:p>
          <a:p>
            <a:endParaRPr lang="en-US" sz="1800" dirty="0">
              <a:latin typeface="Trebuchet MS" panose="020B0603020202020204" pitchFamily="34" charset="0"/>
            </a:endParaRPr>
          </a:p>
          <a:p>
            <a:endParaRPr dirty="0">
              <a:latin typeface="Trebuchet MS" panose="020B0603020202020204" pitchFamily="34" charset="0"/>
            </a:endParaRPr>
          </a:p>
        </p:txBody>
      </p:sp>
      <p:pic>
        <p:nvPicPr>
          <p:cNvPr id="2" name="Picture 1">
            <a:extLst>
              <a:ext uri="{FF2B5EF4-FFF2-40B4-BE49-F238E27FC236}">
                <a16:creationId xmlns:a16="http://schemas.microsoft.com/office/drawing/2014/main" id="{1F823536-C63E-4B37-8EBE-DFC261D40FFD}"/>
              </a:ext>
            </a:extLst>
          </p:cNvPr>
          <p:cNvPicPr>
            <a:picLocks noChangeAspect="1"/>
          </p:cNvPicPr>
          <p:nvPr/>
        </p:nvPicPr>
        <p:blipFill>
          <a:blip r:embed="rId3"/>
          <a:stretch>
            <a:fillRect/>
          </a:stretch>
        </p:blipFill>
        <p:spPr>
          <a:xfrm>
            <a:off x="3375378" y="854917"/>
            <a:ext cx="5535648" cy="401151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434392"/>
            <a:ext cx="8520600" cy="572700"/>
          </a:xfrm>
          <a:prstGeom prst="rect">
            <a:avLst/>
          </a:prstGeom>
        </p:spPr>
        <p:txBody>
          <a:bodyPr wrap="square" lIns="91425" tIns="91425" rIns="91425" bIns="91425" anchor="t" anchorCtr="0">
            <a:noAutofit/>
          </a:bodyPr>
          <a:lstStyle/>
          <a:p>
            <a:pPr marL="0" lvl="0" indent="0">
              <a:spcBef>
                <a:spcPts val="0"/>
              </a:spcBef>
              <a:buNone/>
            </a:pPr>
            <a:r>
              <a:rPr lang="en-US" sz="3200" dirty="0"/>
              <a:t>The proposed Solution</a:t>
            </a:r>
            <a:endParaRPr lang="en" sz="3200" dirty="0"/>
          </a:p>
        </p:txBody>
      </p:sp>
      <p:sp>
        <p:nvSpPr>
          <p:cNvPr id="70" name="Shape 70"/>
          <p:cNvSpPr txBox="1">
            <a:spLocks noGrp="1"/>
          </p:cNvSpPr>
          <p:nvPr>
            <p:ph type="body" idx="1"/>
          </p:nvPr>
        </p:nvSpPr>
        <p:spPr>
          <a:xfrm>
            <a:off x="451343" y="1152476"/>
            <a:ext cx="8520600" cy="3416400"/>
          </a:xfrm>
          <a:prstGeom prst="rect">
            <a:avLst/>
          </a:prstGeom>
        </p:spPr>
        <p:txBody>
          <a:bodyPr wrap="square" lIns="91425" tIns="91425" rIns="91425" bIns="91425" anchor="t" anchorCtr="0">
            <a:noAutofit/>
          </a:bodyPr>
          <a:lstStyle/>
          <a:p>
            <a:r>
              <a:rPr lang="en-US" sz="1800" dirty="0">
                <a:latin typeface="Trebuchet MS" panose="020B0603020202020204" pitchFamily="34" charset="0"/>
              </a:rPr>
              <a:t>Database - central </a:t>
            </a:r>
          </a:p>
          <a:p>
            <a:pPr marL="0" indent="0">
              <a:buNone/>
            </a:pPr>
            <a:r>
              <a:rPr lang="en-US" sz="1800" dirty="0">
                <a:latin typeface="Trebuchet MS" panose="020B0603020202020204" pitchFamily="34" charset="0"/>
              </a:rPr>
              <a:t>repository</a:t>
            </a:r>
          </a:p>
          <a:p>
            <a:endParaRPr lang="en-US" sz="1800" dirty="0">
              <a:latin typeface="Trebuchet MS" panose="020B0603020202020204" pitchFamily="34" charset="0"/>
            </a:endParaRPr>
          </a:p>
          <a:p>
            <a:r>
              <a:rPr lang="en-US" sz="1800" dirty="0">
                <a:latin typeface="Trebuchet MS" panose="020B0603020202020204" pitchFamily="34" charset="0"/>
              </a:rPr>
              <a:t>ACL list –all users log in	</a:t>
            </a:r>
          </a:p>
          <a:p>
            <a:endParaRPr lang="en-US" sz="1800" dirty="0">
              <a:latin typeface="Trebuchet MS" panose="020B0603020202020204" pitchFamily="34" charset="0"/>
            </a:endParaRPr>
          </a:p>
          <a:p>
            <a:r>
              <a:rPr lang="en-US" sz="1800" dirty="0">
                <a:latin typeface="Trebuchet MS" panose="020B0603020202020204" pitchFamily="34" charset="0"/>
              </a:rPr>
              <a:t>Searchable</a:t>
            </a:r>
          </a:p>
          <a:p>
            <a:endParaRPr lang="en" sz="1800" dirty="0">
              <a:latin typeface="Trebuchet MS" panose="020B0603020202020204" pitchFamily="34" charset="0"/>
            </a:endParaRPr>
          </a:p>
          <a:p>
            <a:r>
              <a:rPr lang="en" sz="1800" dirty="0">
                <a:latin typeface="Trebuchet MS" panose="020B0603020202020204" pitchFamily="34" charset="0"/>
              </a:rPr>
              <a:t>Improved data </a:t>
            </a:r>
            <a:r>
              <a:rPr lang="en-US" sz="1800" dirty="0">
                <a:latin typeface="Trebuchet MS" panose="020B0603020202020204" pitchFamily="34" charset="0"/>
              </a:rPr>
              <a:t>quality</a:t>
            </a:r>
            <a:endParaRPr lang="en" sz="1800" dirty="0">
              <a:latin typeface="Trebuchet MS" panose="020B0603020202020204" pitchFamily="34" charset="0"/>
            </a:endParaRPr>
          </a:p>
          <a:p>
            <a:endParaRPr lang="en-US" sz="1800" dirty="0">
              <a:latin typeface="Trebuchet MS" panose="020B0603020202020204" pitchFamily="34" charset="0"/>
            </a:endParaRPr>
          </a:p>
          <a:p>
            <a:pPr marL="0" lvl="0" indent="0">
              <a:spcBef>
                <a:spcPts val="0"/>
              </a:spcBef>
              <a:buNone/>
            </a:pPr>
            <a:endParaRPr dirty="0"/>
          </a:p>
        </p:txBody>
      </p:sp>
      <p:pic>
        <p:nvPicPr>
          <p:cNvPr id="2" name="Picture 1"/>
          <p:cNvPicPr>
            <a:picLocks noChangeAspect="1"/>
          </p:cNvPicPr>
          <p:nvPr/>
        </p:nvPicPr>
        <p:blipFill>
          <a:blip r:embed="rId3"/>
          <a:stretch>
            <a:fillRect/>
          </a:stretch>
        </p:blipFill>
        <p:spPr>
          <a:xfrm>
            <a:off x="3247096" y="1152476"/>
            <a:ext cx="5060764" cy="3866092"/>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E34AD1BF-22C3-4161-8B59-4D801BE46C4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3516" b="94922" l="9766" r="89844">
                        <a14:foregroundMark x1="32031" y1="57813" x2="32031" y2="57813"/>
                        <a14:foregroundMark x1="66016" y1="94922" x2="66016" y2="94922"/>
                        <a14:foregroundMark x1="55078" y1="5469" x2="55078" y2="5469"/>
                        <a14:foregroundMark x1="60938" y1="5859" x2="60938" y2="5859"/>
                        <a14:foregroundMark x1="63672" y1="5859" x2="63672" y2="5859"/>
                        <a14:foregroundMark x1="39453" y1="6250" x2="39453" y2="6250"/>
                        <a14:foregroundMark x1="45703" y1="3516" x2="45703" y2="3516"/>
                      </a14:backgroundRemoval>
                    </a14:imgEffect>
                  </a14:imgLayer>
                </a14:imgProps>
              </a:ext>
            </a:extLst>
          </a:blip>
          <a:stretch>
            <a:fillRect/>
          </a:stretch>
        </p:blipFill>
        <p:spPr>
          <a:xfrm rot="20431964">
            <a:off x="7967536" y="2179184"/>
            <a:ext cx="755531" cy="785132"/>
          </a:xfrm>
          <a:prstGeom prst="rect">
            <a:avLst/>
          </a:prstGeom>
        </p:spPr>
      </p:pic>
    </p:spTree>
    <p:extLst>
      <p:ext uri="{BB962C8B-B14F-4D97-AF65-F5344CB8AC3E}">
        <p14:creationId xmlns:p14="http://schemas.microsoft.com/office/powerpoint/2010/main" val="791974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A14C63-3BD2-4AD4-9520-70BEEC727DF9}"/>
              </a:ext>
            </a:extLst>
          </p:cNvPr>
          <p:cNvSpPr>
            <a:spLocks noGrp="1"/>
          </p:cNvSpPr>
          <p:nvPr>
            <p:ph type="body" idx="1"/>
          </p:nvPr>
        </p:nvSpPr>
        <p:spPr/>
        <p:txBody>
          <a:bodyPr>
            <a:normAutofit/>
          </a:bodyPr>
          <a:lstStyle/>
          <a:p>
            <a:pPr marL="0" indent="0">
              <a:buNone/>
            </a:pPr>
            <a:br>
              <a:rPr lang="en-US" sz="2800" dirty="0"/>
            </a:br>
            <a:endParaRPr lang="en-US" sz="2800" dirty="0"/>
          </a:p>
        </p:txBody>
      </p:sp>
      <p:sp>
        <p:nvSpPr>
          <p:cNvPr id="4" name="Title 3">
            <a:extLst>
              <a:ext uri="{FF2B5EF4-FFF2-40B4-BE49-F238E27FC236}">
                <a16:creationId xmlns:a16="http://schemas.microsoft.com/office/drawing/2014/main" id="{D8845467-236D-4E69-BD34-0A90B03252DB}"/>
              </a:ext>
            </a:extLst>
          </p:cNvPr>
          <p:cNvSpPr>
            <a:spLocks noGrp="1"/>
          </p:cNvSpPr>
          <p:nvPr>
            <p:ph type="title"/>
          </p:nvPr>
        </p:nvSpPr>
        <p:spPr/>
        <p:txBody>
          <a:bodyPr/>
          <a:lstStyle/>
          <a:p>
            <a:r>
              <a:rPr lang="en-US" dirty="0"/>
              <a:t>Data Modified</a:t>
            </a:r>
          </a:p>
        </p:txBody>
      </p:sp>
      <p:pic>
        <p:nvPicPr>
          <p:cNvPr id="6" name="Picture 5">
            <a:extLst>
              <a:ext uri="{FF2B5EF4-FFF2-40B4-BE49-F238E27FC236}">
                <a16:creationId xmlns:a16="http://schemas.microsoft.com/office/drawing/2014/main" id="{0BC48977-6AED-44E5-8D88-9C67577D71D2}"/>
              </a:ext>
            </a:extLst>
          </p:cNvPr>
          <p:cNvPicPr>
            <a:picLocks noChangeAspect="1"/>
          </p:cNvPicPr>
          <p:nvPr/>
        </p:nvPicPr>
        <p:blipFill>
          <a:blip r:embed="rId3"/>
          <a:stretch>
            <a:fillRect/>
          </a:stretch>
        </p:blipFill>
        <p:spPr>
          <a:xfrm>
            <a:off x="1838011" y="727829"/>
            <a:ext cx="6994289" cy="4265691"/>
          </a:xfrm>
          <a:prstGeom prst="rect">
            <a:avLst/>
          </a:prstGeom>
        </p:spPr>
      </p:pic>
      <p:sp>
        <p:nvSpPr>
          <p:cNvPr id="7" name="TextBox 6">
            <a:extLst>
              <a:ext uri="{FF2B5EF4-FFF2-40B4-BE49-F238E27FC236}">
                <a16:creationId xmlns:a16="http://schemas.microsoft.com/office/drawing/2014/main" id="{A6510528-8AB9-4EE9-B403-E92F3ADC4FC1}"/>
              </a:ext>
            </a:extLst>
          </p:cNvPr>
          <p:cNvSpPr txBox="1"/>
          <p:nvPr/>
        </p:nvSpPr>
        <p:spPr>
          <a:xfrm>
            <a:off x="311700" y="1474470"/>
            <a:ext cx="1299930" cy="646331"/>
          </a:xfrm>
          <a:prstGeom prst="rect">
            <a:avLst/>
          </a:prstGeom>
          <a:noFill/>
        </p:spPr>
        <p:txBody>
          <a:bodyPr wrap="square" rtlCol="0">
            <a:spAutoFit/>
          </a:bodyPr>
          <a:lstStyle/>
          <a:p>
            <a:r>
              <a:rPr lang="en-US" dirty="0"/>
              <a:t>Data scrubbing has begun…</a:t>
            </a:r>
          </a:p>
        </p:txBody>
      </p:sp>
    </p:spTree>
    <p:extLst>
      <p:ext uri="{BB962C8B-B14F-4D97-AF65-F5344CB8AC3E}">
        <p14:creationId xmlns:p14="http://schemas.microsoft.com/office/powerpoint/2010/main" val="3988875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BDAA8-35C8-4E6C-BBF3-3D96155B38AB}"/>
              </a:ext>
            </a:extLst>
          </p:cNvPr>
          <p:cNvSpPr>
            <a:spLocks noGrp="1"/>
          </p:cNvSpPr>
          <p:nvPr>
            <p:ph type="title"/>
          </p:nvPr>
        </p:nvSpPr>
        <p:spPr/>
        <p:txBody>
          <a:bodyPr/>
          <a:lstStyle/>
          <a:p>
            <a:r>
              <a:rPr lang="en-US" sz="3200" dirty="0"/>
              <a:t>The Original Schedule</a:t>
            </a:r>
          </a:p>
        </p:txBody>
      </p:sp>
      <p:sp>
        <p:nvSpPr>
          <p:cNvPr id="3" name="Text Placeholder 2">
            <a:extLst>
              <a:ext uri="{FF2B5EF4-FFF2-40B4-BE49-F238E27FC236}">
                <a16:creationId xmlns:a16="http://schemas.microsoft.com/office/drawing/2014/main" id="{41C03F4E-F91B-4F02-A63D-59B355F5F9BD}"/>
              </a:ext>
            </a:extLst>
          </p:cNvPr>
          <p:cNvSpPr>
            <a:spLocks noGrp="1"/>
          </p:cNvSpPr>
          <p:nvPr>
            <p:ph type="body" idx="1"/>
          </p:nvPr>
        </p:nvSpPr>
        <p:spPr/>
        <p:txBody>
          <a:bodyPr/>
          <a:lstStyle/>
          <a:p>
            <a:pPr marL="0" indent="0">
              <a:buNone/>
            </a:pPr>
            <a:endParaRPr lang="en-US" dirty="0"/>
          </a:p>
        </p:txBody>
      </p:sp>
      <p:graphicFrame>
        <p:nvGraphicFramePr>
          <p:cNvPr id="4" name="Shape 90">
            <a:extLst>
              <a:ext uri="{FF2B5EF4-FFF2-40B4-BE49-F238E27FC236}">
                <a16:creationId xmlns:a16="http://schemas.microsoft.com/office/drawing/2014/main" id="{79AAE1B0-9D7E-4383-AA32-D7DE30F750E2}"/>
              </a:ext>
            </a:extLst>
          </p:cNvPr>
          <p:cNvGraphicFramePr/>
          <p:nvPr>
            <p:extLst>
              <p:ext uri="{D42A27DB-BD31-4B8C-83A1-F6EECF244321}">
                <p14:modId xmlns:p14="http://schemas.microsoft.com/office/powerpoint/2010/main" val="4031152186"/>
              </p:ext>
            </p:extLst>
          </p:nvPr>
        </p:nvGraphicFramePr>
        <p:xfrm>
          <a:off x="317638" y="1074905"/>
          <a:ext cx="8520600" cy="3493968"/>
        </p:xfrm>
        <a:graphic>
          <a:graphicData uri="http://schemas.openxmlformats.org/drawingml/2006/table">
            <a:tbl>
              <a:tblPr firstRow="1" bandRow="1">
                <a:noFill/>
                <a:effectLst>
                  <a:outerShdw blurRad="50800" dist="38100" dir="2700000" algn="tl" rotWithShape="0">
                    <a:prstClr val="black">
                      <a:alpha val="40000"/>
                    </a:prstClr>
                  </a:outerShdw>
                </a:effectLst>
                <a:tableStyleId>{BEED70A0-0008-476E-88D0-C5C2C68ACA7E}</a:tableStyleId>
              </a:tblPr>
              <a:tblGrid>
                <a:gridCol w="1552726">
                  <a:extLst>
                    <a:ext uri="{9D8B030D-6E8A-4147-A177-3AD203B41FA5}">
                      <a16:colId xmlns:a16="http://schemas.microsoft.com/office/drawing/2014/main" val="20000"/>
                    </a:ext>
                  </a:extLst>
                </a:gridCol>
                <a:gridCol w="6967874">
                  <a:extLst>
                    <a:ext uri="{9D8B030D-6E8A-4147-A177-3AD203B41FA5}">
                      <a16:colId xmlns:a16="http://schemas.microsoft.com/office/drawing/2014/main" val="20001"/>
                    </a:ext>
                  </a:extLst>
                </a:gridCol>
              </a:tblGrid>
              <a:tr h="501936">
                <a:tc>
                  <a:txBody>
                    <a:bodyPr/>
                    <a:lstStyle/>
                    <a:p>
                      <a:pPr marL="0" lvl="0" indent="0" algn="r" rtl="0">
                        <a:spcBef>
                          <a:spcPts val="600"/>
                        </a:spcBef>
                        <a:spcAft>
                          <a:spcPts val="600"/>
                        </a:spcAft>
                        <a:buNone/>
                      </a:pPr>
                      <a:r>
                        <a:rPr lang="en-US" sz="2000" b="1" cap="small" baseline="0" dirty="0">
                          <a:solidFill>
                            <a:srgbClr val="FFFFFF"/>
                          </a:solidFill>
                          <a:latin typeface="+mj-lt"/>
                          <a:ea typeface="Microsoft Uighur"/>
                          <a:cs typeface="Microsoft Uighur"/>
                          <a:sym typeface="Microsoft Uighur"/>
                        </a:rPr>
                        <a:t>Target Date</a:t>
                      </a:r>
                      <a:endParaRPr lang="en" sz="2000" b="1" cap="small" baseline="0" dirty="0">
                        <a:solidFill>
                          <a:srgbClr val="FFFFFF"/>
                        </a:solidFill>
                        <a:latin typeface="+mj-lt"/>
                        <a:ea typeface="Microsoft Uighur"/>
                        <a:cs typeface="Microsoft Uighur"/>
                        <a:sym typeface="Microsoft Uighur"/>
                      </a:endParaRPr>
                    </a:p>
                  </a:txBody>
                  <a:tcPr marL="63500" marR="63500" marT="63500" marB="63500">
                    <a:lnL w="12700" cap="flat" cmpd="sng">
                      <a:solidFill>
                        <a:srgbClr val="000000"/>
                      </a:solidFill>
                      <a:prstDash val="solid"/>
                      <a:round/>
                      <a:headEnd type="none" w="med" len="med"/>
                      <a:tailEnd type="none" w="med" len="med"/>
                    </a:lnL>
                    <a:lnR w="12700" cap="flat" cmpd="sng">
                      <a:solidFill>
                        <a:srgbClr val="D6B454"/>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007D40"/>
                    </a:solidFill>
                  </a:tcPr>
                </a:tc>
                <a:tc>
                  <a:txBody>
                    <a:bodyPr/>
                    <a:lstStyle/>
                    <a:p>
                      <a:pPr marL="0" lvl="0" indent="0" rtl="0">
                        <a:spcBef>
                          <a:spcPts val="600"/>
                        </a:spcBef>
                        <a:spcAft>
                          <a:spcPts val="600"/>
                        </a:spcAft>
                        <a:buNone/>
                      </a:pPr>
                      <a:r>
                        <a:rPr lang="en-US" sz="2000" b="1" cap="small" baseline="0" dirty="0">
                          <a:solidFill>
                            <a:srgbClr val="FFFFFF"/>
                          </a:solidFill>
                          <a:latin typeface="+mj-lt"/>
                          <a:ea typeface="Microsoft Uighur"/>
                          <a:cs typeface="Microsoft Uighur"/>
                          <a:sym typeface="Microsoft Uighur"/>
                        </a:rPr>
                        <a:t>Major Milestones</a:t>
                      </a:r>
                      <a:endParaRPr lang="en" sz="2000" b="1" cap="small" baseline="0" dirty="0">
                        <a:solidFill>
                          <a:srgbClr val="FFFFFF"/>
                        </a:solidFill>
                        <a:latin typeface="+mj-lt"/>
                        <a:ea typeface="Microsoft Uighur"/>
                        <a:cs typeface="Microsoft Uighur"/>
                        <a:sym typeface="Microsoft Uighur"/>
                      </a:endParaRPr>
                    </a:p>
                  </a:txBody>
                  <a:tcPr marL="63500" marR="63500" marT="63500" marB="63500">
                    <a:lnL w="12700" cap="flat" cmpd="sng">
                      <a:solidFill>
                        <a:srgbClr val="D6B454"/>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007D40"/>
                    </a:solidFill>
                  </a:tcPr>
                </a:tc>
                <a:extLst>
                  <a:ext uri="{0D108BD9-81ED-4DB2-BD59-A6C34878D82A}">
                    <a16:rowId xmlns:a16="http://schemas.microsoft.com/office/drawing/2014/main" val="10000"/>
                  </a:ext>
                </a:extLst>
              </a:tr>
              <a:tr h="498672">
                <a:tc>
                  <a:txBody>
                    <a:bodyPr/>
                    <a:lstStyle/>
                    <a:p>
                      <a:pPr marL="0" lvl="0" indent="0" algn="r" rtl="0">
                        <a:spcBef>
                          <a:spcPts val="600"/>
                        </a:spcBef>
                        <a:spcAft>
                          <a:spcPts val="600"/>
                        </a:spcAft>
                        <a:buNone/>
                      </a:pPr>
                      <a:r>
                        <a:rPr lang="en-US" sz="1400" dirty="0">
                          <a:latin typeface="+mn-lt"/>
                          <a:ea typeface="Microsoft Himalaya"/>
                          <a:cs typeface="Microsoft Himalaya"/>
                          <a:sym typeface="Microsoft Himalaya"/>
                        </a:rPr>
                        <a:t>January 26, 2018</a:t>
                      </a:r>
                      <a:endParaRPr lang="en" sz="1400" dirty="0">
                        <a:latin typeface="+mn-lt"/>
                        <a:ea typeface="Microsoft Himalaya"/>
                        <a:cs typeface="Microsoft Himalaya"/>
                        <a:sym typeface="Microsoft Himalaya"/>
                      </a:endParaRPr>
                    </a:p>
                  </a:txBody>
                  <a:tcPr marL="63500" marR="63500" marT="63500" marB="63500">
                    <a:lnL w="12700" cap="flat" cmpd="sng">
                      <a:solidFill>
                        <a:srgbClr val="000000"/>
                      </a:solidFill>
                      <a:prstDash val="solid"/>
                      <a:round/>
                      <a:headEnd type="none" w="med" len="med"/>
                      <a:tailEnd type="none" w="med" len="med"/>
                    </a:lnL>
                    <a:lnR w="12700" cap="flat" cmpd="sng" algn="ctr">
                      <a:solidFill>
                        <a:srgbClr val="D6B454"/>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4EEC5"/>
                    </a:solidFill>
                  </a:tcPr>
                </a:tc>
                <a:tc>
                  <a:txBody>
                    <a:bodyPr/>
                    <a:lstStyle/>
                    <a:p>
                      <a:pPr marL="0" lvl="0" indent="0" rtl="0">
                        <a:spcBef>
                          <a:spcPts val="600"/>
                        </a:spcBef>
                        <a:spcAft>
                          <a:spcPts val="600"/>
                        </a:spcAft>
                        <a:buNone/>
                      </a:pPr>
                      <a:r>
                        <a:rPr lang="en-US" sz="1600" dirty="0">
                          <a:latin typeface="+mn-lt"/>
                          <a:ea typeface="Microsoft Himalaya"/>
                          <a:cs typeface="Microsoft Himalaya"/>
                          <a:sym typeface="Microsoft Himalaya"/>
                        </a:rPr>
                        <a:t>Designs Complete</a:t>
                      </a:r>
                      <a:endParaRPr lang="en" sz="1600" dirty="0">
                        <a:latin typeface="+mn-lt"/>
                        <a:ea typeface="Microsoft Himalaya"/>
                        <a:cs typeface="Microsoft Himalaya"/>
                        <a:sym typeface="Microsoft Himalaya"/>
                      </a:endParaRPr>
                    </a:p>
                  </a:txBody>
                  <a:tcPr marL="63500" marR="63500" marT="63500" marB="63500">
                    <a:lnL w="12700" cap="flat" cmpd="sng" algn="ctr">
                      <a:solidFill>
                        <a:srgbClr val="D6B454"/>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4EEC5"/>
                    </a:solidFill>
                  </a:tcPr>
                </a:tc>
                <a:extLst>
                  <a:ext uri="{0D108BD9-81ED-4DB2-BD59-A6C34878D82A}">
                    <a16:rowId xmlns:a16="http://schemas.microsoft.com/office/drawing/2014/main" val="10002"/>
                  </a:ext>
                </a:extLst>
              </a:tr>
              <a:tr h="498672">
                <a:tc>
                  <a:txBody>
                    <a:bodyPr/>
                    <a:lstStyle/>
                    <a:p>
                      <a:pPr marL="0" lvl="0" indent="0" algn="r" rtl="0">
                        <a:spcBef>
                          <a:spcPts val="600"/>
                        </a:spcBef>
                        <a:spcAft>
                          <a:spcPts val="600"/>
                        </a:spcAft>
                        <a:buNone/>
                      </a:pPr>
                      <a:r>
                        <a:rPr lang="en-US" sz="1400" dirty="0">
                          <a:latin typeface="+mn-lt"/>
                          <a:ea typeface="Microsoft Himalaya"/>
                          <a:cs typeface="Microsoft Himalaya"/>
                          <a:sym typeface="Microsoft Himalaya"/>
                        </a:rPr>
                        <a:t>March 2, 2018</a:t>
                      </a:r>
                      <a:endParaRPr lang="en" sz="1400" dirty="0">
                        <a:latin typeface="+mn-lt"/>
                        <a:ea typeface="Microsoft Himalaya"/>
                        <a:cs typeface="Microsoft Himalaya"/>
                        <a:sym typeface="Microsoft Himalaya"/>
                      </a:endParaRPr>
                    </a:p>
                  </a:txBody>
                  <a:tcPr marL="63500" marR="63500" marT="63500" marB="63500">
                    <a:lnL w="12700" cap="flat" cmpd="sng">
                      <a:solidFill>
                        <a:srgbClr val="000000"/>
                      </a:solidFill>
                      <a:prstDash val="solid"/>
                      <a:round/>
                      <a:headEnd type="none" w="med" len="med"/>
                      <a:tailEnd type="none" w="med" len="med"/>
                    </a:lnL>
                    <a:lnR w="12700" cap="flat" cmpd="sng">
                      <a:solidFill>
                        <a:srgbClr val="D6B454"/>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lvl="0" indent="0" rtl="0">
                        <a:spcBef>
                          <a:spcPts val="600"/>
                        </a:spcBef>
                        <a:spcAft>
                          <a:spcPts val="600"/>
                        </a:spcAft>
                        <a:buNone/>
                      </a:pPr>
                      <a:r>
                        <a:rPr lang="en-US" sz="1600" dirty="0">
                          <a:latin typeface="+mn-lt"/>
                          <a:ea typeface="Microsoft Himalaya"/>
                          <a:cs typeface="Microsoft Himalaya"/>
                          <a:sym typeface="Microsoft Himalaya"/>
                        </a:rPr>
                        <a:t>Product Development Complete</a:t>
                      </a:r>
                      <a:endParaRPr lang="en" sz="1600" dirty="0">
                        <a:latin typeface="+mn-lt"/>
                        <a:ea typeface="Microsoft Himalaya"/>
                        <a:cs typeface="Microsoft Himalaya"/>
                        <a:sym typeface="Microsoft Himalaya"/>
                      </a:endParaRPr>
                    </a:p>
                  </a:txBody>
                  <a:tcPr marL="63500" marR="63500" marT="63500" marB="63500">
                    <a:lnL w="12700" cap="flat" cmpd="sng">
                      <a:solidFill>
                        <a:srgbClr val="D6B454"/>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98672">
                <a:tc>
                  <a:txBody>
                    <a:bodyPr/>
                    <a:lstStyle/>
                    <a:p>
                      <a:pPr marL="0" lvl="0" indent="0" algn="r" rtl="0">
                        <a:spcBef>
                          <a:spcPts val="600"/>
                        </a:spcBef>
                        <a:spcAft>
                          <a:spcPts val="600"/>
                        </a:spcAft>
                        <a:buNone/>
                      </a:pPr>
                      <a:r>
                        <a:rPr lang="en" sz="1400" dirty="0">
                          <a:latin typeface="+mn-lt"/>
                          <a:ea typeface="Microsoft Himalaya"/>
                          <a:cs typeface="Microsoft Himalaya"/>
                          <a:sym typeface="Microsoft Himalaya"/>
                        </a:rPr>
                        <a:t>March 23, 2018</a:t>
                      </a:r>
                    </a:p>
                  </a:txBody>
                  <a:tcPr marL="63500" marR="63500" marT="63500" marB="63500">
                    <a:lnL w="12700" cap="flat" cmpd="sng">
                      <a:solidFill>
                        <a:srgbClr val="000000"/>
                      </a:solidFill>
                      <a:prstDash val="solid"/>
                      <a:round/>
                      <a:headEnd type="none" w="med" len="med"/>
                      <a:tailEnd type="none" w="med" len="med"/>
                    </a:lnL>
                    <a:lnR w="12700" cap="flat" cmpd="sng" algn="ctr">
                      <a:solidFill>
                        <a:srgbClr val="D6B454"/>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tx2"/>
                    </a:solidFill>
                  </a:tcPr>
                </a:tc>
                <a:tc>
                  <a:txBody>
                    <a:bodyPr/>
                    <a:lstStyle/>
                    <a:p>
                      <a:pPr marL="0" lvl="0" indent="0" rtl="0">
                        <a:spcBef>
                          <a:spcPts val="600"/>
                        </a:spcBef>
                        <a:spcAft>
                          <a:spcPts val="600"/>
                        </a:spcAft>
                        <a:buNone/>
                      </a:pPr>
                      <a:r>
                        <a:rPr lang="en" sz="1600" dirty="0">
                          <a:latin typeface="+mn-lt"/>
                          <a:ea typeface="Microsoft Himalaya"/>
                          <a:cs typeface="Microsoft Himalaya"/>
                          <a:sym typeface="Microsoft Himalaya"/>
                        </a:rPr>
                        <a:t>Business Data Migration &amp; </a:t>
                      </a:r>
                      <a:r>
                        <a:rPr lang="en-US" sz="1600" dirty="0">
                          <a:latin typeface="+mn-lt"/>
                          <a:ea typeface="Microsoft Himalaya"/>
                          <a:cs typeface="Microsoft Himalaya"/>
                          <a:sym typeface="Microsoft Himalaya"/>
                        </a:rPr>
                        <a:t>Module Testing </a:t>
                      </a:r>
                      <a:r>
                        <a:rPr lang="en" sz="1600" dirty="0">
                          <a:latin typeface="+mn-lt"/>
                          <a:ea typeface="Microsoft Himalaya"/>
                          <a:cs typeface="Microsoft Himalaya"/>
                          <a:sym typeface="Microsoft Himalaya"/>
                        </a:rPr>
                        <a:t>Complete</a:t>
                      </a:r>
                    </a:p>
                  </a:txBody>
                  <a:tcPr marL="63500" marR="63500" marT="63500" marB="63500">
                    <a:lnL w="12700" cap="flat" cmpd="sng" algn="ctr">
                      <a:solidFill>
                        <a:srgbClr val="D6B454"/>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498672">
                <a:tc>
                  <a:txBody>
                    <a:bodyPr/>
                    <a:lstStyle/>
                    <a:p>
                      <a:pPr marL="0" lvl="0" indent="0" algn="r" rtl="0">
                        <a:spcBef>
                          <a:spcPts val="600"/>
                        </a:spcBef>
                        <a:spcAft>
                          <a:spcPts val="600"/>
                        </a:spcAft>
                        <a:buNone/>
                      </a:pPr>
                      <a:r>
                        <a:rPr lang="en" sz="1400" dirty="0">
                          <a:latin typeface="+mn-lt"/>
                          <a:ea typeface="Microsoft Himalaya"/>
                          <a:cs typeface="Microsoft Himalaya"/>
                          <a:sym typeface="Microsoft Himalaya"/>
                        </a:rPr>
                        <a:t>April 6, 2018</a:t>
                      </a:r>
                    </a:p>
                  </a:txBody>
                  <a:tcPr marL="63500" marR="63500" marT="63500" marB="63500">
                    <a:lnL w="12700" cap="flat" cmpd="sng">
                      <a:solidFill>
                        <a:srgbClr val="000000"/>
                      </a:solidFill>
                      <a:prstDash val="solid"/>
                      <a:round/>
                      <a:headEnd type="none" w="med" len="med"/>
                      <a:tailEnd type="none" w="med" len="med"/>
                    </a:lnL>
                    <a:lnR w="12700" cap="flat" cmpd="sng">
                      <a:solidFill>
                        <a:srgbClr val="D6B454"/>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bg2"/>
                    </a:solidFill>
                  </a:tcPr>
                </a:tc>
                <a:tc>
                  <a:txBody>
                    <a:bodyPr/>
                    <a:lstStyle/>
                    <a:p>
                      <a:pPr marL="0" lvl="0" indent="0" rtl="0">
                        <a:spcBef>
                          <a:spcPts val="600"/>
                        </a:spcBef>
                        <a:spcAft>
                          <a:spcPts val="600"/>
                        </a:spcAft>
                        <a:buNone/>
                      </a:pPr>
                      <a:r>
                        <a:rPr lang="en" sz="1600" dirty="0">
                          <a:latin typeface="+mn-lt"/>
                          <a:ea typeface="Microsoft Himalaya"/>
                          <a:cs typeface="Microsoft Himalaya"/>
                          <a:sym typeface="Microsoft Himalaya"/>
                        </a:rPr>
                        <a:t>System Launch</a:t>
                      </a:r>
                    </a:p>
                  </a:txBody>
                  <a:tcPr marL="63500" marR="63500" marT="63500" marB="63500">
                    <a:lnL w="12700" cap="flat" cmpd="sng">
                      <a:solidFill>
                        <a:srgbClr val="D6B454"/>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bg2"/>
                    </a:solidFill>
                  </a:tcPr>
                </a:tc>
                <a:extLst>
                  <a:ext uri="{0D108BD9-81ED-4DB2-BD59-A6C34878D82A}">
                    <a16:rowId xmlns:a16="http://schemas.microsoft.com/office/drawing/2014/main" val="10006"/>
                  </a:ext>
                </a:extLst>
              </a:tr>
              <a:tr h="498672">
                <a:tc>
                  <a:txBody>
                    <a:bodyPr/>
                    <a:lstStyle/>
                    <a:p>
                      <a:pPr marL="0" lvl="0" indent="0" algn="r" rtl="0">
                        <a:spcBef>
                          <a:spcPts val="600"/>
                        </a:spcBef>
                        <a:spcAft>
                          <a:spcPts val="600"/>
                        </a:spcAft>
                        <a:buNone/>
                      </a:pPr>
                      <a:r>
                        <a:rPr lang="en" sz="1400" dirty="0">
                          <a:latin typeface="+mn-lt"/>
                          <a:ea typeface="Microsoft Himalaya"/>
                          <a:cs typeface="Microsoft Himalaya"/>
                          <a:sym typeface="Microsoft Himalaya"/>
                        </a:rPr>
                        <a:t>April 14, 2018</a:t>
                      </a:r>
                    </a:p>
                  </a:txBody>
                  <a:tcPr marL="63500" marR="63500" marT="63500" marB="63500">
                    <a:lnL w="12700" cap="flat" cmpd="sng">
                      <a:solidFill>
                        <a:srgbClr val="000000"/>
                      </a:solidFill>
                      <a:prstDash val="solid"/>
                      <a:round/>
                      <a:headEnd type="none" w="med" len="med"/>
                      <a:tailEnd type="none" w="med" len="med"/>
                    </a:lnL>
                    <a:lnR w="12700" cap="flat" cmpd="sng" algn="ctr">
                      <a:solidFill>
                        <a:srgbClr val="D6B454"/>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marL="0" lvl="0" indent="0" rtl="0">
                        <a:spcBef>
                          <a:spcPts val="600"/>
                        </a:spcBef>
                        <a:spcAft>
                          <a:spcPts val="600"/>
                        </a:spcAft>
                        <a:buNone/>
                      </a:pPr>
                      <a:r>
                        <a:rPr lang="en" sz="1600" dirty="0">
                          <a:latin typeface="+mn-lt"/>
                          <a:ea typeface="Microsoft Himalaya"/>
                          <a:cs typeface="Microsoft Himalaya"/>
                          <a:sym typeface="Microsoft Himalaya"/>
                        </a:rPr>
                        <a:t>End-User Training Complete</a:t>
                      </a:r>
                    </a:p>
                  </a:txBody>
                  <a:tcPr marL="63500" marR="63500" marT="63500" marB="63500">
                    <a:lnL w="12700" cap="flat" cmpd="sng" algn="ctr">
                      <a:solidFill>
                        <a:srgbClr val="D6B454"/>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extLst>
                  <a:ext uri="{0D108BD9-81ED-4DB2-BD59-A6C34878D82A}">
                    <a16:rowId xmlns:a16="http://schemas.microsoft.com/office/drawing/2014/main" val="10008"/>
                  </a:ext>
                </a:extLst>
              </a:tr>
              <a:tr h="498672">
                <a:tc>
                  <a:txBody>
                    <a:bodyPr/>
                    <a:lstStyle/>
                    <a:p>
                      <a:pPr marL="0" lvl="0" indent="0" algn="r" rtl="0">
                        <a:spcBef>
                          <a:spcPts val="600"/>
                        </a:spcBef>
                        <a:spcAft>
                          <a:spcPts val="600"/>
                        </a:spcAft>
                        <a:buNone/>
                      </a:pPr>
                      <a:r>
                        <a:rPr lang="en" sz="1400" dirty="0">
                          <a:latin typeface="+mn-lt"/>
                          <a:ea typeface="Microsoft Himalaya"/>
                          <a:cs typeface="Microsoft Himalaya"/>
                          <a:sym typeface="Microsoft Himalaya"/>
                        </a:rPr>
                        <a:t>April 27, 2018</a:t>
                      </a:r>
                    </a:p>
                  </a:txBody>
                  <a:tcPr marL="63500" marR="63500" marT="63500" marB="63500">
                    <a:lnL w="12700" cap="flat" cmpd="sng">
                      <a:solidFill>
                        <a:srgbClr val="000000"/>
                      </a:solidFill>
                      <a:prstDash val="solid"/>
                      <a:round/>
                      <a:headEnd type="none" w="med" len="med"/>
                      <a:tailEnd type="none" w="med" len="med"/>
                    </a:lnL>
                    <a:lnR w="12700" cap="flat" cmpd="sng">
                      <a:solidFill>
                        <a:srgbClr val="D6B454"/>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bg2"/>
                    </a:solidFill>
                  </a:tcPr>
                </a:tc>
                <a:tc>
                  <a:txBody>
                    <a:bodyPr/>
                    <a:lstStyle/>
                    <a:p>
                      <a:pPr marL="0" lvl="0" indent="0" rtl="0">
                        <a:spcBef>
                          <a:spcPts val="600"/>
                        </a:spcBef>
                        <a:spcAft>
                          <a:spcPts val="600"/>
                        </a:spcAft>
                        <a:buNone/>
                      </a:pPr>
                      <a:r>
                        <a:rPr lang="en" sz="1600" dirty="0">
                          <a:latin typeface="+mn-lt"/>
                          <a:ea typeface="Microsoft Himalaya"/>
                          <a:cs typeface="Microsoft Himalaya"/>
                          <a:sym typeface="Microsoft Himalaya"/>
                        </a:rPr>
                        <a:t>Project Closure</a:t>
                      </a:r>
                    </a:p>
                  </a:txBody>
                  <a:tcPr marL="63500" marR="63500" marT="63500" marB="63500">
                    <a:lnL w="12700" cap="flat" cmpd="sng">
                      <a:solidFill>
                        <a:srgbClr val="D6B454"/>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bg2"/>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43893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US" sz="3200" dirty="0"/>
              <a:t>Critical tasks adjusted for slippage</a:t>
            </a:r>
            <a:endParaRPr lang="en" sz="3200" dirty="0"/>
          </a:p>
        </p:txBody>
      </p:sp>
      <p:graphicFrame>
        <p:nvGraphicFramePr>
          <p:cNvPr id="3" name="Table 2">
            <a:extLst>
              <a:ext uri="{FF2B5EF4-FFF2-40B4-BE49-F238E27FC236}">
                <a16:creationId xmlns:a16="http://schemas.microsoft.com/office/drawing/2014/main" id="{424093B6-FF97-48EA-8BC9-0E188ADC28B5}"/>
              </a:ext>
            </a:extLst>
          </p:cNvPr>
          <p:cNvGraphicFramePr>
            <a:graphicFrameLocks noGrp="1"/>
          </p:cNvGraphicFramePr>
          <p:nvPr>
            <p:extLst>
              <p:ext uri="{D42A27DB-BD31-4B8C-83A1-F6EECF244321}">
                <p14:modId xmlns:p14="http://schemas.microsoft.com/office/powerpoint/2010/main" val="3583243557"/>
              </p:ext>
            </p:extLst>
          </p:nvPr>
        </p:nvGraphicFramePr>
        <p:xfrm>
          <a:off x="2424539" y="1017725"/>
          <a:ext cx="4810652" cy="3862876"/>
        </p:xfrm>
        <a:graphic>
          <a:graphicData uri="http://schemas.openxmlformats.org/drawingml/2006/table">
            <a:tbl>
              <a:tblPr firstRow="1" bandRow="1">
                <a:tableStyleId>{BEED70A0-0008-476E-88D0-C5C2C68ACA7E}</a:tableStyleId>
              </a:tblPr>
              <a:tblGrid>
                <a:gridCol w="2139204">
                  <a:extLst>
                    <a:ext uri="{9D8B030D-6E8A-4147-A177-3AD203B41FA5}">
                      <a16:colId xmlns:a16="http://schemas.microsoft.com/office/drawing/2014/main" val="4177425553"/>
                    </a:ext>
                  </a:extLst>
                </a:gridCol>
                <a:gridCol w="859776">
                  <a:extLst>
                    <a:ext uri="{9D8B030D-6E8A-4147-A177-3AD203B41FA5}">
                      <a16:colId xmlns:a16="http://schemas.microsoft.com/office/drawing/2014/main" val="267069150"/>
                    </a:ext>
                  </a:extLst>
                </a:gridCol>
                <a:gridCol w="895658">
                  <a:extLst>
                    <a:ext uri="{9D8B030D-6E8A-4147-A177-3AD203B41FA5}">
                      <a16:colId xmlns:a16="http://schemas.microsoft.com/office/drawing/2014/main" val="690862291"/>
                    </a:ext>
                  </a:extLst>
                </a:gridCol>
                <a:gridCol w="916014">
                  <a:extLst>
                    <a:ext uri="{9D8B030D-6E8A-4147-A177-3AD203B41FA5}">
                      <a16:colId xmlns:a16="http://schemas.microsoft.com/office/drawing/2014/main" val="2449558089"/>
                    </a:ext>
                  </a:extLst>
                </a:gridCol>
              </a:tblGrid>
              <a:tr h="227228">
                <a:tc>
                  <a:txBody>
                    <a:bodyPr/>
                    <a:lstStyle/>
                    <a:p>
                      <a:pPr marL="0" marR="0" indent="0">
                        <a:lnSpc>
                          <a:spcPct val="115000"/>
                        </a:lnSpc>
                        <a:spcBef>
                          <a:spcPts val="0"/>
                        </a:spcBef>
                        <a:spcAft>
                          <a:spcPts val="0"/>
                        </a:spcAft>
                      </a:pPr>
                      <a:r>
                        <a:rPr lang="en-US" sz="700">
                          <a:effectLst/>
                        </a:rPr>
                        <a:t>Name</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Start</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Finish</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 Complete</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extLst>
                  <a:ext uri="{0D108BD9-81ED-4DB2-BD59-A6C34878D82A}">
                    <a16:rowId xmlns:a16="http://schemas.microsoft.com/office/drawing/2014/main" val="1763738550"/>
                  </a:ext>
                </a:extLst>
              </a:tr>
              <a:tr h="227228">
                <a:tc>
                  <a:txBody>
                    <a:bodyPr/>
                    <a:lstStyle/>
                    <a:p>
                      <a:pPr marL="0" marR="0" indent="0">
                        <a:lnSpc>
                          <a:spcPct val="115000"/>
                        </a:lnSpc>
                        <a:spcBef>
                          <a:spcPts val="0"/>
                        </a:spcBef>
                        <a:spcAft>
                          <a:spcPts val="0"/>
                        </a:spcAft>
                      </a:pPr>
                      <a:r>
                        <a:rPr lang="en-US" sz="700">
                          <a:effectLst/>
                        </a:rPr>
                        <a:t>Define Use Cases</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Mon 1/8/18</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Mon 2/5/18</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95%</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extLst>
                  <a:ext uri="{0D108BD9-81ED-4DB2-BD59-A6C34878D82A}">
                    <a16:rowId xmlns:a16="http://schemas.microsoft.com/office/drawing/2014/main" val="4103969755"/>
                  </a:ext>
                </a:extLst>
              </a:tr>
              <a:tr h="227228">
                <a:tc>
                  <a:txBody>
                    <a:bodyPr/>
                    <a:lstStyle/>
                    <a:p>
                      <a:pPr marL="0" marR="0" indent="0">
                        <a:lnSpc>
                          <a:spcPct val="115000"/>
                        </a:lnSpc>
                        <a:spcBef>
                          <a:spcPts val="0"/>
                        </a:spcBef>
                        <a:spcAft>
                          <a:spcPts val="0"/>
                        </a:spcAft>
                      </a:pPr>
                      <a:r>
                        <a:rPr lang="en-US" sz="700">
                          <a:effectLst/>
                        </a:rPr>
                        <a:t>Standardize scripting nomenclature</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Wed 2/7/18</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Thu 2/8/18</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75%</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extLst>
                  <a:ext uri="{0D108BD9-81ED-4DB2-BD59-A6C34878D82A}">
                    <a16:rowId xmlns:a16="http://schemas.microsoft.com/office/drawing/2014/main" val="591236001"/>
                  </a:ext>
                </a:extLst>
              </a:tr>
              <a:tr h="227228">
                <a:tc>
                  <a:txBody>
                    <a:bodyPr/>
                    <a:lstStyle/>
                    <a:p>
                      <a:pPr marL="0" marR="0" indent="0">
                        <a:lnSpc>
                          <a:spcPct val="115000"/>
                        </a:lnSpc>
                        <a:spcBef>
                          <a:spcPts val="0"/>
                        </a:spcBef>
                        <a:spcAft>
                          <a:spcPts val="0"/>
                        </a:spcAft>
                      </a:pPr>
                      <a:r>
                        <a:rPr lang="en-US" sz="700">
                          <a:effectLst/>
                        </a:rPr>
                        <a:t>Define class domains</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Thu 2/8/18</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Fri 2/9/18</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90%</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extLst>
                  <a:ext uri="{0D108BD9-81ED-4DB2-BD59-A6C34878D82A}">
                    <a16:rowId xmlns:a16="http://schemas.microsoft.com/office/drawing/2014/main" val="4127854262"/>
                  </a:ext>
                </a:extLst>
              </a:tr>
              <a:tr h="227228">
                <a:tc>
                  <a:txBody>
                    <a:bodyPr/>
                    <a:lstStyle/>
                    <a:p>
                      <a:pPr marL="0" marR="0" indent="0">
                        <a:lnSpc>
                          <a:spcPct val="115000"/>
                        </a:lnSpc>
                        <a:spcBef>
                          <a:spcPts val="0"/>
                        </a:spcBef>
                        <a:spcAft>
                          <a:spcPts val="0"/>
                        </a:spcAft>
                      </a:pPr>
                      <a:r>
                        <a:rPr lang="en-US" sz="700">
                          <a:effectLst/>
                        </a:rPr>
                        <a:t>DB module test</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Mon 3/5/18</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Fri 3/9/18</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0%</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extLst>
                  <a:ext uri="{0D108BD9-81ED-4DB2-BD59-A6C34878D82A}">
                    <a16:rowId xmlns:a16="http://schemas.microsoft.com/office/drawing/2014/main" val="3931354180"/>
                  </a:ext>
                </a:extLst>
              </a:tr>
              <a:tr h="227228">
                <a:tc>
                  <a:txBody>
                    <a:bodyPr/>
                    <a:lstStyle/>
                    <a:p>
                      <a:pPr marL="0" marR="0" indent="0">
                        <a:lnSpc>
                          <a:spcPct val="115000"/>
                        </a:lnSpc>
                        <a:spcBef>
                          <a:spcPts val="0"/>
                        </a:spcBef>
                        <a:spcAft>
                          <a:spcPts val="0"/>
                        </a:spcAft>
                      </a:pPr>
                      <a:r>
                        <a:rPr lang="en-US" sz="700">
                          <a:effectLst/>
                        </a:rPr>
                        <a:t>UI module test</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Mon 3/5/18</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Fri 3/9/18</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0%</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extLst>
                  <a:ext uri="{0D108BD9-81ED-4DB2-BD59-A6C34878D82A}">
                    <a16:rowId xmlns:a16="http://schemas.microsoft.com/office/drawing/2014/main" val="2627190564"/>
                  </a:ext>
                </a:extLst>
              </a:tr>
              <a:tr h="227228">
                <a:tc>
                  <a:txBody>
                    <a:bodyPr/>
                    <a:lstStyle/>
                    <a:p>
                      <a:pPr marL="0" marR="0" indent="0">
                        <a:lnSpc>
                          <a:spcPct val="115000"/>
                        </a:lnSpc>
                        <a:spcBef>
                          <a:spcPts val="0"/>
                        </a:spcBef>
                        <a:spcAft>
                          <a:spcPts val="0"/>
                        </a:spcAft>
                      </a:pPr>
                      <a:r>
                        <a:rPr lang="en-US" sz="700">
                          <a:effectLst/>
                        </a:rPr>
                        <a:t>Perform system-integration test</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Mon 3/12/18</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Fri 3/16/18</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0%</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extLst>
                  <a:ext uri="{0D108BD9-81ED-4DB2-BD59-A6C34878D82A}">
                    <a16:rowId xmlns:a16="http://schemas.microsoft.com/office/drawing/2014/main" val="757136169"/>
                  </a:ext>
                </a:extLst>
              </a:tr>
              <a:tr h="227228">
                <a:tc>
                  <a:txBody>
                    <a:bodyPr/>
                    <a:lstStyle/>
                    <a:p>
                      <a:pPr marL="0" marR="0" indent="0">
                        <a:lnSpc>
                          <a:spcPct val="115000"/>
                        </a:lnSpc>
                        <a:spcBef>
                          <a:spcPts val="0"/>
                        </a:spcBef>
                        <a:spcAft>
                          <a:spcPts val="0"/>
                        </a:spcAft>
                      </a:pPr>
                      <a:r>
                        <a:rPr lang="en-US" sz="700" dirty="0">
                          <a:effectLst/>
                        </a:rPr>
                        <a:t>Normalize data</a:t>
                      </a:r>
                      <a:endParaRPr lang="en-US" sz="1200" dirty="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Mon 3/19/18</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Wed 3/21/18</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15%</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extLst>
                  <a:ext uri="{0D108BD9-81ED-4DB2-BD59-A6C34878D82A}">
                    <a16:rowId xmlns:a16="http://schemas.microsoft.com/office/drawing/2014/main" val="1760822990"/>
                  </a:ext>
                </a:extLst>
              </a:tr>
              <a:tr h="227228">
                <a:tc>
                  <a:txBody>
                    <a:bodyPr/>
                    <a:lstStyle/>
                    <a:p>
                      <a:pPr marL="0" marR="0" indent="0">
                        <a:lnSpc>
                          <a:spcPct val="115000"/>
                        </a:lnSpc>
                        <a:spcBef>
                          <a:spcPts val="0"/>
                        </a:spcBef>
                        <a:spcAft>
                          <a:spcPts val="0"/>
                        </a:spcAft>
                      </a:pPr>
                      <a:r>
                        <a:rPr lang="en-US" sz="700">
                          <a:effectLst/>
                        </a:rPr>
                        <a:t>Upload current data into new system</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Thu 3/22/18</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Fri 3/23/18</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0%</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extLst>
                  <a:ext uri="{0D108BD9-81ED-4DB2-BD59-A6C34878D82A}">
                    <a16:rowId xmlns:a16="http://schemas.microsoft.com/office/drawing/2014/main" val="49403695"/>
                  </a:ext>
                </a:extLst>
              </a:tr>
              <a:tr h="227228">
                <a:tc>
                  <a:txBody>
                    <a:bodyPr/>
                    <a:lstStyle/>
                    <a:p>
                      <a:pPr marL="0" marR="0" indent="0">
                        <a:lnSpc>
                          <a:spcPct val="115000"/>
                        </a:lnSpc>
                        <a:spcBef>
                          <a:spcPts val="0"/>
                        </a:spcBef>
                        <a:spcAft>
                          <a:spcPts val="0"/>
                        </a:spcAft>
                      </a:pPr>
                      <a:r>
                        <a:rPr lang="en-US" sz="700">
                          <a:effectLst/>
                        </a:rPr>
                        <a:t>Perform user-acceptance test</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Mon 3/26/18</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Fri 3/30/18</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0%</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extLst>
                  <a:ext uri="{0D108BD9-81ED-4DB2-BD59-A6C34878D82A}">
                    <a16:rowId xmlns:a16="http://schemas.microsoft.com/office/drawing/2014/main" val="2433044020"/>
                  </a:ext>
                </a:extLst>
              </a:tr>
              <a:tr h="227228">
                <a:tc>
                  <a:txBody>
                    <a:bodyPr/>
                    <a:lstStyle/>
                    <a:p>
                      <a:pPr marL="0" marR="0" indent="0">
                        <a:lnSpc>
                          <a:spcPct val="115000"/>
                        </a:lnSpc>
                        <a:spcBef>
                          <a:spcPts val="0"/>
                        </a:spcBef>
                        <a:spcAft>
                          <a:spcPts val="0"/>
                        </a:spcAft>
                      </a:pPr>
                      <a:r>
                        <a:rPr lang="en-US" sz="700">
                          <a:effectLst/>
                        </a:rPr>
                        <a:t>Launch system</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Mon 4/2/18</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Thu 4/5/18</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0%</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extLst>
                  <a:ext uri="{0D108BD9-81ED-4DB2-BD59-A6C34878D82A}">
                    <a16:rowId xmlns:a16="http://schemas.microsoft.com/office/drawing/2014/main" val="1520352632"/>
                  </a:ext>
                </a:extLst>
              </a:tr>
              <a:tr h="227228">
                <a:tc>
                  <a:txBody>
                    <a:bodyPr/>
                    <a:lstStyle/>
                    <a:p>
                      <a:pPr marL="0" marR="0" indent="0">
                        <a:lnSpc>
                          <a:spcPct val="115000"/>
                        </a:lnSpc>
                        <a:spcBef>
                          <a:spcPts val="0"/>
                        </a:spcBef>
                        <a:spcAft>
                          <a:spcPts val="0"/>
                        </a:spcAft>
                      </a:pPr>
                      <a:r>
                        <a:rPr lang="en-US" sz="700">
                          <a:effectLst/>
                        </a:rPr>
                        <a:t>Plan training</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Fri 4/6/18</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Mon 4/9/18</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0%</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extLst>
                  <a:ext uri="{0D108BD9-81ED-4DB2-BD59-A6C34878D82A}">
                    <a16:rowId xmlns:a16="http://schemas.microsoft.com/office/drawing/2014/main" val="2734776796"/>
                  </a:ext>
                </a:extLst>
              </a:tr>
              <a:tr h="227228">
                <a:tc>
                  <a:txBody>
                    <a:bodyPr/>
                    <a:lstStyle/>
                    <a:p>
                      <a:pPr marL="0" marR="0" indent="0">
                        <a:lnSpc>
                          <a:spcPct val="115000"/>
                        </a:lnSpc>
                        <a:spcBef>
                          <a:spcPts val="0"/>
                        </a:spcBef>
                        <a:spcAft>
                          <a:spcPts val="0"/>
                        </a:spcAft>
                      </a:pPr>
                      <a:r>
                        <a:rPr lang="en-US" sz="700">
                          <a:effectLst/>
                        </a:rPr>
                        <a:t>Create training materials</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Tue 4/10/18</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Wed 4/11/18</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0%</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extLst>
                  <a:ext uri="{0D108BD9-81ED-4DB2-BD59-A6C34878D82A}">
                    <a16:rowId xmlns:a16="http://schemas.microsoft.com/office/drawing/2014/main" val="135040943"/>
                  </a:ext>
                </a:extLst>
              </a:tr>
              <a:tr h="227228">
                <a:tc>
                  <a:txBody>
                    <a:bodyPr/>
                    <a:lstStyle/>
                    <a:p>
                      <a:pPr marL="0" marR="0" indent="0">
                        <a:lnSpc>
                          <a:spcPct val="115000"/>
                        </a:lnSpc>
                        <a:spcBef>
                          <a:spcPts val="0"/>
                        </a:spcBef>
                        <a:spcAft>
                          <a:spcPts val="0"/>
                        </a:spcAft>
                      </a:pPr>
                      <a:r>
                        <a:rPr lang="en-US" sz="700">
                          <a:effectLst/>
                        </a:rPr>
                        <a:t>Hold training session</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Thu 4/12/18</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Fri 4/13/18</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0%</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extLst>
                  <a:ext uri="{0D108BD9-81ED-4DB2-BD59-A6C34878D82A}">
                    <a16:rowId xmlns:a16="http://schemas.microsoft.com/office/drawing/2014/main" val="3794271538"/>
                  </a:ext>
                </a:extLst>
              </a:tr>
              <a:tr h="227228">
                <a:tc>
                  <a:txBody>
                    <a:bodyPr/>
                    <a:lstStyle/>
                    <a:p>
                      <a:pPr marL="0" marR="0" indent="0">
                        <a:lnSpc>
                          <a:spcPct val="115000"/>
                        </a:lnSpc>
                        <a:spcBef>
                          <a:spcPts val="0"/>
                        </a:spcBef>
                        <a:spcAft>
                          <a:spcPts val="0"/>
                        </a:spcAft>
                      </a:pPr>
                      <a:r>
                        <a:rPr lang="en-US" sz="700">
                          <a:effectLst/>
                        </a:rPr>
                        <a:t>Document lessons learned</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Mon 4/16/18</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Fri 4/20/18</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0%</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extLst>
                  <a:ext uri="{0D108BD9-81ED-4DB2-BD59-A6C34878D82A}">
                    <a16:rowId xmlns:a16="http://schemas.microsoft.com/office/drawing/2014/main" val="2532812691"/>
                  </a:ext>
                </a:extLst>
              </a:tr>
              <a:tr h="227228">
                <a:tc>
                  <a:txBody>
                    <a:bodyPr/>
                    <a:lstStyle/>
                    <a:p>
                      <a:pPr marL="0" marR="0" indent="0">
                        <a:lnSpc>
                          <a:spcPct val="115000"/>
                        </a:lnSpc>
                        <a:spcBef>
                          <a:spcPts val="0"/>
                        </a:spcBef>
                        <a:spcAft>
                          <a:spcPts val="0"/>
                        </a:spcAft>
                      </a:pPr>
                      <a:r>
                        <a:rPr lang="en-US" sz="700">
                          <a:effectLst/>
                        </a:rPr>
                        <a:t>Archive/transition project documentation</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Mon 4/23/18</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Thu 4/26/18</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0%</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extLst>
                  <a:ext uri="{0D108BD9-81ED-4DB2-BD59-A6C34878D82A}">
                    <a16:rowId xmlns:a16="http://schemas.microsoft.com/office/drawing/2014/main" val="417205783"/>
                  </a:ext>
                </a:extLst>
              </a:tr>
              <a:tr h="227228">
                <a:tc>
                  <a:txBody>
                    <a:bodyPr/>
                    <a:lstStyle/>
                    <a:p>
                      <a:pPr marL="0" marR="0" indent="0">
                        <a:lnSpc>
                          <a:spcPct val="115000"/>
                        </a:lnSpc>
                        <a:spcBef>
                          <a:spcPts val="0"/>
                        </a:spcBef>
                        <a:spcAft>
                          <a:spcPts val="0"/>
                        </a:spcAft>
                      </a:pPr>
                      <a:r>
                        <a:rPr lang="en-US" sz="700">
                          <a:effectLst/>
                        </a:rPr>
                        <a:t>Sign project closure document</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Fri 4/27/18</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a:effectLst/>
                        </a:rPr>
                        <a:t>Fri 4/27/18</a:t>
                      </a:r>
                      <a:endParaRPr lang="en-US" sz="120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tc>
                  <a:txBody>
                    <a:bodyPr/>
                    <a:lstStyle/>
                    <a:p>
                      <a:pPr marL="0" marR="0" indent="0">
                        <a:lnSpc>
                          <a:spcPct val="115000"/>
                        </a:lnSpc>
                        <a:spcBef>
                          <a:spcPts val="0"/>
                        </a:spcBef>
                        <a:spcAft>
                          <a:spcPts val="0"/>
                        </a:spcAft>
                      </a:pPr>
                      <a:r>
                        <a:rPr lang="en-US" sz="700" dirty="0">
                          <a:effectLst/>
                        </a:rPr>
                        <a:t>0%</a:t>
                      </a:r>
                      <a:endParaRPr lang="en-US" sz="1200" dirty="0">
                        <a:solidFill>
                          <a:srgbClr val="000000"/>
                        </a:solidFill>
                        <a:effectLst/>
                        <a:latin typeface="Microsoft Uighur" panose="02000000000000000000" pitchFamily="2" charset="-78"/>
                        <a:ea typeface="Microsoft Uighur" panose="02000000000000000000" pitchFamily="2" charset="-78"/>
                        <a:cs typeface="Microsoft Uighur" panose="02000000000000000000" pitchFamily="2" charset="-78"/>
                      </a:endParaRPr>
                    </a:p>
                  </a:txBody>
                  <a:tcPr marL="65795" marR="65795" marT="32897" marB="32897"/>
                </a:tc>
                <a:extLst>
                  <a:ext uri="{0D108BD9-81ED-4DB2-BD59-A6C34878D82A}">
                    <a16:rowId xmlns:a16="http://schemas.microsoft.com/office/drawing/2014/main" val="3117129644"/>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Alpha Kappa Alpha">
  <a:themeElements>
    <a:clrScheme name="Alpha Kappa Alpha">
      <a:dk1>
        <a:srgbClr val="1A1919"/>
      </a:dk1>
      <a:lt1>
        <a:srgbClr val="1A1919"/>
      </a:lt1>
      <a:dk2>
        <a:srgbClr val="C4EEC5"/>
      </a:dk2>
      <a:lt2>
        <a:srgbClr val="FFFFFF"/>
      </a:lt2>
      <a:accent1>
        <a:srgbClr val="D6B454"/>
      </a:accent1>
      <a:accent2>
        <a:srgbClr val="EC989C"/>
      </a:accent2>
      <a:accent3>
        <a:srgbClr val="1A1919"/>
      </a:accent3>
      <a:accent4>
        <a:srgbClr val="FFC000"/>
      </a:accent4>
      <a:accent5>
        <a:srgbClr val="5B9BD5"/>
      </a:accent5>
      <a:accent6>
        <a:srgbClr val="00A756"/>
      </a:accent6>
      <a:hlink>
        <a:srgbClr val="D6B454"/>
      </a:hlink>
      <a:folHlink>
        <a:srgbClr val="1A1919"/>
      </a:folHlink>
    </a:clrScheme>
    <a:fontScheme name="Custom 1">
      <a:majorFont>
        <a:latin typeface="Microsoft Himalaya"/>
        <a:ea typeface=""/>
        <a:cs typeface=""/>
      </a:majorFont>
      <a:minorFont>
        <a:latin typeface="Microsoft Uighur"/>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8" Type="http://schemas.microsoft.com/office/2011/relationships/webextension" Target="webextension8.xml"/><Relationship Id="rId3" Type="http://schemas.microsoft.com/office/2011/relationships/webextension" Target="webextension3.xml"/><Relationship Id="rId7" Type="http://schemas.microsoft.com/office/2011/relationships/webextension" Target="webextension7.xml"/><Relationship Id="rId2" Type="http://schemas.microsoft.com/office/2011/relationships/webextension" Target="webextension2.xml"/><Relationship Id="rId1" Type="http://schemas.microsoft.com/office/2011/relationships/webextension" Target="webextension1.xml"/><Relationship Id="rId6" Type="http://schemas.microsoft.com/office/2011/relationships/webextension" Target="webextension6.xml"/><Relationship Id="rId5" Type="http://schemas.microsoft.com/office/2011/relationships/webextension" Target="webextension5.xml"/><Relationship Id="rId10" Type="http://schemas.microsoft.com/office/2011/relationships/webextension" Target="webextension10.xml"/><Relationship Id="rId4" Type="http://schemas.microsoft.com/office/2011/relationships/webextension" Target="webextension4.xml"/><Relationship Id="rId9" Type="http://schemas.microsoft.com/office/2011/relationships/webextension" Target="webextension9.xml"/></Relationships>
</file>

<file path=ppt/webextensions/taskpanes.xml><?xml version="1.0" encoding="utf-8"?>
<wetp:taskpanes xmlns:wetp="http://schemas.microsoft.com/office/webextensions/taskpanes/2010/11">
  <wetp:taskpane dockstate="right" visibility="0" width="0" row="0">
    <wetp:webextensionref xmlns:r="http://schemas.openxmlformats.org/officeDocument/2006/relationships" r:id="rId1"/>
  </wetp:taskpane>
  <wetp:taskpane dockstate="right" visibility="0" width="0" row="0">
    <wetp:webextensionref xmlns:r="http://schemas.openxmlformats.org/officeDocument/2006/relationships" r:id="rId2"/>
  </wetp:taskpane>
  <wetp:taskpane dockstate="right" visibility="0" width="0" row="0">
    <wetp:webextensionref xmlns:r="http://schemas.openxmlformats.org/officeDocument/2006/relationships" r:id="rId3"/>
  </wetp:taskpane>
  <wetp:taskpane dockstate="right" visibility="0" width="0" row="0">
    <wetp:webextensionref xmlns:r="http://schemas.openxmlformats.org/officeDocument/2006/relationships" r:id="rId4"/>
  </wetp:taskpane>
  <wetp:taskpane dockstate="right" visibility="0" width="0" row="0">
    <wetp:webextensionref xmlns:r="http://schemas.openxmlformats.org/officeDocument/2006/relationships" r:id="rId5"/>
  </wetp:taskpane>
  <wetp:taskpane dockstate="right" visibility="0" width="0" row="0">
    <wetp:webextensionref xmlns:r="http://schemas.openxmlformats.org/officeDocument/2006/relationships" r:id="rId6"/>
  </wetp:taskpane>
  <wetp:taskpane dockstate="right" visibility="0" width="0" row="0">
    <wetp:webextensionref xmlns:r="http://schemas.openxmlformats.org/officeDocument/2006/relationships" r:id="rId7"/>
  </wetp:taskpane>
  <wetp:taskpane dockstate="right" visibility="0" width="0" row="0">
    <wetp:webextensionref xmlns:r="http://schemas.openxmlformats.org/officeDocument/2006/relationships" r:id="rId8"/>
  </wetp:taskpane>
  <wetp:taskpane dockstate="right" visibility="0" width="0" row="0">
    <wetp:webextensionref xmlns:r="http://schemas.openxmlformats.org/officeDocument/2006/relationships" r:id="rId9"/>
  </wetp:taskpane>
  <wetp:taskpane dockstate="right" visibility="0" width="0" row="0">
    <wetp:webextensionref xmlns:r="http://schemas.openxmlformats.org/officeDocument/2006/relationships" r:id="rId10"/>
  </wetp:taskpane>
</wetp:taskpanes>
</file>

<file path=ppt/webextensions/webextension1.xml><?xml version="1.0" encoding="utf-8"?>
<we:webextension xmlns:we="http://schemas.microsoft.com/office/webextensions/webextension/2010/11" id="{E872500C-F5FE-472F-AC3A-74A6FFE09575}">
  <we:reference id="wa104178141" version="3.0.1.9" store="en-US" storeType="OMEX"/>
  <we:alternateReferences/>
  <we:properties/>
  <we:bindings/>
  <we:snapshot xmlns:r="http://schemas.openxmlformats.org/officeDocument/2006/relationships"/>
</we:webextension>
</file>

<file path=ppt/webextensions/webextension10.xml><?xml version="1.0" encoding="utf-8"?>
<we:webextension xmlns:we="http://schemas.microsoft.com/office/webextensions/webextension/2010/11" id="{B8A06D41-B836-4609-8F32-33BBC2062489}">
  <we:reference id="wa104238072" version="1.6.0.0" store="en-US"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3910742-2D17-44D5-B46B-50E7BFBE4D96}">
  <we:reference id="wa104379261" version="2.0.0.1" store="en-US"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3C3262E7-B644-47D8-9D5F-D9AC7FB47186}">
  <we:reference id="wa104380121" version="2.0.0.0" store="en-US" storeType="OMEX"/>
  <we:alternateReferences/>
  <we:properties/>
  <we:bindings/>
  <we:snapshot xmlns:r="http://schemas.openxmlformats.org/officeDocument/2006/relationships"/>
</we:webextension>
</file>

<file path=ppt/webextensions/webextension4.xml><?xml version="1.0" encoding="utf-8"?>
<we:webextension xmlns:we="http://schemas.microsoft.com/office/webextensions/webextension/2010/11" id="{5C8BFF2D-EA9A-48A7-8113-144EA9F6D015}">
  <we:reference id="wa104379263" version="1.0.0.1" store="en-US" storeType="OMEX"/>
  <we:alternateReferences/>
  <we:properties/>
  <we:bindings/>
  <we:snapshot xmlns:r="http://schemas.openxmlformats.org/officeDocument/2006/relationships"/>
</we:webextension>
</file>

<file path=ppt/webextensions/webextension5.xml><?xml version="1.0" encoding="utf-8"?>
<we:webextension xmlns:we="http://schemas.microsoft.com/office/webextensions/webextension/2010/11" id="{3AAABC5E-60B2-471E-8D69-44F31FBBBC86}">
  <we:reference id="wa104379997" version="1.0.0.2" store="en-US" storeType="OMEX"/>
  <we:alternateReferences/>
  <we:properties/>
  <we:bindings/>
  <we:snapshot xmlns:r="http://schemas.openxmlformats.org/officeDocument/2006/relationships"/>
</we:webextension>
</file>

<file path=ppt/webextensions/webextension6.xml><?xml version="1.0" encoding="utf-8"?>
<we:webextension xmlns:we="http://schemas.microsoft.com/office/webextensions/webextension/2010/11" id="{2FBAF154-E782-4BF6-81E1-BA9B7F6954F0}">
  <we:reference id="wa104379840" version="1.0.0.1" store="en-US" storeType="OMEX"/>
  <we:alternateReferences/>
  <we:properties/>
  <we:bindings/>
  <we:snapshot xmlns:r="http://schemas.openxmlformats.org/officeDocument/2006/relationships"/>
</we:webextension>
</file>

<file path=ppt/webextensions/webextension7.xml><?xml version="1.0" encoding="utf-8"?>
<we:webextension xmlns:we="http://schemas.microsoft.com/office/webextensions/webextension/2010/11" id="{E60A2F84-FE48-4CB9-8F1C-0E430ADB8253}">
  <we:reference id="wa104380645" version="1.0.0.0" store="en-US" storeType="OMEX"/>
  <we:alternateReferences/>
  <we:properties/>
  <we:bindings/>
  <we:snapshot xmlns:r="http://schemas.openxmlformats.org/officeDocument/2006/relationships"/>
</we:webextension>
</file>

<file path=ppt/webextensions/webextension8.xml><?xml version="1.0" encoding="utf-8"?>
<we:webextension xmlns:we="http://schemas.microsoft.com/office/webextensions/webextension/2010/11" id="{50B58C40-9E2E-40CE-9987-BB7AABFCC101}">
  <we:reference id="wa104221182" version="2.0.0.0" store="en-US" storeType="OMEX"/>
  <we:alternateReferences/>
  <we:properties/>
  <we:bindings/>
  <we:snapshot xmlns:r="http://schemas.openxmlformats.org/officeDocument/2006/relationships"/>
</we:webextension>
</file>

<file path=ppt/webextensions/webextension9.xml><?xml version="1.0" encoding="utf-8"?>
<we:webextension xmlns:we="http://schemas.microsoft.com/office/webextensions/webextension/2010/11" id="{A9B4A4AB-4E93-4B6A-B2E5-9973F52FFD2B}">
  <we:reference id="wa104038830" version="1.0.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Austin</Template>
  <TotalTime>2767</TotalTime>
  <Words>388</Words>
  <Application>Microsoft Office PowerPoint</Application>
  <PresentationFormat>On-screen Show (16:9)</PresentationFormat>
  <Paragraphs>121</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Microsoft Himalaya</vt:lpstr>
      <vt:lpstr>Microsoft Uighur</vt:lpstr>
      <vt:lpstr>Trebuchet MS</vt:lpstr>
      <vt:lpstr>Alpha Kappa Alpha</vt:lpstr>
      <vt:lpstr>Iota Gamma  Directory Conversion Project</vt:lpstr>
      <vt:lpstr>Business Case: The Organization</vt:lpstr>
      <vt:lpstr>Reminder of the Problems</vt:lpstr>
      <vt:lpstr>The proposed Solution</vt:lpstr>
      <vt:lpstr>Data Modified</vt:lpstr>
      <vt:lpstr>The Original Schedule</vt:lpstr>
      <vt:lpstr>Critical tasks adjusted for slippage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Iota Gamma Directory Conversion Project</dc:title>
  <dc:creator>Bah</dc:creator>
  <cp:lastModifiedBy>Ingrid</cp:lastModifiedBy>
  <cp:revision>59</cp:revision>
  <dcterms:modified xsi:type="dcterms:W3CDTF">2018-02-05T04:08:11Z</dcterms:modified>
</cp:coreProperties>
</file>