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ppt/webextensions/webextension9.xml" ContentType="application/vnd.ms-office.webextension+xml"/>
  <Override PartName="/ppt/webextensions/webextension10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9"/>
  </p:notesMasterIdLst>
  <p:sldIdLst>
    <p:sldId id="256" r:id="rId2"/>
    <p:sldId id="257" r:id="rId3"/>
    <p:sldId id="268" r:id="rId4"/>
    <p:sldId id="258" r:id="rId5"/>
    <p:sldId id="267" r:id="rId6"/>
    <p:sldId id="264" r:id="rId7"/>
    <p:sldId id="27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jatha Argentieri" initials="" lastIdx="2" clrIdx="0"/>
  <p:cmAuthor id="1" name="Luis Sanchez-Artu" initials="" lastIdx="6" clrIdx="1"/>
  <p:cmAuthor id="2" name="Pereogbo Peres Doubeni" initials="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EED70A0-0008-476E-88D0-C5C2C68ACA7E}">
  <a:tblStyle styleId="{BEED70A0-0008-476E-88D0-C5C2C68ACA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06376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3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440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4BF9-F201-4D3A-9E4A-0DEE51BAA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206775"/>
            <a:ext cx="5486400" cy="4397390"/>
          </a:xfrm>
        </p:spPr>
        <p:txBody>
          <a:bodyPr anchor="t"/>
          <a:lstStyle>
            <a:lvl1pPr algn="ctr">
              <a:defRPr sz="4500" cap="sm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1DCCB-7D20-426C-B004-E9B9E9B837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57950" y="206775"/>
            <a:ext cx="2057400" cy="4397390"/>
          </a:xfrm>
        </p:spPr>
        <p:txBody>
          <a:bodyPr anchor="ctr"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  <a:p>
            <a:r>
              <a:rPr lang="en-US" dirty="0"/>
              <a:t>Working Group 4</a:t>
            </a:r>
            <a:br>
              <a:rPr lang="en-US" dirty="0"/>
            </a:br>
            <a:r>
              <a:rPr lang="en-US" dirty="0"/>
              <a:t>Peter </a:t>
            </a:r>
            <a:r>
              <a:rPr lang="en-US" dirty="0" err="1"/>
              <a:t>Palmasino</a:t>
            </a:r>
            <a:r>
              <a:rPr lang="en-US" dirty="0"/>
              <a:t>, Instructor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C8A8C-6180-42C2-B839-191C9649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9EB7F-284A-4360-BAE0-5E650678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56298-3488-442F-859E-5CE122E01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609A52-2EEA-4750-9A00-981757B66F88}"/>
              </a:ext>
            </a:extLst>
          </p:cNvPr>
          <p:cNvCxnSpPr>
            <a:cxnSpLocks/>
          </p:cNvCxnSpPr>
          <p:nvPr userDrawn="1"/>
        </p:nvCxnSpPr>
        <p:spPr>
          <a:xfrm>
            <a:off x="6290521" y="206775"/>
            <a:ext cx="0" cy="43973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5783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1E56-998E-4EA3-BD84-5F6D55FE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72320-454A-42E2-9200-99439FE13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69A88-44C7-46CD-962B-928D89330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A2A66-32CF-4BB5-A9FA-94A977FF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BA525-A313-4B31-8FCC-2244E658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166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C47BA4-606F-4E10-8D0D-BA2E88355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2C64A-3AAD-4CC9-8D34-85F2B3AEC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5C1F3-B06C-437D-B371-7BE1090E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D800-9FF9-4C5B-87CF-881B9700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07FFA-BE75-4F95-BCA4-0475A9464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4132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buSzPts val="2800"/>
              <a:buNone/>
              <a:defRPr sz="2400" cap="small" baseline="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679FDB-961D-469A-BE14-0EC9D07C6CA4}"/>
              </a:ext>
            </a:extLst>
          </p:cNvPr>
          <p:cNvCxnSpPr>
            <a:cxnSpLocks/>
          </p:cNvCxnSpPr>
          <p:nvPr userDrawn="1"/>
        </p:nvCxnSpPr>
        <p:spPr>
          <a:xfrm>
            <a:off x="311700" y="1017725"/>
            <a:ext cx="8520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114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buSzPts val="2800"/>
              <a:buNone/>
              <a:defRPr sz="2400" cap="small" baseline="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buSzPts val="1800"/>
              <a:buChar char="●"/>
              <a:defRPr sz="1400"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8CBAAA-3609-41A5-A392-478B50AF426E}"/>
              </a:ext>
            </a:extLst>
          </p:cNvPr>
          <p:cNvCxnSpPr>
            <a:cxnSpLocks/>
          </p:cNvCxnSpPr>
          <p:nvPr userDrawn="1"/>
        </p:nvCxnSpPr>
        <p:spPr>
          <a:xfrm>
            <a:off x="311700" y="1017725"/>
            <a:ext cx="8520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73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493A-783E-4BC5-9E20-9EA5F0CF4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B11D9-FCBF-4B28-94E1-AC3B32EE4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F370D-EE10-497E-9567-10CB9158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AB3A2-145B-4833-B8C3-2C75735D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2BDE5-AB5C-4863-AF80-E4EA48FD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5319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32F6-5435-4D27-A7CD-8614BACF4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DE245-E230-47FB-B92E-0C78E6298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CC15E-D146-46BB-B47E-8F971799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F02E1-D67C-4201-9665-2B0E402A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F02AC-38B3-4514-940F-70EB46B1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5101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9317-54BE-4E40-83F8-7E4DDCCA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F5005-F33C-4AFE-8C46-07799C09E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3F3FF-27DA-4774-9934-96D37F683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C8814-EC9E-4131-B962-8CEFAE8A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E9F52-FA5C-4E1B-9DEF-5F175D8C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C804B-66B1-419B-95AA-5F78385E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1174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22B4-CC20-44A5-9018-0342D897B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3C43A-D1FA-4065-B26F-F4651DAF0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93C74-4037-4BB0-8A6C-6EB7E79A6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DB0D7-E181-47BF-9279-451FCF76A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CA965-D0BB-4DDF-ADC2-03377A2B6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4B044-EF2C-45F0-BB37-BEB1BCF2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46610-6E87-44D2-B528-B7CC6AA5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BC892-2DDD-4A07-977C-50ADE4B8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2294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133D-D252-4FE0-ADA3-0FD8F6A3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6A9B9-B057-4CB7-A572-85FCB601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4F870-2A2B-465A-B776-B7D18444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51E7F-AF6D-4A96-B108-787EF506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0094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A1C26-6E7E-435B-9D4C-87F77CD5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08D9FF-4E4A-4D7A-96D2-1ADB931C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E51A8-7798-47C3-B8E7-97CD7013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590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86721-4BC3-459D-837D-91DA6CDB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37408-5CEA-49AB-B821-D799D4218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E296-7A54-40A7-BF55-7E5950C04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21016-3AF8-4F4E-A596-94A09B615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194A-049D-4C3F-ABC3-B1655282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D87D0-CF2B-4429-97C7-7BA5D787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88561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9D18-6AF0-4EAB-9B5B-35E37D8E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6EED37-8BC3-46B4-8224-AAB1A8398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739F8-12FF-4A2D-B0B7-E30F5261E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E26C1-2305-49E3-A7DA-3A26C1FC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AE1A6-B3C1-44AD-8C87-8EB3B2AB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4EE28-00D7-4B66-A5DB-1ED819881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8553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59C21E-D619-4113-BCFA-99C074FCB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60CA7-0928-48B1-87B9-7F89797F8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990B0-1881-4053-8922-76AF165D4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BB8E5-9245-4279-84EE-47422F779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3F0A6-FAAA-415D-AE4E-B921D408B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1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52EDE0-3CEF-4703-96BE-E1340846D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206775"/>
            <a:ext cx="5486400" cy="4397390"/>
          </a:xfrm>
          <a:solidFill>
            <a:schemeClr val="tx2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sz="4000" dirty="0">
                <a:solidFill>
                  <a:schemeClr val="accent2"/>
                </a:solidFill>
              </a:rPr>
              <a:t>ota Gamma </a:t>
            </a:r>
            <a:br>
              <a:rPr lang="en-US" sz="4000" dirty="0">
                <a:solidFill>
                  <a:schemeClr val="accent2"/>
                </a:solidFill>
              </a:rPr>
            </a:br>
            <a:r>
              <a:rPr lang="en-US" sz="4000" dirty="0">
                <a:solidFill>
                  <a:schemeClr val="accent2"/>
                </a:solidFill>
              </a:rPr>
              <a:t>Directory Conversion Project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C3FCF4A-13B9-4029-974A-C9DB185E11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60% Report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cap="small" dirty="0">
                <a:solidFill>
                  <a:schemeClr val="accent2"/>
                </a:solidFill>
              </a:rPr>
              <a:t>Working Group 4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>
                <a:solidFill>
                  <a:schemeClr val="accent6"/>
                </a:solidFill>
              </a:rPr>
              <a:t>Peter Palmisano, Instructor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24F97-2B92-4777-8A5E-6EF67E277B29}"/>
              </a:ext>
            </a:extLst>
          </p:cNvPr>
          <p:cNvSpPr txBox="1"/>
          <p:nvPr/>
        </p:nvSpPr>
        <p:spPr>
          <a:xfrm>
            <a:off x="628651" y="4148084"/>
            <a:ext cx="5486400" cy="30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200" dirty="0">
                <a:solidFill>
                  <a:schemeClr val="accent2"/>
                </a:solidFill>
              </a:rPr>
              <a:t>Sue Argentieri</a:t>
            </a:r>
            <a:r>
              <a:rPr lang="en-US" sz="1200" dirty="0">
                <a:solidFill>
                  <a:schemeClr val="accent1"/>
                </a:solidFill>
              </a:rPr>
              <a:t> | Luis Sanchez-Artu </a:t>
            </a:r>
            <a:r>
              <a:rPr lang="en-US" sz="1200" dirty="0">
                <a:solidFill>
                  <a:schemeClr val="accent2"/>
                </a:solidFill>
              </a:rPr>
              <a:t>|</a:t>
            </a:r>
            <a:r>
              <a:rPr lang="en-US" sz="1200" dirty="0">
                <a:solidFill>
                  <a:schemeClr val="accent1"/>
                </a:solidFill>
              </a:rPr>
              <a:t> </a:t>
            </a:r>
            <a:r>
              <a:rPr lang="en-US" sz="1200" dirty="0">
                <a:solidFill>
                  <a:schemeClr val="accent2"/>
                </a:solidFill>
              </a:rPr>
              <a:t>Peres Doubeni </a:t>
            </a:r>
            <a:r>
              <a:rPr lang="en-US" sz="1200" dirty="0">
                <a:solidFill>
                  <a:schemeClr val="accent1"/>
                </a:solidFill>
              </a:rPr>
              <a:t>| Ingrid Henricksen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538543"/>
            <a:ext cx="8520600" cy="96813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200" dirty="0" smtClean="0">
                <a:solidFill>
                  <a:schemeClr val="accent6"/>
                </a:solidFill>
              </a:rPr>
              <a:t>Where we </a:t>
            </a:r>
            <a:r>
              <a:rPr lang="en" sz="3200" dirty="0" smtClean="0">
                <a:solidFill>
                  <a:schemeClr val="accent6"/>
                </a:solidFill>
              </a:rPr>
              <a:t/>
            </a:r>
            <a:br>
              <a:rPr lang="en" sz="3200" dirty="0" smtClean="0">
                <a:solidFill>
                  <a:schemeClr val="accent6"/>
                </a:solidFill>
              </a:rPr>
            </a:br>
            <a:r>
              <a:rPr lang="en" sz="3200" dirty="0" smtClean="0">
                <a:solidFill>
                  <a:schemeClr val="accent6"/>
                </a:solidFill>
              </a:rPr>
              <a:t>left </a:t>
            </a:r>
            <a:r>
              <a:rPr lang="en" sz="3200" dirty="0" smtClean="0">
                <a:solidFill>
                  <a:schemeClr val="accent6"/>
                </a:solidFill>
              </a:rPr>
              <a:t>off:</a:t>
            </a:r>
            <a:endParaRPr lang="en" sz="3200" dirty="0">
              <a:solidFill>
                <a:schemeClr val="accent6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699" y="1600199"/>
            <a:ext cx="7658127" cy="296867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latin typeface="Trebuchet MS" panose="020B0603020202020204" pitchFamily="34" charset="0"/>
              </a:rPr>
              <a:t>The</a:t>
            </a:r>
            <a:r>
              <a:rPr lang="en-US" dirty="0" smtClean="0"/>
              <a:t> </a:t>
            </a:r>
            <a:r>
              <a:rPr lang="en-US" sz="1800" dirty="0">
                <a:latin typeface="Trebuchet MS" panose="020B0603020202020204" pitchFamily="34" charset="0"/>
              </a:rPr>
              <a:t>Wireframe</a:t>
            </a:r>
            <a:r>
              <a:rPr lang="en-US" dirty="0" smtClean="0"/>
              <a:t>: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4070" r="14635"/>
          <a:stretch/>
        </p:blipFill>
        <p:spPr>
          <a:xfrm>
            <a:off x="3119718" y="445025"/>
            <a:ext cx="5593977" cy="44113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34392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3200" dirty="0" smtClean="0"/>
              <a:t>User Has Logged in, </a:t>
            </a:r>
            <a:endParaRPr lang="en" sz="3200" dirty="0"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1343" y="1152476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rebuchet MS" panose="020B0603020202020204" pitchFamily="34" charset="0"/>
              </a:rPr>
              <a:t>The Wireframe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3822" r="14385"/>
          <a:stretch/>
        </p:blipFill>
        <p:spPr>
          <a:xfrm>
            <a:off x="3325091" y="720742"/>
            <a:ext cx="5361709" cy="41989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9197451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200" dirty="0"/>
              <a:t>The </a:t>
            </a:r>
            <a:r>
              <a:rPr lang="en" sz="3200" dirty="0" smtClean="0"/>
              <a:t>Data</a:t>
            </a:r>
            <a:endParaRPr lang="en" sz="3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34" t="-10655" r="58386" b="58301"/>
          <a:stretch/>
        </p:blipFill>
        <p:spPr bwMode="auto">
          <a:xfrm>
            <a:off x="1693719" y="-717100"/>
            <a:ext cx="7201926" cy="560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200" dirty="0"/>
              <a:t>The </a:t>
            </a:r>
            <a:r>
              <a:rPr lang="en" sz="3200" dirty="0" smtClean="0"/>
              <a:t>Data, Ready for use</a:t>
            </a:r>
            <a:endParaRPr lang="en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35260"/>
            <a:ext cx="8522947" cy="318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843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DAA8-35C8-4E6C-BBF3-3D96155B3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Schedule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03F4E-F91B-4F02-A63D-59B355F5F9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Shape 90">
            <a:extLst>
              <a:ext uri="{FF2B5EF4-FFF2-40B4-BE49-F238E27FC236}">
                <a16:creationId xmlns:a16="http://schemas.microsoft.com/office/drawing/2014/main" id="{79AAE1B0-9D7E-4383-AA32-D7DE30F750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1683307"/>
              </p:ext>
            </p:extLst>
          </p:nvPr>
        </p:nvGraphicFramePr>
        <p:xfrm>
          <a:off x="317638" y="1074905"/>
          <a:ext cx="8520600" cy="3493968"/>
        </p:xfrm>
        <a:graphic>
          <a:graphicData uri="http://schemas.openxmlformats.org/drawingml/2006/table">
            <a:tbl>
              <a:tblPr firstRow="1" bandRow="1"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{BEED70A0-0008-476E-88D0-C5C2C68ACA7E}</a:tableStyleId>
              </a:tblPr>
              <a:tblGrid>
                <a:gridCol w="1552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93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000" b="1" cap="small" baseline="0" dirty="0">
                          <a:solidFill>
                            <a:srgbClr val="FFFFFF"/>
                          </a:solidFill>
                          <a:latin typeface="+mj-lt"/>
                          <a:ea typeface="Microsoft Uighur"/>
                          <a:cs typeface="Microsoft Uighur"/>
                          <a:sym typeface="Microsoft Uighur"/>
                        </a:rPr>
                        <a:t>Target Date</a:t>
                      </a:r>
                      <a:endParaRPr lang="en" sz="2000" b="1" cap="small" baseline="0" dirty="0">
                        <a:solidFill>
                          <a:srgbClr val="FFFFFF"/>
                        </a:solidFill>
                        <a:latin typeface="+mj-lt"/>
                        <a:ea typeface="Microsoft Uighur"/>
                        <a:cs typeface="Microsoft Uighur"/>
                        <a:sym typeface="Microsoft Uighur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6B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D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000" b="1" cap="small" baseline="0" dirty="0">
                          <a:solidFill>
                            <a:srgbClr val="FFFFFF"/>
                          </a:solidFill>
                          <a:latin typeface="+mj-lt"/>
                          <a:ea typeface="Microsoft Uighur"/>
                          <a:cs typeface="Microsoft Uighur"/>
                          <a:sym typeface="Microsoft Uighur"/>
                        </a:rPr>
                        <a:t>Major Milestones</a:t>
                      </a:r>
                      <a:endParaRPr lang="en" sz="2000" b="1" cap="small" baseline="0" dirty="0">
                        <a:solidFill>
                          <a:srgbClr val="FFFFFF"/>
                        </a:solidFill>
                        <a:latin typeface="+mj-lt"/>
                        <a:ea typeface="Microsoft Uighur"/>
                        <a:cs typeface="Microsoft Uighur"/>
                        <a:sym typeface="Microsoft Uighur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D6B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D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67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400" dirty="0">
                          <a:latin typeface="+mn-lt"/>
                          <a:ea typeface="Microsoft Himalaya"/>
                          <a:cs typeface="Microsoft Himalaya"/>
                          <a:sym typeface="Microsoft Himalaya"/>
                        </a:rPr>
                        <a:t>March </a:t>
                      </a:r>
                      <a:r>
                        <a:rPr lang="en" sz="1400" dirty="0" smtClean="0">
                          <a:latin typeface="+mn-lt"/>
                          <a:ea typeface="Microsoft Himalaya"/>
                          <a:cs typeface="Microsoft Himalaya"/>
                          <a:sym typeface="Microsoft Himalaya"/>
                        </a:rPr>
                        <a:t>30, </a:t>
                      </a:r>
                      <a:r>
                        <a:rPr lang="en" sz="1400" dirty="0">
                          <a:latin typeface="+mn-lt"/>
                          <a:ea typeface="Microsoft Himalaya"/>
                          <a:cs typeface="Microsoft Himalaya"/>
                          <a:sym typeface="Microsoft Himalaya"/>
                        </a:rPr>
                        <a:t>2018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B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EEC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600" dirty="0">
                          <a:latin typeface="+mn-lt"/>
                          <a:ea typeface="Microsoft Himalaya"/>
                          <a:cs typeface="Microsoft Himalaya"/>
                          <a:sym typeface="Microsoft Himalaya"/>
                        </a:rPr>
                        <a:t>Business Data Migration &amp; </a:t>
                      </a:r>
                      <a:r>
                        <a:rPr lang="en-US" sz="1600" dirty="0">
                          <a:latin typeface="+mn-lt"/>
                          <a:ea typeface="Microsoft Himalaya"/>
                          <a:cs typeface="Microsoft Himalaya"/>
                          <a:sym typeface="Microsoft Himalaya"/>
                        </a:rPr>
                        <a:t>Module Testing </a:t>
                      </a:r>
                      <a:r>
                        <a:rPr lang="en" sz="1600" dirty="0">
                          <a:latin typeface="+mn-lt"/>
                          <a:ea typeface="Microsoft Himalaya"/>
                          <a:cs typeface="Microsoft Himalaya"/>
                          <a:sym typeface="Microsoft Himalaya"/>
                        </a:rPr>
                        <a:t>Complete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D6B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E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67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400" dirty="0" smtClean="0">
                          <a:latin typeface="+mn-lt"/>
                          <a:ea typeface="Microsoft Himalaya"/>
                          <a:cs typeface="Microsoft Himalaya"/>
                          <a:sym typeface="Microsoft Himalaya"/>
                        </a:rPr>
                        <a:t>April 14, </a:t>
                      </a:r>
                      <a:r>
                        <a:rPr lang="en" sz="1400" dirty="0">
                          <a:latin typeface="+mn-lt"/>
                          <a:ea typeface="Microsoft Himalaya"/>
                          <a:cs typeface="Microsoft Himalaya"/>
                          <a:sym typeface="Microsoft Himalaya"/>
                        </a:rPr>
                        <a:t>2018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6B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600" dirty="0">
                          <a:latin typeface="+mn-lt"/>
                          <a:ea typeface="Microsoft Himalaya"/>
                          <a:cs typeface="Microsoft Himalaya"/>
                          <a:sym typeface="Microsoft Himalaya"/>
                        </a:rPr>
                        <a:t>System Launch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D6B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67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400" dirty="0">
                          <a:latin typeface="+mn-lt"/>
                          <a:ea typeface="Microsoft Himalaya"/>
                          <a:cs typeface="Microsoft Himalaya"/>
                          <a:sym typeface="Microsoft Himalaya"/>
                        </a:rPr>
                        <a:t>April </a:t>
                      </a:r>
                      <a:r>
                        <a:rPr lang="en" sz="1400" dirty="0" smtClean="0">
                          <a:latin typeface="+mn-lt"/>
                          <a:ea typeface="Microsoft Himalaya"/>
                          <a:cs typeface="Microsoft Himalaya"/>
                          <a:sym typeface="Microsoft Himalaya"/>
                        </a:rPr>
                        <a:t>21, </a:t>
                      </a:r>
                      <a:r>
                        <a:rPr lang="en" sz="1400" dirty="0">
                          <a:latin typeface="+mn-lt"/>
                          <a:ea typeface="Microsoft Himalaya"/>
                          <a:cs typeface="Microsoft Himalaya"/>
                          <a:sym typeface="Microsoft Himalaya"/>
                        </a:rPr>
                        <a:t>2018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B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600" dirty="0" smtClean="0">
                          <a:latin typeface="+mn-lt"/>
                          <a:ea typeface="Microsoft Himalaya"/>
                          <a:cs typeface="Microsoft Himalaya"/>
                          <a:sym typeface="Microsoft Himalaya"/>
                        </a:rPr>
                        <a:t>Documentation </a:t>
                      </a:r>
                      <a:r>
                        <a:rPr lang="en" sz="1600" dirty="0">
                          <a:latin typeface="+mn-lt"/>
                          <a:ea typeface="Microsoft Himalaya"/>
                          <a:cs typeface="Microsoft Himalaya"/>
                          <a:sym typeface="Microsoft Himalaya"/>
                        </a:rPr>
                        <a:t>Complete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D6B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67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400" dirty="0">
                          <a:latin typeface="+mn-lt"/>
                          <a:ea typeface="Microsoft Himalaya"/>
                          <a:cs typeface="Microsoft Himalaya"/>
                          <a:sym typeface="Microsoft Himalaya"/>
                        </a:rPr>
                        <a:t>April 27, 2018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6B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600" dirty="0">
                          <a:latin typeface="+mn-lt"/>
                          <a:ea typeface="Microsoft Himalaya"/>
                          <a:cs typeface="Microsoft Himalaya"/>
                          <a:sym typeface="Microsoft Himalaya"/>
                        </a:rPr>
                        <a:t>Project Closure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D6B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67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400" dirty="0" smtClean="0">
                          <a:latin typeface="+mn-lt"/>
                          <a:ea typeface="Microsoft Himalaya"/>
                          <a:cs typeface="Microsoft Himalaya"/>
                          <a:sym typeface="Microsoft Himalaya"/>
                        </a:rPr>
                        <a:t>May 11</a:t>
                      </a:r>
                      <a:endParaRPr lang="en" sz="1400" dirty="0">
                        <a:latin typeface="+mn-lt"/>
                        <a:ea typeface="Microsoft Himalaya"/>
                        <a:cs typeface="Microsoft Himalaya"/>
                        <a:sym typeface="Microsoft Himalay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B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600" dirty="0" smtClean="0">
                          <a:latin typeface="+mn-lt"/>
                          <a:ea typeface="Microsoft Himalaya"/>
                          <a:cs typeface="Microsoft Himalaya"/>
                          <a:sym typeface="Microsoft Himalaya"/>
                        </a:rPr>
                        <a:t>GRADUATION</a:t>
                      </a:r>
                      <a:endParaRPr lang="en" sz="1600" dirty="0">
                        <a:latin typeface="+mn-lt"/>
                        <a:ea typeface="Microsoft Himalaya"/>
                        <a:cs typeface="Microsoft Himalaya"/>
                        <a:sym typeface="Microsoft Himalaya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D6B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867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endParaRPr lang="en" sz="1400" dirty="0">
                        <a:latin typeface="+mn-lt"/>
                        <a:ea typeface="Microsoft Himalaya"/>
                        <a:cs typeface="Microsoft Himalaya"/>
                        <a:sym typeface="Microsoft Himalay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6B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endParaRPr lang="en" sz="1600" dirty="0">
                        <a:latin typeface="+mn-lt"/>
                        <a:ea typeface="Microsoft Himalaya"/>
                        <a:cs typeface="Microsoft Himalaya"/>
                        <a:sym typeface="Microsoft Himalay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D6B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8938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3200" dirty="0"/>
              <a:t>Potential Risks</a:t>
            </a:r>
            <a:endParaRPr lang="en" sz="3200" dirty="0"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599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00000"/>
              </a:lnSpc>
              <a:buSzPct val="90000"/>
            </a:pPr>
            <a:r>
              <a:rPr lang="en-US" sz="2800" dirty="0" smtClean="0"/>
              <a:t>D</a:t>
            </a:r>
            <a:r>
              <a:rPr lang="en" sz="2800" dirty="0"/>
              <a:t>ebugging might take more time than anticipated</a:t>
            </a:r>
          </a:p>
          <a:p>
            <a:pPr marL="114300" lvl="0" indent="0">
              <a:lnSpc>
                <a:spcPct val="100000"/>
              </a:lnSpc>
              <a:buSzPct val="90000"/>
              <a:buNone/>
            </a:pPr>
            <a:r>
              <a:rPr lang="en" sz="1800" b="1" dirty="0">
                <a:latin typeface="Trebuchet MS" panose="020B0603020202020204" pitchFamily="34" charset="0"/>
              </a:rPr>
              <a:t/>
            </a:r>
            <a:br>
              <a:rPr lang="en" sz="1800" b="1" dirty="0">
                <a:latin typeface="Trebuchet MS" panose="020B0603020202020204" pitchFamily="34" charset="0"/>
              </a:rPr>
            </a:br>
            <a:endParaRPr lang="en" sz="1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4643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lpha Kappa Alpha">
  <a:themeElements>
    <a:clrScheme name="Alpha Kappa Alpha">
      <a:dk1>
        <a:srgbClr val="1A1919"/>
      </a:dk1>
      <a:lt1>
        <a:srgbClr val="1A1919"/>
      </a:lt1>
      <a:dk2>
        <a:srgbClr val="C4EEC5"/>
      </a:dk2>
      <a:lt2>
        <a:srgbClr val="FFFFFF"/>
      </a:lt2>
      <a:accent1>
        <a:srgbClr val="D6B454"/>
      </a:accent1>
      <a:accent2>
        <a:srgbClr val="EC989C"/>
      </a:accent2>
      <a:accent3>
        <a:srgbClr val="1A1919"/>
      </a:accent3>
      <a:accent4>
        <a:srgbClr val="FFC000"/>
      </a:accent4>
      <a:accent5>
        <a:srgbClr val="5B9BD5"/>
      </a:accent5>
      <a:accent6>
        <a:srgbClr val="00A756"/>
      </a:accent6>
      <a:hlink>
        <a:srgbClr val="D6B454"/>
      </a:hlink>
      <a:folHlink>
        <a:srgbClr val="1A1919"/>
      </a:folHlink>
    </a:clrScheme>
    <a:fontScheme name="Custom 1">
      <a:majorFont>
        <a:latin typeface="Microsoft Himalaya"/>
        <a:ea typeface=""/>
        <a:cs typeface=""/>
      </a:majorFont>
      <a:minorFont>
        <a:latin typeface="Microsoft Uighur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8" Type="http://schemas.microsoft.com/office/2011/relationships/webextension" Target="webextension8.xml"/><Relationship Id="rId3" Type="http://schemas.microsoft.com/office/2011/relationships/webextension" Target="webextension3.xml"/><Relationship Id="rId7" Type="http://schemas.microsoft.com/office/2011/relationships/webextension" Target="webextension7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6" Type="http://schemas.microsoft.com/office/2011/relationships/webextension" Target="webextension6.xml"/><Relationship Id="rId5" Type="http://schemas.microsoft.com/office/2011/relationships/webextension" Target="webextension5.xml"/><Relationship Id="rId10" Type="http://schemas.microsoft.com/office/2011/relationships/webextension" Target="webextension10.xml"/><Relationship Id="rId4" Type="http://schemas.microsoft.com/office/2011/relationships/webextension" Target="webextension4.xml"/><Relationship Id="rId9" Type="http://schemas.microsoft.com/office/2011/relationships/webextension" Target="webextension9.xml"/></Relationships>
</file>

<file path=ppt/webextensions/taskpanes.xml><?xml version="1.0" encoding="utf-8"?>
<wetp:taskpanes xmlns:wetp="http://schemas.microsoft.com/office/webextensions/taskpanes/2010/11">
  <wetp:taskpane dockstate="right" visibility="0" width="0" row="0">
    <wetp:webextensionref xmlns:r="http://schemas.openxmlformats.org/officeDocument/2006/relationships" r:id="rId1"/>
  </wetp:taskpane>
  <wetp:taskpane dockstate="right" visibility="0" width="0" row="0">
    <wetp:webextensionref xmlns:r="http://schemas.openxmlformats.org/officeDocument/2006/relationships" r:id="rId2"/>
  </wetp:taskpane>
  <wetp:taskpane dockstate="right" visibility="0" width="0" row="0">
    <wetp:webextensionref xmlns:r="http://schemas.openxmlformats.org/officeDocument/2006/relationships" r:id="rId3"/>
  </wetp:taskpane>
  <wetp:taskpane dockstate="right" visibility="0" width="0" row="0">
    <wetp:webextensionref xmlns:r="http://schemas.openxmlformats.org/officeDocument/2006/relationships" r:id="rId4"/>
  </wetp:taskpane>
  <wetp:taskpane dockstate="right" visibility="0" width="0" row="0">
    <wetp:webextensionref xmlns:r="http://schemas.openxmlformats.org/officeDocument/2006/relationships" r:id="rId5"/>
  </wetp:taskpane>
  <wetp:taskpane dockstate="right" visibility="0" width="0" row="0">
    <wetp:webextensionref xmlns:r="http://schemas.openxmlformats.org/officeDocument/2006/relationships" r:id="rId6"/>
  </wetp:taskpane>
  <wetp:taskpane dockstate="right" visibility="0" width="0" row="0">
    <wetp:webextensionref xmlns:r="http://schemas.openxmlformats.org/officeDocument/2006/relationships" r:id="rId7"/>
  </wetp:taskpane>
  <wetp:taskpane dockstate="right" visibility="0" width="0" row="0">
    <wetp:webextensionref xmlns:r="http://schemas.openxmlformats.org/officeDocument/2006/relationships" r:id="rId8"/>
  </wetp:taskpane>
  <wetp:taskpane dockstate="right" visibility="0" width="0" row="0">
    <wetp:webextensionref xmlns:r="http://schemas.openxmlformats.org/officeDocument/2006/relationships" r:id="rId9"/>
  </wetp:taskpane>
  <wetp:taskpane dockstate="right" visibility="0" width="0" row="0">
    <wetp:webextensionref xmlns:r="http://schemas.openxmlformats.org/officeDocument/2006/relationships" r:id="rId10"/>
  </wetp:taskpane>
</wetp:taskpanes>
</file>

<file path=ppt/webextensions/webextension1.xml><?xml version="1.0" encoding="utf-8"?>
<we:webextension xmlns:we="http://schemas.microsoft.com/office/webextensions/webextension/2010/11" id="{E872500C-F5FE-472F-AC3A-74A6FFE09575}">
  <we:reference id="wa104178141" version="3.0.1.9" store="en-US" storeType="OMEX"/>
  <we:alternateReferences/>
  <we:properties/>
  <we:bindings/>
  <we:snapshot xmlns:r="http://schemas.openxmlformats.org/officeDocument/2006/relationships"/>
</we:webextension>
</file>

<file path=ppt/webextensions/webextension10.xml><?xml version="1.0" encoding="utf-8"?>
<we:webextension xmlns:we="http://schemas.microsoft.com/office/webextensions/webextension/2010/11" id="{B8A06D41-B836-4609-8F32-33BBC2062489}">
  <we:reference id="wa104238072" version="1.6.0.0" store="en-US" storeType="OMEX"/>
  <we:alternateReferences/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3910742-2D17-44D5-B46B-50E7BFBE4D96}">
  <we:reference id="wa104379261" version="2.0.0.1" store="en-US" storeType="OMEX"/>
  <we:alternateReferences/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3C3262E7-B644-47D8-9D5F-D9AC7FB47186}">
  <we:reference id="wa104380121" version="2.0.0.0" store="en-US" storeType="OMEX"/>
  <we:alternateReferences/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5C8BFF2D-EA9A-48A7-8113-144EA9F6D015}">
  <we:reference id="wa104379263" version="1.0.0.1" store="en-US" storeType="OMEX"/>
  <we:alternateReferences/>
  <we:properties/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3AAABC5E-60B2-471E-8D69-44F31FBBBC86}">
  <we:reference id="wa104379997" version="1.0.0.2" store="en-US" storeType="OMEX"/>
  <we:alternateReferences/>
  <we:properties/>
  <we:bindings/>
  <we:snapshot xmlns:r="http://schemas.openxmlformats.org/officeDocument/2006/relationships"/>
</we:webextension>
</file>

<file path=ppt/webextensions/webextension6.xml><?xml version="1.0" encoding="utf-8"?>
<we:webextension xmlns:we="http://schemas.microsoft.com/office/webextensions/webextension/2010/11" id="{2FBAF154-E782-4BF6-81E1-BA9B7F6954F0}">
  <we:reference id="wa104379840" version="1.0.0.1" store="en-US" storeType="OMEX"/>
  <we:alternateReferences/>
  <we:properties/>
  <we:bindings/>
  <we:snapshot xmlns:r="http://schemas.openxmlformats.org/officeDocument/2006/relationships"/>
</we:webextension>
</file>

<file path=ppt/webextensions/webextension7.xml><?xml version="1.0" encoding="utf-8"?>
<we:webextension xmlns:we="http://schemas.microsoft.com/office/webextensions/webextension/2010/11" id="{E60A2F84-FE48-4CB9-8F1C-0E430ADB8253}">
  <we:reference id="wa104380645" version="1.0.0.0" store="en-US" storeType="OMEX"/>
  <we:alternateReferences/>
  <we:properties/>
  <we:bindings/>
  <we:snapshot xmlns:r="http://schemas.openxmlformats.org/officeDocument/2006/relationships"/>
</we:webextension>
</file>

<file path=ppt/webextensions/webextension8.xml><?xml version="1.0" encoding="utf-8"?>
<we:webextension xmlns:we="http://schemas.microsoft.com/office/webextensions/webextension/2010/11" id="{50B58C40-9E2E-40CE-9987-BB7AABFCC101}">
  <we:reference id="wa104221182" version="2.0.0.0" store="en-US" storeType="OMEX"/>
  <we:alternateReferences/>
  <we:properties/>
  <we:bindings/>
  <we:snapshot xmlns:r="http://schemas.openxmlformats.org/officeDocument/2006/relationships"/>
</we:webextension>
</file>

<file path=ppt/webextensions/webextension9.xml><?xml version="1.0" encoding="utf-8"?>
<we:webextension xmlns:we="http://schemas.microsoft.com/office/webextensions/webextension/2010/11" id="{A9B4A4AB-4E93-4B6A-B2E5-9973F52FFD2B}">
  <we:reference id="wa104038830" version="1.0.0.0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629</TotalTime>
  <Words>87</Words>
  <Application>Microsoft Office PowerPoint</Application>
  <PresentationFormat>On-screen Show (16:9)</PresentationFormat>
  <Paragraphs>26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Microsoft Himalaya</vt:lpstr>
      <vt:lpstr>Microsoft Uighur</vt:lpstr>
      <vt:lpstr>Trebuchet MS</vt:lpstr>
      <vt:lpstr>Alpha Kappa Alpha</vt:lpstr>
      <vt:lpstr>Iota Gamma  Directory Conversion Project</vt:lpstr>
      <vt:lpstr>Where we  left off:</vt:lpstr>
      <vt:lpstr>User Has Logged in, </vt:lpstr>
      <vt:lpstr>The Data</vt:lpstr>
      <vt:lpstr>The Data, Ready for use</vt:lpstr>
      <vt:lpstr>The Schedule</vt:lpstr>
      <vt:lpstr>Potential 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Iota Gamma Directory Conversion Project</dc:title>
  <dc:creator>Bah</dc:creator>
  <cp:lastModifiedBy>Ingrid Henricksen</cp:lastModifiedBy>
  <cp:revision>58</cp:revision>
  <dcterms:modified xsi:type="dcterms:W3CDTF">2018-03-13T15:41:47Z</dcterms:modified>
</cp:coreProperties>
</file>