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69" r:id="rId5"/>
  </p:sldMasterIdLst>
  <p:notesMasterIdLst>
    <p:notesMasterId r:id="rId35"/>
  </p:notesMasterIdLst>
  <p:sldIdLst>
    <p:sldId id="256" r:id="rId6"/>
    <p:sldId id="277" r:id="rId7"/>
    <p:sldId id="278" r:id="rId8"/>
    <p:sldId id="257" r:id="rId9"/>
    <p:sldId id="283" r:id="rId10"/>
    <p:sldId id="284" r:id="rId11"/>
    <p:sldId id="280" r:id="rId12"/>
    <p:sldId id="258" r:id="rId13"/>
    <p:sldId id="276" r:id="rId14"/>
    <p:sldId id="260" r:id="rId15"/>
    <p:sldId id="261" r:id="rId16"/>
    <p:sldId id="262" r:id="rId17"/>
    <p:sldId id="279" r:id="rId18"/>
    <p:sldId id="272" r:id="rId19"/>
    <p:sldId id="273" r:id="rId20"/>
    <p:sldId id="281" r:id="rId21"/>
    <p:sldId id="275" r:id="rId22"/>
    <p:sldId id="282" r:id="rId23"/>
    <p:sldId id="266" r:id="rId24"/>
    <p:sldId id="267" r:id="rId25"/>
    <p:sldId id="268" r:id="rId26"/>
    <p:sldId id="269" r:id="rId27"/>
    <p:sldId id="263" r:id="rId28"/>
    <p:sldId id="264" r:id="rId29"/>
    <p:sldId id="289" r:id="rId30"/>
    <p:sldId id="290" r:id="rId31"/>
    <p:sldId id="270" r:id="rId32"/>
    <p:sldId id="271" r:id="rId33"/>
    <p:sldId id="285" r:id="rId34"/>
  </p:sldIdLst>
  <p:sldSz cx="12192000" cy="6858000"/>
  <p:notesSz cx="6858000" cy="9144000"/>
  <p:custShowLst>
    <p:custShow name="1.- Requerimientos del SO para la multiprogramación" id="0">
      <p:sldLst>
        <p:sld r:id="rId6"/>
        <p:sld r:id="rId7"/>
        <p:sld r:id="rId8"/>
        <p:sld r:id="rId9"/>
        <p:sld r:id="rId10"/>
        <p:sld r:id="rId11"/>
        <p:sld r:id="rId34"/>
      </p:sldLst>
    </p:custShow>
    <p:custShow name="2.- Multiprogramación y monoprograación" id="1">
      <p:sldLst>
        <p:sld r:id="rId6"/>
        <p:sld r:id="rId12"/>
        <p:sld r:id="rId13"/>
        <p:sld r:id="rId14"/>
        <p:sld r:id="rId15"/>
        <p:sld r:id="rId16"/>
        <p:sld r:id="rId17"/>
        <p:sld r:id="rId34"/>
      </p:sldLst>
    </p:custShow>
    <p:custShow name="3.- Funcionamiento del DMA" id="2">
      <p:sldLst>
        <p:sld r:id="rId6"/>
        <p:sld r:id="rId18"/>
        <p:sld r:id="rId19"/>
        <p:sld r:id="rId20"/>
        <p:sld r:id="rId34"/>
      </p:sldLst>
    </p:custShow>
    <p:custShow name="4.- Jerarquías de la memoria" id="3">
      <p:sldLst>
        <p:sld r:id="rId6"/>
        <p:sld r:id="rId21"/>
        <p:sld r:id="rId22"/>
        <p:sld r:id="rId34"/>
      </p:sldLst>
    </p:custShow>
    <p:custShow name="5.-Protección" id="4">
      <p:sldLst>
        <p:sld r:id="rId6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</p:sldLst>
    </p:custShow>
  </p:custShowLst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0066"/>
    <a:srgbClr val="000099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4" autoAdjust="0"/>
    <p:restoredTop sz="93077" autoAdjust="0"/>
  </p:normalViewPr>
  <p:slideViewPr>
    <p:cSldViewPr>
      <p:cViewPr varScale="1">
        <p:scale>
          <a:sx n="60" d="100"/>
          <a:sy n="60" d="100"/>
        </p:scale>
        <p:origin x="108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C43898C8-8E8E-4916-9C46-EE4228865EDE}"/>
    <pc:docChg chg="custSel modSld">
      <pc:chgData name="ELVIRA VALENZUELA, JOSE LUIS" userId="e19aec6b-46d0-4f6b-8f07-8e7d115ec735" providerId="ADAL" clId="{C43898C8-8E8E-4916-9C46-EE4228865EDE}" dt="2020-05-23T19:41:47.777" v="521"/>
      <pc:docMkLst>
        <pc:docMk/>
      </pc:docMkLst>
      <pc:sldChg chg="addSp modSp modAnim">
        <pc:chgData name="ELVIRA VALENZUELA, JOSE LUIS" userId="e19aec6b-46d0-4f6b-8f07-8e7d115ec735" providerId="ADAL" clId="{C43898C8-8E8E-4916-9C46-EE4228865EDE}" dt="2020-05-23T19:20:07.697" v="434" actId="207"/>
        <pc:sldMkLst>
          <pc:docMk/>
          <pc:sldMk cId="0" sldId="260"/>
        </pc:sldMkLst>
        <pc:spChg chg="mod">
          <ac:chgData name="ELVIRA VALENZUELA, JOSE LUIS" userId="e19aec6b-46d0-4f6b-8f07-8e7d115ec735" providerId="ADAL" clId="{C43898C8-8E8E-4916-9C46-EE4228865EDE}" dt="2020-05-23T19:20:05.676" v="433" actId="207"/>
          <ac:spMkLst>
            <pc:docMk/>
            <pc:sldMk cId="0" sldId="260"/>
            <ac:spMk id="10252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05.676" v="433" actId="207"/>
          <ac:spMkLst>
            <pc:docMk/>
            <pc:sldMk cId="0" sldId="260"/>
            <ac:spMk id="10253" creationId="{00000000-0000-0000-0000-000000000000}"/>
          </ac:spMkLst>
        </pc:spChg>
        <pc:graphicFrameChg chg="add mod modGraphic">
          <ac:chgData name="ELVIRA VALENZUELA, JOSE LUIS" userId="e19aec6b-46d0-4f6b-8f07-8e7d115ec735" providerId="ADAL" clId="{C43898C8-8E8E-4916-9C46-EE4228865EDE}" dt="2020-05-23T19:20:05.676" v="433" actId="207"/>
          <ac:graphicFrameMkLst>
            <pc:docMk/>
            <pc:sldMk cId="0" sldId="260"/>
            <ac:graphicFrameMk id="4" creationId="{60D08FB1-C9E1-4E44-8CE8-330EB85F8AC2}"/>
          </ac:graphicFrameMkLst>
        </pc:graphicFrameChg>
      </pc:sldChg>
      <pc:sldChg chg="addSp modSp modAnim">
        <pc:chgData name="ELVIRA VALENZUELA, JOSE LUIS" userId="e19aec6b-46d0-4f6b-8f07-8e7d115ec735" providerId="ADAL" clId="{C43898C8-8E8E-4916-9C46-EE4228865EDE}" dt="2020-05-23T19:20:53.450" v="475" actId="1076"/>
        <pc:sldMkLst>
          <pc:docMk/>
          <pc:sldMk cId="0" sldId="261"/>
        </pc:sldMkLst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25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26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67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68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69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70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71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72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73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4.161" v="473" actId="1076"/>
          <ac:spMkLst>
            <pc:docMk/>
            <pc:sldMk cId="0" sldId="261"/>
            <ac:spMk id="11276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9.227" v="474" actId="1076"/>
          <ac:spMkLst>
            <pc:docMk/>
            <pc:sldMk cId="0" sldId="261"/>
            <ac:spMk id="11277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78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79" creationId="{00000000-0000-0000-0000-000000000000}"/>
          </ac:spMkLst>
        </pc:spChg>
        <pc:spChg chg="mod">
          <ac:chgData name="ELVIRA VALENZUELA, JOSE LUIS" userId="e19aec6b-46d0-4f6b-8f07-8e7d115ec735" providerId="ADAL" clId="{C43898C8-8E8E-4916-9C46-EE4228865EDE}" dt="2020-05-23T19:20:40.411" v="472" actId="1037"/>
          <ac:spMkLst>
            <pc:docMk/>
            <pc:sldMk cId="0" sldId="261"/>
            <ac:spMk id="11280" creationId="{00000000-0000-0000-0000-000000000000}"/>
          </ac:spMkLst>
        </pc:spChg>
        <pc:graphicFrameChg chg="add mod modGraphic">
          <ac:chgData name="ELVIRA VALENZUELA, JOSE LUIS" userId="e19aec6b-46d0-4f6b-8f07-8e7d115ec735" providerId="ADAL" clId="{C43898C8-8E8E-4916-9C46-EE4228865EDE}" dt="2020-05-23T19:20:53.450" v="475" actId="1076"/>
          <ac:graphicFrameMkLst>
            <pc:docMk/>
            <pc:sldMk cId="0" sldId="261"/>
            <ac:graphicFrameMk id="22" creationId="{859DF983-C014-4AF1-AB43-BD119746399A}"/>
          </ac:graphicFrameMkLst>
        </pc:graphicFrameChg>
        <pc:cxnChg chg="mod">
          <ac:chgData name="ELVIRA VALENZUELA, JOSE LUIS" userId="e19aec6b-46d0-4f6b-8f07-8e7d115ec735" providerId="ADAL" clId="{C43898C8-8E8E-4916-9C46-EE4228865EDE}" dt="2020-05-23T19:20:40.411" v="472" actId="1037"/>
          <ac:cxnSpMkLst>
            <pc:docMk/>
            <pc:sldMk cId="0" sldId="261"/>
            <ac:cxnSpMk id="20" creationId="{00000000-0000-0000-0000-000000000000}"/>
          </ac:cxnSpMkLst>
        </pc:cxnChg>
        <pc:cxnChg chg="mod">
          <ac:chgData name="ELVIRA VALENZUELA, JOSE LUIS" userId="e19aec6b-46d0-4f6b-8f07-8e7d115ec735" providerId="ADAL" clId="{C43898C8-8E8E-4916-9C46-EE4228865EDE}" dt="2020-05-23T19:20:40.411" v="472" actId="1037"/>
          <ac:cxnSpMkLst>
            <pc:docMk/>
            <pc:sldMk cId="0" sldId="261"/>
            <ac:cxnSpMk id="21" creationId="{00000000-0000-0000-0000-000000000000}"/>
          </ac:cxnSpMkLst>
        </pc:cxnChg>
      </pc:sldChg>
      <pc:sldChg chg="modSp">
        <pc:chgData name="ELVIRA VALENZUELA, JOSE LUIS" userId="e19aec6b-46d0-4f6b-8f07-8e7d115ec735" providerId="ADAL" clId="{C43898C8-8E8E-4916-9C46-EE4228865EDE}" dt="2020-05-23T19:35:28.280" v="503" actId="20577"/>
        <pc:sldMkLst>
          <pc:docMk/>
          <pc:sldMk cId="0" sldId="262"/>
        </pc:sldMkLst>
        <pc:graphicFrameChg chg="mod modGraphic">
          <ac:chgData name="ELVIRA VALENZUELA, JOSE LUIS" userId="e19aec6b-46d0-4f6b-8f07-8e7d115ec735" providerId="ADAL" clId="{C43898C8-8E8E-4916-9C46-EE4228865EDE}" dt="2020-05-23T19:35:28.280" v="503" actId="20577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  <pc:sldChg chg="modSp modAnim">
        <pc:chgData name="ELVIRA VALENZUELA, JOSE LUIS" userId="e19aec6b-46d0-4f6b-8f07-8e7d115ec735" providerId="ADAL" clId="{C43898C8-8E8E-4916-9C46-EE4228865EDE}" dt="2020-05-23T19:41:47.777" v="521"/>
        <pc:sldMkLst>
          <pc:docMk/>
          <pc:sldMk cId="0" sldId="273"/>
        </pc:sldMkLst>
        <pc:spChg chg="mod">
          <ac:chgData name="ELVIRA VALENZUELA, JOSE LUIS" userId="e19aec6b-46d0-4f6b-8f07-8e7d115ec735" providerId="ADAL" clId="{C43898C8-8E8E-4916-9C46-EE4228865EDE}" dt="2020-05-23T19:34:48.943" v="499" actId="207"/>
          <ac:spMkLst>
            <pc:docMk/>
            <pc:sldMk cId="0" sldId="273"/>
            <ac:spMk id="38939" creationId="{00000000-0000-0000-0000-000000000000}"/>
          </ac:spMkLst>
        </pc:spChg>
      </pc:sldChg>
    </pc:docChg>
  </pc:docChgLst>
  <pc:docChgLst>
    <pc:chgData name="ELVIRA VALENZUELA, JOSE LUIS" userId="e19aec6b-46d0-4f6b-8f07-8e7d115ec735" providerId="ADAL" clId="{7E8BB563-05FC-4242-995F-5E8C63F602C0}"/>
    <pc:docChg chg="custSel modSld">
      <pc:chgData name="ELVIRA VALENZUELA, JOSE LUIS" userId="e19aec6b-46d0-4f6b-8f07-8e7d115ec735" providerId="ADAL" clId="{7E8BB563-05FC-4242-995F-5E8C63F602C0}" dt="2018-12-18T23:52:19.452" v="59" actId="14100"/>
      <pc:docMkLst>
        <pc:docMk/>
      </pc:docMkLst>
      <pc:sldChg chg="addSp delSp modSp">
        <pc:chgData name="ELVIRA VALENZUELA, JOSE LUIS" userId="e19aec6b-46d0-4f6b-8f07-8e7d115ec735" providerId="ADAL" clId="{7E8BB563-05FC-4242-995F-5E8C63F602C0}" dt="2018-12-18T23:52:19.452" v="59" actId="14100"/>
        <pc:sldMkLst>
          <pc:docMk/>
          <pc:sldMk cId="0" sldId="256"/>
        </pc:sldMkLst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3" creationId="{39DAF605-E02F-40A6-9FEF-C176E3B20571}"/>
          </ac:spMkLst>
        </pc:spChg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4" creationId="{449D066D-C0D8-496E-BB10-7A3E7B3A6BD7}"/>
          </ac:spMkLst>
        </pc:spChg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5" creationId="{1FFB20F2-73AB-4E79-9AC5-1715747BC692}"/>
          </ac:spMkLst>
        </pc:spChg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9" creationId="{34ACC18B-1333-46AB-AF22-99D5D89BADDA}"/>
          </ac:spMkLst>
        </pc:spChg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10" creationId="{917BEEA5-E497-4215-BCA5-B02C7B1B6D6D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1" creationId="{605A8D38-01E9-4141-BE50-B5A488A3A087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2" creationId="{AA95467D-7F64-4527-B03A-012573721488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3" creationId="{B484CFF5-8CF7-4236-8943-F56DAB4ECBAE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4" creationId="{AD15CB0C-1713-4616-BB3E-1BBB26AAC880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5" creationId="{1DA863AF-DE2A-4614-A4B7-CF351E8BBF9B}"/>
          </ac:spMkLst>
        </pc:spChg>
        <pc:spChg chg="add mod">
          <ac:chgData name="ELVIRA VALENZUELA, JOSE LUIS" userId="e19aec6b-46d0-4f6b-8f07-8e7d115ec735" providerId="ADAL" clId="{7E8BB563-05FC-4242-995F-5E8C63F602C0}" dt="2018-12-18T23:50:42.581" v="40" actId="14100"/>
          <ac:spMkLst>
            <pc:docMk/>
            <pc:sldMk cId="0" sldId="256"/>
            <ac:spMk id="16" creationId="{76719CF3-0804-49ED-8DBD-980E2B0BFFF5}"/>
          </ac:spMkLst>
        </pc:spChg>
        <pc:spChg chg="mod">
          <ac:chgData name="ELVIRA VALENZUELA, JOSE LUIS" userId="e19aec6b-46d0-4f6b-8f07-8e7d115ec735" providerId="ADAL" clId="{7E8BB563-05FC-4242-995F-5E8C63F602C0}" dt="2018-12-18T23:50:49.584" v="41" actId="20577"/>
          <ac:spMkLst>
            <pc:docMk/>
            <pc:sldMk cId="0" sldId="256"/>
            <ac:spMk id="2050" creationId="{00000000-0000-0000-0000-000000000000}"/>
          </ac:spMkLst>
        </pc:spChg>
        <pc:spChg chg="del">
          <ac:chgData name="ELVIRA VALENZUELA, JOSE LUIS" userId="e19aec6b-46d0-4f6b-8f07-8e7d115ec735" providerId="ADAL" clId="{7E8BB563-05FC-4242-995F-5E8C63F602C0}" dt="2018-12-13T18:23:52.256" v="29" actId="27636"/>
          <ac:spMkLst>
            <pc:docMk/>
            <pc:sldMk cId="0" sldId="256"/>
            <ac:spMk id="2051" creationId="{00000000-0000-0000-0000-000000000000}"/>
          </ac:spMkLst>
        </pc:spChg>
        <pc:picChg chg="mod ord">
          <ac:chgData name="ELVIRA VALENZUELA, JOSE LUIS" userId="e19aec6b-46d0-4f6b-8f07-8e7d115ec735" providerId="ADAL" clId="{7E8BB563-05FC-4242-995F-5E8C63F602C0}" dt="2018-12-18T23:52:19.452" v="59" actId="14100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">
        <pc:chgData name="ELVIRA VALENZUELA, JOSE LUIS" userId="e19aec6b-46d0-4f6b-8f07-8e7d115ec735" providerId="ADAL" clId="{7E8BB563-05FC-4242-995F-5E8C63F602C0}" dt="2018-12-13T22:17:29.359" v="38" actId="27636"/>
        <pc:sldMkLst>
          <pc:docMk/>
          <pc:sldMk cId="0" sldId="257"/>
        </pc:sldMkLst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2" creationId="{281D28D7-5383-4E56-8316-1DC7462F060C}"/>
          </ac:spMkLst>
        </pc:spChg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3" creationId="{86604E68-46E8-4443-958A-F79CCA167B95}"/>
          </ac:spMkLst>
        </pc:spChg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4" creationId="{E00CED41-DAA8-4959-BF0C-6AA74B0B9E8F}"/>
          </ac:spMkLst>
        </pc:spChg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5" creationId="{EAAAC622-4B1D-48C0-8FFD-DB41C362FD2E}"/>
          </ac:spMkLst>
        </pc:spChg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9" creationId="{A39580B4-D13C-41C4-B1D8-984C94FD2BF7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0" creationId="{58DAF745-AE72-4F6A-A8A8-F28D239F1F0F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1" creationId="{C1739D8A-9980-484E-8F9B-09BB3F110FD6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2" creationId="{0B22A92B-77CB-4F45-AF4D-BD3C9D22B859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3" creationId="{DF6B7A9F-132E-429F-9CF8-0250EFC18DA3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4" creationId="{B5B18557-8B3B-4628-8045-97240F098CDF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5" creationId="{458AE489-3125-45CD-B077-15352D5E234A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6" creationId="{1EB243AF-655F-4A9F-8319-DC0BB114E222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7" creationId="{DC2400E7-F186-4E66-865A-EF0B8C101E9C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8" creationId="{72CB92A4-4566-4E74-AD50-EF9AD1BEEAA5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9" creationId="{32E6DD9B-4F65-4690-8A44-F594F1D59DFE}"/>
          </ac:spMkLst>
        </pc:spChg>
        <pc:spChg chg="mod">
          <ac:chgData name="ELVIRA VALENZUELA, JOSE LUIS" userId="e19aec6b-46d0-4f6b-8f07-8e7d115ec735" providerId="ADAL" clId="{7E8BB563-05FC-4242-995F-5E8C63F602C0}" dt="2018-12-13T22:17:29.359" v="38" actId="27636"/>
          <ac:spMkLst>
            <pc:docMk/>
            <pc:sldMk cId="0" sldId="257"/>
            <ac:spMk id="3074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31:59.580" v="28" actId="692"/>
        <pc:sldMkLst>
          <pc:docMk/>
          <pc:sldMk cId="0" sldId="258"/>
        </pc:sldMkLst>
        <pc:spChg chg="mod">
          <ac:chgData name="ELVIRA VALENZUELA, JOSE LUIS" userId="e19aec6b-46d0-4f6b-8f07-8e7d115ec735" providerId="ADAL" clId="{7E8BB563-05FC-4242-995F-5E8C63F602C0}" dt="2018-12-11T19:31:59.580" v="28" actId="692"/>
          <ac:spMkLst>
            <pc:docMk/>
            <pc:sldMk cId="0" sldId="258"/>
            <ac:spMk id="6148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32.692" v="24" actId="207"/>
          <ac:spMkLst>
            <pc:docMk/>
            <pc:sldMk cId="0" sldId="258"/>
            <ac:spMk id="614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37.276" v="25" actId="207"/>
          <ac:spMkLst>
            <pc:docMk/>
            <pc:sldMk cId="0" sldId="258"/>
            <ac:spMk id="6150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32.692" v="24" actId="207"/>
          <ac:spMkLst>
            <pc:docMk/>
            <pc:sldMk cId="0" sldId="258"/>
            <ac:spMk id="6151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32.692" v="24" actId="207"/>
          <ac:spMkLst>
            <pc:docMk/>
            <pc:sldMk cId="0" sldId="258"/>
            <ac:spMk id="6152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54.328" v="27" actId="692"/>
          <ac:spMkLst>
            <pc:docMk/>
            <pc:sldMk cId="0" sldId="258"/>
            <ac:spMk id="6153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4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5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6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7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62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63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64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65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27:18.407" v="3" actId="207"/>
        <pc:sldMkLst>
          <pc:docMk/>
          <pc:sldMk cId="0" sldId="259"/>
        </pc:sldMkLst>
        <pc:spChg chg="mod">
          <ac:chgData name="ELVIRA VALENZUELA, JOSE LUIS" userId="e19aec6b-46d0-4f6b-8f07-8e7d115ec735" providerId="ADAL" clId="{7E8BB563-05FC-4242-995F-5E8C63F602C0}" dt="2018-12-11T19:27:18.407" v="3" actId="207"/>
          <ac:spMkLst>
            <pc:docMk/>
            <pc:sldMk cId="0" sldId="259"/>
            <ac:spMk id="8194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18.407" v="3" actId="207"/>
          <ac:spMkLst>
            <pc:docMk/>
            <pc:sldMk cId="0" sldId="259"/>
            <ac:spMk id="8195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18.407" v="3" actId="207"/>
          <ac:spMkLst>
            <pc:docMk/>
            <pc:sldMk cId="0" sldId="259"/>
            <ac:spMk id="8196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27:26.713" v="4" actId="207"/>
        <pc:sldMkLst>
          <pc:docMk/>
          <pc:sldMk cId="0" sldId="260"/>
        </pc:sldMkLst>
        <pc:spChg chg="mod">
          <ac:chgData name="ELVIRA VALENZUELA, JOSE LUIS" userId="e19aec6b-46d0-4f6b-8f07-8e7d115ec735" providerId="ADAL" clId="{7E8BB563-05FC-4242-995F-5E8C63F602C0}" dt="2018-12-11T19:27:26.713" v="4" actId="207"/>
          <ac:spMkLst>
            <pc:docMk/>
            <pc:sldMk cId="0" sldId="260"/>
            <ac:spMk id="10252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26.713" v="4" actId="207"/>
          <ac:spMkLst>
            <pc:docMk/>
            <pc:sldMk cId="0" sldId="260"/>
            <ac:spMk id="10253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27:36.400" v="5" actId="207"/>
        <pc:sldMkLst>
          <pc:docMk/>
          <pc:sldMk cId="0" sldId="261"/>
        </pc:sldMkLst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67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68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6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4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6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7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8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80" creationId="{00000000-0000-0000-0000-000000000000}"/>
          </ac:spMkLst>
        </pc:spChg>
        <pc:cxnChg chg="mod">
          <ac:chgData name="ELVIRA VALENZUELA, JOSE LUIS" userId="e19aec6b-46d0-4f6b-8f07-8e7d115ec735" providerId="ADAL" clId="{7E8BB563-05FC-4242-995F-5E8C63F602C0}" dt="2018-12-11T19:27:36.400" v="5" actId="207"/>
          <ac:cxnSpMkLst>
            <pc:docMk/>
            <pc:sldMk cId="0" sldId="261"/>
            <ac:cxnSpMk id="20" creationId="{00000000-0000-0000-0000-000000000000}"/>
          </ac:cxnSpMkLst>
        </pc:cxnChg>
        <pc:cxnChg chg="mod">
          <ac:chgData name="ELVIRA VALENZUELA, JOSE LUIS" userId="e19aec6b-46d0-4f6b-8f07-8e7d115ec735" providerId="ADAL" clId="{7E8BB563-05FC-4242-995F-5E8C63F602C0}" dt="2018-12-11T19:27:36.400" v="5" actId="207"/>
          <ac:cxnSpMkLst>
            <pc:docMk/>
            <pc:sldMk cId="0" sldId="261"/>
            <ac:cxnSpMk id="21" creationId="{00000000-0000-0000-0000-000000000000}"/>
          </ac:cxnSpMkLst>
        </pc:cxnChg>
      </pc:sldChg>
      <pc:sldChg chg="modSp">
        <pc:chgData name="ELVIRA VALENZUELA, JOSE LUIS" userId="e19aec6b-46d0-4f6b-8f07-8e7d115ec735" providerId="ADAL" clId="{7E8BB563-05FC-4242-995F-5E8C63F602C0}" dt="2018-12-11T19:27:42.364" v="6" actId="207"/>
        <pc:sldMkLst>
          <pc:docMk/>
          <pc:sldMk cId="0" sldId="262"/>
        </pc:sldMkLst>
        <pc:spChg chg="mod">
          <ac:chgData name="ELVIRA VALENZUELA, JOSE LUIS" userId="e19aec6b-46d0-4f6b-8f07-8e7d115ec735" providerId="ADAL" clId="{7E8BB563-05FC-4242-995F-5E8C63F602C0}" dt="2018-12-11T19:27:42.364" v="6" actId="207"/>
          <ac:spMkLst>
            <pc:docMk/>
            <pc:sldMk cId="0" sldId="262"/>
            <ac:spMk id="12290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42.364" v="6" actId="207"/>
          <ac:spMkLst>
            <pc:docMk/>
            <pc:sldMk cId="0" sldId="262"/>
            <ac:spMk id="12291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42.364" v="6" actId="207"/>
          <ac:spMkLst>
            <pc:docMk/>
            <pc:sldMk cId="0" sldId="262"/>
            <ac:spMk id="12292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30:14.509" v="13" actId="207"/>
        <pc:sldMkLst>
          <pc:docMk/>
          <pc:sldMk cId="0" sldId="268"/>
        </pc:sldMkLst>
        <pc:spChg chg="mod">
          <ac:chgData name="ELVIRA VALENZUELA, JOSE LUIS" userId="e19aec6b-46d0-4f6b-8f07-8e7d115ec735" providerId="ADAL" clId="{7E8BB563-05FC-4242-995F-5E8C63F602C0}" dt="2018-12-11T19:30:00.871" v="11" actId="692"/>
          <ac:spMkLst>
            <pc:docMk/>
            <pc:sldMk cId="0" sldId="268"/>
            <ac:spMk id="28676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0:00.871" v="11" actId="692"/>
          <ac:spMkLst>
            <pc:docMk/>
            <pc:sldMk cId="0" sldId="268"/>
            <ac:spMk id="28677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0:14.509" v="13" actId="207"/>
          <ac:spMkLst>
            <pc:docMk/>
            <pc:sldMk cId="0" sldId="268"/>
            <ac:spMk id="28680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0:14.509" v="13" actId="207"/>
          <ac:spMkLst>
            <pc:docMk/>
            <pc:sldMk cId="0" sldId="268"/>
            <ac:spMk id="28681" creationId="{00000000-0000-0000-0000-000000000000}"/>
          </ac:spMkLst>
        </pc:spChg>
        <pc:cxnChg chg="mod">
          <ac:chgData name="ELVIRA VALENZUELA, JOSE LUIS" userId="e19aec6b-46d0-4f6b-8f07-8e7d115ec735" providerId="ADAL" clId="{7E8BB563-05FC-4242-995F-5E8C63F602C0}" dt="2018-12-11T19:30:00.871" v="11" actId="692"/>
          <ac:cxnSpMkLst>
            <pc:docMk/>
            <pc:sldMk cId="0" sldId="268"/>
            <ac:cxnSpMk id="28678" creationId="{00000000-0000-0000-0000-000000000000}"/>
          </ac:cxnSpMkLst>
        </pc:cxnChg>
        <pc:cxnChg chg="mod">
          <ac:chgData name="ELVIRA VALENZUELA, JOSE LUIS" userId="e19aec6b-46d0-4f6b-8f07-8e7d115ec735" providerId="ADAL" clId="{7E8BB563-05FC-4242-995F-5E8C63F602C0}" dt="2018-12-11T19:30:00.871" v="11" actId="692"/>
          <ac:cxnSpMkLst>
            <pc:docMk/>
            <pc:sldMk cId="0" sldId="268"/>
            <ac:cxnSpMk id="28679" creationId="{00000000-0000-0000-0000-000000000000}"/>
          </ac:cxnSpMkLst>
        </pc:cxnChg>
      </pc:sldChg>
      <pc:sldChg chg="modSp">
        <pc:chgData name="ELVIRA VALENZUELA, JOSE LUIS" userId="e19aec6b-46d0-4f6b-8f07-8e7d115ec735" providerId="ADAL" clId="{7E8BB563-05FC-4242-995F-5E8C63F602C0}" dt="2018-12-11T19:30:28.728" v="14" actId="692"/>
        <pc:sldMkLst>
          <pc:docMk/>
          <pc:sldMk cId="0" sldId="271"/>
        </pc:sldMkLst>
        <pc:spChg chg="mod">
          <ac:chgData name="ELVIRA VALENZUELA, JOSE LUIS" userId="e19aec6b-46d0-4f6b-8f07-8e7d115ec735" providerId="ADAL" clId="{7E8BB563-05FC-4242-995F-5E8C63F602C0}" dt="2018-12-11T19:30:28.728" v="14" actId="692"/>
          <ac:spMkLst>
            <pc:docMk/>
            <pc:sldMk cId="0" sldId="271"/>
            <ac:spMk id="34823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0:28.728" v="14" actId="692"/>
          <ac:spMkLst>
            <pc:docMk/>
            <pc:sldMk cId="0" sldId="271"/>
            <ac:spMk id="34824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27:55.320" v="7" actId="207"/>
        <pc:sldMkLst>
          <pc:docMk/>
          <pc:sldMk cId="0" sldId="273"/>
        </pc:sldMkLst>
        <pc:spChg chg="mod">
          <ac:chgData name="ELVIRA VALENZUELA, JOSE LUIS" userId="e19aec6b-46d0-4f6b-8f07-8e7d115ec735" providerId="ADAL" clId="{7E8BB563-05FC-4242-995F-5E8C63F602C0}" dt="2018-12-11T19:27:55.320" v="7" actId="207"/>
          <ac:spMkLst>
            <pc:docMk/>
            <pc:sldMk cId="0" sldId="273"/>
            <ac:spMk id="38930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55.320" v="7" actId="207"/>
          <ac:spMkLst>
            <pc:docMk/>
            <pc:sldMk cId="0" sldId="273"/>
            <ac:spMk id="38938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55.320" v="7" actId="207"/>
          <ac:spMkLst>
            <pc:docMk/>
            <pc:sldMk cId="0" sldId="273"/>
            <ac:spMk id="3893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55.320" v="7" actId="207"/>
          <ac:spMkLst>
            <pc:docMk/>
            <pc:sldMk cId="0" sldId="273"/>
            <ac:spMk id="38940" creationId="{00000000-0000-0000-0000-000000000000}"/>
          </ac:spMkLst>
        </pc:spChg>
        <pc:grpChg chg="mod">
          <ac:chgData name="ELVIRA VALENZUELA, JOSE LUIS" userId="e19aec6b-46d0-4f6b-8f07-8e7d115ec735" providerId="ADAL" clId="{7E8BB563-05FC-4242-995F-5E8C63F602C0}" dt="2018-12-11T19:27:55.320" v="7" actId="207"/>
          <ac:grpSpMkLst>
            <pc:docMk/>
            <pc:sldMk cId="0" sldId="273"/>
            <ac:grpSpMk id="38925" creationId="{00000000-0000-0000-0000-000000000000}"/>
          </ac:grpSpMkLst>
        </pc:grpChg>
        <pc:grpChg chg="mod">
          <ac:chgData name="ELVIRA VALENZUELA, JOSE LUIS" userId="e19aec6b-46d0-4f6b-8f07-8e7d115ec735" providerId="ADAL" clId="{7E8BB563-05FC-4242-995F-5E8C63F602C0}" dt="2018-12-11T19:27:55.320" v="7" actId="207"/>
          <ac:grpSpMkLst>
            <pc:docMk/>
            <pc:sldMk cId="0" sldId="273"/>
            <ac:grpSpMk id="38931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7E8BB563-05FC-4242-995F-5E8C63F602C0}" dt="2018-12-11T19:31:07.962" v="23" actId="207"/>
        <pc:sldMkLst>
          <pc:docMk/>
          <pc:sldMk cId="0" sldId="275"/>
        </pc:sldMkLst>
        <pc:grpChg chg="mod">
          <ac:chgData name="ELVIRA VALENZUELA, JOSE LUIS" userId="e19aec6b-46d0-4f6b-8f07-8e7d115ec735" providerId="ADAL" clId="{7E8BB563-05FC-4242-995F-5E8C63F602C0}" dt="2018-12-11T19:31:07.962" v="23" actId="207"/>
          <ac:grpSpMkLst>
            <pc:docMk/>
            <pc:sldMk cId="0" sldId="275"/>
            <ac:grpSpMk id="43011" creationId="{00000000-0000-0000-0000-000000000000}"/>
          </ac:grpSpMkLst>
        </pc:grpChg>
      </pc:sldChg>
    </pc:docChg>
  </pc:docChgLst>
  <pc:docChgLst>
    <pc:chgData name="ELVIRA VALENZUELA, JOSE LUIS" userId="e19aec6b-46d0-4f6b-8f07-8e7d115ec735" providerId="ADAL" clId="{E51A7803-8094-448B-84BC-68D5B9924054}"/>
    <pc:docChg chg="undo modSld">
      <pc:chgData name="ELVIRA VALENZUELA, JOSE LUIS" userId="e19aec6b-46d0-4f6b-8f07-8e7d115ec735" providerId="ADAL" clId="{E51A7803-8094-448B-84BC-68D5B9924054}" dt="2019-01-23T18:39:10.444" v="3" actId="207"/>
      <pc:docMkLst>
        <pc:docMk/>
      </pc:docMkLst>
      <pc:sldChg chg="modSp">
        <pc:chgData name="ELVIRA VALENZUELA, JOSE LUIS" userId="e19aec6b-46d0-4f6b-8f07-8e7d115ec735" providerId="ADAL" clId="{E51A7803-8094-448B-84BC-68D5B9924054}" dt="2019-01-23T17:15:20.278" v="0" actId="20577"/>
        <pc:sldMkLst>
          <pc:docMk/>
          <pc:sldMk cId="0" sldId="256"/>
        </pc:sldMkLst>
        <pc:spChg chg="mod">
          <ac:chgData name="ELVIRA VALENZUELA, JOSE LUIS" userId="e19aec6b-46d0-4f6b-8f07-8e7d115ec735" providerId="ADAL" clId="{E51A7803-8094-448B-84BC-68D5B9924054}" dt="2019-01-23T17:15:20.278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ELVIRA VALENZUELA, JOSE LUIS" userId="e19aec6b-46d0-4f6b-8f07-8e7d115ec735" providerId="ADAL" clId="{E51A7803-8094-448B-84BC-68D5B9924054}" dt="2019-01-23T18:39:10.444" v="3" actId="207"/>
        <pc:sldMkLst>
          <pc:docMk/>
          <pc:sldMk cId="0" sldId="265"/>
        </pc:sldMkLst>
        <pc:spChg chg="mod">
          <ac:chgData name="ELVIRA VALENZUELA, JOSE LUIS" userId="e19aec6b-46d0-4f6b-8f07-8e7d115ec735" providerId="ADAL" clId="{E51A7803-8094-448B-84BC-68D5B9924054}" dt="2019-01-23T18:39:10.444" v="3" actId="207"/>
          <ac:spMkLst>
            <pc:docMk/>
            <pc:sldMk cId="0" sldId="265"/>
            <ac:spMk id="22547" creationId="{00000000-0000-0000-0000-000000000000}"/>
          </ac:spMkLst>
        </pc:spChg>
      </pc:sldChg>
      <pc:sldChg chg="modSp">
        <pc:chgData name="ELVIRA VALENZUELA, JOSE LUIS" userId="e19aec6b-46d0-4f6b-8f07-8e7d115ec735" providerId="ADAL" clId="{E51A7803-8094-448B-84BC-68D5B9924054}" dt="2019-01-23T17:39:01.861" v="2" actId="13822"/>
        <pc:sldMkLst>
          <pc:docMk/>
          <pc:sldMk cId="0" sldId="273"/>
        </pc:sldMkLst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26" creationId="{00000000-0000-0000-0000-000000000000}"/>
          </ac:spMkLst>
        </pc:spChg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27" creationId="{00000000-0000-0000-0000-000000000000}"/>
          </ac:spMkLst>
        </pc:spChg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28" creationId="{00000000-0000-0000-0000-000000000000}"/>
          </ac:spMkLst>
        </pc:spChg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32" creationId="{00000000-0000-0000-0000-000000000000}"/>
          </ac:spMkLst>
        </pc:spChg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33" creationId="{00000000-0000-0000-0000-000000000000}"/>
          </ac:spMkLst>
        </pc:spChg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34" creationId="{00000000-0000-0000-0000-000000000000}"/>
          </ac:spMkLst>
        </pc:spChg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35" creationId="{00000000-0000-0000-0000-000000000000}"/>
          </ac:spMkLst>
        </pc:spChg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36" creationId="{00000000-0000-0000-0000-000000000000}"/>
          </ac:spMkLst>
        </pc:spChg>
        <pc:spChg chg="mod">
          <ac:chgData name="ELVIRA VALENZUELA, JOSE LUIS" userId="e19aec6b-46d0-4f6b-8f07-8e7d115ec735" providerId="ADAL" clId="{E51A7803-8094-448B-84BC-68D5B9924054}" dt="2019-01-23T17:39:01.861" v="2" actId="13822"/>
          <ac:spMkLst>
            <pc:docMk/>
            <pc:sldMk cId="0" sldId="273"/>
            <ac:spMk id="389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7BC6C0-D355-4238-B5A7-B19BBF976F4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805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FD2C4-D1E2-4B5F-AE09-8C77354A8F9F}" type="slidenum">
              <a:rPr lang="es-ES"/>
              <a:pPr/>
              <a:t>4</a:t>
            </a:fld>
            <a:endParaRPr lang="es-E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FA976-51B4-4A0B-9A55-918FC14A4FE3}" type="slidenum">
              <a:rPr lang="es-ES"/>
              <a:pPr/>
              <a:t>21</a:t>
            </a:fld>
            <a:endParaRPr lang="es-E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994F2-5FA1-46C6-A471-5713DA2C72CE}" type="slidenum">
              <a:rPr lang="es-ES"/>
              <a:pPr/>
              <a:t>22</a:t>
            </a:fld>
            <a:endParaRPr lang="es-E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00F8A-9997-4331-8937-E5195221786F}" type="slidenum">
              <a:rPr lang="es-ES"/>
              <a:pPr/>
              <a:t>23</a:t>
            </a:fld>
            <a:endParaRPr lang="es-E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s-MX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05C4C-8786-43D8-9942-F765C8AE9FBB}" type="slidenum">
              <a:rPr lang="es-ES"/>
              <a:pPr/>
              <a:t>24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05C4C-8786-43D8-9942-F765C8AE9FBB}" type="slidenum">
              <a:rPr lang="es-ES"/>
              <a:pPr/>
              <a:t>25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65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05C4C-8786-43D8-9942-F765C8AE9FBB}" type="slidenum">
              <a:rPr lang="es-ES"/>
              <a:pPr/>
              <a:t>26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834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4B6CC-3611-4A6A-A7F0-444F733CF512}" type="slidenum">
              <a:rPr lang="es-ES"/>
              <a:pPr/>
              <a:t>27</a:t>
            </a:fld>
            <a:endParaRPr lang="es-E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7A6EA-1274-4DB5-A01F-629BAAE8A349}" type="slidenum">
              <a:rPr lang="es-ES"/>
              <a:pPr/>
              <a:t>28</a:t>
            </a:fld>
            <a:endParaRPr lang="es-E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</p:spPr>
        <p:txBody>
          <a:bodyPr/>
          <a:lstStyle/>
          <a:p>
            <a:pPr>
              <a:buFontTx/>
              <a:buChar char="•"/>
            </a:pPr>
            <a:r>
              <a:rPr lang="es-MX" sz="1000"/>
              <a:t>Registro base</a:t>
            </a:r>
          </a:p>
          <a:p>
            <a:pPr lvl="1">
              <a:buFontTx/>
              <a:buChar char="•"/>
            </a:pPr>
            <a:r>
              <a:rPr lang="es-MX" sz="1000"/>
              <a:t>dirección inicial del proceso</a:t>
            </a:r>
          </a:p>
          <a:p>
            <a:pPr>
              <a:buFontTx/>
              <a:buChar char="•"/>
            </a:pPr>
            <a:r>
              <a:rPr lang="es-MX" sz="1000"/>
              <a:t>Registro límite</a:t>
            </a:r>
          </a:p>
          <a:p>
            <a:pPr lvl="1">
              <a:buFontTx/>
              <a:buChar char="•"/>
            </a:pPr>
            <a:r>
              <a:rPr lang="es-MX" sz="1000"/>
              <a:t>posición final del proceso</a:t>
            </a:r>
          </a:p>
          <a:p>
            <a:pPr>
              <a:buFontTx/>
              <a:buChar char="•"/>
            </a:pPr>
            <a:r>
              <a:rPr lang="es-MX" sz="1000"/>
              <a:t>Estos valores se establecen cuando el proceso se carga y cuando el proceso se trae de un intercambio</a:t>
            </a:r>
          </a:p>
          <a:p>
            <a:pPr>
              <a:buFontTx/>
              <a:buChar char="•"/>
            </a:pPr>
            <a:r>
              <a:rPr lang="es-MX" sz="1000"/>
              <a:t>El valor del registro base se suma a la dirección relativa para producir una dirección absoluta</a:t>
            </a:r>
          </a:p>
          <a:p>
            <a:pPr>
              <a:buFontTx/>
              <a:buChar char="•"/>
            </a:pPr>
            <a:r>
              <a:rPr lang="es-MX" sz="1000"/>
              <a:t>La dirección resultante se compara con el valor del regsitro límite</a:t>
            </a:r>
          </a:p>
          <a:p>
            <a:pPr>
              <a:buFontTx/>
              <a:buChar char="•"/>
            </a:pPr>
            <a:r>
              <a:rPr lang="es-MX" sz="1000"/>
              <a:t>Si la dirección no está dentro de los límites, se genera una interrupción al SO</a:t>
            </a:r>
          </a:p>
          <a:p>
            <a:pPr>
              <a:buFontTx/>
              <a:buChar char="•"/>
            </a:pPr>
            <a:endParaRPr lang="es-MX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FD3C5-613D-41A1-BA4A-534440148F8F}" type="slidenum">
              <a:rPr lang="es-ES"/>
              <a:pPr/>
              <a:t>8</a:t>
            </a:fld>
            <a:endParaRPr lang="es-E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7612" cy="4111625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060BB-F7A2-4193-BE67-10B198218963}" type="slidenum">
              <a:rPr lang="es-ES"/>
              <a:pPr/>
              <a:t>9</a:t>
            </a:fld>
            <a:endParaRPr lang="es-E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7612" cy="4111625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78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97D4F-F838-4BB7-9777-A3A533B46894}" type="slidenum">
              <a:rPr lang="es-ES"/>
              <a:pPr/>
              <a:t>12</a:t>
            </a:fld>
            <a:endParaRPr lang="es-E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7612" cy="4111625"/>
          </a:xfrm>
        </p:spPr>
        <p:txBody>
          <a:bodyPr/>
          <a:lstStyle/>
          <a:p>
            <a:r>
              <a:rPr lang="en-US"/>
              <a:t>Practica en el procesador virtual con tareas ejemplo y sacando estadisticas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9DD8B-0D7F-495D-B8B3-1CFD225C6C2F}" type="slidenum">
              <a:rPr lang="es-ES"/>
              <a:pPr/>
              <a:t>14</a:t>
            </a:fld>
            <a:endParaRPr lang="es-E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E42F9-611C-442F-A34B-55C0B59DE532}" type="slidenum">
              <a:rPr lang="es-ES"/>
              <a:pPr/>
              <a:t>15</a:t>
            </a:fld>
            <a:endParaRPr lang="es-E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08662-D404-4CA0-B0E2-8F5745C791C9}" type="slidenum">
              <a:rPr lang="es-ES"/>
              <a:pPr/>
              <a:t>17</a:t>
            </a:fld>
            <a:endParaRPr lang="es-E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01595-D6F2-44C7-A666-B2965E54BDDD}" type="slidenum">
              <a:rPr lang="es-ES"/>
              <a:pPr/>
              <a:t>19</a:t>
            </a:fld>
            <a:endParaRPr lang="es-E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8E627-DDB0-4976-B196-9DAD5EABF25F}" type="slidenum">
              <a:rPr lang="es-ES"/>
              <a:pPr/>
              <a:t>20</a:t>
            </a:fld>
            <a:endParaRPr lang="es-E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2133600"/>
            <a:ext cx="12192000" cy="1676400"/>
            <a:chOff x="0" y="1344"/>
            <a:chExt cx="5760" cy="1056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1344"/>
              <a:ext cx="5760" cy="88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0" y="2224"/>
              <a:ext cx="5760" cy="17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3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68500" y="4005263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pic>
        <p:nvPicPr>
          <p:cNvPr id="16391" name="Picture 7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152400"/>
            <a:ext cx="2036233" cy="1828800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0B1567-E815-46F4-B288-E685456F7AA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D8954-FD5B-4228-8556-6CEB84059C3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61939"/>
            <a:ext cx="2743200" cy="58642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61939"/>
            <a:ext cx="8026400" cy="58642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B062D-A9D0-4A13-AFDE-471468FDEF7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1567-E815-46F4-B288-E685456F7AA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5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8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DABF-2909-4A41-90CE-9CF6F8447E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11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DEF5-DF03-4CDA-A506-8B9F22530E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97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C608-F8A8-4431-A614-A60C8365FFD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39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CF76-184F-4E3F-87B4-D67B9FBA51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474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1CE5-BF7A-41CB-A049-D6A6358ADEC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920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314-2930-4EE4-87E8-CDEB0CE65C8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95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851E5-3F0E-4F9D-9F43-7626FB93707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A61F-7BE9-46A8-B40C-A7C7A8B3B1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296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8954-FD5B-4228-8556-6CEB84059C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219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062D-A9D0-4A13-AFDE-471468FDEF7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EDABF-2909-4A41-90CE-9CF6F8447E8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8DEF5-DF03-4CDA-A506-8B9F22530EE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4C608-F8A8-4431-A614-A60C8365FFD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F695-926C-4A97-9026-5A39FF105BF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81CE5-BF7A-41CB-A049-D6A6358ADEC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E6314-2930-4EE4-87E8-CDEB0CE65C8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DA61F-7BE9-46A8-B40C-A7C7A8B3B15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215900"/>
            <a:ext cx="12192000" cy="1189038"/>
            <a:chOff x="0" y="136"/>
            <a:chExt cx="5760" cy="749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0" y="136"/>
              <a:ext cx="5760" cy="62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0" y="760"/>
              <a:ext cx="5760" cy="1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1939"/>
            <a:ext cx="10972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5367" name="Picture 7" descr="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800" y="6172200"/>
            <a:ext cx="764117" cy="685800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2284" y="6453189"/>
            <a:ext cx="2844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71433" y="6453189"/>
            <a:ext cx="3860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fld id="{F3B4CF76-184F-4E3F-87B4-D67B9FBA513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769101" y="0"/>
            <a:ext cx="5422900" cy="27463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l"/>
            <a:r>
              <a:rPr lang="es-MX" sz="1200" b="1">
                <a:solidFill>
                  <a:schemeClr val="bg2"/>
                </a:solidFill>
              </a:rPr>
              <a:t>Departamento de Electrónica, Sistemas e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CF76-184F-4E3F-87B4-D67B9FBA51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0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Fundamentos de Sistemas Operativos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76719CF3-0804-49ED-8DBD-980E2B0BF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Estructuras de sistemas computacionales y del sistema operativo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 </a:t>
            </a:r>
            <a:r>
              <a:rPr lang="es-ES" dirty="0" err="1"/>
              <a:t>monoprogramación</a:t>
            </a:r>
            <a:endParaRPr lang="es-ES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919289" y="2708275"/>
            <a:ext cx="1368425" cy="1296988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sz="1400" b="1">
                <a:solidFill>
                  <a:schemeClr val="bg1"/>
                </a:solidFill>
              </a:rPr>
              <a:t>CPU=100%</a:t>
            </a:r>
          </a:p>
          <a:p>
            <a:r>
              <a:rPr lang="es-ES" sz="1400" b="1">
                <a:solidFill>
                  <a:schemeClr val="bg1"/>
                </a:solidFill>
              </a:rPr>
              <a:t>Memoria=50 Kb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464425" y="2708275"/>
            <a:ext cx="2808288" cy="1296988"/>
          </a:xfrm>
          <a:prstGeom prst="rect">
            <a:avLst/>
          </a:prstGeom>
          <a:solidFill>
            <a:srgbClr val="00006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b="1" dirty="0">
                <a:solidFill>
                  <a:schemeClr val="bg1"/>
                </a:solidFill>
              </a:rPr>
              <a:t>Memoria=80 Kb</a:t>
            </a:r>
          </a:p>
          <a:p>
            <a:r>
              <a:rPr lang="es-ES" b="1" dirty="0">
                <a:solidFill>
                  <a:srgbClr val="FFFF99"/>
                </a:solidFill>
              </a:rPr>
              <a:t>Uso de disco</a:t>
            </a:r>
          </a:p>
          <a:p>
            <a:r>
              <a:rPr lang="es-ES" b="1" dirty="0">
                <a:solidFill>
                  <a:srgbClr val="CC99FF"/>
                </a:solidFill>
              </a:rPr>
              <a:t>Uso de la impresora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87713" y="2708275"/>
            <a:ext cx="4176712" cy="1296988"/>
          </a:xfrm>
          <a:prstGeom prst="rect">
            <a:avLst/>
          </a:prstGeom>
          <a:solidFill>
            <a:srgbClr val="00006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b="1" dirty="0">
                <a:solidFill>
                  <a:schemeClr val="bg1"/>
                </a:solidFill>
              </a:rPr>
              <a:t>Memoria=100 Kb</a:t>
            </a:r>
          </a:p>
          <a:p>
            <a:r>
              <a:rPr lang="es-ES" b="1" dirty="0">
                <a:solidFill>
                  <a:srgbClr val="99FF99"/>
                </a:solidFill>
              </a:rPr>
              <a:t>Uso de terminal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143250" y="1916114"/>
            <a:ext cx="30999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109200" y="1936751"/>
            <a:ext cx="43823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1919288" y="2420938"/>
            <a:ext cx="84248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65651" y="1936751"/>
            <a:ext cx="94260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Tiempo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80779" y="4581128"/>
            <a:ext cx="389899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s-ES" dirty="0"/>
              <a:t>CPU= 5 de 30 </a:t>
            </a:r>
            <a:r>
              <a:rPr lang="es-ES" dirty="0" err="1"/>
              <a:t>mins</a:t>
            </a:r>
            <a:r>
              <a:rPr lang="es-ES" dirty="0"/>
              <a:t> = 16.6 %</a:t>
            </a:r>
          </a:p>
          <a:p>
            <a:pPr algn="l"/>
            <a:r>
              <a:rPr lang="es-ES" dirty="0"/>
              <a:t>Terminal = 15 de 30 </a:t>
            </a:r>
            <a:r>
              <a:rPr lang="es-ES" dirty="0" err="1"/>
              <a:t>mins</a:t>
            </a:r>
            <a:r>
              <a:rPr lang="es-ES" dirty="0"/>
              <a:t> = 50 %</a:t>
            </a:r>
          </a:p>
          <a:p>
            <a:pPr algn="l"/>
            <a:r>
              <a:rPr lang="es-ES" dirty="0"/>
              <a:t>Disco = 10 de 30 </a:t>
            </a:r>
            <a:r>
              <a:rPr lang="es-ES" dirty="0" err="1"/>
              <a:t>mins</a:t>
            </a:r>
            <a:r>
              <a:rPr lang="es-ES" dirty="0"/>
              <a:t> = 33 %</a:t>
            </a:r>
          </a:p>
          <a:p>
            <a:pPr algn="l"/>
            <a:r>
              <a:rPr lang="es-ES" dirty="0"/>
              <a:t>Impresora = 10 de 30 </a:t>
            </a:r>
            <a:r>
              <a:rPr lang="es-ES" dirty="0" err="1"/>
              <a:t>mins</a:t>
            </a:r>
            <a:r>
              <a:rPr lang="es-ES" dirty="0"/>
              <a:t> = 33 %</a:t>
            </a:r>
          </a:p>
          <a:p>
            <a:pPr algn="l"/>
            <a:endParaRPr lang="es-ES" dirty="0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429249" y="4600576"/>
            <a:ext cx="18827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 dirty="0"/>
              <a:t>Memoria</a:t>
            </a:r>
          </a:p>
          <a:p>
            <a:pPr algn="l"/>
            <a:r>
              <a:rPr lang="es-ES" dirty="0"/>
              <a:t>50 Kb x 5 </a:t>
            </a:r>
            <a:r>
              <a:rPr lang="es-ES" dirty="0" err="1"/>
              <a:t>mins</a:t>
            </a:r>
            <a:endParaRPr lang="es-ES" dirty="0"/>
          </a:p>
          <a:p>
            <a:pPr algn="l"/>
            <a:r>
              <a:rPr lang="es-ES" dirty="0"/>
              <a:t>100 Kb x 15mins</a:t>
            </a:r>
          </a:p>
          <a:p>
            <a:pPr algn="l"/>
            <a:r>
              <a:rPr lang="es-ES" dirty="0"/>
              <a:t>80 Kb x 10 </a:t>
            </a:r>
            <a:r>
              <a:rPr lang="es-ES" dirty="0" err="1"/>
              <a:t>mins</a:t>
            </a:r>
            <a:endParaRPr lang="es-ES" dirty="0"/>
          </a:p>
          <a:p>
            <a:pPr algn="l"/>
            <a:r>
              <a:rPr lang="es-ES" dirty="0"/>
              <a:t>Promedio 85 Kb </a:t>
            </a:r>
          </a:p>
        </p:txBody>
      </p:sp>
      <p:sp>
        <p:nvSpPr>
          <p:cNvPr id="2" name="Cerrar llave 1"/>
          <p:cNvSpPr/>
          <p:nvPr/>
        </p:nvSpPr>
        <p:spPr>
          <a:xfrm rot="16200000">
            <a:off x="5952084" y="-1827736"/>
            <a:ext cx="360040" cy="828122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5159349" y="1484784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30 minutos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0D08FB1-C9E1-4E44-8CE8-330EB85F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8556"/>
              </p:ext>
            </p:extLst>
          </p:nvPr>
        </p:nvGraphicFramePr>
        <p:xfrm>
          <a:off x="6578796" y="4089603"/>
          <a:ext cx="543242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672">
                  <a:extLst>
                    <a:ext uri="{9D8B030D-6E8A-4147-A177-3AD203B41FA5}">
                      <a16:colId xmlns:a16="http://schemas.microsoft.com/office/drawing/2014/main" val="325761024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837720584"/>
                    </a:ext>
                  </a:extLst>
                </a:gridCol>
                <a:gridCol w="1656458">
                  <a:extLst>
                    <a:ext uri="{9D8B030D-6E8A-4147-A177-3AD203B41FA5}">
                      <a16:colId xmlns:a16="http://schemas.microsoft.com/office/drawing/2014/main" val="1110424488"/>
                    </a:ext>
                  </a:extLst>
                </a:gridCol>
              </a:tblGrid>
              <a:tr h="550452">
                <a:tc>
                  <a:txBody>
                    <a:bodyPr/>
                    <a:lstStyle/>
                    <a:p>
                      <a:endParaRPr lang="es-MX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Tiempo de retorno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16985"/>
                  </a:ext>
                </a:extLst>
              </a:tr>
              <a:tr h="318913">
                <a:tc>
                  <a:txBody>
                    <a:bodyPr/>
                    <a:lstStyle/>
                    <a:p>
                      <a:r>
                        <a:rPr lang="es-MX" sz="1600" dirty="0"/>
                        <a:t>Proceso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5 minutos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5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9236"/>
                  </a:ext>
                </a:extLst>
              </a:tr>
              <a:tr h="550452">
                <a:tc>
                  <a:txBody>
                    <a:bodyPr/>
                    <a:lstStyle/>
                    <a:p>
                      <a:r>
                        <a:rPr lang="es-MX" sz="1600" dirty="0"/>
                        <a:t>Proceso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minutos de espera</a:t>
                      </a:r>
                      <a:r>
                        <a:rPr lang="es-MX" sz="1600" dirty="0"/>
                        <a:t> + 15 minutos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20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48564"/>
                  </a:ext>
                </a:extLst>
              </a:tr>
              <a:tr h="550452">
                <a:tc>
                  <a:txBody>
                    <a:bodyPr/>
                    <a:lstStyle/>
                    <a:p>
                      <a:r>
                        <a:rPr lang="es-MX" sz="1600" dirty="0"/>
                        <a:t>Proceso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 minutos de espera</a:t>
                      </a:r>
                      <a:r>
                        <a:rPr lang="es-MX" sz="1600" dirty="0"/>
                        <a:t> + 10 minutos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30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99393"/>
                  </a:ext>
                </a:extLst>
              </a:tr>
              <a:tr h="550452"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55/3 = </a:t>
                      </a:r>
                      <a:r>
                        <a:rPr lang="es-MX" sz="1600" b="1" dirty="0"/>
                        <a:t>18.33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049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52" grpId="0"/>
      <p:bldP spid="10253" grpId="0"/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Con multiprogramación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85889" y="2906997"/>
            <a:ext cx="1368425" cy="1008013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sz="1400" b="1" dirty="0">
                <a:solidFill>
                  <a:schemeClr val="bg1"/>
                </a:solidFill>
              </a:rPr>
              <a:t>CPU=100%</a:t>
            </a:r>
          </a:p>
          <a:p>
            <a:r>
              <a:rPr lang="es-ES" sz="1400" b="1" dirty="0">
                <a:solidFill>
                  <a:schemeClr val="bg1"/>
                </a:solidFill>
              </a:rPr>
              <a:t>Memoria=50 Kb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85889" y="4923344"/>
            <a:ext cx="2808287" cy="1008014"/>
          </a:xfrm>
          <a:prstGeom prst="rect">
            <a:avLst/>
          </a:prstGeom>
          <a:solidFill>
            <a:srgbClr val="00006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b="1" dirty="0">
                <a:solidFill>
                  <a:schemeClr val="bg1"/>
                </a:solidFill>
              </a:rPr>
              <a:t>Memoria=80 Kb</a:t>
            </a:r>
          </a:p>
          <a:p>
            <a:r>
              <a:rPr lang="es-ES" b="1" dirty="0">
                <a:solidFill>
                  <a:srgbClr val="FFFF99"/>
                </a:solidFill>
              </a:rPr>
              <a:t>Uso de disco</a:t>
            </a:r>
          </a:p>
          <a:p>
            <a:r>
              <a:rPr lang="es-ES" b="1" dirty="0">
                <a:solidFill>
                  <a:srgbClr val="CC99FF"/>
                </a:solidFill>
              </a:rPr>
              <a:t>Uso de la impresora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85888" y="3915232"/>
            <a:ext cx="4176712" cy="1008014"/>
          </a:xfrm>
          <a:prstGeom prst="rect">
            <a:avLst/>
          </a:prstGeom>
          <a:solidFill>
            <a:srgbClr val="00006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b="1" dirty="0">
                <a:solidFill>
                  <a:schemeClr val="bg1"/>
                </a:solidFill>
              </a:rPr>
              <a:t>Memoria=100 Kb</a:t>
            </a:r>
          </a:p>
          <a:p>
            <a:r>
              <a:rPr lang="es-ES" b="1" dirty="0">
                <a:solidFill>
                  <a:srgbClr val="99FF99"/>
                </a:solidFill>
              </a:rPr>
              <a:t>Uso de terminal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95400" y="2207679"/>
            <a:ext cx="30999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009850" y="2187041"/>
            <a:ext cx="30999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 flipH="1">
            <a:off x="4818139" y="2207679"/>
            <a:ext cx="504825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306838" y="2187041"/>
            <a:ext cx="43823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1919288" y="2691865"/>
            <a:ext cx="84248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608889" y="2187041"/>
            <a:ext cx="94260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Tiempo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764293" y="1690688"/>
            <a:ext cx="410368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s-ES" dirty="0"/>
              <a:t>CPU= 5 de 15 </a:t>
            </a:r>
            <a:r>
              <a:rPr lang="es-ES" dirty="0" err="1"/>
              <a:t>mins</a:t>
            </a:r>
            <a:r>
              <a:rPr lang="es-ES" dirty="0"/>
              <a:t> = 33 %</a:t>
            </a:r>
          </a:p>
          <a:p>
            <a:pPr algn="l"/>
            <a:r>
              <a:rPr lang="es-ES" dirty="0"/>
              <a:t>Terminal = 15 de 15 </a:t>
            </a:r>
            <a:r>
              <a:rPr lang="es-ES" dirty="0" err="1"/>
              <a:t>mins</a:t>
            </a:r>
            <a:r>
              <a:rPr lang="es-ES" dirty="0"/>
              <a:t> = 100 %</a:t>
            </a:r>
          </a:p>
          <a:p>
            <a:pPr algn="l"/>
            <a:r>
              <a:rPr lang="es-ES" dirty="0"/>
              <a:t>Disco = 10 de 15 </a:t>
            </a:r>
            <a:r>
              <a:rPr lang="es-ES" dirty="0" err="1"/>
              <a:t>mins</a:t>
            </a:r>
            <a:r>
              <a:rPr lang="es-ES" dirty="0"/>
              <a:t> = 66 %</a:t>
            </a:r>
          </a:p>
          <a:p>
            <a:pPr algn="l"/>
            <a:r>
              <a:rPr lang="es-ES" dirty="0"/>
              <a:t>Impresora = 10 de 15 </a:t>
            </a:r>
            <a:r>
              <a:rPr lang="es-ES" dirty="0" err="1"/>
              <a:t>mins</a:t>
            </a:r>
            <a:r>
              <a:rPr lang="es-ES" dirty="0"/>
              <a:t> = 66 %</a:t>
            </a:r>
          </a:p>
          <a:p>
            <a:pPr algn="l"/>
            <a:endParaRPr lang="es-ES" dirty="0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0028101" y="1694548"/>
            <a:ext cx="20097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 b="1" dirty="0"/>
              <a:t>Memoria</a:t>
            </a:r>
          </a:p>
          <a:p>
            <a:pPr algn="l"/>
            <a:r>
              <a:rPr lang="es-ES" dirty="0"/>
              <a:t>230 Kb x 5 </a:t>
            </a:r>
            <a:r>
              <a:rPr lang="es-ES" dirty="0" err="1"/>
              <a:t>mins</a:t>
            </a:r>
            <a:endParaRPr lang="es-ES" dirty="0"/>
          </a:p>
          <a:p>
            <a:pPr algn="l"/>
            <a:r>
              <a:rPr lang="es-ES" dirty="0"/>
              <a:t>180 Kb x 5mins</a:t>
            </a:r>
          </a:p>
          <a:p>
            <a:pPr algn="l"/>
            <a:r>
              <a:rPr lang="es-ES" dirty="0"/>
              <a:t>100 Kb x 5 </a:t>
            </a:r>
            <a:r>
              <a:rPr lang="es-ES" dirty="0" err="1"/>
              <a:t>mins</a:t>
            </a:r>
            <a:endParaRPr lang="es-ES" dirty="0"/>
          </a:p>
          <a:p>
            <a:pPr algn="l"/>
            <a:r>
              <a:rPr lang="es-ES" dirty="0"/>
              <a:t>Promedio 170 Kb 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85889" y="6009815"/>
            <a:ext cx="91272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/>
              <a:t>230 Kb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298776" y="6009815"/>
            <a:ext cx="91272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/>
              <a:t>180 Kb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025976" y="6003465"/>
            <a:ext cx="91272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/>
              <a:t>100 Kb</a:t>
            </a:r>
          </a:p>
        </p:txBody>
      </p:sp>
      <p:cxnSp>
        <p:nvCxnSpPr>
          <p:cNvPr id="20" name="19 Conector recto"/>
          <p:cNvCxnSpPr/>
          <p:nvPr/>
        </p:nvCxnSpPr>
        <p:spPr>
          <a:xfrm rot="5400000">
            <a:off x="426096" y="4635312"/>
            <a:ext cx="345638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866255" y="4635312"/>
            <a:ext cx="345638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errar llave 24"/>
          <p:cNvSpPr/>
          <p:nvPr/>
        </p:nvSpPr>
        <p:spPr>
          <a:xfrm rot="16200000">
            <a:off x="2718381" y="542777"/>
            <a:ext cx="360039" cy="408061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1722240" y="1754992"/>
            <a:ext cx="228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15 minutos</a:t>
            </a:r>
          </a:p>
        </p:txBody>
      </p:sp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859DF983-C014-4AF1-AB43-BD1197463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6591"/>
              </p:ext>
            </p:extLst>
          </p:nvPr>
        </p:nvGraphicFramePr>
        <p:xfrm>
          <a:off x="6039639" y="3689183"/>
          <a:ext cx="5432426" cy="2465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672">
                  <a:extLst>
                    <a:ext uri="{9D8B030D-6E8A-4147-A177-3AD203B41FA5}">
                      <a16:colId xmlns:a16="http://schemas.microsoft.com/office/drawing/2014/main" val="325761024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837720584"/>
                    </a:ext>
                  </a:extLst>
                </a:gridCol>
                <a:gridCol w="1656458">
                  <a:extLst>
                    <a:ext uri="{9D8B030D-6E8A-4147-A177-3AD203B41FA5}">
                      <a16:colId xmlns:a16="http://schemas.microsoft.com/office/drawing/2014/main" val="1110424488"/>
                    </a:ext>
                  </a:extLst>
                </a:gridCol>
              </a:tblGrid>
              <a:tr h="58187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Tiempo de retorno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16985"/>
                  </a:ext>
                </a:extLst>
              </a:tr>
              <a:tr h="332500">
                <a:tc>
                  <a:txBody>
                    <a:bodyPr/>
                    <a:lstStyle/>
                    <a:p>
                      <a:r>
                        <a:rPr lang="es-MX" dirty="0"/>
                        <a:t>Proceso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 minutos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9236"/>
                  </a:ext>
                </a:extLst>
              </a:tr>
              <a:tr h="387265">
                <a:tc>
                  <a:txBody>
                    <a:bodyPr/>
                    <a:lstStyle/>
                    <a:p>
                      <a:r>
                        <a:rPr lang="es-MX" dirty="0"/>
                        <a:t>Proceso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 minutos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4856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s-MX" dirty="0"/>
                        <a:t>Proceso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 minutos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99393"/>
                  </a:ext>
                </a:extLst>
              </a:tr>
              <a:tr h="58187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30/3 = </a:t>
                      </a:r>
                      <a:r>
                        <a:rPr lang="es-MX" b="1" dirty="0"/>
                        <a:t>10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049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  <p:bldP spid="11269" grpId="0" animBg="1"/>
      <p:bldP spid="11276" grpId="0"/>
      <p:bldP spid="11277" grpId="0"/>
      <p:bldP spid="11278" grpId="0"/>
      <p:bldP spid="11279" grpId="0"/>
      <p:bldP spid="11280" grpId="0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Efectos de la multiprogramación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80615"/>
              </p:ext>
            </p:extLst>
          </p:nvPr>
        </p:nvGraphicFramePr>
        <p:xfrm>
          <a:off x="1631504" y="2348880"/>
          <a:ext cx="8856984" cy="352839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965496">
                  <a:extLst>
                    <a:ext uri="{9D8B030D-6E8A-4147-A177-3AD203B41FA5}">
                      <a16:colId xmlns:a16="http://schemas.microsoft.com/office/drawing/2014/main" val="446435947"/>
                    </a:ext>
                  </a:extLst>
                </a:gridCol>
                <a:gridCol w="2601254">
                  <a:extLst>
                    <a:ext uri="{9D8B030D-6E8A-4147-A177-3AD203B41FA5}">
                      <a16:colId xmlns:a16="http://schemas.microsoft.com/office/drawing/2014/main" val="1987064469"/>
                    </a:ext>
                  </a:extLst>
                </a:gridCol>
                <a:gridCol w="2290234">
                  <a:extLst>
                    <a:ext uri="{9D8B030D-6E8A-4147-A177-3AD203B41FA5}">
                      <a16:colId xmlns:a16="http://schemas.microsoft.com/office/drawing/2014/main" val="957106318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l" fontAlgn="b"/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 dirty="0" err="1">
                          <a:effectLst/>
                        </a:rPr>
                        <a:t>Monoprogramación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u="none" strike="noStrike" dirty="0">
                          <a:effectLst/>
                        </a:rPr>
                        <a:t>Multiprogramación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98324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Uso del procesador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16.6%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33%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71873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Uso de la memoria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85 Kb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170 Kb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1726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</a:rPr>
                        <a:t>Uso del disco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33%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66.6%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31371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</a:rPr>
                        <a:t>Uso de la impresora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33%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66.6%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6594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Tiempo transcurrido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30 min.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15 min.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73607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Tasa de productividad/trabajos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6 trabajos/hr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12 trabajos/hr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33284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Tiempo promedio de respuesta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18.33 min.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10 min.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352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559496" y="2780928"/>
            <a:ext cx="8943404" cy="4552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1559496" y="3236190"/>
            <a:ext cx="8943404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1559496" y="3693818"/>
            <a:ext cx="8943404" cy="4552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1559496" y="4149080"/>
            <a:ext cx="8943404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559496" y="4581128"/>
            <a:ext cx="8943404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1559496" y="5038756"/>
            <a:ext cx="8943404" cy="4552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1559496" y="5494018"/>
            <a:ext cx="8943404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Estructuras de sistemas computacionales y del sistema operativo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Requerimientos del Sistemas Operativo para la multiprogramación</a:t>
            </a:r>
          </a:p>
          <a:p>
            <a:r>
              <a:rPr lang="es-MX" dirty="0" err="1"/>
              <a:t>Monoprogramación</a:t>
            </a:r>
            <a:r>
              <a:rPr lang="es-MX" dirty="0"/>
              <a:t> vs Multiprogramación</a:t>
            </a:r>
          </a:p>
          <a:p>
            <a:r>
              <a:rPr lang="es-MX" sz="3200" dirty="0">
                <a:solidFill>
                  <a:srgbClr val="FF0000"/>
                </a:solidFill>
              </a:rPr>
              <a:t>DMA (</a:t>
            </a:r>
            <a:r>
              <a:rPr lang="es-MX" sz="3200" dirty="0" err="1">
                <a:solidFill>
                  <a:srgbClr val="FF0000"/>
                </a:solidFill>
              </a:rPr>
              <a:t>Direct</a:t>
            </a:r>
            <a:r>
              <a:rPr lang="es-MX" sz="3200" dirty="0">
                <a:solidFill>
                  <a:srgbClr val="FF0000"/>
                </a:solidFill>
              </a:rPr>
              <a:t> </a:t>
            </a:r>
            <a:r>
              <a:rPr lang="es-MX" sz="3200" dirty="0" err="1">
                <a:solidFill>
                  <a:srgbClr val="FF0000"/>
                </a:solidFill>
              </a:rPr>
              <a:t>Memory</a:t>
            </a:r>
            <a:r>
              <a:rPr lang="es-MX" sz="3200" dirty="0">
                <a:solidFill>
                  <a:srgbClr val="FF0000"/>
                </a:solidFill>
              </a:rPr>
              <a:t> Access)</a:t>
            </a:r>
          </a:p>
          <a:p>
            <a:r>
              <a:rPr lang="es-MX" dirty="0"/>
              <a:t>Jerarquías de Memoria</a:t>
            </a:r>
          </a:p>
          <a:p>
            <a:r>
              <a:rPr lang="es-MX" dirty="0"/>
              <a:t>Protección</a:t>
            </a:r>
          </a:p>
        </p:txBody>
      </p:sp>
    </p:spTree>
    <p:extLst>
      <p:ext uri="{BB962C8B-B14F-4D97-AF65-F5344CB8AC3E}">
        <p14:creationId xmlns:p14="http://schemas.microsoft.com/office/powerpoint/2010/main" val="72991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Estructura del DMA (Direct Memory Access)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Usada para transferir datos entre dispositivos de E/S y memoria sin intervención del CPU</a:t>
            </a:r>
          </a:p>
          <a:p>
            <a:r>
              <a:rPr lang="es-ES" dirty="0"/>
              <a:t>Solo se genera una interrupción al transferir un bloque</a:t>
            </a:r>
          </a:p>
          <a:p>
            <a:pPr lvl="1"/>
            <a:r>
              <a:rPr lang="es-ES" dirty="0"/>
              <a:t>En vez de una interrupción por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Operación del DMA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272425" y="3571876"/>
            <a:ext cx="1857013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r>
              <a:rPr lang="es-ES" sz="2400">
                <a:latin typeface="Times New Roman" pitchFamily="18" charset="0"/>
              </a:rPr>
              <a:t>CPU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174813" y="2060576"/>
            <a:ext cx="1857013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r>
              <a:rPr lang="es-ES" sz="2400">
                <a:latin typeface="Times New Roman" pitchFamily="18" charset="0"/>
              </a:rPr>
              <a:t>Memoria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8759850" y="3643314"/>
            <a:ext cx="1857013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r>
              <a:rPr lang="es-ES" sz="2400">
                <a:latin typeface="Times New Roman" pitchFamily="18" charset="0"/>
              </a:rPr>
              <a:t>E/S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7680858" y="5084764"/>
            <a:ext cx="1857013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r>
              <a:rPr lang="es-ES" sz="2400">
                <a:latin typeface="Times New Roman" pitchFamily="18" charset="0"/>
              </a:rPr>
              <a:t>DMA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23392" y="4868864"/>
            <a:ext cx="10585176" cy="0"/>
          </a:xfrm>
          <a:prstGeom prst="line">
            <a:avLst/>
          </a:prstGeom>
          <a:noFill/>
          <a:ln w="76200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endParaRPr lang="es-MX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2207568" y="4437064"/>
            <a:ext cx="0" cy="431800"/>
          </a:xfrm>
          <a:prstGeom prst="line">
            <a:avLst/>
          </a:prstGeom>
          <a:noFill/>
          <a:ln w="76200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6102295" y="4508501"/>
            <a:ext cx="0" cy="360363"/>
          </a:xfrm>
          <a:prstGeom prst="line">
            <a:avLst/>
          </a:prstGeom>
          <a:noFill/>
          <a:ln w="76200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9768408" y="4508501"/>
            <a:ext cx="0" cy="360363"/>
          </a:xfrm>
          <a:prstGeom prst="line">
            <a:avLst/>
          </a:prstGeom>
          <a:noFill/>
          <a:ln w="76200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8472264" y="4868864"/>
            <a:ext cx="0" cy="215900"/>
          </a:xfrm>
          <a:prstGeom prst="line">
            <a:avLst/>
          </a:prstGeom>
          <a:noFill/>
          <a:ln w="76200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2206570" y="4437112"/>
            <a:ext cx="6265693" cy="647700"/>
            <a:chOff x="960" y="2886"/>
            <a:chExt cx="3060" cy="408"/>
          </a:xfrm>
        </p:grpSpPr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960" y="2886"/>
              <a:ext cx="0" cy="2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V="1">
              <a:off x="960" y="3152"/>
              <a:ext cx="3060" cy="1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4020" y="3158"/>
              <a:ext cx="0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</p:grp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5187962" y="2205038"/>
            <a:ext cx="1844142" cy="86360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8760296" y="3644900"/>
            <a:ext cx="1857013" cy="863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r>
              <a:rPr lang="es-ES" sz="2400">
                <a:latin typeface="Times New Roman" pitchFamily="18" charset="0"/>
              </a:rPr>
              <a:t>E/S</a:t>
            </a:r>
          </a:p>
        </p:txBody>
      </p:sp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6086898" y="4508921"/>
            <a:ext cx="3681267" cy="576263"/>
            <a:chOff x="3113" y="2931"/>
            <a:chExt cx="1798" cy="363"/>
          </a:xfrm>
        </p:grpSpPr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4278" y="3158"/>
              <a:ext cx="0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4911" y="2931"/>
              <a:ext cx="0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 flipH="1">
              <a:off x="4278" y="3158"/>
              <a:ext cx="633" cy="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 flipV="1">
              <a:off x="4278" y="3158"/>
              <a:ext cx="0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H="1" flipV="1">
              <a:off x="3113" y="3158"/>
              <a:ext cx="1165" cy="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V="1">
              <a:off x="3117" y="2931"/>
              <a:ext cx="0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</p:grp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326527" y="4940300"/>
            <a:ext cx="5775768" cy="194117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eaLnBrk="0" hangingPunct="0"/>
            <a:r>
              <a:rPr lang="en-GB" sz="2000" b="1" dirty="0">
                <a:latin typeface="+mn-lt"/>
              </a:rPr>
              <a:t>El CPU le </a:t>
            </a:r>
            <a:r>
              <a:rPr lang="en-GB" sz="2000" b="1" dirty="0" err="1">
                <a:latin typeface="+mn-lt"/>
              </a:rPr>
              <a:t>indica</a:t>
            </a:r>
            <a:r>
              <a:rPr lang="en-GB" sz="2000" b="1" dirty="0">
                <a:latin typeface="+mn-lt"/>
              </a:rPr>
              <a:t> al </a:t>
            </a:r>
            <a:r>
              <a:rPr lang="en-GB" sz="2000" b="1" dirty="0" err="1">
                <a:latin typeface="+mn-lt"/>
              </a:rPr>
              <a:t>controlador</a:t>
            </a:r>
            <a:r>
              <a:rPr lang="en-GB" sz="2000" b="1" dirty="0">
                <a:latin typeface="+mn-lt"/>
              </a:rPr>
              <a:t> de DMA</a:t>
            </a:r>
          </a:p>
          <a:p>
            <a:pPr lvl="1" algn="l" eaLnBrk="0" hangingPunct="0"/>
            <a:r>
              <a:rPr lang="en-GB" sz="2000" dirty="0" err="1">
                <a:latin typeface="+mn-lt"/>
              </a:rPr>
              <a:t>Lectura</a:t>
            </a:r>
            <a:r>
              <a:rPr lang="en-GB" sz="2000" dirty="0">
                <a:latin typeface="+mn-lt"/>
              </a:rPr>
              <a:t> o </a:t>
            </a:r>
            <a:r>
              <a:rPr lang="en-GB" sz="2000" dirty="0" err="1">
                <a:latin typeface="+mn-lt"/>
              </a:rPr>
              <a:t>Escritura</a:t>
            </a:r>
            <a:endParaRPr lang="en-GB" sz="2000" dirty="0">
              <a:latin typeface="+mn-lt"/>
            </a:endParaRPr>
          </a:p>
          <a:p>
            <a:pPr lvl="1" algn="l" eaLnBrk="0" hangingPunct="0"/>
            <a:r>
              <a:rPr lang="en-GB" sz="2000" dirty="0" err="1">
                <a:latin typeface="+mn-lt"/>
              </a:rPr>
              <a:t>Dirección</a:t>
            </a:r>
            <a:r>
              <a:rPr lang="en-GB" sz="2000" dirty="0">
                <a:latin typeface="+mn-lt"/>
              </a:rPr>
              <a:t> del </a:t>
            </a:r>
            <a:r>
              <a:rPr lang="en-GB" sz="2000" dirty="0" err="1">
                <a:latin typeface="+mn-lt"/>
              </a:rPr>
              <a:t>dispositivo</a:t>
            </a:r>
            <a:endParaRPr lang="en-GB" sz="2000" dirty="0">
              <a:latin typeface="+mn-lt"/>
            </a:endParaRPr>
          </a:p>
          <a:p>
            <a:pPr lvl="1" algn="l" eaLnBrk="0" hangingPunct="0"/>
            <a:r>
              <a:rPr lang="en-GB" sz="2000" dirty="0" err="1">
                <a:latin typeface="+mn-lt"/>
              </a:rPr>
              <a:t>Dirección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err="1">
                <a:latin typeface="+mn-lt"/>
              </a:rPr>
              <a:t>inicial</a:t>
            </a:r>
            <a:r>
              <a:rPr lang="en-GB" sz="2000" dirty="0">
                <a:latin typeface="+mn-lt"/>
              </a:rPr>
              <a:t> del </a:t>
            </a:r>
            <a:r>
              <a:rPr lang="en-GB" sz="2000" dirty="0" err="1">
                <a:latin typeface="+mn-lt"/>
              </a:rPr>
              <a:t>bloque</a:t>
            </a:r>
            <a:r>
              <a:rPr lang="en-GB" sz="2000" dirty="0">
                <a:latin typeface="+mn-lt"/>
              </a:rPr>
              <a:t> de </a:t>
            </a:r>
            <a:r>
              <a:rPr lang="en-GB" sz="2000" dirty="0" err="1">
                <a:latin typeface="+mn-lt"/>
              </a:rPr>
              <a:t>memoria</a:t>
            </a:r>
            <a:r>
              <a:rPr lang="en-GB" sz="2000" dirty="0">
                <a:latin typeface="+mn-lt"/>
              </a:rPr>
              <a:t> o </a:t>
            </a:r>
            <a:r>
              <a:rPr lang="en-GB" sz="2000" dirty="0" err="1">
                <a:latin typeface="+mn-lt"/>
              </a:rPr>
              <a:t>datos</a:t>
            </a:r>
            <a:endParaRPr lang="en-GB" sz="2000" dirty="0">
              <a:latin typeface="+mn-lt"/>
            </a:endParaRPr>
          </a:p>
          <a:p>
            <a:pPr lvl="1" algn="l" eaLnBrk="0" hangingPunct="0"/>
            <a:r>
              <a:rPr lang="en-GB" sz="2000" dirty="0" err="1">
                <a:latin typeface="+mn-lt"/>
              </a:rPr>
              <a:t>Cantidad</a:t>
            </a:r>
            <a:r>
              <a:rPr lang="en-GB" sz="2000" dirty="0">
                <a:latin typeface="+mn-lt"/>
              </a:rPr>
              <a:t> de </a:t>
            </a:r>
            <a:r>
              <a:rPr lang="en-GB" sz="2000" dirty="0" err="1">
                <a:latin typeface="+mn-lt"/>
              </a:rPr>
              <a:t>datos</a:t>
            </a:r>
            <a:r>
              <a:rPr lang="en-GB" sz="2000" dirty="0">
                <a:latin typeface="+mn-lt"/>
              </a:rPr>
              <a:t> a ser </a:t>
            </a:r>
            <a:r>
              <a:rPr lang="en-GB" sz="2000" dirty="0" err="1">
                <a:latin typeface="+mn-lt"/>
              </a:rPr>
              <a:t>transferidos</a:t>
            </a:r>
            <a:endParaRPr lang="en-GB" sz="2000" dirty="0">
              <a:latin typeface="+mn-lt"/>
            </a:endParaRPr>
          </a:p>
          <a:p>
            <a:pPr algn="l" eaLnBrk="0" hangingPunct="0"/>
            <a:endParaRPr lang="es-ES" sz="2000" dirty="0">
              <a:latin typeface="+mn-lt"/>
            </a:endParaRP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326527" y="2490789"/>
            <a:ext cx="4257305" cy="92551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eaLnBrk="0" hangingPunct="0"/>
            <a:r>
              <a:rPr lang="en-GB" b="1">
                <a:solidFill>
                  <a:srgbClr val="C00000"/>
                </a:solidFill>
                <a:latin typeface="+mn-lt"/>
              </a:rPr>
              <a:t>El CPU puede ponerse a hacer otro trabajo</a:t>
            </a:r>
          </a:p>
          <a:p>
            <a:pPr algn="l" eaLnBrk="0" hangingPunct="0"/>
            <a:r>
              <a:rPr lang="en-GB" b="1">
                <a:solidFill>
                  <a:srgbClr val="C00000"/>
                </a:solidFill>
                <a:latin typeface="+mn-lt"/>
              </a:rPr>
              <a:t>El controlador DMA trata la transferencia</a:t>
            </a:r>
          </a:p>
          <a:p>
            <a:pPr algn="l" eaLnBrk="0" hangingPunct="0"/>
            <a:endParaRPr lang="es-E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672064" y="5949952"/>
            <a:ext cx="4908940" cy="71006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GB" sz="2000" b="1" dirty="0">
                <a:latin typeface="+mn-lt"/>
              </a:rPr>
              <a:t>El </a:t>
            </a:r>
            <a:r>
              <a:rPr lang="en-GB" sz="2000" b="1" dirty="0" err="1">
                <a:latin typeface="+mn-lt"/>
              </a:rPr>
              <a:t>controlador</a:t>
            </a:r>
            <a:r>
              <a:rPr lang="en-GB" sz="2000" b="1" dirty="0">
                <a:latin typeface="+mn-lt"/>
              </a:rPr>
              <a:t> DMA </a:t>
            </a:r>
            <a:r>
              <a:rPr lang="en-GB" sz="2000" b="1" dirty="0" err="1">
                <a:latin typeface="+mn-lt"/>
              </a:rPr>
              <a:t>emite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err="1">
                <a:latin typeface="+mn-lt"/>
              </a:rPr>
              <a:t>una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err="1">
                <a:latin typeface="+mn-lt"/>
              </a:rPr>
              <a:t>interrupción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err="1">
                <a:latin typeface="+mn-lt"/>
              </a:rPr>
              <a:t>cuando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err="1">
                <a:latin typeface="+mn-lt"/>
              </a:rPr>
              <a:t>termina</a:t>
            </a:r>
            <a:endParaRPr lang="en-GB" sz="20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9" grpId="0" animBg="1"/>
      <p:bldP spid="38929" grpId="1" animBg="1"/>
      <p:bldP spid="38930" grpId="0" animBg="1"/>
      <p:bldP spid="38930" grpId="1" animBg="1"/>
      <p:bldP spid="38938" grpId="0"/>
      <p:bldP spid="38938" grpId="1"/>
      <p:bldP spid="38939" grpId="0"/>
      <p:bldP spid="38939" grpId="1"/>
      <p:bldP spid="38940" grpId="0"/>
      <p:bldP spid="389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Estructuras de sistemas computacionales y del sistema operativo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Requerimientos del Sistemas Operativo para la multiprogramación</a:t>
            </a:r>
          </a:p>
          <a:p>
            <a:r>
              <a:rPr lang="es-MX" dirty="0" err="1"/>
              <a:t>Monoprogramación</a:t>
            </a:r>
            <a:r>
              <a:rPr lang="es-MX" dirty="0"/>
              <a:t> vs Multiprogramación</a:t>
            </a:r>
          </a:p>
          <a:p>
            <a:r>
              <a:rPr lang="es-MX" dirty="0"/>
              <a:t>DMA (</a:t>
            </a:r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Access)</a:t>
            </a:r>
          </a:p>
          <a:p>
            <a:r>
              <a:rPr lang="es-MX" sz="3200" dirty="0">
                <a:solidFill>
                  <a:srgbClr val="FF0000"/>
                </a:solidFill>
              </a:rPr>
              <a:t>Jerarquías de Memoria</a:t>
            </a:r>
          </a:p>
          <a:p>
            <a:r>
              <a:rPr lang="es-MX" dirty="0"/>
              <a:t>Protección</a:t>
            </a:r>
          </a:p>
        </p:txBody>
      </p:sp>
    </p:spTree>
    <p:extLst>
      <p:ext uri="{BB962C8B-B14F-4D97-AF65-F5344CB8AC3E}">
        <p14:creationId xmlns:p14="http://schemas.microsoft.com/office/powerpoint/2010/main" val="218643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abajo 1"/>
          <p:cNvSpPr/>
          <p:nvPr/>
        </p:nvSpPr>
        <p:spPr>
          <a:xfrm rot="10800000">
            <a:off x="5542154" y="1898629"/>
            <a:ext cx="1224136" cy="3726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791744" y="2132856"/>
            <a:ext cx="1793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Velocidad</a:t>
            </a:r>
          </a:p>
          <a:p>
            <a:r>
              <a:rPr lang="es-MX" sz="2400" dirty="0"/>
              <a:t>Costo</a:t>
            </a:r>
          </a:p>
          <a:p>
            <a:r>
              <a:rPr lang="es-MX" sz="2400" dirty="0"/>
              <a:t>Volatilidad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Jerarquía de los dispositivos de almacenamiento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623632" y="2032148"/>
            <a:ext cx="2897282" cy="399089"/>
          </a:xfrm>
          <a:prstGeom prst="rect">
            <a:avLst/>
          </a:prstGeom>
          <a:solidFill>
            <a:srgbClr val="7030A0"/>
          </a:solidFill>
          <a:ln w="3175" algn="ctr"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r>
              <a:rPr lang="es-ES" sz="2800">
                <a:solidFill>
                  <a:schemeClr val="bg1"/>
                </a:solidFill>
              </a:rPr>
              <a:t>Registros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207708" y="2696807"/>
            <a:ext cx="3697063" cy="399089"/>
          </a:xfrm>
          <a:prstGeom prst="rect">
            <a:avLst/>
          </a:prstGeom>
          <a:solidFill>
            <a:srgbClr val="7030A0"/>
          </a:solidFill>
          <a:ln w="3175" algn="ctr"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r>
              <a:rPr lang="es-ES" sz="2800">
                <a:solidFill>
                  <a:schemeClr val="bg1"/>
                </a:solidFill>
              </a:rPr>
              <a:t>Caché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787075" y="3362934"/>
            <a:ext cx="4536504" cy="399089"/>
          </a:xfrm>
          <a:prstGeom prst="rect">
            <a:avLst/>
          </a:prstGeom>
          <a:solidFill>
            <a:srgbClr val="7030A0"/>
          </a:solidFill>
          <a:ln w="3175" algn="ctr"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r>
              <a:rPr lang="es-ES" sz="2800">
                <a:solidFill>
                  <a:schemeClr val="bg1"/>
                </a:solidFill>
              </a:rPr>
              <a:t>Memoria principal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159382" y="4027593"/>
            <a:ext cx="5790156" cy="399089"/>
          </a:xfrm>
          <a:prstGeom prst="rect">
            <a:avLst/>
          </a:prstGeom>
          <a:solidFill>
            <a:srgbClr val="7030A0"/>
          </a:solidFill>
          <a:ln w="3175" algn="ctr"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Unidad de estado sólido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2592450" y="4693720"/>
            <a:ext cx="6841110" cy="399089"/>
          </a:xfrm>
          <a:prstGeom prst="rect">
            <a:avLst/>
          </a:prstGeom>
          <a:solidFill>
            <a:srgbClr val="7030A0"/>
          </a:solidFill>
          <a:ln w="3175" algn="ctr"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r>
              <a:rPr lang="es-ES" sz="2800">
                <a:solidFill>
                  <a:schemeClr val="bg1"/>
                </a:solidFill>
              </a:rPr>
              <a:t>Disco magnético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806052" y="5359846"/>
            <a:ext cx="8394404" cy="399089"/>
          </a:xfrm>
          <a:prstGeom prst="rect">
            <a:avLst/>
          </a:prstGeom>
          <a:solidFill>
            <a:srgbClr val="7030A0"/>
          </a:solidFill>
          <a:ln w="3175" algn="ctr">
            <a:miter lim="800000"/>
            <a:headEnd/>
            <a:tailEnd/>
          </a:ln>
          <a:effectLst/>
        </p:spPr>
        <p:txBody>
          <a:bodyPr wrap="none" anchor="ctr">
            <a:flatTx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Nube</a:t>
            </a: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5580887" y="2431237"/>
            <a:ext cx="497935" cy="26703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155212" y="2431237"/>
            <a:ext cx="500139" cy="2670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580887" y="3097363"/>
            <a:ext cx="497935" cy="26703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6155212" y="3097363"/>
            <a:ext cx="500139" cy="2670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5580887" y="3762023"/>
            <a:ext cx="497935" cy="26703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6155212" y="3762023"/>
            <a:ext cx="500139" cy="2670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5580887" y="4426682"/>
            <a:ext cx="497935" cy="26703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6155212" y="4426682"/>
            <a:ext cx="500139" cy="2670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5580887" y="5092809"/>
            <a:ext cx="497935" cy="26703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6155212" y="5092809"/>
            <a:ext cx="500139" cy="2670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43012" grpId="0" animBg="1"/>
      <p:bldP spid="43013" grpId="0" animBg="1"/>
      <p:bldP spid="43014" grpId="0" animBg="1"/>
      <p:bldP spid="43015" grpId="0" animBg="1"/>
      <p:bldP spid="43016" grpId="0" animBg="1"/>
      <p:bldP spid="43017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Estructuras de sistemas computacionales y del sistema operativo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Requerimientos del Sistemas Operativo para la multiprogramación</a:t>
            </a:r>
          </a:p>
          <a:p>
            <a:r>
              <a:rPr lang="es-MX" dirty="0" err="1"/>
              <a:t>Monoprogramación</a:t>
            </a:r>
            <a:r>
              <a:rPr lang="es-MX" dirty="0"/>
              <a:t> vs Multiprogramación</a:t>
            </a:r>
          </a:p>
          <a:p>
            <a:r>
              <a:rPr lang="es-MX" dirty="0"/>
              <a:t>DMA (</a:t>
            </a:r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Access)</a:t>
            </a:r>
          </a:p>
          <a:p>
            <a:r>
              <a:rPr lang="es-MX" dirty="0"/>
              <a:t>Jerarquías de Memoria</a:t>
            </a:r>
          </a:p>
          <a:p>
            <a:r>
              <a:rPr lang="es-MX" sz="3200" dirty="0">
                <a:solidFill>
                  <a:srgbClr val="FF0000"/>
                </a:solidFill>
              </a:rPr>
              <a:t>Protección</a:t>
            </a:r>
          </a:p>
        </p:txBody>
      </p:sp>
    </p:spTree>
    <p:extLst>
      <p:ext uri="{BB962C8B-B14F-4D97-AF65-F5344CB8AC3E}">
        <p14:creationId xmlns:p14="http://schemas.microsoft.com/office/powerpoint/2010/main" val="299506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Protección de Hardware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Dos modos de operación</a:t>
            </a:r>
          </a:p>
          <a:p>
            <a:r>
              <a:rPr lang="es-ES" dirty="0"/>
              <a:t>Protección de E/S</a:t>
            </a:r>
          </a:p>
          <a:p>
            <a:r>
              <a:rPr lang="es-ES" dirty="0"/>
              <a:t>Protección de memoria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Estructuras de sistemas computacionales y del sistema operativo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Requerimientos del Sistemas Operativo para la multiprogramación</a:t>
            </a:r>
          </a:p>
          <a:p>
            <a:r>
              <a:rPr lang="es-MX" dirty="0" err="1"/>
              <a:t>Monoprogramación</a:t>
            </a:r>
            <a:r>
              <a:rPr lang="es-MX" dirty="0"/>
              <a:t> vs Multiprogramación</a:t>
            </a:r>
          </a:p>
          <a:p>
            <a:r>
              <a:rPr lang="es-MX" dirty="0"/>
              <a:t>DMA (</a:t>
            </a:r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Access)</a:t>
            </a:r>
          </a:p>
          <a:p>
            <a:r>
              <a:rPr lang="es-MX" dirty="0"/>
              <a:t>Jerarquías de Memoria</a:t>
            </a:r>
          </a:p>
          <a:p>
            <a:r>
              <a:rPr lang="es-MX" dirty="0"/>
              <a:t>Protección</a:t>
            </a:r>
          </a:p>
        </p:txBody>
      </p:sp>
    </p:spTree>
    <p:extLst>
      <p:ext uri="{BB962C8B-B14F-4D97-AF65-F5344CB8AC3E}">
        <p14:creationId xmlns:p14="http://schemas.microsoft.com/office/powerpoint/2010/main" val="120089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Dos modos de operación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sistemas que comparten recursos requieren sistemas operativos que aseguran que un programa no cause que otros se ejecuten incorrectamente</a:t>
            </a:r>
          </a:p>
          <a:p>
            <a:endParaRPr lang="es-ES" dirty="0"/>
          </a:p>
          <a:p>
            <a:r>
              <a:rPr lang="es-ES" dirty="0"/>
              <a:t>Proveen hardware para soportar diferencias entre dos modos de operación</a:t>
            </a:r>
          </a:p>
          <a:p>
            <a:pPr lvl="1"/>
            <a:r>
              <a:rPr lang="es-ES" dirty="0"/>
              <a:t>Modo usuario – ejecución por parte del usuario</a:t>
            </a:r>
          </a:p>
          <a:p>
            <a:pPr lvl="1"/>
            <a:r>
              <a:rPr lang="es-ES" dirty="0"/>
              <a:t>Modo supervisor – ejecución por parte del sistema operativo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Dos modos de operación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Bit de modo en el CPU:  supervisor (0) o usuario (1)</a:t>
            </a:r>
          </a:p>
          <a:p>
            <a:r>
              <a:rPr lang="es-ES"/>
              <a:t>Las instrucciones privilegiadas solo pueden ejecutarse en modo supervisor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679826" y="3894138"/>
            <a:ext cx="1230313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34" charset="0"/>
              </a:rPr>
              <a:t>supervisor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108825" y="3894138"/>
            <a:ext cx="1066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34" charset="0"/>
              </a:rPr>
              <a:t>usuario</a:t>
            </a:r>
          </a:p>
        </p:txBody>
      </p:sp>
      <p:cxnSp>
        <p:nvCxnSpPr>
          <p:cNvPr id="28678" name="AutoShape 6"/>
          <p:cNvCxnSpPr>
            <a:cxnSpLocks noChangeShapeType="1"/>
            <a:stCxn id="28677" idx="0"/>
            <a:endCxn id="28676" idx="0"/>
          </p:cNvCxnSpPr>
          <p:nvPr/>
        </p:nvCxnSpPr>
        <p:spPr bwMode="auto">
          <a:xfrm rot="16200000" flipH="1" flipV="1">
            <a:off x="5968207" y="2221707"/>
            <a:ext cx="1587" cy="3346450"/>
          </a:xfrm>
          <a:prstGeom prst="curvedConnector3">
            <a:avLst>
              <a:gd name="adj1" fmla="val -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679" name="AutoShape 7"/>
          <p:cNvCxnSpPr>
            <a:cxnSpLocks noChangeShapeType="1"/>
            <a:stCxn id="28676" idx="4"/>
            <a:endCxn id="28677" idx="4"/>
          </p:cNvCxnSpPr>
          <p:nvPr/>
        </p:nvCxnSpPr>
        <p:spPr bwMode="auto">
          <a:xfrm rot="16200000" flipH="1">
            <a:off x="5968207" y="3364707"/>
            <a:ext cx="1587" cy="334645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295775" y="3284538"/>
            <a:ext cx="334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Interrupción,llamada al sistema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13275" y="4732338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Establecer modo usuario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Protección de E/S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007768" y="5649590"/>
            <a:ext cx="4464496" cy="72008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Instrucciones máquina para acceso a dispositivos de E/S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279576" y="4929510"/>
            <a:ext cx="7776864" cy="720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2423592" y="3573017"/>
            <a:ext cx="2376264" cy="7804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Programa de usuario</a:t>
            </a:r>
          </a:p>
        </p:txBody>
      </p:sp>
      <p:sp>
        <p:nvSpPr>
          <p:cNvPr id="10" name="Elipse 9"/>
          <p:cNvSpPr/>
          <p:nvPr/>
        </p:nvSpPr>
        <p:spPr>
          <a:xfrm>
            <a:off x="5015880" y="3573017"/>
            <a:ext cx="2376264" cy="7804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Programa de usuario</a:t>
            </a:r>
          </a:p>
        </p:txBody>
      </p:sp>
      <p:sp>
        <p:nvSpPr>
          <p:cNvPr id="11" name="Elipse 10"/>
          <p:cNvSpPr/>
          <p:nvPr/>
        </p:nvSpPr>
        <p:spPr>
          <a:xfrm>
            <a:off x="7546865" y="3573016"/>
            <a:ext cx="2376264" cy="7804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Programa de usuario</a:t>
            </a:r>
          </a:p>
        </p:txBody>
      </p:sp>
      <p:cxnSp>
        <p:nvCxnSpPr>
          <p:cNvPr id="9" name="Conector recto de flecha 8"/>
          <p:cNvCxnSpPr>
            <a:stCxn id="6" idx="4"/>
          </p:cNvCxnSpPr>
          <p:nvPr/>
        </p:nvCxnSpPr>
        <p:spPr>
          <a:xfrm>
            <a:off x="3611724" y="4353446"/>
            <a:ext cx="612068" cy="576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1" idx="4"/>
          </p:cNvCxnSpPr>
          <p:nvPr/>
        </p:nvCxnSpPr>
        <p:spPr>
          <a:xfrm flipH="1">
            <a:off x="8142514" y="4353445"/>
            <a:ext cx="592483" cy="601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0" idx="4"/>
          </p:cNvCxnSpPr>
          <p:nvPr/>
        </p:nvCxnSpPr>
        <p:spPr>
          <a:xfrm>
            <a:off x="6204012" y="4353446"/>
            <a:ext cx="36004" cy="576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006610" y="4492710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Modo usuario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9020403" y="505831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Modo supervisor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1919536" y="1690688"/>
            <a:ext cx="38176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600" b="1" dirty="0"/>
              <a:t>Todas las instrucciones de E/S son instrucciones privilegiadas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6023992" y="1690687"/>
            <a:ext cx="4508579" cy="144016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600" b="1" dirty="0"/>
              <a:t>Los programas de usuario no deben tener acceso a las instrucciones privilegiadas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Protección de E/S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007768" y="5649590"/>
            <a:ext cx="4464496" cy="72008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Instrucciones máquina para acceso a dispositivos de E/S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279576" y="4929510"/>
            <a:ext cx="7776864" cy="720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2423592" y="3573017"/>
            <a:ext cx="2376264" cy="7804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Programa de usuario</a:t>
            </a:r>
          </a:p>
        </p:txBody>
      </p:sp>
      <p:sp>
        <p:nvSpPr>
          <p:cNvPr id="7" name="Elipse 6"/>
          <p:cNvSpPr/>
          <p:nvPr/>
        </p:nvSpPr>
        <p:spPr>
          <a:xfrm>
            <a:off x="5015880" y="3573017"/>
            <a:ext cx="2376264" cy="7804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Programa de usuario</a:t>
            </a:r>
          </a:p>
        </p:txBody>
      </p:sp>
      <p:sp>
        <p:nvSpPr>
          <p:cNvPr id="8" name="Elipse 7"/>
          <p:cNvSpPr/>
          <p:nvPr/>
        </p:nvSpPr>
        <p:spPr>
          <a:xfrm>
            <a:off x="7546865" y="3573016"/>
            <a:ext cx="2376264" cy="7804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Programa de usuario</a:t>
            </a:r>
          </a:p>
        </p:txBody>
      </p:sp>
      <p:cxnSp>
        <p:nvCxnSpPr>
          <p:cNvPr id="9" name="Conector recto de flecha 8"/>
          <p:cNvCxnSpPr>
            <a:stCxn id="6" idx="4"/>
          </p:cNvCxnSpPr>
          <p:nvPr/>
        </p:nvCxnSpPr>
        <p:spPr>
          <a:xfrm>
            <a:off x="3611724" y="4353446"/>
            <a:ext cx="0" cy="3869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8" idx="4"/>
          </p:cNvCxnSpPr>
          <p:nvPr/>
        </p:nvCxnSpPr>
        <p:spPr>
          <a:xfrm>
            <a:off x="8734997" y="4353445"/>
            <a:ext cx="0" cy="386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" idx="4"/>
            <a:endCxn id="17" idx="0"/>
          </p:cNvCxnSpPr>
          <p:nvPr/>
        </p:nvCxnSpPr>
        <p:spPr>
          <a:xfrm>
            <a:off x="6204012" y="4353446"/>
            <a:ext cx="13963" cy="386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9006610" y="4492710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Modo usuario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020403" y="505831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Modo supervisor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387621" y="4740411"/>
            <a:ext cx="5660707" cy="513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Llamadas al sistema operativo</a:t>
            </a:r>
          </a:p>
        </p:txBody>
      </p:sp>
      <p:cxnSp>
        <p:nvCxnSpPr>
          <p:cNvPr id="25" name="Conector recto de flecha 24"/>
          <p:cNvCxnSpPr>
            <a:stCxn id="17" idx="2"/>
            <a:endCxn id="4" idx="0"/>
          </p:cNvCxnSpPr>
          <p:nvPr/>
        </p:nvCxnSpPr>
        <p:spPr>
          <a:xfrm>
            <a:off x="6217975" y="5253547"/>
            <a:ext cx="22041" cy="3960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/>
          <p:cNvSpPr/>
          <p:nvPr/>
        </p:nvSpPr>
        <p:spPr>
          <a:xfrm>
            <a:off x="8168186" y="1599721"/>
            <a:ext cx="376046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400" dirty="0"/>
              <a:t>Los lenguajes de alto nivel proveen funciones para hacer llamadas al sistema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4279754" y="1599721"/>
            <a:ext cx="376046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400" dirty="0"/>
              <a:t>Generalmente disponibles como instrucciones en ensamblador</a:t>
            </a:r>
          </a:p>
          <a:p>
            <a:pPr algn="l"/>
            <a:r>
              <a:rPr lang="es-ES" sz="2400" dirty="0"/>
              <a:t>Ejemplo: </a:t>
            </a:r>
            <a:r>
              <a:rPr lang="es-ES" sz="2400" b="1" dirty="0" err="1">
                <a:latin typeface="Courier New" pitchFamily="49" charset="0"/>
              </a:rPr>
              <a:t>int</a:t>
            </a:r>
            <a:r>
              <a:rPr lang="es-ES" sz="2400" b="1" dirty="0">
                <a:latin typeface="Courier New" pitchFamily="49" charset="0"/>
              </a:rPr>
              <a:t> </a:t>
            </a:r>
            <a:r>
              <a:rPr lang="es-ES" sz="2400" b="1" i="1" dirty="0">
                <a:latin typeface="Courier New" pitchFamily="49" charset="0"/>
              </a:rPr>
              <a:t>xxx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325968" y="1628800"/>
            <a:ext cx="3775809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400" dirty="0"/>
              <a:t>Las llamadas al sistema proveen la interface entre los programas en ejecución y el sistema operativo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Protección de E/S: Llamadas al sistema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407368" y="1705585"/>
            <a:ext cx="6120680" cy="1306264"/>
          </a:xfrm>
          <a:prstGeom prst="roundRect">
            <a:avLst/>
          </a:prstGeom>
          <a:solidFill>
            <a:srgbClr val="00006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dirty="0"/>
              <a:t>Métodos empleados para pasar parámetros entre un programa en ejecución y el sistema operativo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07368" y="3356992"/>
            <a:ext cx="1944216" cy="8640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Registros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29613" y="3572907"/>
            <a:ext cx="2030883" cy="28250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770234" y="3789040"/>
            <a:ext cx="1637713" cy="26613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4229613" y="3675252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mov</a:t>
            </a:r>
            <a:r>
              <a:rPr lang="es-MX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reg1,</a:t>
            </a:r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237575" y="411448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mov</a:t>
            </a:r>
            <a:r>
              <a:rPr lang="es-MX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reg2,</a:t>
            </a:r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param2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62183" y="3796836"/>
            <a:ext cx="1222049" cy="5326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7250042" y="3383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reg1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960096" y="4778046"/>
            <a:ext cx="1222049" cy="5326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7247955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reg2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223792" y="5882318"/>
            <a:ext cx="1443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0x80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780510" y="4538674"/>
            <a:ext cx="1621086" cy="114966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MX" sz="140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8781065" y="4555021"/>
            <a:ext cx="143320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1400" dirty="0">
                <a:solidFill>
                  <a:schemeClr val="tx2"/>
                </a:solidFill>
              </a:rPr>
              <a:t>Uso de parámetros de reg1 y reg2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0771321" y="4463874"/>
            <a:ext cx="13733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dirty="0"/>
              <a:t>Código de la llamada al sistema 0x80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60496" y="3860101"/>
            <a:ext cx="722808" cy="1537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6259649" y="4283759"/>
            <a:ext cx="710375" cy="7294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189399" y="388253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param1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176120" y="4890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param2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8214650" y="4013807"/>
            <a:ext cx="1793527" cy="1503426"/>
          </a:xfrm>
          <a:custGeom>
            <a:avLst/>
            <a:gdLst>
              <a:gd name="connsiteX0" fmla="*/ 0 w 1683751"/>
              <a:gd name="connsiteY0" fmla="*/ 0 h 1390649"/>
              <a:gd name="connsiteX1" fmla="*/ 1683751 w 1683751"/>
              <a:gd name="connsiteY1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303188 w 1683751"/>
              <a:gd name="connsiteY2" fmla="*/ 112679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931838 w 1683751"/>
              <a:gd name="connsiteY2" fmla="*/ 122204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931838 w 1683751"/>
              <a:gd name="connsiteY2" fmla="*/ 122204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392088 w 1683751"/>
              <a:gd name="connsiteY2" fmla="*/ 1095048 h 1390649"/>
              <a:gd name="connsiteX3" fmla="*/ 1683751 w 1683751"/>
              <a:gd name="connsiteY3" fmla="*/ 1390649 h 139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751" h="1390649">
                <a:moveTo>
                  <a:pt x="0" y="0"/>
                </a:moveTo>
                <a:cubicBezTo>
                  <a:pt x="21116" y="50953"/>
                  <a:pt x="190465" y="-34483"/>
                  <a:pt x="240996" y="153317"/>
                </a:cubicBezTo>
                <a:cubicBezTo>
                  <a:pt x="291527" y="341117"/>
                  <a:pt x="132579" y="914226"/>
                  <a:pt x="392088" y="1095048"/>
                </a:cubicBezTo>
                <a:cubicBezTo>
                  <a:pt x="1208950" y="1416050"/>
                  <a:pt x="1122501" y="927099"/>
                  <a:pt x="1683751" y="1390649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8214650" y="5013177"/>
            <a:ext cx="1737437" cy="541316"/>
          </a:xfrm>
          <a:custGeom>
            <a:avLst/>
            <a:gdLst>
              <a:gd name="connsiteX0" fmla="*/ 0 w 1683751"/>
              <a:gd name="connsiteY0" fmla="*/ 0 h 1390649"/>
              <a:gd name="connsiteX1" fmla="*/ 1683751 w 1683751"/>
              <a:gd name="connsiteY1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303188 w 1683751"/>
              <a:gd name="connsiteY2" fmla="*/ 112679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931838 w 1683751"/>
              <a:gd name="connsiteY2" fmla="*/ 122204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931838 w 1683751"/>
              <a:gd name="connsiteY2" fmla="*/ 122204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392088 w 1683751"/>
              <a:gd name="connsiteY2" fmla="*/ 109504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171146 w 1683751"/>
              <a:gd name="connsiteY1" fmla="*/ 685117 h 1390649"/>
              <a:gd name="connsiteX2" fmla="*/ 392088 w 1683751"/>
              <a:gd name="connsiteY2" fmla="*/ 109504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171146 w 1683751"/>
              <a:gd name="connsiteY1" fmla="*/ 685117 h 1390649"/>
              <a:gd name="connsiteX2" fmla="*/ 715938 w 1683751"/>
              <a:gd name="connsiteY2" fmla="*/ 1077323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09246 w 1683751"/>
              <a:gd name="connsiteY1" fmla="*/ 614210 h 1390649"/>
              <a:gd name="connsiteX2" fmla="*/ 715938 w 1683751"/>
              <a:gd name="connsiteY2" fmla="*/ 1077323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53696 w 1683751"/>
              <a:gd name="connsiteY1" fmla="*/ 596484 h 1390649"/>
              <a:gd name="connsiteX2" fmla="*/ 715938 w 1683751"/>
              <a:gd name="connsiteY2" fmla="*/ 1077323 h 1390649"/>
              <a:gd name="connsiteX3" fmla="*/ 1683751 w 1683751"/>
              <a:gd name="connsiteY3" fmla="*/ 1390649 h 1390649"/>
              <a:gd name="connsiteX0" fmla="*/ 0 w 1613901"/>
              <a:gd name="connsiteY0" fmla="*/ 0 h 1372922"/>
              <a:gd name="connsiteX1" fmla="*/ 253696 w 1613901"/>
              <a:gd name="connsiteY1" fmla="*/ 596484 h 1372922"/>
              <a:gd name="connsiteX2" fmla="*/ 715938 w 1613901"/>
              <a:gd name="connsiteY2" fmla="*/ 1077323 h 1372922"/>
              <a:gd name="connsiteX3" fmla="*/ 1613901 w 1613901"/>
              <a:gd name="connsiteY3" fmla="*/ 1372922 h 1372922"/>
              <a:gd name="connsiteX0" fmla="*/ 0 w 1613901"/>
              <a:gd name="connsiteY0" fmla="*/ 0 h 1372922"/>
              <a:gd name="connsiteX1" fmla="*/ 342596 w 1613901"/>
              <a:gd name="connsiteY1" fmla="*/ 702843 h 1372922"/>
              <a:gd name="connsiteX2" fmla="*/ 715938 w 1613901"/>
              <a:gd name="connsiteY2" fmla="*/ 1077323 h 1372922"/>
              <a:gd name="connsiteX3" fmla="*/ 1613901 w 1613901"/>
              <a:gd name="connsiteY3" fmla="*/ 1372922 h 1372922"/>
              <a:gd name="connsiteX0" fmla="*/ 0 w 1613901"/>
              <a:gd name="connsiteY0" fmla="*/ 0 h 1372922"/>
              <a:gd name="connsiteX1" fmla="*/ 342596 w 1613901"/>
              <a:gd name="connsiteY1" fmla="*/ 702843 h 1372922"/>
              <a:gd name="connsiteX2" fmla="*/ 715938 w 1613901"/>
              <a:gd name="connsiteY2" fmla="*/ 1077323 h 1372922"/>
              <a:gd name="connsiteX3" fmla="*/ 1613901 w 1613901"/>
              <a:gd name="connsiteY3" fmla="*/ 1372922 h 1372922"/>
              <a:gd name="connsiteX0" fmla="*/ 0 w 1613901"/>
              <a:gd name="connsiteY0" fmla="*/ 0 h 1372922"/>
              <a:gd name="connsiteX1" fmla="*/ 342596 w 1613901"/>
              <a:gd name="connsiteY1" fmla="*/ 702843 h 1372922"/>
              <a:gd name="connsiteX2" fmla="*/ 715938 w 1613901"/>
              <a:gd name="connsiteY2" fmla="*/ 1077323 h 1372922"/>
              <a:gd name="connsiteX3" fmla="*/ 1613901 w 1613901"/>
              <a:gd name="connsiteY3" fmla="*/ 1372922 h 1372922"/>
              <a:gd name="connsiteX0" fmla="*/ 0 w 1613901"/>
              <a:gd name="connsiteY0" fmla="*/ 0 h 1372922"/>
              <a:gd name="connsiteX1" fmla="*/ 342596 w 1613901"/>
              <a:gd name="connsiteY1" fmla="*/ 702843 h 1372922"/>
              <a:gd name="connsiteX2" fmla="*/ 715938 w 1613901"/>
              <a:gd name="connsiteY2" fmla="*/ 1077323 h 1372922"/>
              <a:gd name="connsiteX3" fmla="*/ 1613901 w 1613901"/>
              <a:gd name="connsiteY3" fmla="*/ 1372922 h 1372922"/>
              <a:gd name="connsiteX0" fmla="*/ 0 w 1613901"/>
              <a:gd name="connsiteY0" fmla="*/ 0 h 1372922"/>
              <a:gd name="connsiteX1" fmla="*/ 342596 w 1613901"/>
              <a:gd name="connsiteY1" fmla="*/ 702843 h 1372922"/>
              <a:gd name="connsiteX2" fmla="*/ 1613901 w 1613901"/>
              <a:gd name="connsiteY2" fmla="*/ 1372922 h 1372922"/>
              <a:gd name="connsiteX0" fmla="*/ 0 w 1613901"/>
              <a:gd name="connsiteY0" fmla="*/ 0 h 1372922"/>
              <a:gd name="connsiteX1" fmla="*/ 563576 w 1613901"/>
              <a:gd name="connsiteY1" fmla="*/ 1128283 h 1372922"/>
              <a:gd name="connsiteX2" fmla="*/ 1613901 w 1613901"/>
              <a:gd name="connsiteY2" fmla="*/ 1372922 h 1372922"/>
              <a:gd name="connsiteX0" fmla="*/ 0 w 1613901"/>
              <a:gd name="connsiteY0" fmla="*/ 0 h 1372922"/>
              <a:gd name="connsiteX1" fmla="*/ 601676 w 1613901"/>
              <a:gd name="connsiteY1" fmla="*/ 1192099 h 1372922"/>
              <a:gd name="connsiteX2" fmla="*/ 1613901 w 1613901"/>
              <a:gd name="connsiteY2" fmla="*/ 1372922 h 1372922"/>
              <a:gd name="connsiteX0" fmla="*/ 0 w 1613901"/>
              <a:gd name="connsiteY0" fmla="*/ 0 h 1372922"/>
              <a:gd name="connsiteX1" fmla="*/ 260256 w 1613901"/>
              <a:gd name="connsiteY1" fmla="*/ 906301 h 1372922"/>
              <a:gd name="connsiteX2" fmla="*/ 601676 w 1613901"/>
              <a:gd name="connsiteY2" fmla="*/ 1192099 h 1372922"/>
              <a:gd name="connsiteX3" fmla="*/ 1613901 w 1613901"/>
              <a:gd name="connsiteY3" fmla="*/ 1372922 h 137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3901" h="1372922">
                <a:moveTo>
                  <a:pt x="0" y="0"/>
                </a:moveTo>
                <a:cubicBezTo>
                  <a:pt x="50996" y="101416"/>
                  <a:pt x="159977" y="707618"/>
                  <a:pt x="260256" y="906301"/>
                </a:cubicBezTo>
                <a:cubicBezTo>
                  <a:pt x="360535" y="1104984"/>
                  <a:pt x="383689" y="1064694"/>
                  <a:pt x="601676" y="1192099"/>
                </a:cubicBezTo>
                <a:cubicBezTo>
                  <a:pt x="870660" y="1420919"/>
                  <a:pt x="1349046" y="1233322"/>
                  <a:pt x="1613901" y="137292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6248206" y="5574234"/>
            <a:ext cx="2515677" cy="3550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1" grpId="0"/>
      <p:bldP spid="23" grpId="0"/>
      <p:bldP spid="25" grpId="0" animBg="1"/>
      <p:bldP spid="26" grpId="0" animBg="1"/>
      <p:bldP spid="27" grpId="0"/>
      <p:bldP spid="29" grpId="0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Protección de E/S: Llamadas al sistema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407368" y="1705585"/>
            <a:ext cx="6120680" cy="13062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dirty="0"/>
              <a:t>Métodos empleados para pasar parámetros entre un programa en ejecución y el sistema operativo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07368" y="3356992"/>
            <a:ext cx="1944216" cy="864096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Registros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407368" y="4365104"/>
            <a:ext cx="1944216" cy="8640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En una tabla en memoria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767059" y="4529149"/>
            <a:ext cx="1637713" cy="11496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MX" sz="14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29613" y="3572907"/>
            <a:ext cx="2030883" cy="28250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s-ES" dirty="0"/>
              <a:t>X: </a:t>
            </a:r>
          </a:p>
          <a:p>
            <a:pPr lvl="1" algn="l"/>
            <a:r>
              <a:rPr lang="es-ES" dirty="0"/>
              <a:t>parámetros para una llamada</a:t>
            </a:r>
          </a:p>
          <a:p>
            <a:endParaRPr lang="es-E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770234" y="3789040"/>
            <a:ext cx="1637713" cy="26613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72121" y="3796836"/>
            <a:ext cx="1222049" cy="5326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809743" y="4361493"/>
            <a:ext cx="1084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Registro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6270773" y="4126583"/>
            <a:ext cx="678782" cy="1390648"/>
          </a:xfrm>
          <a:custGeom>
            <a:avLst/>
            <a:gdLst>
              <a:gd name="connsiteX0" fmla="*/ 0 w 525751"/>
              <a:gd name="connsiteY0" fmla="*/ 0 h 1400175"/>
              <a:gd name="connsiteX1" fmla="*/ 525751 w 525751"/>
              <a:gd name="connsiteY1" fmla="*/ 1400175 h 1400175"/>
              <a:gd name="connsiteX0" fmla="*/ 0 w 525751"/>
              <a:gd name="connsiteY0" fmla="*/ 0 h 1400175"/>
              <a:gd name="connsiteX1" fmla="*/ 362137 w 525751"/>
              <a:gd name="connsiteY1" fmla="*/ 1022678 h 1400175"/>
              <a:gd name="connsiteX2" fmla="*/ 525751 w 525751"/>
              <a:gd name="connsiteY2" fmla="*/ 1400175 h 1400175"/>
              <a:gd name="connsiteX0" fmla="*/ 0 w 525751"/>
              <a:gd name="connsiteY0" fmla="*/ 0 h 1400175"/>
              <a:gd name="connsiteX1" fmla="*/ 362137 w 525751"/>
              <a:gd name="connsiteY1" fmla="*/ 1022678 h 1400175"/>
              <a:gd name="connsiteX2" fmla="*/ 525751 w 525751"/>
              <a:gd name="connsiteY2" fmla="*/ 1400175 h 1400175"/>
              <a:gd name="connsiteX0" fmla="*/ 0 w 525751"/>
              <a:gd name="connsiteY0" fmla="*/ 0 h 1400175"/>
              <a:gd name="connsiteX1" fmla="*/ 273237 w 525751"/>
              <a:gd name="connsiteY1" fmla="*/ 844878 h 1400175"/>
              <a:gd name="connsiteX2" fmla="*/ 525751 w 525751"/>
              <a:gd name="connsiteY2" fmla="*/ 1400175 h 1400175"/>
              <a:gd name="connsiteX0" fmla="*/ 0 w 525751"/>
              <a:gd name="connsiteY0" fmla="*/ 0 h 1454478"/>
              <a:gd name="connsiteX1" fmla="*/ 235137 w 525751"/>
              <a:gd name="connsiteY1" fmla="*/ 1454478 h 1454478"/>
              <a:gd name="connsiteX2" fmla="*/ 525751 w 525751"/>
              <a:gd name="connsiteY2" fmla="*/ 1400175 h 1454478"/>
              <a:gd name="connsiteX0" fmla="*/ 0 w 525751"/>
              <a:gd name="connsiteY0" fmla="*/ 0 h 1458154"/>
              <a:gd name="connsiteX1" fmla="*/ 235137 w 525751"/>
              <a:gd name="connsiteY1" fmla="*/ 1454478 h 1458154"/>
              <a:gd name="connsiteX2" fmla="*/ 525751 w 525751"/>
              <a:gd name="connsiteY2" fmla="*/ 1400175 h 1458154"/>
              <a:gd name="connsiteX0" fmla="*/ 0 w 525751"/>
              <a:gd name="connsiteY0" fmla="*/ 0 h 1458154"/>
              <a:gd name="connsiteX1" fmla="*/ 235137 w 525751"/>
              <a:gd name="connsiteY1" fmla="*/ 1454478 h 1458154"/>
              <a:gd name="connsiteX2" fmla="*/ 525751 w 525751"/>
              <a:gd name="connsiteY2" fmla="*/ 1400175 h 1458154"/>
              <a:gd name="connsiteX0" fmla="*/ 0 w 525751"/>
              <a:gd name="connsiteY0" fmla="*/ 0 h 1458154"/>
              <a:gd name="connsiteX1" fmla="*/ 235137 w 525751"/>
              <a:gd name="connsiteY1" fmla="*/ 1454478 h 1458154"/>
              <a:gd name="connsiteX2" fmla="*/ 525751 w 525751"/>
              <a:gd name="connsiteY2" fmla="*/ 1400175 h 1458154"/>
              <a:gd name="connsiteX0" fmla="*/ 0 w 525751"/>
              <a:gd name="connsiteY0" fmla="*/ 0 h 1400175"/>
              <a:gd name="connsiteX1" fmla="*/ 525751 w 525751"/>
              <a:gd name="connsiteY1" fmla="*/ 1400175 h 1400175"/>
              <a:gd name="connsiteX0" fmla="*/ 0 w 525751"/>
              <a:gd name="connsiteY0" fmla="*/ 0 h 1400175"/>
              <a:gd name="connsiteX1" fmla="*/ 184337 w 525751"/>
              <a:gd name="connsiteY1" fmla="*/ 1378278 h 1400175"/>
              <a:gd name="connsiteX2" fmla="*/ 525751 w 525751"/>
              <a:gd name="connsiteY2" fmla="*/ 1400175 h 1400175"/>
              <a:gd name="connsiteX0" fmla="*/ 0 w 525751"/>
              <a:gd name="connsiteY0" fmla="*/ 0 h 1400175"/>
              <a:gd name="connsiteX1" fmla="*/ 222437 w 525751"/>
              <a:gd name="connsiteY1" fmla="*/ 1390978 h 1400175"/>
              <a:gd name="connsiteX2" fmla="*/ 525751 w 525751"/>
              <a:gd name="connsiteY2" fmla="*/ 1400175 h 1400175"/>
              <a:gd name="connsiteX0" fmla="*/ 0 w 525751"/>
              <a:gd name="connsiteY0" fmla="*/ 0 h 1400175"/>
              <a:gd name="connsiteX1" fmla="*/ 222437 w 525751"/>
              <a:gd name="connsiteY1" fmla="*/ 1390978 h 1400175"/>
              <a:gd name="connsiteX2" fmla="*/ 525751 w 525751"/>
              <a:gd name="connsiteY2" fmla="*/ 1400175 h 1400175"/>
              <a:gd name="connsiteX0" fmla="*/ 0 w 525751"/>
              <a:gd name="connsiteY0" fmla="*/ 0 h 1400175"/>
              <a:gd name="connsiteX1" fmla="*/ 193862 w 525751"/>
              <a:gd name="connsiteY1" fmla="*/ 1362403 h 1400175"/>
              <a:gd name="connsiteX2" fmla="*/ 525751 w 525751"/>
              <a:gd name="connsiteY2" fmla="*/ 1400175 h 1400175"/>
              <a:gd name="connsiteX0" fmla="*/ 0 w 525751"/>
              <a:gd name="connsiteY0" fmla="*/ 0 h 1400175"/>
              <a:gd name="connsiteX1" fmla="*/ 193862 w 525751"/>
              <a:gd name="connsiteY1" fmla="*/ 1362403 h 1400175"/>
              <a:gd name="connsiteX2" fmla="*/ 525751 w 525751"/>
              <a:gd name="connsiteY2" fmla="*/ 1400175 h 1400175"/>
              <a:gd name="connsiteX0" fmla="*/ 0 w 525751"/>
              <a:gd name="connsiteY0" fmla="*/ 0 h 1400175"/>
              <a:gd name="connsiteX1" fmla="*/ 193862 w 525751"/>
              <a:gd name="connsiteY1" fmla="*/ 1362403 h 1400175"/>
              <a:gd name="connsiteX2" fmla="*/ 525751 w 525751"/>
              <a:gd name="connsiteY2" fmla="*/ 1400175 h 1400175"/>
              <a:gd name="connsiteX0" fmla="*/ 0 w 525751"/>
              <a:gd name="connsiteY0" fmla="*/ 0 h 1426899"/>
              <a:gd name="connsiteX1" fmla="*/ 193862 w 525751"/>
              <a:gd name="connsiteY1" fmla="*/ 1362403 h 1426899"/>
              <a:gd name="connsiteX2" fmla="*/ 525751 w 525751"/>
              <a:gd name="connsiteY2" fmla="*/ 1400175 h 1426899"/>
              <a:gd name="connsiteX0" fmla="*/ 0 w 525751"/>
              <a:gd name="connsiteY0" fmla="*/ 0 h 1400175"/>
              <a:gd name="connsiteX1" fmla="*/ 170049 w 525751"/>
              <a:gd name="connsiteY1" fmla="*/ 1262391 h 1400175"/>
              <a:gd name="connsiteX2" fmla="*/ 525751 w 525751"/>
              <a:gd name="connsiteY2" fmla="*/ 1400175 h 1400175"/>
              <a:gd name="connsiteX0" fmla="*/ 0 w 525751"/>
              <a:gd name="connsiteY0" fmla="*/ 0 h 1400175"/>
              <a:gd name="connsiteX1" fmla="*/ 176400 w 525751"/>
              <a:gd name="connsiteY1" fmla="*/ 144790 h 1400175"/>
              <a:gd name="connsiteX2" fmla="*/ 170049 w 525751"/>
              <a:gd name="connsiteY2" fmla="*/ 1262391 h 1400175"/>
              <a:gd name="connsiteX3" fmla="*/ 525751 w 525751"/>
              <a:gd name="connsiteY3" fmla="*/ 1400175 h 1400175"/>
              <a:gd name="connsiteX0" fmla="*/ 0 w 525751"/>
              <a:gd name="connsiteY0" fmla="*/ 0 h 1400175"/>
              <a:gd name="connsiteX1" fmla="*/ 181162 w 525751"/>
              <a:gd name="connsiteY1" fmla="*/ 144790 h 1400175"/>
              <a:gd name="connsiteX2" fmla="*/ 170049 w 525751"/>
              <a:gd name="connsiteY2" fmla="*/ 1262391 h 1400175"/>
              <a:gd name="connsiteX3" fmla="*/ 525751 w 525751"/>
              <a:gd name="connsiteY3" fmla="*/ 1400175 h 1400175"/>
              <a:gd name="connsiteX0" fmla="*/ 0 w 525751"/>
              <a:gd name="connsiteY0" fmla="*/ 0 h 1400175"/>
              <a:gd name="connsiteX1" fmla="*/ 181162 w 525751"/>
              <a:gd name="connsiteY1" fmla="*/ 144790 h 1400175"/>
              <a:gd name="connsiteX2" fmla="*/ 170049 w 525751"/>
              <a:gd name="connsiteY2" fmla="*/ 1262391 h 1400175"/>
              <a:gd name="connsiteX3" fmla="*/ 525751 w 525751"/>
              <a:gd name="connsiteY3" fmla="*/ 1400175 h 1400175"/>
              <a:gd name="connsiteX0" fmla="*/ 0 w 525751"/>
              <a:gd name="connsiteY0" fmla="*/ 0 h 1400175"/>
              <a:gd name="connsiteX1" fmla="*/ 181162 w 525751"/>
              <a:gd name="connsiteY1" fmla="*/ 144790 h 1400175"/>
              <a:gd name="connsiteX2" fmla="*/ 170049 w 525751"/>
              <a:gd name="connsiteY2" fmla="*/ 1262391 h 1400175"/>
              <a:gd name="connsiteX3" fmla="*/ 525751 w 525751"/>
              <a:gd name="connsiteY3" fmla="*/ 1400175 h 1400175"/>
              <a:gd name="connsiteX0" fmla="*/ 0 w 525751"/>
              <a:gd name="connsiteY0" fmla="*/ 0 h 1400175"/>
              <a:gd name="connsiteX1" fmla="*/ 181162 w 525751"/>
              <a:gd name="connsiteY1" fmla="*/ 144790 h 1400175"/>
              <a:gd name="connsiteX2" fmla="*/ 170049 w 525751"/>
              <a:gd name="connsiteY2" fmla="*/ 1262391 h 1400175"/>
              <a:gd name="connsiteX3" fmla="*/ 525751 w 525751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51" h="1400175">
                <a:moveTo>
                  <a:pt x="0" y="0"/>
                </a:moveTo>
                <a:cubicBezTo>
                  <a:pt x="9556" y="40007"/>
                  <a:pt x="152821" y="-65608"/>
                  <a:pt x="181162" y="144790"/>
                </a:cubicBezTo>
                <a:cubicBezTo>
                  <a:pt x="171403" y="355188"/>
                  <a:pt x="120555" y="1049985"/>
                  <a:pt x="170049" y="1262391"/>
                </a:cubicBezTo>
                <a:cubicBezTo>
                  <a:pt x="252103" y="1427382"/>
                  <a:pt x="415121" y="1387584"/>
                  <a:pt x="525751" y="140017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8780510" y="4538674"/>
            <a:ext cx="1621086" cy="114966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MX" sz="140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8216736" y="4005065"/>
            <a:ext cx="1791441" cy="1512168"/>
          </a:xfrm>
          <a:custGeom>
            <a:avLst/>
            <a:gdLst>
              <a:gd name="connsiteX0" fmla="*/ 0 w 1683751"/>
              <a:gd name="connsiteY0" fmla="*/ 0 h 1390649"/>
              <a:gd name="connsiteX1" fmla="*/ 1683751 w 1683751"/>
              <a:gd name="connsiteY1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303188 w 1683751"/>
              <a:gd name="connsiteY2" fmla="*/ 1126798 h 1390649"/>
              <a:gd name="connsiteX3" fmla="*/ 1683751 w 1683751"/>
              <a:gd name="connsiteY3" fmla="*/ 1390649 h 139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751" h="1390649">
                <a:moveTo>
                  <a:pt x="0" y="0"/>
                </a:moveTo>
                <a:cubicBezTo>
                  <a:pt x="21116" y="50953"/>
                  <a:pt x="190465" y="-34483"/>
                  <a:pt x="240996" y="153317"/>
                </a:cubicBezTo>
                <a:cubicBezTo>
                  <a:pt x="291527" y="341117"/>
                  <a:pt x="43679" y="945976"/>
                  <a:pt x="303188" y="1126798"/>
                </a:cubicBezTo>
                <a:cubicBezTo>
                  <a:pt x="1145450" y="1365250"/>
                  <a:pt x="1122501" y="927099"/>
                  <a:pt x="1683751" y="1390649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229612" y="5363924"/>
            <a:ext cx="20083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</a:t>
            </a:r>
            <a:r>
              <a:rPr lang="es-ES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reg,offset</a:t>
            </a:r>
            <a:r>
              <a:rPr lang="es-ES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8781065" y="4555021"/>
            <a:ext cx="143320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1400">
                <a:solidFill>
                  <a:schemeClr val="tx2"/>
                </a:solidFill>
              </a:rPr>
              <a:t>Uso de parámetros de la tabla x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174598" y="3856668"/>
            <a:ext cx="3524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3" name="AutoShape 18"/>
          <p:cNvSpPr>
            <a:spLocks/>
          </p:cNvSpPr>
          <p:nvPr/>
        </p:nvSpPr>
        <p:spPr bwMode="auto">
          <a:xfrm>
            <a:off x="10629792" y="4533775"/>
            <a:ext cx="184554" cy="1151392"/>
          </a:xfrm>
          <a:prstGeom prst="rightBrace">
            <a:avLst>
              <a:gd name="adj1" fmla="val 50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0771321" y="4463874"/>
            <a:ext cx="13733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dirty="0"/>
              <a:t>Código de la llamada al sistema 0x80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248206" y="5549282"/>
            <a:ext cx="2532304" cy="38004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4223792" y="5882318"/>
            <a:ext cx="1443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0x80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324099" y="3383894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reg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5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/>
      <p:bldP spid="21" grpId="0"/>
      <p:bldP spid="22" grpId="0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Protección de E/S: Llamadas al sistema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407368" y="1705585"/>
            <a:ext cx="6120680" cy="13062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dirty="0"/>
              <a:t>Métodos empleados para pasar parámetros entre un programa en ejecución y el sistema operativo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07368" y="3356992"/>
            <a:ext cx="1944216" cy="864096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Registros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407368" y="4365104"/>
            <a:ext cx="1944216" cy="864096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En una tabla en memoria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07368" y="5373216"/>
            <a:ext cx="1944216" cy="8640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err="1"/>
              <a:t>Stack</a:t>
            </a:r>
            <a:endParaRPr lang="es-MX" sz="3200" dirty="0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229613" y="3572907"/>
            <a:ext cx="2030883" cy="28250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dirty="0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770234" y="3789040"/>
            <a:ext cx="1637713" cy="26613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4454034" y="3675252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 param1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461996" y="4114483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s-MX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param2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962183" y="3796836"/>
            <a:ext cx="1222049" cy="14323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6962182" y="3142709"/>
            <a:ext cx="125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Stack</a:t>
            </a:r>
            <a:r>
              <a:rPr lang="es-MX" dirty="0"/>
              <a:t> del programa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4223792" y="5882318"/>
            <a:ext cx="1443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0x80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8780510" y="4538674"/>
            <a:ext cx="1621086" cy="114966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MX" sz="1400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8781065" y="4555021"/>
            <a:ext cx="143320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1400" dirty="0">
                <a:solidFill>
                  <a:schemeClr val="tx2"/>
                </a:solidFill>
              </a:rPr>
              <a:t>Uso de parámetros del  </a:t>
            </a:r>
            <a:r>
              <a:rPr lang="es-ES" sz="1400" dirty="0" err="1">
                <a:solidFill>
                  <a:schemeClr val="tx2"/>
                </a:solidFill>
              </a:rPr>
              <a:t>stack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10771321" y="4463874"/>
            <a:ext cx="13733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dirty="0"/>
              <a:t>Código de la llamada al sistema 0x80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6260496" y="3860101"/>
            <a:ext cx="688408" cy="11530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6259649" y="4283759"/>
            <a:ext cx="672116" cy="3693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7189399" y="481863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param1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7176120" y="450912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param2</a:t>
            </a:r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8214650" y="4013807"/>
            <a:ext cx="1793527" cy="1503426"/>
          </a:xfrm>
          <a:custGeom>
            <a:avLst/>
            <a:gdLst>
              <a:gd name="connsiteX0" fmla="*/ 0 w 1683751"/>
              <a:gd name="connsiteY0" fmla="*/ 0 h 1390649"/>
              <a:gd name="connsiteX1" fmla="*/ 1683751 w 1683751"/>
              <a:gd name="connsiteY1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303188 w 1683751"/>
              <a:gd name="connsiteY1" fmla="*/ 1126798 h 1390649"/>
              <a:gd name="connsiteX2" fmla="*/ 1683751 w 1683751"/>
              <a:gd name="connsiteY2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303188 w 1683751"/>
              <a:gd name="connsiteY2" fmla="*/ 112679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931838 w 1683751"/>
              <a:gd name="connsiteY2" fmla="*/ 122204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931838 w 1683751"/>
              <a:gd name="connsiteY2" fmla="*/ 1222048 h 1390649"/>
              <a:gd name="connsiteX3" fmla="*/ 1683751 w 1683751"/>
              <a:gd name="connsiteY3" fmla="*/ 1390649 h 1390649"/>
              <a:gd name="connsiteX0" fmla="*/ 0 w 1683751"/>
              <a:gd name="connsiteY0" fmla="*/ 0 h 1390649"/>
              <a:gd name="connsiteX1" fmla="*/ 240996 w 1683751"/>
              <a:gd name="connsiteY1" fmla="*/ 153317 h 1390649"/>
              <a:gd name="connsiteX2" fmla="*/ 392088 w 1683751"/>
              <a:gd name="connsiteY2" fmla="*/ 1095048 h 1390649"/>
              <a:gd name="connsiteX3" fmla="*/ 1683751 w 1683751"/>
              <a:gd name="connsiteY3" fmla="*/ 1390649 h 139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751" h="1390649">
                <a:moveTo>
                  <a:pt x="0" y="0"/>
                </a:moveTo>
                <a:cubicBezTo>
                  <a:pt x="21116" y="50953"/>
                  <a:pt x="190465" y="-34483"/>
                  <a:pt x="240996" y="153317"/>
                </a:cubicBezTo>
                <a:cubicBezTo>
                  <a:pt x="291527" y="341117"/>
                  <a:pt x="132579" y="914226"/>
                  <a:pt x="392088" y="1095048"/>
                </a:cubicBezTo>
                <a:cubicBezTo>
                  <a:pt x="1208950" y="1416050"/>
                  <a:pt x="1122501" y="927099"/>
                  <a:pt x="1683751" y="1390649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248206" y="5574234"/>
            <a:ext cx="2515677" cy="3550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4460997" y="4530606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s-MX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param3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176120" y="424257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param3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6240016" y="4350097"/>
            <a:ext cx="730009" cy="303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  <p:bldP spid="34" grpId="0"/>
      <p:bldP spid="36" grpId="0" animBg="1"/>
      <p:bldP spid="36" grpId="1" animBg="1"/>
      <p:bldP spid="37" grpId="0" animBg="1"/>
      <p:bldP spid="37" grpId="1" animBg="1"/>
      <p:bldP spid="38" grpId="0"/>
      <p:bldP spid="39" grpId="0"/>
      <p:bldP spid="40" grpId="0" animBg="1"/>
      <p:bldP spid="42" grpId="0" animBg="1"/>
      <p:bldP spid="43" grpId="0"/>
      <p:bldP spid="44" grpId="0"/>
      <p:bldP spid="45" grpId="0" animBg="1"/>
      <p:bldP spid="4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Protección de memoria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menos para la tabla de vectores de interrupción y rutinas de servicio de interrupción</a:t>
            </a:r>
          </a:p>
          <a:p>
            <a:endParaRPr lang="es-ES" dirty="0"/>
          </a:p>
          <a:p>
            <a:r>
              <a:rPr lang="es-ES" dirty="0"/>
              <a:t>Se añaden dos registros para determinar el rango de direcciones que un programa puede </a:t>
            </a:r>
            <a:r>
              <a:rPr lang="es-ES" dirty="0" err="1"/>
              <a:t>accesar</a:t>
            </a:r>
            <a:endParaRPr lang="es-ES" dirty="0"/>
          </a:p>
          <a:p>
            <a:pPr lvl="1"/>
            <a:r>
              <a:rPr lang="es-ES" dirty="0"/>
              <a:t>Registro base</a:t>
            </a:r>
          </a:p>
          <a:p>
            <a:pPr lvl="1"/>
            <a:r>
              <a:rPr lang="es-ES" dirty="0"/>
              <a:t>Registro Límite</a:t>
            </a:r>
          </a:p>
          <a:p>
            <a:pPr lvl="1"/>
            <a:endParaRPr lang="es-ES" dirty="0"/>
          </a:p>
          <a:p>
            <a:r>
              <a:rPr lang="es-ES" dirty="0"/>
              <a:t>La memoria fuera de este rango está protegida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919288" y="2060575"/>
            <a:ext cx="3600450" cy="28082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Soporte del hardware para la recolocación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8213" y="2443163"/>
            <a:ext cx="1612900" cy="2540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Registro base</a:t>
            </a:r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08213" y="2997200"/>
            <a:ext cx="1612900" cy="2540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Registro límite</a:t>
            </a:r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535863" y="2359026"/>
            <a:ext cx="1739900" cy="4222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>
                <a:solidFill>
                  <a:schemeClr val="bg1"/>
                </a:solidFill>
              </a:rPr>
              <a:t>Proceso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696410" y="5661026"/>
            <a:ext cx="15981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400">
                <a:solidFill>
                  <a:schemeClr val="bg1"/>
                </a:solidFill>
              </a:rPr>
              <a:t>Memoria principal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3863975" y="2565400"/>
            <a:ext cx="3671888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3863975" y="3141663"/>
            <a:ext cx="3671888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535863" y="2781301"/>
            <a:ext cx="1739900" cy="1008063"/>
          </a:xfrm>
          <a:prstGeom prst="rect">
            <a:avLst/>
          </a:prstGeom>
          <a:solidFill>
            <a:srgbClr val="CCFF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Proceso</a:t>
            </a:r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535863" y="3789363"/>
            <a:ext cx="1739900" cy="647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>
                <a:solidFill>
                  <a:schemeClr val="bg1"/>
                </a:solidFill>
              </a:rPr>
              <a:t>Proceso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535863" y="4437063"/>
            <a:ext cx="1739900" cy="647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>
                <a:solidFill>
                  <a:schemeClr val="bg1"/>
                </a:solidFill>
              </a:rPr>
              <a:t>Proceso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063750" y="4005263"/>
            <a:ext cx="2343150" cy="36671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Contexto del proceso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447800"/>
            <a:ext cx="571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Estructuras de sistemas computacionales y del sistema operativo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>
                <a:solidFill>
                  <a:srgbClr val="FF0000"/>
                </a:solidFill>
              </a:rPr>
              <a:t>Requerimientos del Sistemas Operativo para la multiprogramación</a:t>
            </a:r>
          </a:p>
          <a:p>
            <a:r>
              <a:rPr lang="es-MX" dirty="0" err="1"/>
              <a:t>Monoprogramación</a:t>
            </a:r>
            <a:r>
              <a:rPr lang="es-MX" dirty="0"/>
              <a:t> vs Multiprogramación</a:t>
            </a:r>
          </a:p>
          <a:p>
            <a:r>
              <a:rPr lang="es-MX" dirty="0"/>
              <a:t>DMA (</a:t>
            </a:r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Access)</a:t>
            </a:r>
          </a:p>
          <a:p>
            <a:r>
              <a:rPr lang="es-MX" dirty="0"/>
              <a:t>Jerarquías de Memoria</a:t>
            </a:r>
          </a:p>
          <a:p>
            <a:r>
              <a:rPr lang="es-MX" dirty="0"/>
              <a:t>Protección</a:t>
            </a:r>
          </a:p>
        </p:txBody>
      </p:sp>
    </p:spTree>
    <p:extLst>
      <p:ext uri="{BB962C8B-B14F-4D97-AF65-F5344CB8AC3E}">
        <p14:creationId xmlns:p14="http://schemas.microsoft.com/office/powerpoint/2010/main" val="7980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Requerimientos del Sistemas Operativo para la multiprogramación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25375" y="1875588"/>
            <a:ext cx="5244752" cy="2065704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</a:rPr>
              <a:t>Planificación del CPU </a:t>
            </a:r>
          </a:p>
          <a:p>
            <a:pPr lvl="1" fontAlgn="auto"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</a:rPr>
              <a:t>Escoger un proceso para ejecutar entre varios que están listos para ejecución.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248531" y="1875588"/>
            <a:ext cx="5244752" cy="2088232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</a:rPr>
              <a:t>Manejo de la memoria </a:t>
            </a:r>
          </a:p>
          <a:p>
            <a:pPr lvl="1" fontAlgn="auto"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</a:rPr>
              <a:t>Asignar memoria a los procesos que los demandan.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248531" y="4149079"/>
            <a:ext cx="5236237" cy="2088232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</a:rPr>
              <a:t>Asignación de dispositivos.</a:t>
            </a:r>
          </a:p>
          <a:p>
            <a:pPr lvl="1" fontAlgn="auto"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</a:rPr>
              <a:t>Asignar los dispositivos a  los procesos que los demandan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07232" y="4149080"/>
            <a:ext cx="5244752" cy="2088232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MX" dirty="0">
                <a:solidFill>
                  <a:schemeClr val="bg1"/>
                </a:solidFill>
              </a:rPr>
              <a:t>Rutinas de E/S provistas por el sistema.</a:t>
            </a:r>
          </a:p>
          <a:p>
            <a:pPr lvl="1" fontAlgn="auto">
              <a:spcAft>
                <a:spcPts val="0"/>
              </a:spcAft>
            </a:pPr>
            <a:r>
              <a:rPr lang="es-MX" dirty="0">
                <a:solidFill>
                  <a:schemeClr val="bg1"/>
                </a:solidFill>
              </a:rPr>
              <a:t>Controlan el acceso a los dispositivos de E/S</a:t>
            </a:r>
          </a:p>
          <a:p>
            <a:pPr lvl="1" fontAlgn="auto">
              <a:spcAft>
                <a:spcPts val="0"/>
              </a:spcAft>
            </a:pPr>
            <a:r>
              <a:rPr lang="es-MX" dirty="0">
                <a:solidFill>
                  <a:schemeClr val="bg1"/>
                </a:solidFill>
              </a:rPr>
              <a:t>Facilitan la programación de aplicaciones 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El sistema operativo como un administrador de recursos</a:t>
            </a:r>
          </a:p>
        </p:txBody>
      </p:sp>
      <p:pic>
        <p:nvPicPr>
          <p:cNvPr id="6" name="Imagen 5" descr="SDRAM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00" y="4141136"/>
            <a:ext cx="3194810" cy="2004423"/>
          </a:xfrm>
          <a:prstGeom prst="rect">
            <a:avLst/>
          </a:prstGeom>
        </p:spPr>
      </p:pic>
      <p:pic>
        <p:nvPicPr>
          <p:cNvPr id="7" name="Imagen 6" descr="Disco duro - Biquipedia, a enciclopedia lib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20" y="4288923"/>
            <a:ext cx="2418184" cy="1708850"/>
          </a:xfrm>
          <a:prstGeom prst="rect">
            <a:avLst/>
          </a:prstGeom>
        </p:spPr>
      </p:pic>
      <p:pic>
        <p:nvPicPr>
          <p:cNvPr id="3074" name="Picture 2" descr="1.1 Microprocesador (CPU) - Hard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09" y="4107128"/>
            <a:ext cx="2191092" cy="17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ke AMD, Nvidia promises to ramp up GPU production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107860"/>
            <a:ext cx="2051992" cy="207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1415480" y="2049265"/>
            <a:ext cx="2165920" cy="803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Proceso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3977866" y="2047393"/>
            <a:ext cx="2165920" cy="803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Proceso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6444680" y="2047393"/>
            <a:ext cx="2165920" cy="8036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Proceso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8911494" y="2047392"/>
            <a:ext cx="2165920" cy="8036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Proceso</a:t>
            </a:r>
          </a:p>
        </p:txBody>
      </p:sp>
      <p:cxnSp>
        <p:nvCxnSpPr>
          <p:cNvPr id="10" name="Conector recto de flecha 9"/>
          <p:cNvCxnSpPr>
            <a:stCxn id="8" idx="2"/>
          </p:cNvCxnSpPr>
          <p:nvPr/>
        </p:nvCxnSpPr>
        <p:spPr>
          <a:xfrm flipH="1">
            <a:off x="2209800" y="2852936"/>
            <a:ext cx="288640" cy="10774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2"/>
          </p:cNvCxnSpPr>
          <p:nvPr/>
        </p:nvCxnSpPr>
        <p:spPr>
          <a:xfrm>
            <a:off x="2498440" y="2852936"/>
            <a:ext cx="2157400" cy="1435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2"/>
          </p:cNvCxnSpPr>
          <p:nvPr/>
        </p:nvCxnSpPr>
        <p:spPr>
          <a:xfrm>
            <a:off x="2498440" y="2852936"/>
            <a:ext cx="4389648" cy="13109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8" idx="2"/>
          </p:cNvCxnSpPr>
          <p:nvPr/>
        </p:nvCxnSpPr>
        <p:spPr>
          <a:xfrm>
            <a:off x="2498440" y="2852936"/>
            <a:ext cx="6981936" cy="128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1" idx="2"/>
          </p:cNvCxnSpPr>
          <p:nvPr/>
        </p:nvCxnSpPr>
        <p:spPr>
          <a:xfrm flipH="1">
            <a:off x="2604422" y="2851064"/>
            <a:ext cx="2456404" cy="12881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1" idx="2"/>
          </p:cNvCxnSpPr>
          <p:nvPr/>
        </p:nvCxnSpPr>
        <p:spPr>
          <a:xfrm>
            <a:off x="5060826" y="2851064"/>
            <a:ext cx="205322" cy="143785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1" idx="2"/>
          </p:cNvCxnSpPr>
          <p:nvPr/>
        </p:nvCxnSpPr>
        <p:spPr>
          <a:xfrm>
            <a:off x="5060826" y="2851064"/>
            <a:ext cx="2362722" cy="13127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2"/>
          </p:cNvCxnSpPr>
          <p:nvPr/>
        </p:nvCxnSpPr>
        <p:spPr>
          <a:xfrm>
            <a:off x="5060826" y="2851064"/>
            <a:ext cx="5094710" cy="13127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2" idx="2"/>
          </p:cNvCxnSpPr>
          <p:nvPr/>
        </p:nvCxnSpPr>
        <p:spPr>
          <a:xfrm flipH="1">
            <a:off x="2756822" y="2851064"/>
            <a:ext cx="4770818" cy="14405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2" idx="2"/>
          </p:cNvCxnSpPr>
          <p:nvPr/>
        </p:nvCxnSpPr>
        <p:spPr>
          <a:xfrm flipH="1">
            <a:off x="5418548" y="2851064"/>
            <a:ext cx="2109092" cy="159025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2" idx="2"/>
          </p:cNvCxnSpPr>
          <p:nvPr/>
        </p:nvCxnSpPr>
        <p:spPr>
          <a:xfrm>
            <a:off x="7527640" y="2851064"/>
            <a:ext cx="48308" cy="14651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2" idx="2"/>
          </p:cNvCxnSpPr>
          <p:nvPr/>
        </p:nvCxnSpPr>
        <p:spPr>
          <a:xfrm>
            <a:off x="7527640" y="2851064"/>
            <a:ext cx="2780296" cy="14651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2"/>
          </p:cNvCxnSpPr>
          <p:nvPr/>
        </p:nvCxnSpPr>
        <p:spPr>
          <a:xfrm flipH="1">
            <a:off x="2909222" y="2851063"/>
            <a:ext cx="7085232" cy="15930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13" idx="2"/>
          </p:cNvCxnSpPr>
          <p:nvPr/>
        </p:nvCxnSpPr>
        <p:spPr>
          <a:xfrm flipH="1">
            <a:off x="5570948" y="2851063"/>
            <a:ext cx="4423506" cy="174266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3" idx="2"/>
          </p:cNvCxnSpPr>
          <p:nvPr/>
        </p:nvCxnSpPr>
        <p:spPr>
          <a:xfrm flipH="1">
            <a:off x="7728348" y="2851063"/>
            <a:ext cx="2266106" cy="16175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13" idx="2"/>
          </p:cNvCxnSpPr>
          <p:nvPr/>
        </p:nvCxnSpPr>
        <p:spPr>
          <a:xfrm>
            <a:off x="9994454" y="2851063"/>
            <a:ext cx="465882" cy="16175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Rectángulo 3085"/>
          <p:cNvSpPr/>
          <p:nvPr/>
        </p:nvSpPr>
        <p:spPr>
          <a:xfrm>
            <a:off x="1415480" y="2996952"/>
            <a:ext cx="9661934" cy="9333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Administrador de los recursos</a:t>
            </a:r>
          </a:p>
        </p:txBody>
      </p:sp>
    </p:spTree>
    <p:extLst>
      <p:ext uri="{BB962C8B-B14F-4D97-AF65-F5344CB8AC3E}">
        <p14:creationId xmlns:p14="http://schemas.microsoft.com/office/powerpoint/2010/main" val="30461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2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2000" fill="remove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2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2000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repeatCount="2000" fill="remove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repeatCount="2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repeatCount="2000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repeatCount="2000" fill="remove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repeatCount="2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repeatCount="2000" fill="remove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repeatCount="2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repeatCount="2000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055440" y="3931022"/>
            <a:ext cx="10081120" cy="11695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400" b="1" dirty="0"/>
              <a:t>Sistema operativo:</a:t>
            </a:r>
            <a:r>
              <a:rPr lang="es-MX" sz="2300" dirty="0"/>
              <a:t> provee rutinas de entrada y salida para los programas de aplicación</a:t>
            </a:r>
          </a:p>
          <a:p>
            <a:r>
              <a:rPr lang="es-MX" sz="2300" dirty="0"/>
              <a:t>API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El sistema operativo como una máquina ampliada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55440" y="5107831"/>
            <a:ext cx="10081120" cy="7694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4400" dirty="0"/>
              <a:t>Hardware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55440" y="4293096"/>
            <a:ext cx="10081120" cy="7694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4400" dirty="0"/>
              <a:t>Aplicaciones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1073076" y="1742582"/>
            <a:ext cx="5887020" cy="18304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Sin sistema operativo las aplicaciones acceden directamente el hardware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Muy difícil de programar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Muy complicado por diferencias entre fabricantes y modelos de los dispositivos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No habría control de que procesos acceden el hardware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1055440" y="1737496"/>
            <a:ext cx="7555160" cy="108011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El sistema operativo provee rutinas de más alto nivel para las aplicaciones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El programador no tiene que conocer detalles del hardware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El sistema operativo controla el acceso al hardware de los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193062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715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Estructuras de sistemas computacionales y del sistema operativo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Requerimientos del Sistemas Operativo para la multiprogramación</a:t>
            </a:r>
          </a:p>
          <a:p>
            <a:r>
              <a:rPr lang="es-MX" sz="3200" dirty="0" err="1">
                <a:solidFill>
                  <a:srgbClr val="FF0000"/>
                </a:solidFill>
              </a:rPr>
              <a:t>Monoprogramación</a:t>
            </a:r>
            <a:r>
              <a:rPr lang="es-MX" sz="3200" dirty="0">
                <a:solidFill>
                  <a:srgbClr val="FF0000"/>
                </a:solidFill>
              </a:rPr>
              <a:t> vs Multiprogramación</a:t>
            </a:r>
          </a:p>
          <a:p>
            <a:r>
              <a:rPr lang="es-MX" dirty="0"/>
              <a:t>DMA (</a:t>
            </a:r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Access)</a:t>
            </a:r>
          </a:p>
          <a:p>
            <a:r>
              <a:rPr lang="es-MX" dirty="0"/>
              <a:t>Jerarquías de Memoria</a:t>
            </a:r>
          </a:p>
          <a:p>
            <a:r>
              <a:rPr lang="es-MX" dirty="0"/>
              <a:t>Protección</a:t>
            </a:r>
          </a:p>
        </p:txBody>
      </p:sp>
    </p:spTree>
    <p:extLst>
      <p:ext uri="{BB962C8B-B14F-4D97-AF65-F5344CB8AC3E}">
        <p14:creationId xmlns:p14="http://schemas.microsoft.com/office/powerpoint/2010/main" val="426985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Multiprogramación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81201" y="2133601"/>
            <a:ext cx="5786842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dirty="0"/>
              <a:t>Permite al procesador ejecutar otro programa mientras</a:t>
            </a:r>
          </a:p>
          <a:p>
            <a:pPr algn="l" eaLnBrk="0" hangingPunct="0"/>
            <a:r>
              <a:rPr lang="es-MX" dirty="0"/>
              <a:t>un programa debe esperar por un dispositivo de E/S.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2373313" y="3500438"/>
            <a:ext cx="7516814" cy="1090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40238" y="3225800"/>
            <a:ext cx="7534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Esperar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205163" y="3609975"/>
            <a:ext cx="728214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Tiempo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968751" y="3802063"/>
            <a:ext cx="4354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902575" y="3225800"/>
            <a:ext cx="7534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Esperar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373312" y="5521326"/>
            <a:ext cx="7532689" cy="6349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197475" y="5207000"/>
            <a:ext cx="7534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Esperar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217863" y="5592763"/>
            <a:ext cx="728214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Tiempo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984626" y="5784850"/>
            <a:ext cx="4354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8907463" y="5207000"/>
            <a:ext cx="7534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Esperar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427664" y="3979864"/>
            <a:ext cx="1368425" cy="2444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s-MX" sz="1000" b="1">
                <a:solidFill>
                  <a:schemeClr val="bg1"/>
                </a:solidFill>
              </a:rPr>
              <a:t>Monoprogramación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619625" y="5937251"/>
            <a:ext cx="2535238" cy="2444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s-MX" sz="1000" b="1"/>
              <a:t>Multiprogramación con dos programas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796089" y="2781300"/>
            <a:ext cx="1027111" cy="719138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>
                <a:solidFill>
                  <a:schemeClr val="bg1"/>
                </a:solidFill>
              </a:rPr>
              <a:t>Ejecutar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373312" y="2781300"/>
            <a:ext cx="1057276" cy="719138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>
                <a:solidFill>
                  <a:schemeClr val="bg1"/>
                </a:solidFill>
              </a:rPr>
              <a:t>Ejecutar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373312" y="4797425"/>
            <a:ext cx="1057276" cy="719138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dirty="0">
                <a:solidFill>
                  <a:schemeClr val="bg1"/>
                </a:solidFill>
              </a:rPr>
              <a:t>Ejecutar</a:t>
            </a:r>
          </a:p>
          <a:p>
            <a:r>
              <a:rPr lang="es-E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432175" y="4797425"/>
            <a:ext cx="1007126" cy="7191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dirty="0">
                <a:solidFill>
                  <a:schemeClr val="bg1"/>
                </a:solidFill>
              </a:rPr>
              <a:t>Ejecutar</a:t>
            </a:r>
          </a:p>
          <a:p>
            <a:r>
              <a:rPr lang="es-E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6796089" y="4797425"/>
            <a:ext cx="1027111" cy="719138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dirty="0">
                <a:solidFill>
                  <a:schemeClr val="bg1"/>
                </a:solidFill>
              </a:rPr>
              <a:t>Ejecutar</a:t>
            </a:r>
          </a:p>
          <a:p>
            <a:r>
              <a:rPr lang="es-E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7824787" y="4797425"/>
            <a:ext cx="1082675" cy="7191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dirty="0">
                <a:solidFill>
                  <a:schemeClr val="bg1"/>
                </a:solidFill>
              </a:rPr>
              <a:t>Ejecutar</a:t>
            </a:r>
          </a:p>
          <a:p>
            <a:r>
              <a:rPr lang="es-ES" dirty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1" grpId="0" animBg="1"/>
      <p:bldP spid="6152" grpId="0"/>
      <p:bldP spid="6154" grpId="0"/>
      <p:bldP spid="6156" grpId="0" animBg="1"/>
      <p:bldP spid="6157" grpId="0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Ejemplo</a:t>
            </a:r>
          </a:p>
        </p:txBody>
      </p:sp>
      <p:sp>
        <p:nvSpPr>
          <p:cNvPr id="4" name="AutoShape 2"/>
          <p:cNvSpPr>
            <a:spLocks noChangeAspect="1" noChangeArrowheads="1" noTextEdit="1"/>
          </p:cNvSpPr>
          <p:nvPr/>
        </p:nvSpPr>
        <p:spPr bwMode="auto">
          <a:xfrm>
            <a:off x="977130" y="1844824"/>
            <a:ext cx="10226675" cy="31480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1893" y="1849587"/>
            <a:ext cx="36195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01393" y="1849587"/>
            <a:ext cx="23749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76293" y="1849587"/>
            <a:ext cx="20907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067030" y="1849587"/>
            <a:ext cx="21415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81893" y="2275037"/>
            <a:ext cx="3619500" cy="4238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601393" y="2275037"/>
            <a:ext cx="2374900" cy="4238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76293" y="2275037"/>
            <a:ext cx="2090738" cy="4238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9067030" y="2275037"/>
            <a:ext cx="2141538" cy="4238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81893" y="2698899"/>
            <a:ext cx="36195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601393" y="2698899"/>
            <a:ext cx="23749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976293" y="2698899"/>
            <a:ext cx="20907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067030" y="2698899"/>
            <a:ext cx="21415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81893" y="3124349"/>
            <a:ext cx="36195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601393" y="3124349"/>
            <a:ext cx="23749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976293" y="3124349"/>
            <a:ext cx="20907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9067030" y="3124349"/>
            <a:ext cx="21415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981893" y="3549799"/>
            <a:ext cx="3619500" cy="4238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4601393" y="3549799"/>
            <a:ext cx="2374900" cy="4238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976293" y="3549799"/>
            <a:ext cx="2090738" cy="4238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9067030" y="3549799"/>
            <a:ext cx="2141538" cy="4238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81893" y="3973662"/>
            <a:ext cx="36195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601393" y="3973662"/>
            <a:ext cx="23749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6976293" y="3973662"/>
            <a:ext cx="20907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192" name="Rectangle 27"/>
          <p:cNvSpPr>
            <a:spLocks noChangeArrowheads="1"/>
          </p:cNvSpPr>
          <p:nvPr/>
        </p:nvSpPr>
        <p:spPr bwMode="auto">
          <a:xfrm>
            <a:off x="9067030" y="3973662"/>
            <a:ext cx="21415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193" name="Rectangle 28"/>
          <p:cNvSpPr>
            <a:spLocks noChangeArrowheads="1"/>
          </p:cNvSpPr>
          <p:nvPr/>
        </p:nvSpPr>
        <p:spPr bwMode="auto">
          <a:xfrm>
            <a:off x="981893" y="4399112"/>
            <a:ext cx="36195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194" name="Rectangle 29"/>
          <p:cNvSpPr>
            <a:spLocks noChangeArrowheads="1"/>
          </p:cNvSpPr>
          <p:nvPr/>
        </p:nvSpPr>
        <p:spPr bwMode="auto">
          <a:xfrm>
            <a:off x="4601393" y="4399112"/>
            <a:ext cx="2374900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195" name="Rectangle 30"/>
          <p:cNvSpPr>
            <a:spLocks noChangeArrowheads="1"/>
          </p:cNvSpPr>
          <p:nvPr/>
        </p:nvSpPr>
        <p:spPr bwMode="auto">
          <a:xfrm>
            <a:off x="6976293" y="4399112"/>
            <a:ext cx="20907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9067030" y="4399112"/>
            <a:ext cx="2141538" cy="425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198" name="Rectangle 32"/>
          <p:cNvSpPr>
            <a:spLocks noChangeArrowheads="1"/>
          </p:cNvSpPr>
          <p:nvPr/>
        </p:nvSpPr>
        <p:spPr bwMode="auto">
          <a:xfrm>
            <a:off x="4615680" y="1928962"/>
            <a:ext cx="1303883" cy="3539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PROCESO1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99" name="Rectangle 33"/>
          <p:cNvSpPr>
            <a:spLocks noChangeArrowheads="1"/>
          </p:cNvSpPr>
          <p:nvPr/>
        </p:nvSpPr>
        <p:spPr bwMode="auto">
          <a:xfrm>
            <a:off x="6990580" y="1928962"/>
            <a:ext cx="1303883" cy="3539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s-MX" altLang="es-MX" sz="2300" b="1" dirty="0">
                <a:solidFill>
                  <a:srgbClr val="FFFFFF"/>
                </a:solidFill>
                <a:latin typeface="Calibri" panose="020F0502020204030204" pitchFamily="34" charset="0"/>
              </a:rPr>
              <a:t>PROCESO</a:t>
            </a:r>
            <a:r>
              <a:rPr kumimoji="0" lang="es-MX" altLang="es-MX" sz="2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0" name="Rectangle 34"/>
          <p:cNvSpPr>
            <a:spLocks noChangeArrowheads="1"/>
          </p:cNvSpPr>
          <p:nvPr/>
        </p:nvSpPr>
        <p:spPr bwMode="auto">
          <a:xfrm>
            <a:off x="9081318" y="1928962"/>
            <a:ext cx="1303883" cy="3539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s-MX" altLang="es-MX" sz="2300" b="1" dirty="0">
                <a:solidFill>
                  <a:srgbClr val="FFFFFF"/>
                </a:solidFill>
                <a:latin typeface="Calibri" panose="020F0502020204030204" pitchFamily="34" charset="0"/>
              </a:rPr>
              <a:t>PROCESO</a:t>
            </a:r>
            <a:r>
              <a:rPr kumimoji="0" lang="es-MX" altLang="es-MX" sz="2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1" name="Rectangle 35"/>
          <p:cNvSpPr>
            <a:spLocks noChangeArrowheads="1"/>
          </p:cNvSpPr>
          <p:nvPr/>
        </p:nvSpPr>
        <p:spPr bwMode="auto">
          <a:xfrm>
            <a:off x="996180" y="2354412"/>
            <a:ext cx="1827213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Tipo de trabajo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2" name="Rectangle 36"/>
          <p:cNvSpPr>
            <a:spLocks noChangeArrowheads="1"/>
          </p:cNvSpPr>
          <p:nvPr/>
        </p:nvSpPr>
        <p:spPr bwMode="auto">
          <a:xfrm>
            <a:off x="4615680" y="2354412"/>
            <a:ext cx="2019300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Cálculo intensivo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3" name="Rectangle 37"/>
          <p:cNvSpPr>
            <a:spLocks noChangeArrowheads="1"/>
          </p:cNvSpPr>
          <p:nvPr/>
        </p:nvSpPr>
        <p:spPr bwMode="auto">
          <a:xfrm>
            <a:off x="6990580" y="2354412"/>
            <a:ext cx="156527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E/S intensiva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4" name="Rectangle 38"/>
          <p:cNvSpPr>
            <a:spLocks noChangeArrowheads="1"/>
          </p:cNvSpPr>
          <p:nvPr/>
        </p:nvSpPr>
        <p:spPr bwMode="auto">
          <a:xfrm>
            <a:off x="9081318" y="2354412"/>
            <a:ext cx="156527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E/S intensiva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5" name="Rectangle 39"/>
          <p:cNvSpPr>
            <a:spLocks noChangeArrowheads="1"/>
          </p:cNvSpPr>
          <p:nvPr/>
        </p:nvSpPr>
        <p:spPr bwMode="auto">
          <a:xfrm>
            <a:off x="996180" y="2776687"/>
            <a:ext cx="1141413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Duración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6" name="Rectangle 40"/>
          <p:cNvSpPr>
            <a:spLocks noChangeArrowheads="1"/>
          </p:cNvSpPr>
          <p:nvPr/>
        </p:nvSpPr>
        <p:spPr bwMode="auto">
          <a:xfrm>
            <a:off x="4615680" y="2776687"/>
            <a:ext cx="82867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 min.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7" name="Rectangle 41"/>
          <p:cNvSpPr>
            <a:spLocks noChangeArrowheads="1"/>
          </p:cNvSpPr>
          <p:nvPr/>
        </p:nvSpPr>
        <p:spPr bwMode="auto">
          <a:xfrm>
            <a:off x="6990580" y="2776687"/>
            <a:ext cx="969963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15 min.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8" name="Rectangle 42"/>
          <p:cNvSpPr>
            <a:spLocks noChangeArrowheads="1"/>
          </p:cNvSpPr>
          <p:nvPr/>
        </p:nvSpPr>
        <p:spPr bwMode="auto">
          <a:xfrm>
            <a:off x="9081318" y="2776687"/>
            <a:ext cx="96837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 min.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9" name="Rectangle 43"/>
          <p:cNvSpPr>
            <a:spLocks noChangeArrowheads="1"/>
          </p:cNvSpPr>
          <p:nvPr/>
        </p:nvSpPr>
        <p:spPr bwMode="auto">
          <a:xfrm>
            <a:off x="996180" y="3203724"/>
            <a:ext cx="230187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Memoria requerida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0" name="Rectangle 44"/>
          <p:cNvSpPr>
            <a:spLocks noChangeArrowheads="1"/>
          </p:cNvSpPr>
          <p:nvPr/>
        </p:nvSpPr>
        <p:spPr bwMode="auto">
          <a:xfrm>
            <a:off x="4615680" y="3203724"/>
            <a:ext cx="55562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50K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1" name="Rectangle 45"/>
          <p:cNvSpPr>
            <a:spLocks noChangeArrowheads="1"/>
          </p:cNvSpPr>
          <p:nvPr/>
        </p:nvSpPr>
        <p:spPr bwMode="auto">
          <a:xfrm>
            <a:off x="6990580" y="3203724"/>
            <a:ext cx="757238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100 K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2" name="Rectangle 46"/>
          <p:cNvSpPr>
            <a:spLocks noChangeArrowheads="1"/>
          </p:cNvSpPr>
          <p:nvPr/>
        </p:nvSpPr>
        <p:spPr bwMode="auto">
          <a:xfrm>
            <a:off x="9081318" y="3203724"/>
            <a:ext cx="615950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80 K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3" name="Rectangle 47"/>
          <p:cNvSpPr>
            <a:spLocks noChangeArrowheads="1"/>
          </p:cNvSpPr>
          <p:nvPr/>
        </p:nvSpPr>
        <p:spPr bwMode="auto">
          <a:xfrm>
            <a:off x="996180" y="3629174"/>
            <a:ext cx="1979613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¿Necesita disco?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4" name="Rectangle 48"/>
          <p:cNvSpPr>
            <a:spLocks noChangeArrowheads="1"/>
          </p:cNvSpPr>
          <p:nvPr/>
        </p:nvSpPr>
        <p:spPr bwMode="auto">
          <a:xfrm>
            <a:off x="4615680" y="3629174"/>
            <a:ext cx="465138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5" name="Rectangle 49"/>
          <p:cNvSpPr>
            <a:spLocks noChangeArrowheads="1"/>
          </p:cNvSpPr>
          <p:nvPr/>
        </p:nvSpPr>
        <p:spPr bwMode="auto">
          <a:xfrm>
            <a:off x="6990580" y="3629174"/>
            <a:ext cx="465138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6" name="Rectangle 50"/>
          <p:cNvSpPr>
            <a:spLocks noChangeArrowheads="1"/>
          </p:cNvSpPr>
          <p:nvPr/>
        </p:nvSpPr>
        <p:spPr bwMode="auto">
          <a:xfrm>
            <a:off x="9081318" y="3629174"/>
            <a:ext cx="33337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Si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7" name="Rectangle 51"/>
          <p:cNvSpPr>
            <a:spLocks noChangeArrowheads="1"/>
          </p:cNvSpPr>
          <p:nvPr/>
        </p:nvSpPr>
        <p:spPr bwMode="auto">
          <a:xfrm>
            <a:off x="996180" y="4051449"/>
            <a:ext cx="2343150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¿Necesita terminal?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8" name="Rectangle 52"/>
          <p:cNvSpPr>
            <a:spLocks noChangeArrowheads="1"/>
          </p:cNvSpPr>
          <p:nvPr/>
        </p:nvSpPr>
        <p:spPr bwMode="auto">
          <a:xfrm>
            <a:off x="4615680" y="4051449"/>
            <a:ext cx="465138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19" name="Rectangle 53"/>
          <p:cNvSpPr>
            <a:spLocks noChangeArrowheads="1"/>
          </p:cNvSpPr>
          <p:nvPr/>
        </p:nvSpPr>
        <p:spPr bwMode="auto">
          <a:xfrm>
            <a:off x="6990580" y="4051449"/>
            <a:ext cx="33337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Si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20" name="Rectangle 54"/>
          <p:cNvSpPr>
            <a:spLocks noChangeArrowheads="1"/>
          </p:cNvSpPr>
          <p:nvPr/>
        </p:nvSpPr>
        <p:spPr bwMode="auto">
          <a:xfrm>
            <a:off x="9081318" y="4051449"/>
            <a:ext cx="465138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21" name="Rectangle 55"/>
          <p:cNvSpPr>
            <a:spLocks noChangeArrowheads="1"/>
          </p:cNvSpPr>
          <p:nvPr/>
        </p:nvSpPr>
        <p:spPr bwMode="auto">
          <a:xfrm>
            <a:off x="996180" y="4478487"/>
            <a:ext cx="2533650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¿Necesita impresora?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22" name="Rectangle 56"/>
          <p:cNvSpPr>
            <a:spLocks noChangeArrowheads="1"/>
          </p:cNvSpPr>
          <p:nvPr/>
        </p:nvSpPr>
        <p:spPr bwMode="auto">
          <a:xfrm>
            <a:off x="4615680" y="4478487"/>
            <a:ext cx="465138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23" name="Rectangle 57"/>
          <p:cNvSpPr>
            <a:spLocks noChangeArrowheads="1"/>
          </p:cNvSpPr>
          <p:nvPr/>
        </p:nvSpPr>
        <p:spPr bwMode="auto">
          <a:xfrm>
            <a:off x="6990580" y="4478487"/>
            <a:ext cx="465138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24" name="Rectangle 58"/>
          <p:cNvSpPr>
            <a:spLocks noChangeArrowheads="1"/>
          </p:cNvSpPr>
          <p:nvPr/>
        </p:nvSpPr>
        <p:spPr bwMode="auto">
          <a:xfrm>
            <a:off x="9081318" y="4478487"/>
            <a:ext cx="333375" cy="425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Si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25" name="CuadroTexto 8224"/>
          <p:cNvSpPr txBox="1"/>
          <p:nvPr/>
        </p:nvSpPr>
        <p:spPr>
          <a:xfrm>
            <a:off x="4615680" y="5216645"/>
            <a:ext cx="2360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C00000"/>
                </a:solidFill>
              </a:rPr>
              <a:t>Uso intensivo del CPU</a:t>
            </a:r>
          </a:p>
        </p:txBody>
      </p:sp>
      <p:sp>
        <p:nvSpPr>
          <p:cNvPr id="8226" name="CuadroTexto 8225"/>
          <p:cNvSpPr txBox="1"/>
          <p:nvPr/>
        </p:nvSpPr>
        <p:spPr>
          <a:xfrm>
            <a:off x="7747818" y="5227000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0066"/>
                </a:solidFill>
              </a:rPr>
              <a:t>Entrada y salida</a:t>
            </a:r>
          </a:p>
        </p:txBody>
      </p:sp>
    </p:spTree>
    <p:extLst>
      <p:ext uri="{BB962C8B-B14F-4D97-AF65-F5344CB8AC3E}">
        <p14:creationId xmlns:p14="http://schemas.microsoft.com/office/powerpoint/2010/main" val="719053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99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/>
      <p:bldP spid="8216" grpId="0"/>
      <p:bldP spid="8217" grpId="0"/>
      <p:bldP spid="8219" grpId="0"/>
      <p:bldP spid="8221" grpId="0"/>
      <p:bldP spid="8224" grpId="0"/>
      <p:bldP spid="8225" grpId="0"/>
      <p:bldP spid="8226" grpId="0"/>
    </p:bldLst>
  </p:timing>
</p:sld>
</file>

<file path=ppt/theme/theme1.xml><?xml version="1.0" encoding="utf-8"?>
<a:theme xmlns:a="http://schemas.openxmlformats.org/drawingml/2006/main" name="2_iteso2005">
  <a:themeElements>
    <a:clrScheme name="2_iteso2005 10">
      <a:dk1>
        <a:srgbClr val="000000"/>
      </a:dk1>
      <a:lt1>
        <a:srgbClr val="FFFFFF"/>
      </a:lt1>
      <a:dk2>
        <a:srgbClr val="FFFFFF"/>
      </a:dk2>
      <a:lt2>
        <a:srgbClr val="0063D0"/>
      </a:lt2>
      <a:accent1>
        <a:srgbClr val="CCCCFF"/>
      </a:accent1>
      <a:accent2>
        <a:srgbClr val="80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730000"/>
      </a:accent6>
      <a:hlink>
        <a:srgbClr val="009999"/>
      </a:hlink>
      <a:folHlink>
        <a:srgbClr val="99CC00"/>
      </a:folHlink>
    </a:clrScheme>
    <a:fontScheme name="2_iteso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iteso20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2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FF9933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E78A2D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4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CCCCFF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73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teso2005 5">
        <a:dk1>
          <a:srgbClr val="003366"/>
        </a:dk1>
        <a:lt1>
          <a:srgbClr val="FFFFFF"/>
        </a:lt1>
        <a:dk2>
          <a:srgbClr val="000099"/>
        </a:dk2>
        <a:lt2>
          <a:srgbClr val="FF9900"/>
        </a:lt2>
        <a:accent1>
          <a:srgbClr val="3366CC"/>
        </a:accent1>
        <a:accent2>
          <a:srgbClr val="FDC703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E5B402"/>
        </a:accent6>
        <a:hlink>
          <a:srgbClr val="66CCFF"/>
        </a:hlink>
        <a:folHlink>
          <a:srgbClr val="27FC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6">
        <a:dk1>
          <a:srgbClr val="000000"/>
        </a:dk1>
        <a:lt1>
          <a:srgbClr val="DEF6F1"/>
        </a:lt1>
        <a:dk2>
          <a:srgbClr val="9933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teso2005 7">
        <a:dk1>
          <a:srgbClr val="777777"/>
        </a:dk1>
        <a:lt1>
          <a:srgbClr val="FFFFFF"/>
        </a:lt1>
        <a:dk2>
          <a:srgbClr val="686B5D"/>
        </a:dk2>
        <a:lt2>
          <a:srgbClr val="FFCC00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8">
        <a:dk1>
          <a:srgbClr val="336699"/>
        </a:dk1>
        <a:lt1>
          <a:srgbClr val="FFFFFF"/>
        </a:lt1>
        <a:dk2>
          <a:srgbClr val="000000"/>
        </a:dk2>
        <a:lt2>
          <a:srgbClr val="FF9933"/>
        </a:lt2>
        <a:accent1>
          <a:srgbClr val="000066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AAAAB8"/>
        </a:accent5>
        <a:accent6>
          <a:srgbClr val="E78A0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9">
        <a:dk1>
          <a:srgbClr val="99CCFF"/>
        </a:dk1>
        <a:lt1>
          <a:srgbClr val="FFFFFF"/>
        </a:lt1>
        <a:dk2>
          <a:srgbClr val="000099"/>
        </a:dk2>
        <a:lt2>
          <a:srgbClr val="990000"/>
        </a:lt2>
        <a:accent1>
          <a:srgbClr val="0099FF"/>
        </a:accent1>
        <a:accent2>
          <a:srgbClr val="FDC703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E5B402"/>
        </a:accent6>
        <a:hlink>
          <a:srgbClr val="66CCFF"/>
        </a:hlink>
        <a:folHlink>
          <a:srgbClr val="27FC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10">
        <a:dk1>
          <a:srgbClr val="000000"/>
        </a:dk1>
        <a:lt1>
          <a:srgbClr val="FFFFFF"/>
        </a:lt1>
        <a:dk2>
          <a:srgbClr val="FFFFFF"/>
        </a:dk2>
        <a:lt2>
          <a:srgbClr val="0063D0"/>
        </a:lt2>
        <a:accent1>
          <a:srgbClr val="CCCCFF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73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3" ma:contentTypeDescription="Crear nuevo documento." ma:contentTypeScope="" ma:versionID="b97d0efb5ff22137dbcdcb22fd2ac2f5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5125ec263823d7d0971fad848cf5fa62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852DE2-B4A2-4D25-B9E7-7BF8FFF53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F92103-6DC3-4F84-88AE-527A21330ED2}">
  <ds:schemaRefs>
    <ds:schemaRef ds:uri="c9f30ccb-4534-4a32-90ad-dc3eb3887c43"/>
    <ds:schemaRef ds:uri="http://purl.org/dc/dcmitype/"/>
    <ds:schemaRef ds:uri="http://schemas.microsoft.com/office/2006/metadata/properties"/>
    <ds:schemaRef ds:uri="http://purl.org/dc/terms/"/>
    <ds:schemaRef ds:uri="4cbf1cb3-1469-4e35-afb2-95d7bcbf8f9d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F4D56B-881A-4111-BE9A-BA94C38B4F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Iteso50b</Template>
  <TotalTime>770</TotalTime>
  <Words>1466</Words>
  <Application>Microsoft Office PowerPoint</Application>
  <PresentationFormat>Panorámica</PresentationFormat>
  <Paragraphs>363</Paragraphs>
  <Slides>29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  <vt:variant>
        <vt:lpstr>Presentaciones personalizadas</vt:lpstr>
      </vt:variant>
      <vt:variant>
        <vt:i4>5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Consolas</vt:lpstr>
      <vt:lpstr>Courier New</vt:lpstr>
      <vt:lpstr>Helvetica</vt:lpstr>
      <vt:lpstr>Times New Roman</vt:lpstr>
      <vt:lpstr>2_iteso2005</vt:lpstr>
      <vt:lpstr>Tema de Office</vt:lpstr>
      <vt:lpstr>Fundamentos de Sistemas Operativos</vt:lpstr>
      <vt:lpstr>Estructuras de sistemas computacionales y del sistema operativo</vt:lpstr>
      <vt:lpstr>Estructuras de sistemas computacionales y del sistema operativo</vt:lpstr>
      <vt:lpstr>Requerimientos del Sistemas Operativo para la multiprogramación</vt:lpstr>
      <vt:lpstr>El sistema operativo como un administrador de recursos</vt:lpstr>
      <vt:lpstr>El sistema operativo como una máquina ampliada</vt:lpstr>
      <vt:lpstr>Estructuras de sistemas computacionales y del sistema operativo</vt:lpstr>
      <vt:lpstr>Multiprogramación</vt:lpstr>
      <vt:lpstr>Ejemplo</vt:lpstr>
      <vt:lpstr>Con monoprogramación</vt:lpstr>
      <vt:lpstr>Con multiprogramación</vt:lpstr>
      <vt:lpstr>Efectos de la multiprogramación</vt:lpstr>
      <vt:lpstr>Estructuras de sistemas computacionales y del sistema operativo</vt:lpstr>
      <vt:lpstr>Estructura del DMA (Direct Memory Access)</vt:lpstr>
      <vt:lpstr>Operación del DMA</vt:lpstr>
      <vt:lpstr>Estructuras de sistemas computacionales y del sistema operativo</vt:lpstr>
      <vt:lpstr>Jerarquía de los dispositivos de almacenamiento</vt:lpstr>
      <vt:lpstr>Estructuras de sistemas computacionales y del sistema operativo</vt:lpstr>
      <vt:lpstr>Protección de Hardware</vt:lpstr>
      <vt:lpstr>Dos modos de operación</vt:lpstr>
      <vt:lpstr>Dos modos de operación</vt:lpstr>
      <vt:lpstr>Protección de E/S</vt:lpstr>
      <vt:lpstr>Protección de E/S</vt:lpstr>
      <vt:lpstr>Protección de E/S: Llamadas al sistema</vt:lpstr>
      <vt:lpstr>Protección de E/S: Llamadas al sistema</vt:lpstr>
      <vt:lpstr>Protección de E/S: Llamadas al sistema</vt:lpstr>
      <vt:lpstr>Protección de memoria</vt:lpstr>
      <vt:lpstr>Soporte del hardware para la recolocación</vt:lpstr>
      <vt:lpstr>Presentación de PowerPoint</vt:lpstr>
      <vt:lpstr>1.- Requerimientos del SO para la multiprogramación</vt:lpstr>
      <vt:lpstr>2.- Multiprogramación y monoprograación</vt:lpstr>
      <vt:lpstr>3.- Funcionamiento del DMA</vt:lpstr>
      <vt:lpstr>4.- Jerarquías de la memoria</vt:lpstr>
      <vt:lpstr>5.-Protección</vt:lpstr>
    </vt:vector>
  </TitlesOfParts>
  <Company>ITESO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capítulos 1 y 2</dc:title>
  <dc:creator>usuario</dc:creator>
  <cp:lastModifiedBy>ELVIRA VALENZUELA, JOSE LUIS</cp:lastModifiedBy>
  <cp:revision>45</cp:revision>
  <dcterms:created xsi:type="dcterms:W3CDTF">2009-08-25T17:26:54Z</dcterms:created>
  <dcterms:modified xsi:type="dcterms:W3CDTF">2020-05-23T19:41:50Z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