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68" r:id="rId5"/>
    <p:sldId id="257" r:id="rId6"/>
    <p:sldId id="26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custShowLst>
    <p:custShow name="Parte 1" id="0">
      <p:sldLst>
        <p:sld r:id="rId5"/>
        <p:sld r:id="rId6"/>
        <p:sld r:id="rId8"/>
        <p:sld r:id="rId9"/>
        <p:sld r:id="rId10"/>
        <p:sld r:id="rId17"/>
      </p:sldLst>
    </p:custShow>
    <p:custShow name="Parte 2" id="1">
      <p:sldLst>
        <p:sld r:id="rId5"/>
        <p:sld r:id="rId6"/>
        <p:sld r:id="rId7"/>
        <p:sld r:id="rId11"/>
        <p:sld r:id="rId12"/>
        <p:sld r:id="rId17"/>
      </p:sldLst>
    </p:custShow>
    <p:custShow name="Parte 3" id="2">
      <p:sldLst>
        <p:sld r:id="rId5"/>
        <p:sld r:id="rId6"/>
        <p:sld r:id="rId13"/>
        <p:sld r:id="rId14"/>
        <p:sld r:id="rId15"/>
        <p:sld r:id="rId16"/>
        <p:sld r:id="rId17"/>
      </p:sldLst>
    </p:custShow>
  </p:custShowLst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B2B2B2"/>
    <a:srgbClr val="4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VIRA VALENZUELA, JOSE LUIS" userId="e19aec6b-46d0-4f6b-8f07-8e7d115ec735" providerId="ADAL" clId="{E2771F25-77CC-4224-987D-4FCBA40F19CF}"/>
    <pc:docChg chg="undo custSel addSld modSld">
      <pc:chgData name="ELVIRA VALENZUELA, JOSE LUIS" userId="e19aec6b-46d0-4f6b-8f07-8e7d115ec735" providerId="ADAL" clId="{E2771F25-77CC-4224-987D-4FCBA40F19CF}" dt="2020-06-24T23:11:10.800" v="398" actId="255"/>
      <pc:docMkLst>
        <pc:docMk/>
      </pc:docMkLst>
      <pc:sldChg chg="modSp">
        <pc:chgData name="ELVIRA VALENZUELA, JOSE LUIS" userId="e19aec6b-46d0-4f6b-8f07-8e7d115ec735" providerId="ADAL" clId="{E2771F25-77CC-4224-987D-4FCBA40F19CF}" dt="2020-06-24T22:35:24.067" v="0" actId="207"/>
        <pc:sldMkLst>
          <pc:docMk/>
          <pc:sldMk cId="1580156063" sldId="257"/>
        </pc:sldMkLst>
        <pc:spChg chg="mod">
          <ac:chgData name="ELVIRA VALENZUELA, JOSE LUIS" userId="e19aec6b-46d0-4f6b-8f07-8e7d115ec735" providerId="ADAL" clId="{E2771F25-77CC-4224-987D-4FCBA40F19CF}" dt="2020-06-24T22:35:24.067" v="0" actId="207"/>
          <ac:spMkLst>
            <pc:docMk/>
            <pc:sldMk cId="1580156063" sldId="257"/>
            <ac:spMk id="262150" creationId="{DE601097-646A-450E-81FE-8FC8F8902063}"/>
          </ac:spMkLst>
        </pc:spChg>
      </pc:sldChg>
      <pc:sldChg chg="modSp">
        <pc:chgData name="ELVIRA VALENZUELA, JOSE LUIS" userId="e19aec6b-46d0-4f6b-8f07-8e7d115ec735" providerId="ADAL" clId="{E2771F25-77CC-4224-987D-4FCBA40F19CF}" dt="2020-06-24T22:44:25.173" v="89" actId="255"/>
        <pc:sldMkLst>
          <pc:docMk/>
          <pc:sldMk cId="1433714826" sldId="260"/>
        </pc:sldMkLst>
        <pc:spChg chg="mod">
          <ac:chgData name="ELVIRA VALENZUELA, JOSE LUIS" userId="e19aec6b-46d0-4f6b-8f07-8e7d115ec735" providerId="ADAL" clId="{E2771F25-77CC-4224-987D-4FCBA40F19CF}" dt="2020-06-24T22:43:38.766" v="66" actId="14100"/>
          <ac:spMkLst>
            <pc:docMk/>
            <pc:sldMk cId="1433714826" sldId="260"/>
            <ac:spMk id="3" creationId="{00000000-0000-0000-0000-000000000000}"/>
          </ac:spMkLst>
        </pc:spChg>
        <pc:spChg chg="mod">
          <ac:chgData name="ELVIRA VALENZUELA, JOSE LUIS" userId="e19aec6b-46d0-4f6b-8f07-8e7d115ec735" providerId="ADAL" clId="{E2771F25-77CC-4224-987D-4FCBA40F19CF}" dt="2020-06-24T22:44:09.149" v="83" actId="1076"/>
          <ac:spMkLst>
            <pc:docMk/>
            <pc:sldMk cId="1433714826" sldId="260"/>
            <ac:spMk id="9" creationId="{00000000-0000-0000-0000-000000000000}"/>
          </ac:spMkLst>
        </pc:spChg>
        <pc:spChg chg="mod">
          <ac:chgData name="ELVIRA VALENZUELA, JOSE LUIS" userId="e19aec6b-46d0-4f6b-8f07-8e7d115ec735" providerId="ADAL" clId="{E2771F25-77CC-4224-987D-4FCBA40F19CF}" dt="2020-06-24T22:43:04.307" v="60" actId="20577"/>
          <ac:spMkLst>
            <pc:docMk/>
            <pc:sldMk cId="1433714826" sldId="260"/>
            <ac:spMk id="267269" creationId="{40EEC355-107D-4CA0-BB3A-13871D1ACE66}"/>
          </ac:spMkLst>
        </pc:spChg>
        <pc:spChg chg="mod">
          <ac:chgData name="ELVIRA VALENZUELA, JOSE LUIS" userId="e19aec6b-46d0-4f6b-8f07-8e7d115ec735" providerId="ADAL" clId="{E2771F25-77CC-4224-987D-4FCBA40F19CF}" dt="2020-06-24T22:44:25.173" v="89" actId="255"/>
          <ac:spMkLst>
            <pc:docMk/>
            <pc:sldMk cId="1433714826" sldId="260"/>
            <ac:spMk id="267272" creationId="{BF293B3E-8912-4905-B6D0-567CE690FEC0}"/>
          </ac:spMkLst>
        </pc:spChg>
        <pc:spChg chg="mod">
          <ac:chgData name="ELVIRA VALENZUELA, JOSE LUIS" userId="e19aec6b-46d0-4f6b-8f07-8e7d115ec735" providerId="ADAL" clId="{E2771F25-77CC-4224-987D-4FCBA40F19CF}" dt="2020-06-24T22:43:34.825" v="65" actId="14100"/>
          <ac:spMkLst>
            <pc:docMk/>
            <pc:sldMk cId="1433714826" sldId="260"/>
            <ac:spMk id="267273" creationId="{BA5E6867-C0E8-434B-8CC4-BCDAB7F8A2E9}"/>
          </ac:spMkLst>
        </pc:spChg>
      </pc:sldChg>
      <pc:sldChg chg="modSp">
        <pc:chgData name="ELVIRA VALENZUELA, JOSE LUIS" userId="e19aec6b-46d0-4f6b-8f07-8e7d115ec735" providerId="ADAL" clId="{E2771F25-77CC-4224-987D-4FCBA40F19CF}" dt="2020-06-24T23:11:10.800" v="398" actId="255"/>
        <pc:sldMkLst>
          <pc:docMk/>
          <pc:sldMk cId="3507354749" sldId="262"/>
        </pc:sldMkLst>
        <pc:spChg chg="mod">
          <ac:chgData name="ELVIRA VALENZUELA, JOSE LUIS" userId="e19aec6b-46d0-4f6b-8f07-8e7d115ec735" providerId="ADAL" clId="{E2771F25-77CC-4224-987D-4FCBA40F19CF}" dt="2020-06-24T23:10:31.187" v="388" actId="14100"/>
          <ac:spMkLst>
            <pc:docMk/>
            <pc:sldMk cId="3507354749" sldId="262"/>
            <ac:spMk id="7" creationId="{00000000-0000-0000-0000-000000000000}"/>
          </ac:spMkLst>
        </pc:spChg>
        <pc:spChg chg="mod">
          <ac:chgData name="ELVIRA VALENZUELA, JOSE LUIS" userId="e19aec6b-46d0-4f6b-8f07-8e7d115ec735" providerId="ADAL" clId="{E2771F25-77CC-4224-987D-4FCBA40F19CF}" dt="2020-06-24T23:10:50.978" v="393" actId="1036"/>
          <ac:spMkLst>
            <pc:docMk/>
            <pc:sldMk cId="3507354749" sldId="262"/>
            <ac:spMk id="8" creationId="{00000000-0000-0000-0000-000000000000}"/>
          </ac:spMkLst>
        </pc:spChg>
        <pc:spChg chg="mod">
          <ac:chgData name="ELVIRA VALENZUELA, JOSE LUIS" userId="e19aec6b-46d0-4f6b-8f07-8e7d115ec735" providerId="ADAL" clId="{E2771F25-77CC-4224-987D-4FCBA40F19CF}" dt="2020-06-24T23:07:02.345" v="371" actId="20577"/>
          <ac:spMkLst>
            <pc:docMk/>
            <pc:sldMk cId="3507354749" sldId="262"/>
            <ac:spMk id="271365" creationId="{2EB1F7F7-3088-468E-A8A5-993CEACE46B7}"/>
          </ac:spMkLst>
        </pc:spChg>
        <pc:spChg chg="mod">
          <ac:chgData name="ELVIRA VALENZUELA, JOSE LUIS" userId="e19aec6b-46d0-4f6b-8f07-8e7d115ec735" providerId="ADAL" clId="{E2771F25-77CC-4224-987D-4FCBA40F19CF}" dt="2020-06-24T23:09:55.317" v="377" actId="255"/>
          <ac:spMkLst>
            <pc:docMk/>
            <pc:sldMk cId="3507354749" sldId="262"/>
            <ac:spMk id="271367" creationId="{A370F3FD-09DA-4BCD-B61C-D7B5769E5D79}"/>
          </ac:spMkLst>
        </pc:spChg>
        <pc:spChg chg="mod">
          <ac:chgData name="ELVIRA VALENZUELA, JOSE LUIS" userId="e19aec6b-46d0-4f6b-8f07-8e7d115ec735" providerId="ADAL" clId="{E2771F25-77CC-4224-987D-4FCBA40F19CF}" dt="2020-06-24T23:11:10.800" v="398" actId="255"/>
          <ac:spMkLst>
            <pc:docMk/>
            <pc:sldMk cId="3507354749" sldId="262"/>
            <ac:spMk id="271368" creationId="{A3C0DC3C-0EFA-4F35-B002-502FAFDF6675}"/>
          </ac:spMkLst>
        </pc:spChg>
      </pc:sldChg>
      <pc:sldChg chg="addSp delSp modSp add modAnim">
        <pc:chgData name="ELVIRA VALENZUELA, JOSE LUIS" userId="e19aec6b-46d0-4f6b-8f07-8e7d115ec735" providerId="ADAL" clId="{E2771F25-77CC-4224-987D-4FCBA40F19CF}" dt="2020-06-24T22:58:58.503" v="366"/>
        <pc:sldMkLst>
          <pc:docMk/>
          <pc:sldMk cId="2251227226" sldId="269"/>
        </pc:sldMkLst>
        <pc:spChg chg="del">
          <ac:chgData name="ELVIRA VALENZUELA, JOSE LUIS" userId="e19aec6b-46d0-4f6b-8f07-8e7d115ec735" providerId="ADAL" clId="{E2771F25-77CC-4224-987D-4FCBA40F19CF}" dt="2020-06-24T22:56:19.052" v="260"/>
          <ac:spMkLst>
            <pc:docMk/>
            <pc:sldMk cId="2251227226" sldId="269"/>
            <ac:spMk id="2" creationId="{A219553F-7372-4473-A653-E98D22146195}"/>
          </ac:spMkLst>
        </pc:spChg>
        <pc:spChg chg="del">
          <ac:chgData name="ELVIRA VALENZUELA, JOSE LUIS" userId="e19aec6b-46d0-4f6b-8f07-8e7d115ec735" providerId="ADAL" clId="{E2771F25-77CC-4224-987D-4FCBA40F19CF}" dt="2020-06-24T22:56:19.052" v="260"/>
          <ac:spMkLst>
            <pc:docMk/>
            <pc:sldMk cId="2251227226" sldId="269"/>
            <ac:spMk id="3" creationId="{119AB51E-9894-4A1F-9D5A-44F6F2801E57}"/>
          </ac:spMkLst>
        </pc:spChg>
        <pc:spChg chg="add mod">
          <ac:chgData name="ELVIRA VALENZUELA, JOSE LUIS" userId="e19aec6b-46d0-4f6b-8f07-8e7d115ec735" providerId="ADAL" clId="{E2771F25-77CC-4224-987D-4FCBA40F19CF}" dt="2020-06-24T22:58:16.885" v="361" actId="1035"/>
          <ac:spMkLst>
            <pc:docMk/>
            <pc:sldMk cId="2251227226" sldId="269"/>
            <ac:spMk id="4" creationId="{62AAD277-21B2-4B3B-A98A-41DCDD31C0C9}"/>
          </ac:spMkLst>
        </pc:spChg>
        <pc:picChg chg="add mod">
          <ac:chgData name="ELVIRA VALENZUELA, JOSE LUIS" userId="e19aec6b-46d0-4f6b-8f07-8e7d115ec735" providerId="ADAL" clId="{E2771F25-77CC-4224-987D-4FCBA40F19CF}" dt="2020-06-24T22:56:46.686" v="281" actId="1035"/>
          <ac:picMkLst>
            <pc:docMk/>
            <pc:sldMk cId="2251227226" sldId="269"/>
            <ac:picMk id="1026" creationId="{8BF59709-F10D-43FD-A9F6-1160F8015639}"/>
          </ac:picMkLst>
        </pc:picChg>
      </pc:sldChg>
    </pc:docChg>
  </pc:docChgLst>
  <pc:docChgLst>
    <pc:chgData name="ELVIRA VALENZUELA, JOSE LUIS" userId="e19aec6b-46d0-4f6b-8f07-8e7d115ec735" providerId="ADAL" clId="{6A314D31-F9E1-447C-AA71-6EB9777359E4}"/>
    <pc:docChg chg="modSld">
      <pc:chgData name="ELVIRA VALENZUELA, JOSE LUIS" userId="e19aec6b-46d0-4f6b-8f07-8e7d115ec735" providerId="ADAL" clId="{6A314D31-F9E1-447C-AA71-6EB9777359E4}" dt="2023-02-13T23:37:32.541" v="2" actId="114"/>
      <pc:docMkLst>
        <pc:docMk/>
      </pc:docMkLst>
      <pc:sldChg chg="modSp mod">
        <pc:chgData name="ELVIRA VALENZUELA, JOSE LUIS" userId="e19aec6b-46d0-4f6b-8f07-8e7d115ec735" providerId="ADAL" clId="{6A314D31-F9E1-447C-AA71-6EB9777359E4}" dt="2023-02-13T23:37:32.541" v="2" actId="114"/>
        <pc:sldMkLst>
          <pc:docMk/>
          <pc:sldMk cId="2744049937" sldId="265"/>
        </pc:sldMkLst>
        <pc:spChg chg="mod">
          <ac:chgData name="ELVIRA VALENZUELA, JOSE LUIS" userId="e19aec6b-46d0-4f6b-8f07-8e7d115ec735" providerId="ADAL" clId="{6A314D31-F9E1-447C-AA71-6EB9777359E4}" dt="2023-02-13T23:37:32.541" v="2" actId="114"/>
          <ac:spMkLst>
            <pc:docMk/>
            <pc:sldMk cId="2744049937" sldId="265"/>
            <ac:spMk id="277509" creationId="{3577855A-0111-432D-8FBA-B62449DC5A30}"/>
          </ac:spMkLst>
        </pc:spChg>
      </pc:sldChg>
      <pc:sldChg chg="modSp mod">
        <pc:chgData name="ELVIRA VALENZUELA, JOSE LUIS" userId="e19aec6b-46d0-4f6b-8f07-8e7d115ec735" providerId="ADAL" clId="{6A314D31-F9E1-447C-AA71-6EB9777359E4}" dt="2023-02-13T23:37:08.960" v="0" actId="114"/>
        <pc:sldMkLst>
          <pc:docMk/>
          <pc:sldMk cId="3910167546" sldId="266"/>
        </pc:sldMkLst>
        <pc:spChg chg="mod">
          <ac:chgData name="ELVIRA VALENZUELA, JOSE LUIS" userId="e19aec6b-46d0-4f6b-8f07-8e7d115ec735" providerId="ADAL" clId="{6A314D31-F9E1-447C-AA71-6EB9777359E4}" dt="2023-02-13T23:37:08.960" v="0" actId="114"/>
          <ac:spMkLst>
            <pc:docMk/>
            <pc:sldMk cId="3910167546" sldId="266"/>
            <ac:spMk id="279558" creationId="{7D05FF20-2DB7-4084-9E59-81596E1445B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C99F5-4508-4CC9-815C-7576CC485F40}" type="datetimeFigureOut">
              <a:rPr lang="es-MX" smtClean="0"/>
              <a:t>13/02/2023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C8F5F-5D82-4F1E-B940-5C551EB229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428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1">
            <a:extLst>
              <a:ext uri="{FF2B5EF4-FFF2-40B4-BE49-F238E27FC236}">
                <a16:creationId xmlns:a16="http://schemas.microsoft.com/office/drawing/2014/main" id="{5A5FA463-3A56-4E30-B7D6-62F36BE363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04BE019-81AA-4ECC-A711-34CF30EBBFCB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FFDB1859-CDF3-4D3F-9E1D-41048D4BC7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9142FF83-A854-4592-B920-DEB0FFA5FE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85804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1031">
            <a:extLst>
              <a:ext uri="{FF2B5EF4-FFF2-40B4-BE49-F238E27FC236}">
                <a16:creationId xmlns:a16="http://schemas.microsoft.com/office/drawing/2014/main" id="{49742D88-7234-4AFC-B84C-23DC16FA4A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F948FCE-709F-4973-93FB-608932712824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80579" name="Rectangle 2">
            <a:extLst>
              <a:ext uri="{FF2B5EF4-FFF2-40B4-BE49-F238E27FC236}">
                <a16:creationId xmlns:a16="http://schemas.microsoft.com/office/drawing/2014/main" id="{D6AAB80B-D75C-4F9C-95E4-C10B7548BF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280580" name="Rectangle 3">
            <a:extLst>
              <a:ext uri="{FF2B5EF4-FFF2-40B4-BE49-F238E27FC236}">
                <a16:creationId xmlns:a16="http://schemas.microsoft.com/office/drawing/2014/main" id="{746F2A7A-F114-4B02-88CB-B8C1F6E5D1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401562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1031">
            <a:extLst>
              <a:ext uri="{FF2B5EF4-FFF2-40B4-BE49-F238E27FC236}">
                <a16:creationId xmlns:a16="http://schemas.microsoft.com/office/drawing/2014/main" id="{0D099509-2787-430E-8EA7-539D4A05F1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B01C382-0CE7-4744-BEF6-8ED9DC8FA477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64195" name="Rectangle 2">
            <a:extLst>
              <a:ext uri="{FF2B5EF4-FFF2-40B4-BE49-F238E27FC236}">
                <a16:creationId xmlns:a16="http://schemas.microsoft.com/office/drawing/2014/main" id="{7AA3214A-A33E-4C2B-9B52-F7FC03FEF2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264196" name="Rectangle 3">
            <a:extLst>
              <a:ext uri="{FF2B5EF4-FFF2-40B4-BE49-F238E27FC236}">
                <a16:creationId xmlns:a16="http://schemas.microsoft.com/office/drawing/2014/main" id="{F8D9F72E-3259-4744-8EF7-2032B80023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99684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1031">
            <a:extLst>
              <a:ext uri="{FF2B5EF4-FFF2-40B4-BE49-F238E27FC236}">
                <a16:creationId xmlns:a16="http://schemas.microsoft.com/office/drawing/2014/main" id="{A25DE87C-D2DB-46F8-87B9-AEC36EC983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E773197-5F18-423D-9605-6517A37FD173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66243" name="Rectangle 2">
            <a:extLst>
              <a:ext uri="{FF2B5EF4-FFF2-40B4-BE49-F238E27FC236}">
                <a16:creationId xmlns:a16="http://schemas.microsoft.com/office/drawing/2014/main" id="{7958A24F-3276-4258-A811-76CC0FF1C6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266244" name="Rectangle 3">
            <a:extLst>
              <a:ext uri="{FF2B5EF4-FFF2-40B4-BE49-F238E27FC236}">
                <a16:creationId xmlns:a16="http://schemas.microsoft.com/office/drawing/2014/main" id="{0ED8C75D-7787-4EF0-B1F0-EFAD9227A8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408811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1031">
            <a:extLst>
              <a:ext uri="{FF2B5EF4-FFF2-40B4-BE49-F238E27FC236}">
                <a16:creationId xmlns:a16="http://schemas.microsoft.com/office/drawing/2014/main" id="{272FE501-749B-4089-92F0-F569B46B47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43EBB0B-BAB3-46E3-A36C-E11761B41B88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68291" name="Rectangle 2">
            <a:extLst>
              <a:ext uri="{FF2B5EF4-FFF2-40B4-BE49-F238E27FC236}">
                <a16:creationId xmlns:a16="http://schemas.microsoft.com/office/drawing/2014/main" id="{E5E27486-54BF-459E-9D0D-04544A92E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268292" name="Rectangle 3">
            <a:extLst>
              <a:ext uri="{FF2B5EF4-FFF2-40B4-BE49-F238E27FC236}">
                <a16:creationId xmlns:a16="http://schemas.microsoft.com/office/drawing/2014/main" id="{FAD859E9-6FF7-4D43-94F6-88C33C5C9D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 sz="1000">
                <a:latin typeface="Arial" panose="020B0604020202020204" pitchFamily="34" charset="0"/>
              </a:rPr>
              <a:t>Mostrando un caso de un lector y otro de un escritor; la solución no cambia para el caso de varios lectores y escritores.</a:t>
            </a:r>
            <a:endParaRPr lang="es-MX" altLang="en-US" sz="1000">
              <a:latin typeface="Arial" panose="020B0604020202020204" pitchFamily="34" charset="0"/>
            </a:endParaRPr>
          </a:p>
          <a:p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El semáforo </a:t>
            </a:r>
            <a:r>
              <a:rPr lang="es-E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esem</a:t>
            </a:r>
            <a:r>
              <a:rPr lang="es-ES" altLang="en-US" sz="1000">
                <a:latin typeface="Arial" panose="020B0604020202020204" pitchFamily="34" charset="0"/>
              </a:rPr>
              <a:t> se usa para respetar la ex</a:t>
            </a:r>
            <a:r>
              <a:rPr lang="es-MX" altLang="en-US" sz="1000">
                <a:latin typeface="Arial" panose="020B0604020202020204" pitchFamily="34" charset="0"/>
              </a:rPr>
              <a:t>c</a:t>
            </a:r>
            <a:r>
              <a:rPr lang="es-ES" altLang="en-US" sz="1000">
                <a:latin typeface="Arial" panose="020B0604020202020204" pitchFamily="34" charset="0"/>
              </a:rPr>
              <a:t>lusión mutua.</a:t>
            </a:r>
            <a:endParaRPr lang="es-MX" altLang="en-US" sz="1000">
              <a:latin typeface="Arial" panose="020B0604020202020204" pitchFamily="34" charset="0"/>
            </a:endParaRPr>
          </a:p>
          <a:p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Mientras que un escritor está accediendo a los datos compartidos, ningún otro escritor y ningún otro lector podrán accederlos.</a:t>
            </a:r>
            <a:endParaRPr lang="es-MX" altLang="en-US" sz="1000">
              <a:latin typeface="Arial" panose="020B0604020202020204" pitchFamily="34" charset="0"/>
            </a:endParaRPr>
          </a:p>
          <a:p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Para que se permitan varios lectores, hace falta que cuando no haya ninguno, el primer lector que lo intente tenga que esperar en </a:t>
            </a:r>
            <a:r>
              <a:rPr lang="es-E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esem</a:t>
            </a:r>
            <a:r>
              <a:rPr lang="es-ES" altLang="en-US" sz="1000">
                <a:latin typeface="Arial" panose="020B0604020202020204" pitchFamily="34" charset="0"/>
              </a:rPr>
              <a:t>. Cuando ya hay al menos lector, los lectores posteriores no necesitan esperar antes de entrar.</a:t>
            </a:r>
            <a:endParaRPr lang="es-MX" altLang="en-US" sz="1000">
              <a:latin typeface="Arial" panose="020B0604020202020204" pitchFamily="34" charset="0"/>
            </a:endParaRPr>
          </a:p>
          <a:p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La variable global </a:t>
            </a:r>
            <a:r>
              <a:rPr lang="es-E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contlect</a:t>
            </a:r>
            <a:r>
              <a:rPr lang="es-ES" altLang="en-US" sz="1000">
                <a:latin typeface="Arial" panose="020B0604020202020204" pitchFamily="34" charset="0"/>
              </a:rPr>
              <a:t> se utiliza para mantener el número de lectores y el semáforo x se utiliza para asegurar que </a:t>
            </a:r>
            <a:r>
              <a:rPr lang="es-E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contlect</a:t>
            </a:r>
            <a:r>
              <a:rPr lang="es-ES" altLang="en-US" sz="1000">
                <a:latin typeface="Arial" panose="020B0604020202020204" pitchFamily="34" charset="0"/>
              </a:rPr>
              <a:t> se actualiza correctamente.</a:t>
            </a:r>
          </a:p>
          <a:p>
            <a:endParaRPr lang="es-E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469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1031">
            <a:extLst>
              <a:ext uri="{FF2B5EF4-FFF2-40B4-BE49-F238E27FC236}">
                <a16:creationId xmlns:a16="http://schemas.microsoft.com/office/drawing/2014/main" id="{C423E5CC-E119-468F-8026-4093C82724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7D52AFB-AA7C-4072-8017-57DD2408C18C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70339" name="Rectangle 2">
            <a:extLst>
              <a:ext uri="{FF2B5EF4-FFF2-40B4-BE49-F238E27FC236}">
                <a16:creationId xmlns:a16="http://schemas.microsoft.com/office/drawing/2014/main" id="{F6381754-A17E-4389-B3B7-D7B79A0B81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270340" name="Rectangle 3">
            <a:extLst>
              <a:ext uri="{FF2B5EF4-FFF2-40B4-BE49-F238E27FC236}">
                <a16:creationId xmlns:a16="http://schemas.microsoft.com/office/drawing/2014/main" id="{40AB1EFB-B787-48D0-BDF8-76EE17E0F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16354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1031">
            <a:extLst>
              <a:ext uri="{FF2B5EF4-FFF2-40B4-BE49-F238E27FC236}">
                <a16:creationId xmlns:a16="http://schemas.microsoft.com/office/drawing/2014/main" id="{34728384-1356-4EDC-B118-2EE288A2BE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F27AF2C-7F70-4DF0-8231-F0517F4A81F6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72387" name="Rectangle 2">
            <a:extLst>
              <a:ext uri="{FF2B5EF4-FFF2-40B4-BE49-F238E27FC236}">
                <a16:creationId xmlns:a16="http://schemas.microsoft.com/office/drawing/2014/main" id="{CD3F320F-F5B9-4FBA-8A87-0A25B14900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272388" name="Rectangle 3">
            <a:extLst>
              <a:ext uri="{FF2B5EF4-FFF2-40B4-BE49-F238E27FC236}">
                <a16:creationId xmlns:a16="http://schemas.microsoft.com/office/drawing/2014/main" id="{7F16FE0F-351C-4B65-81F9-6C6BCCF0B9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 sz="1000">
                <a:latin typeface="Arial" panose="020B0604020202020204" pitchFamily="34" charset="0"/>
              </a:rPr>
              <a:t>Para los escritores se añaden los siguientes semáforos y variables al ya definido:</a:t>
            </a:r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Un semáforo </a:t>
            </a:r>
            <a:r>
              <a:rPr lang="es-E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lsem</a:t>
            </a:r>
            <a:r>
              <a:rPr lang="es-ES" altLang="en-US" sz="1000">
                <a:latin typeface="Arial" panose="020B0604020202020204" pitchFamily="34" charset="0"/>
              </a:rPr>
              <a:t> que inhibe todas las lecturas mientras haya al menos un escritor que desee acceder los datos.</a:t>
            </a:r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Una variable </a:t>
            </a:r>
            <a:r>
              <a:rPr lang="es-E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contesc</a:t>
            </a:r>
            <a:r>
              <a:rPr lang="es-ES" altLang="en-US" sz="1000">
                <a:latin typeface="Arial" panose="020B0604020202020204" pitchFamily="34" charset="0"/>
              </a:rPr>
              <a:t> que controla la activación de </a:t>
            </a:r>
            <a:r>
              <a:rPr lang="es-E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lsem</a:t>
            </a:r>
            <a:r>
              <a:rPr lang="es-ES" altLang="en-US" sz="1000">
                <a:latin typeface="Arial" panose="020B0604020202020204" pitchFamily="34" charset="0"/>
              </a:rPr>
              <a:t>. </a:t>
            </a:r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Un semáforo </a:t>
            </a:r>
            <a:r>
              <a:rPr lang="es-E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y</a:t>
            </a:r>
            <a:r>
              <a:rPr lang="es-ES" altLang="en-US" sz="1000">
                <a:latin typeface="Arial" panose="020B0604020202020204" pitchFamily="34" charset="0"/>
              </a:rPr>
              <a:t> que controla la actualización de contesc.</a:t>
            </a:r>
            <a:endParaRPr lang="es-MX" altLang="en-US" sz="1000">
              <a:latin typeface="Arial" panose="020B0604020202020204" pitchFamily="34" charset="0"/>
            </a:endParaRPr>
          </a:p>
          <a:p>
            <a:pPr marL="439738" lvl="1" indent="0"/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Para los lectores se necesita un semáforo adicional:</a:t>
            </a:r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No debe permitirse que se con</a:t>
            </a:r>
            <a:r>
              <a:rPr lang="es-MX" altLang="en-US" sz="1000">
                <a:latin typeface="Arial" panose="020B0604020202020204" pitchFamily="34" charset="0"/>
              </a:rPr>
              <a:t>s</a:t>
            </a:r>
            <a:r>
              <a:rPr lang="es-ES" altLang="en-US" sz="1000">
                <a:latin typeface="Arial" panose="020B0604020202020204" pitchFamily="34" charset="0"/>
              </a:rPr>
              <a:t>truya una cola grande sobre </a:t>
            </a:r>
            <a:r>
              <a:rPr lang="es-E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lsem</a:t>
            </a:r>
            <a:r>
              <a:rPr lang="es-ES" altLang="en-US" sz="1000">
                <a:latin typeface="Arial" panose="020B0604020202020204" pitchFamily="34" charset="0"/>
              </a:rPr>
              <a:t>, los escritores no serían capaces de saltarlo</a:t>
            </a:r>
            <a:r>
              <a:rPr lang="es-MX" altLang="en-US" sz="1000">
                <a:latin typeface="Arial" panose="020B0604020202020204" pitchFamily="34" charset="0"/>
              </a:rPr>
              <a:t>, p</a:t>
            </a:r>
            <a:r>
              <a:rPr lang="es-ES" altLang="en-US" sz="1000">
                <a:latin typeface="Arial" panose="020B0604020202020204" pitchFamily="34" charset="0"/>
              </a:rPr>
              <a:t>or lo tanto, sólo se permite a un lector ponerse en cola en </a:t>
            </a:r>
            <a:r>
              <a:rPr lang="es-E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lsem</a:t>
            </a:r>
            <a:r>
              <a:rPr lang="es-ES" altLang="en-US" sz="1000">
                <a:latin typeface="Arial" panose="020B0604020202020204" pitchFamily="34" charset="0"/>
              </a:rPr>
              <a:t> y todos los demás lectores deben ponerse en cola en un semáforo </a:t>
            </a:r>
            <a:r>
              <a:rPr lang="es-E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z</a:t>
            </a:r>
            <a:r>
              <a:rPr lang="es-ES" altLang="en-US" sz="1000">
                <a:latin typeface="Arial" panose="020B0604020202020204" pitchFamily="34" charset="0"/>
              </a:rPr>
              <a:t> inmediatamente antes de esperar en </a:t>
            </a:r>
            <a:r>
              <a:rPr lang="es-E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lsem</a:t>
            </a:r>
            <a:r>
              <a:rPr lang="es-ES" altLang="en-US" sz="100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3016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1031">
            <a:extLst>
              <a:ext uri="{FF2B5EF4-FFF2-40B4-BE49-F238E27FC236}">
                <a16:creationId xmlns:a16="http://schemas.microsoft.com/office/drawing/2014/main" id="{D1B5DEC7-0886-41A2-8151-5B6C953A52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ACB2245-5394-411A-8CF7-3C8E57FA2E64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74435" name="Rectangle 2">
            <a:extLst>
              <a:ext uri="{FF2B5EF4-FFF2-40B4-BE49-F238E27FC236}">
                <a16:creationId xmlns:a16="http://schemas.microsoft.com/office/drawing/2014/main" id="{720B65EF-E4E9-4668-9B95-1C7A858599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274436" name="Rectangle 3">
            <a:extLst>
              <a:ext uri="{FF2B5EF4-FFF2-40B4-BE49-F238E27FC236}">
                <a16:creationId xmlns:a16="http://schemas.microsoft.com/office/drawing/2014/main" id="{F380BFA3-8BD9-4E89-8BCF-79697FD767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162776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1031">
            <a:extLst>
              <a:ext uri="{FF2B5EF4-FFF2-40B4-BE49-F238E27FC236}">
                <a16:creationId xmlns:a16="http://schemas.microsoft.com/office/drawing/2014/main" id="{B6BCB512-ADB1-46C9-9A3C-34190422DE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0B3D943-5551-4786-86A8-0203D8913C38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76483" name="Rectangle 2">
            <a:extLst>
              <a:ext uri="{FF2B5EF4-FFF2-40B4-BE49-F238E27FC236}">
                <a16:creationId xmlns:a16="http://schemas.microsoft.com/office/drawing/2014/main" id="{CD1C9FCA-A0CE-4425-BE4E-8DC70378E6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276484" name="Rectangle 3">
            <a:extLst>
              <a:ext uri="{FF2B5EF4-FFF2-40B4-BE49-F238E27FC236}">
                <a16:creationId xmlns:a16="http://schemas.microsoft.com/office/drawing/2014/main" id="{BAA62C50-1637-4452-AF29-18817A18DF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380546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1031">
            <a:extLst>
              <a:ext uri="{FF2B5EF4-FFF2-40B4-BE49-F238E27FC236}">
                <a16:creationId xmlns:a16="http://schemas.microsoft.com/office/drawing/2014/main" id="{47094954-4BB2-4C09-BB91-8541857104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5A01334-FCC5-4337-A34C-E67F21D171D8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78531" name="Rectangle 2">
            <a:extLst>
              <a:ext uri="{FF2B5EF4-FFF2-40B4-BE49-F238E27FC236}">
                <a16:creationId xmlns:a16="http://schemas.microsoft.com/office/drawing/2014/main" id="{6B097244-D80B-4291-970F-6DBB1A0A4E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278532" name="Rectangle 3">
            <a:extLst>
              <a:ext uri="{FF2B5EF4-FFF2-40B4-BE49-F238E27FC236}">
                <a16:creationId xmlns:a16="http://schemas.microsoft.com/office/drawing/2014/main" id="{A31DF3AA-CDA5-4113-90E6-53FCB4D531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138007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4660-71FD-4E75-9647-E7AA153D5D32}" type="datetimeFigureOut">
              <a:rPr lang="es-MX" smtClean="0"/>
              <a:t>13/02/2023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3933-0A49-4B77-8021-6E29648A66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014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4660-71FD-4E75-9647-E7AA153D5D32}" type="datetimeFigureOut">
              <a:rPr lang="es-MX" smtClean="0"/>
              <a:t>13/02/2023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3933-0A49-4B77-8021-6E29648A66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216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4660-71FD-4E75-9647-E7AA153D5D32}" type="datetimeFigureOut">
              <a:rPr lang="es-MX" smtClean="0"/>
              <a:t>13/02/2023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3933-0A49-4B77-8021-6E29648A66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26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4660-71FD-4E75-9647-E7AA153D5D32}" type="datetimeFigureOut">
              <a:rPr lang="es-MX" smtClean="0"/>
              <a:t>13/02/2023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3933-0A49-4B77-8021-6E29648A66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066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4660-71FD-4E75-9647-E7AA153D5D32}" type="datetimeFigureOut">
              <a:rPr lang="es-MX" smtClean="0"/>
              <a:t>13/02/2023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3933-0A49-4B77-8021-6E29648A66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592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4660-71FD-4E75-9647-E7AA153D5D32}" type="datetimeFigureOut">
              <a:rPr lang="es-MX" smtClean="0"/>
              <a:t>13/02/2023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3933-0A49-4B77-8021-6E29648A66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76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4660-71FD-4E75-9647-E7AA153D5D32}" type="datetimeFigureOut">
              <a:rPr lang="es-MX" smtClean="0"/>
              <a:t>13/02/2023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3933-0A49-4B77-8021-6E29648A66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859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4660-71FD-4E75-9647-E7AA153D5D32}" type="datetimeFigureOut">
              <a:rPr lang="es-MX" smtClean="0"/>
              <a:t>13/02/2023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3933-0A49-4B77-8021-6E29648A66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892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4660-71FD-4E75-9647-E7AA153D5D32}" type="datetimeFigureOut">
              <a:rPr lang="es-MX" smtClean="0"/>
              <a:t>13/02/2023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3933-0A49-4B77-8021-6E29648A66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471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4660-71FD-4E75-9647-E7AA153D5D32}" type="datetimeFigureOut">
              <a:rPr lang="es-MX" smtClean="0"/>
              <a:t>13/02/2023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3933-0A49-4B77-8021-6E29648A66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781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4660-71FD-4E75-9647-E7AA153D5D32}" type="datetimeFigureOut">
              <a:rPr lang="es-MX" smtClean="0"/>
              <a:t>13/02/2023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3933-0A49-4B77-8021-6E29648A66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800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B4660-71FD-4E75-9647-E7AA153D5D32}" type="datetimeFigureOut">
              <a:rPr lang="es-MX" smtClean="0"/>
              <a:t>13/02/2023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73933-0A49-4B77-8021-6E29648A66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827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052">
            <a:extLst>
              <a:ext uri="{FF2B5EF4-FFF2-40B4-BE49-F238E27FC236}">
                <a16:creationId xmlns:a16="http://schemas.microsoft.com/office/drawing/2014/main" id="{10957F8C-6168-4A43-BF05-F74E09F255F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altLang="en-US" dirty="0"/>
              <a:t>Fundamentos de Sistemas Operativos</a:t>
            </a:r>
          </a:p>
        </p:txBody>
      </p:sp>
      <p:sp>
        <p:nvSpPr>
          <p:cNvPr id="5126" name="Rectangle 2053">
            <a:extLst>
              <a:ext uri="{FF2B5EF4-FFF2-40B4-BE49-F238E27FC236}">
                <a16:creationId xmlns:a16="http://schemas.microsoft.com/office/drawing/2014/main" id="{70D7372C-F201-4727-9513-73D542F0042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altLang="en-US" dirty="0"/>
              <a:t>Problemas de concurrencia, exclusión mutua y sincronización</a:t>
            </a:r>
          </a:p>
          <a:p>
            <a:pPr eaLnBrk="1" hangingPunct="1"/>
            <a:r>
              <a:rPr lang="es-ES" altLang="en-US" dirty="0"/>
              <a:t>Capítulo 5, </a:t>
            </a:r>
            <a:r>
              <a:rPr lang="es-ES" altLang="en-US" dirty="0" err="1"/>
              <a:t>Stallings</a:t>
            </a:r>
            <a:endParaRPr lang="es-ES" altLang="en-US" dirty="0"/>
          </a:p>
          <a:p>
            <a:pPr eaLnBrk="1" hangingPunct="1"/>
            <a:r>
              <a:rPr lang="es-ES" altLang="en-US" dirty="0"/>
              <a:t>Capítulo 5, </a:t>
            </a:r>
            <a:r>
              <a:rPr lang="es-ES" altLang="en-US" dirty="0" err="1"/>
              <a:t>Silberschatz</a:t>
            </a:r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706626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23392" y="2276872"/>
            <a:ext cx="5120276" cy="41764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6448332" y="2276872"/>
            <a:ext cx="5120276" cy="41764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5463" name="Rectangle 9">
            <a:extLst>
              <a:ext uri="{FF2B5EF4-FFF2-40B4-BE49-F238E27FC236}">
                <a16:creationId xmlns:a16="http://schemas.microsoft.com/office/drawing/2014/main" id="{7D17C7A1-9073-4802-905B-42102AD16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/>
              <a:t>Lectores/escritores, prioridad a los escritores con paso de mensajes.</a:t>
            </a:r>
          </a:p>
        </p:txBody>
      </p:sp>
      <p:sp>
        <p:nvSpPr>
          <p:cNvPr id="275461" name="Rectangle 3">
            <a:extLst>
              <a:ext uri="{FF2B5EF4-FFF2-40B4-BE49-F238E27FC236}">
                <a16:creationId xmlns:a16="http://schemas.microsoft.com/office/drawing/2014/main" id="{E1A891C2-E3E9-4D8E-BB5A-F030118B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2420938"/>
            <a:ext cx="5120276" cy="3888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lector_i</a:t>
            </a:r>
            <a:r>
              <a:rPr lang="es-ES" alt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>
                <a:latin typeface="Consolas" panose="020B0609020204030204" pitchFamily="49" charset="0"/>
              </a:rPr>
              <a:t>    mensaje</a:t>
            </a:r>
            <a:r>
              <a:rPr lang="es-ES" altLang="en-US" sz="1800" dirty="0">
                <a:latin typeface="Consolas" panose="020B0609020204030204" pitchFamily="49" charset="0"/>
              </a:rPr>
              <a:t> </a:t>
            </a:r>
            <a:r>
              <a:rPr lang="es-ES" altLang="en-US" sz="1800" dirty="0" err="1">
                <a:latin typeface="Consolas" panose="020B0609020204030204" pitchFamily="49" charset="0"/>
              </a:rPr>
              <a:t>msjl</a:t>
            </a:r>
            <a:r>
              <a:rPr lang="es-ES" altLang="en-US" sz="18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>
                <a:latin typeface="Consolas" panose="020B0609020204030204" pitchFamily="49" charset="0"/>
              </a:rPr>
              <a:t>    </a:t>
            </a:r>
            <a:r>
              <a:rPr lang="es-ES" altLang="en-US" sz="1800" b="1" dirty="0" err="1">
                <a:latin typeface="Consolas" panose="020B0609020204030204" pitchFamily="49" charset="0"/>
              </a:rPr>
              <a:t>while</a:t>
            </a:r>
            <a:r>
              <a:rPr lang="es-ES" altLang="en-US" sz="1800" b="1" dirty="0">
                <a:latin typeface="Consolas" panose="020B0609020204030204" pitchFamily="49" charset="0"/>
              </a:rPr>
              <a:t>(</a:t>
            </a:r>
            <a:r>
              <a:rPr lang="es-ES" altLang="en-US" sz="1800" b="1" dirty="0" err="1">
                <a:latin typeface="Consolas" panose="020B0609020204030204" pitchFamily="49" charset="0"/>
              </a:rPr>
              <a:t>forever</a:t>
            </a:r>
            <a:r>
              <a:rPr lang="es-ES" altLang="en-US" sz="18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>
                <a:latin typeface="Consolas" panose="020B0609020204030204" pitchFamily="49" charset="0"/>
              </a:rPr>
              <a:t>    {</a:t>
            </a:r>
            <a:endParaRPr lang="es-ES" altLang="en-US" sz="18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latin typeface="Consolas" panose="020B0609020204030204" pitchFamily="49" charset="0"/>
              </a:rPr>
              <a:t>        </a:t>
            </a:r>
            <a:r>
              <a:rPr lang="es-ES" altLang="en-US" sz="1800" dirty="0" err="1">
                <a:latin typeface="Consolas" panose="020B0609020204030204" pitchFamily="49" charset="0"/>
              </a:rPr>
              <a:t>msjl</a:t>
            </a:r>
            <a:r>
              <a:rPr lang="es-ES" altLang="en-US" sz="1800" dirty="0">
                <a:latin typeface="Consolas" panose="020B0609020204030204" pitchFamily="49" charset="0"/>
              </a:rPr>
              <a:t>=i;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latin typeface="Consolas" panose="020B0609020204030204" pitchFamily="49" charset="0"/>
              </a:rPr>
              <a:t>        </a:t>
            </a:r>
            <a:r>
              <a:rPr lang="es-ES" altLang="en-US" sz="1800" dirty="0" err="1">
                <a:latin typeface="Consolas" panose="020B0609020204030204" pitchFamily="49" charset="0"/>
              </a:rPr>
              <a:t>send</a:t>
            </a:r>
            <a:r>
              <a:rPr lang="es-ES" altLang="en-US" sz="1800" dirty="0">
                <a:latin typeface="Consolas" panose="020B0609020204030204" pitchFamily="49" charset="0"/>
              </a:rPr>
              <a:t>(</a:t>
            </a:r>
            <a:r>
              <a:rPr lang="es-ES" alt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solicitud_lectura</a:t>
            </a:r>
            <a:r>
              <a:rPr lang="es-ES" altLang="en-US" sz="1800" dirty="0" err="1">
                <a:latin typeface="Consolas" panose="020B0609020204030204" pitchFamily="49" charset="0"/>
              </a:rPr>
              <a:t>,msjl</a:t>
            </a:r>
            <a:r>
              <a:rPr lang="es-ES" altLang="en-US" sz="18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latin typeface="Consolas" panose="020B0609020204030204" pitchFamily="49" charset="0"/>
              </a:rPr>
              <a:t>        </a:t>
            </a:r>
            <a:r>
              <a:rPr lang="es-ES" alt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receive</a:t>
            </a:r>
            <a:r>
              <a:rPr lang="es-E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buzon_i,msjl</a:t>
            </a:r>
            <a:r>
              <a:rPr lang="es-E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latin typeface="Consolas" panose="020B0609020204030204" pitchFamily="49" charset="0"/>
              </a:rPr>
              <a:t>        LEER_UNIDAD;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latin typeface="Consolas" panose="020B0609020204030204" pitchFamily="49" charset="0"/>
              </a:rPr>
              <a:t>        </a:t>
            </a:r>
            <a:r>
              <a:rPr lang="es-ES" altLang="en-US" sz="1800" dirty="0" err="1">
                <a:latin typeface="Consolas" panose="020B0609020204030204" pitchFamily="49" charset="0"/>
              </a:rPr>
              <a:t>msjl</a:t>
            </a:r>
            <a:r>
              <a:rPr lang="es-ES" altLang="en-US" sz="1800" dirty="0">
                <a:latin typeface="Consolas" panose="020B0609020204030204" pitchFamily="49" charset="0"/>
              </a:rPr>
              <a:t>=</a:t>
            </a:r>
            <a:r>
              <a:rPr lang="es-E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latin typeface="Consolas" panose="020B0609020204030204" pitchFamily="49" charset="0"/>
              </a:rPr>
              <a:t>        </a:t>
            </a:r>
            <a:r>
              <a:rPr lang="es-ES" altLang="en-US" sz="1800" dirty="0" err="1">
                <a:latin typeface="Consolas" panose="020B0609020204030204" pitchFamily="49" charset="0"/>
              </a:rPr>
              <a:t>send</a:t>
            </a:r>
            <a:r>
              <a:rPr lang="es-ES" altLang="en-US" sz="1800" dirty="0">
                <a:latin typeface="Consolas" panose="020B0609020204030204" pitchFamily="49" charset="0"/>
              </a:rPr>
              <a:t>(</a:t>
            </a:r>
            <a:r>
              <a:rPr lang="es-ES" altLang="en-US" sz="1800" dirty="0" err="1">
                <a:latin typeface="Consolas" panose="020B0609020204030204" pitchFamily="49" charset="0"/>
              </a:rPr>
              <a:t>terminado,msjl</a:t>
            </a:r>
            <a:r>
              <a:rPr lang="es-ES" altLang="en-US" sz="18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latin typeface="Consolas" panose="020B0609020204030204" pitchFamily="49" charset="0"/>
              </a:rPr>
              <a:t>    </a:t>
            </a:r>
            <a:r>
              <a:rPr lang="es-ES" altLang="en-US" sz="18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75462" name="Rectangle 4">
            <a:extLst>
              <a:ext uri="{FF2B5EF4-FFF2-40B4-BE49-F238E27FC236}">
                <a16:creationId xmlns:a16="http://schemas.microsoft.com/office/drawing/2014/main" id="{21F1A39B-2CE1-42F6-A546-1B357493C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40" y="2420938"/>
            <a:ext cx="4968552" cy="3888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escritor_j</a:t>
            </a:r>
            <a:r>
              <a:rPr lang="es-ES" alt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>
                <a:latin typeface="Consolas" panose="020B0609020204030204" pitchFamily="49" charset="0"/>
              </a:rPr>
              <a:t>    mensaje</a:t>
            </a:r>
            <a:r>
              <a:rPr lang="es-ES" altLang="en-US" sz="1800" dirty="0">
                <a:latin typeface="Consolas" panose="020B0609020204030204" pitchFamily="49" charset="0"/>
              </a:rPr>
              <a:t> </a:t>
            </a:r>
            <a:r>
              <a:rPr lang="es-ES" altLang="en-US" sz="1800" dirty="0" err="1">
                <a:latin typeface="Consolas" panose="020B0609020204030204" pitchFamily="49" charset="0"/>
              </a:rPr>
              <a:t>msjl</a:t>
            </a:r>
            <a:r>
              <a:rPr lang="es-ES" altLang="en-US" sz="18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>
                <a:latin typeface="Consolas" panose="020B0609020204030204" pitchFamily="49" charset="0"/>
              </a:rPr>
              <a:t>    </a:t>
            </a:r>
            <a:r>
              <a:rPr lang="es-ES" altLang="en-US" sz="1800" b="1" dirty="0" err="1">
                <a:latin typeface="Consolas" panose="020B0609020204030204" pitchFamily="49" charset="0"/>
              </a:rPr>
              <a:t>while</a:t>
            </a:r>
            <a:r>
              <a:rPr lang="es-ES" altLang="en-US" sz="1800" b="1" dirty="0">
                <a:latin typeface="Consolas" panose="020B0609020204030204" pitchFamily="49" charset="0"/>
              </a:rPr>
              <a:t>(</a:t>
            </a:r>
            <a:r>
              <a:rPr lang="es-ES" altLang="en-US" sz="1800" b="1" dirty="0" err="1">
                <a:latin typeface="Consolas" panose="020B0609020204030204" pitchFamily="49" charset="0"/>
              </a:rPr>
              <a:t>forever</a:t>
            </a:r>
            <a:r>
              <a:rPr lang="es-ES" altLang="en-US" sz="18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>
                <a:latin typeface="Consolas" panose="020B0609020204030204" pitchFamily="49" charset="0"/>
              </a:rPr>
              <a:t>    {</a:t>
            </a:r>
            <a:endParaRPr lang="es-ES" altLang="en-US" sz="18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latin typeface="Consolas" panose="020B0609020204030204" pitchFamily="49" charset="0"/>
              </a:rPr>
              <a:t>       </a:t>
            </a:r>
            <a:r>
              <a:rPr lang="es-ES" altLang="en-US" sz="1800" dirty="0" err="1">
                <a:latin typeface="Consolas" panose="020B0609020204030204" pitchFamily="49" charset="0"/>
              </a:rPr>
              <a:t>msjl</a:t>
            </a:r>
            <a:r>
              <a:rPr lang="es-ES" altLang="en-US" sz="1800" dirty="0">
                <a:latin typeface="Consolas" panose="020B0609020204030204" pitchFamily="49" charset="0"/>
              </a:rPr>
              <a:t>=j;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latin typeface="Consolas" panose="020B0609020204030204" pitchFamily="49" charset="0"/>
              </a:rPr>
              <a:t>       </a:t>
            </a:r>
            <a:r>
              <a:rPr lang="es-ES" altLang="en-US" sz="1800" dirty="0" err="1">
                <a:latin typeface="Consolas" panose="020B0609020204030204" pitchFamily="49" charset="0"/>
              </a:rPr>
              <a:t>send</a:t>
            </a:r>
            <a:r>
              <a:rPr lang="es-ES" altLang="en-US" sz="1800" dirty="0">
                <a:latin typeface="Consolas" panose="020B0609020204030204" pitchFamily="49" charset="0"/>
              </a:rPr>
              <a:t>(</a:t>
            </a:r>
            <a:r>
              <a:rPr lang="es-ES" alt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solicitud_escritura</a:t>
            </a:r>
            <a:r>
              <a:rPr lang="es-ES" altLang="en-US" sz="1800" dirty="0" err="1">
                <a:latin typeface="Consolas" panose="020B0609020204030204" pitchFamily="49" charset="0"/>
              </a:rPr>
              <a:t>,msjl</a:t>
            </a:r>
            <a:r>
              <a:rPr lang="es-ES" altLang="en-US" sz="18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latin typeface="Consolas" panose="020B0609020204030204" pitchFamily="49" charset="0"/>
              </a:rPr>
              <a:t>       </a:t>
            </a:r>
            <a:r>
              <a:rPr lang="es-ES" alt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receive</a:t>
            </a:r>
            <a:r>
              <a:rPr lang="es-ES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buzon_j,msjl</a:t>
            </a:r>
            <a:r>
              <a:rPr lang="es-ES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latin typeface="Consolas" panose="020B0609020204030204" pitchFamily="49" charset="0"/>
              </a:rPr>
              <a:t>       ESCRIBIR_UNIDAD;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latin typeface="Consolas" panose="020B0609020204030204" pitchFamily="49" charset="0"/>
              </a:rPr>
              <a:t>       </a:t>
            </a:r>
            <a:r>
              <a:rPr lang="es-ES" altLang="en-US" sz="1800" dirty="0" err="1">
                <a:latin typeface="Consolas" panose="020B0609020204030204" pitchFamily="49" charset="0"/>
              </a:rPr>
              <a:t>msjl</a:t>
            </a:r>
            <a:r>
              <a:rPr lang="es-ES" altLang="en-US" sz="1800" dirty="0">
                <a:latin typeface="Consolas" panose="020B0609020204030204" pitchFamily="49" charset="0"/>
              </a:rPr>
              <a:t>=</a:t>
            </a:r>
            <a:r>
              <a:rPr lang="es-ES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j;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latin typeface="Consolas" panose="020B0609020204030204" pitchFamily="49" charset="0"/>
              </a:rPr>
              <a:t>       </a:t>
            </a:r>
            <a:r>
              <a:rPr lang="es-ES" altLang="en-US" sz="1800" dirty="0" err="1">
                <a:latin typeface="Consolas" panose="020B0609020204030204" pitchFamily="49" charset="0"/>
              </a:rPr>
              <a:t>send</a:t>
            </a:r>
            <a:r>
              <a:rPr lang="es-ES" altLang="en-US" sz="1800" dirty="0">
                <a:latin typeface="Consolas" panose="020B0609020204030204" pitchFamily="49" charset="0"/>
              </a:rPr>
              <a:t>(</a:t>
            </a:r>
            <a:r>
              <a:rPr lang="es-ES" altLang="en-US" sz="1800" dirty="0" err="1">
                <a:latin typeface="Consolas" panose="020B0609020204030204" pitchFamily="49" charset="0"/>
              </a:rPr>
              <a:t>terminado,msjl</a:t>
            </a:r>
            <a:r>
              <a:rPr lang="es-ES" altLang="en-US" sz="18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latin typeface="Consolas" panose="020B0609020204030204" pitchFamily="49" charset="0"/>
              </a:rPr>
              <a:t>    </a:t>
            </a:r>
            <a:r>
              <a:rPr lang="es-ES" altLang="en-US" sz="18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410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133600" y="1761027"/>
            <a:ext cx="8023274" cy="50336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7510" name="Rectangle 7">
            <a:extLst>
              <a:ext uri="{FF2B5EF4-FFF2-40B4-BE49-F238E27FC236}">
                <a16:creationId xmlns:a16="http://schemas.microsoft.com/office/drawing/2014/main" id="{F4F30404-5261-4E22-80B5-C18E07CE64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Lectores/escritores, prioridad a los escritores con paso de mensajes.</a:t>
            </a:r>
          </a:p>
        </p:txBody>
      </p:sp>
      <p:sp>
        <p:nvSpPr>
          <p:cNvPr id="277509" name="Rectangle 3">
            <a:extLst>
              <a:ext uri="{FF2B5EF4-FFF2-40B4-BE49-F238E27FC236}">
                <a16:creationId xmlns:a16="http://schemas.microsoft.com/office/drawing/2014/main" id="{3577855A-0111-432D-8FBA-B62449DC5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700808"/>
            <a:ext cx="7924800" cy="515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500" b="1" dirty="0">
                <a:latin typeface="Consolas" panose="020B0609020204030204" pitchFamily="49" charset="0"/>
              </a:rPr>
              <a:t>Controlador()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b="1" dirty="0">
                <a:latin typeface="Consolas" panose="020B0609020204030204" pitchFamily="49" charset="0"/>
              </a:rPr>
              <a:t>    mensaje</a:t>
            </a:r>
            <a:r>
              <a:rPr lang="es-ES" altLang="en-US" sz="1500" dirty="0">
                <a:latin typeface="Consolas" panose="020B0609020204030204" pitchFamily="49" charset="0"/>
              </a:rPr>
              <a:t> </a:t>
            </a:r>
            <a:r>
              <a:rPr lang="es-ES" altLang="en-US" sz="1500" dirty="0" err="1">
                <a:latin typeface="Consolas" panose="020B0609020204030204" pitchFamily="49" charset="0"/>
              </a:rPr>
              <a:t>msj</a:t>
            </a:r>
            <a:r>
              <a:rPr lang="es-ES" altLang="en-US" sz="15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dirty="0">
                <a:latin typeface="Consolas" panose="020B0609020204030204" pitchFamily="49" charset="0"/>
              </a:rPr>
              <a:t>    </a:t>
            </a:r>
            <a:r>
              <a:rPr lang="es-ES" altLang="en-US" sz="1500" b="1" dirty="0" err="1">
                <a:latin typeface="Consolas" panose="020B0609020204030204" pitchFamily="49" charset="0"/>
              </a:rPr>
              <a:t>int</a:t>
            </a:r>
            <a:r>
              <a:rPr lang="es-ES" altLang="en-US" sz="1500" b="1" dirty="0">
                <a:latin typeface="Consolas" panose="020B0609020204030204" pitchFamily="49" charset="0"/>
              </a:rPr>
              <a:t> </a:t>
            </a:r>
            <a:r>
              <a:rPr lang="es-ES" altLang="en-US" sz="1500" dirty="0" err="1">
                <a:latin typeface="Consolas" panose="020B0609020204030204" pitchFamily="49" charset="0"/>
              </a:rPr>
              <a:t>cont</a:t>
            </a:r>
            <a:r>
              <a:rPr lang="es-ES" altLang="en-US" sz="1500" dirty="0">
                <a:latin typeface="Consolas" panose="020B0609020204030204" pitchFamily="49" charset="0"/>
              </a:rPr>
              <a:t>=100;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b="1" dirty="0">
                <a:latin typeface="Consolas" panose="020B0609020204030204" pitchFamily="49" charset="0"/>
              </a:rPr>
              <a:t>    </a:t>
            </a:r>
            <a:r>
              <a:rPr lang="es-ES" altLang="en-US" sz="1500" b="1" dirty="0" err="1">
                <a:latin typeface="Consolas" panose="020B0609020204030204" pitchFamily="49" charset="0"/>
              </a:rPr>
              <a:t>while</a:t>
            </a:r>
            <a:r>
              <a:rPr lang="es-ES" altLang="en-US" sz="1500" b="1" dirty="0">
                <a:latin typeface="Consolas" panose="020B0609020204030204" pitchFamily="49" charset="0"/>
              </a:rPr>
              <a:t>(</a:t>
            </a:r>
            <a:r>
              <a:rPr lang="es-ES" altLang="en-US" sz="1500" b="1" dirty="0" err="1">
                <a:latin typeface="Consolas" panose="020B0609020204030204" pitchFamily="49" charset="0"/>
              </a:rPr>
              <a:t>forever</a:t>
            </a:r>
            <a:r>
              <a:rPr lang="es-ES" altLang="en-US" sz="15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b="1" dirty="0"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b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</a:t>
            </a:r>
            <a:r>
              <a:rPr lang="es-ES" altLang="en-US" sz="15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cont</a:t>
            </a: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&gt;0)</a:t>
            </a:r>
            <a:r>
              <a:rPr lang="es-ES" alt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s-ES" altLang="en-US" sz="15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!</a:t>
            </a:r>
            <a:r>
              <a:rPr lang="es-ES" alt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vacio</a:t>
            </a: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(terminado)) </a:t>
            </a:r>
            <a:r>
              <a:rPr lang="es-ES" alt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{   // YA HAY QUIENES TERMINARON</a:t>
            </a:r>
            <a:endParaRPr lang="es-ES" altLang="en-US" sz="15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alt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receive</a:t>
            </a: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terminado,msj</a:t>
            </a: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alt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cont</a:t>
            </a: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s-ES" alt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s-ES" altLang="en-US" sz="15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s-ES" altLang="en-US" sz="15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  <a:r>
              <a:rPr lang="es-ES" alt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ES" altLang="en-US" sz="15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!</a:t>
            </a:r>
            <a:r>
              <a:rPr lang="es-ES" alt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vacio</a:t>
            </a: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solicitud_escritura</a:t>
            </a: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))</a:t>
            </a:r>
            <a:r>
              <a:rPr lang="es-ES" alt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{ // HAY QUIEN</a:t>
            </a:r>
            <a:endParaRPr lang="es-ES" altLang="en-US" sz="15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alt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receive</a:t>
            </a: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solicitud_escritura,msj</a:t>
            </a: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); // QUIERE ESCRIBIR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escritor.</a:t>
            </a:r>
            <a:r>
              <a:rPr lang="es-ES" altLang="en-US" sz="1500" i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:=msj.</a:t>
            </a:r>
            <a:r>
              <a:rPr lang="es-ES" altLang="en-US" sz="1500" i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;              // ESCRIBIR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alt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cont</a:t>
            </a: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=cont-100;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s-ES" alt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s-ES" altLang="en-US" sz="15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  <a:r>
              <a:rPr lang="es-ES" alt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ES" altLang="en-US" sz="15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!</a:t>
            </a:r>
            <a:r>
              <a:rPr lang="es-ES" alt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vacio</a:t>
            </a: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solicitud_lectura</a:t>
            </a: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)) </a:t>
            </a:r>
            <a:r>
              <a:rPr lang="es-ES" alt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{ // HAY QUIEN QUIERE </a:t>
            </a:r>
            <a:endParaRPr lang="es-ES" altLang="en-US" sz="15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alt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receive</a:t>
            </a: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solicitud_lectura,msj</a:t>
            </a: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);  // LEER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alt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cont</a:t>
            </a: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--;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alt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send</a:t>
            </a: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msg.id,”OK</a:t>
            </a: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”);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s-ES" alt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744049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133600" y="1761027"/>
            <a:ext cx="8023274" cy="50336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9559" name="Rectangle 4">
            <a:extLst>
              <a:ext uri="{FF2B5EF4-FFF2-40B4-BE49-F238E27FC236}">
                <a16:creationId xmlns:a16="http://schemas.microsoft.com/office/drawing/2014/main" id="{2EE0F4CD-109A-40DF-888B-54699DEE56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/>
              <a:t>Lectores/escritores, prioridad a los escritores con paso de mensajes.</a:t>
            </a:r>
          </a:p>
        </p:txBody>
      </p:sp>
      <p:sp>
        <p:nvSpPr>
          <p:cNvPr id="279558" name="Rectangle 2">
            <a:extLst>
              <a:ext uri="{FF2B5EF4-FFF2-40B4-BE49-F238E27FC236}">
                <a16:creationId xmlns:a16="http://schemas.microsoft.com/office/drawing/2014/main" id="{7D05FF20-2DB7-4084-9E59-81596E14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988840"/>
            <a:ext cx="7924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n-US" sz="1800" b="1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s-ES" alt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cont</a:t>
            </a:r>
            <a:r>
              <a:rPr lang="es-E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==0) </a:t>
            </a:r>
            <a:r>
              <a:rPr lang="es-ES" alt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endParaRPr lang="es-ES" alt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s-ES" alt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send</a:t>
            </a:r>
            <a:r>
              <a:rPr lang="es-E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escribir.</a:t>
            </a:r>
            <a:r>
              <a:rPr lang="es-ES" altLang="en-US" sz="18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id</a:t>
            </a:r>
            <a:r>
              <a:rPr lang="es-ES" alt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,”OK</a:t>
            </a:r>
            <a:r>
              <a:rPr lang="es-E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”);	// Conceder la escritura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s-ES" alt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receive</a:t>
            </a:r>
            <a:r>
              <a:rPr lang="es-E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terminado,msj</a:t>
            </a:r>
            <a:r>
              <a:rPr lang="es-E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);	// Espero a que termine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			// de escribir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s-ES" alt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cont</a:t>
            </a:r>
            <a:r>
              <a:rPr lang="es-E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=100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s-ES" alt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s-ES" alt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latin typeface="Consolas" panose="020B0609020204030204" pitchFamily="49" charset="0"/>
              </a:rPr>
              <a:t>        </a:t>
            </a:r>
            <a:r>
              <a:rPr lang="es-ES" altLang="en-US" sz="1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while</a:t>
            </a:r>
            <a:r>
              <a:rPr lang="es-ES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cont</a:t>
            </a:r>
            <a:r>
              <a:rPr lang="es-ES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&lt;0)</a:t>
            </a:r>
            <a:r>
              <a:rPr lang="es-ES" alt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 {</a:t>
            </a:r>
            <a:endParaRPr lang="es-ES" altLang="en-U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</a:t>
            </a:r>
            <a:r>
              <a:rPr lang="es-ES" alt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receive</a:t>
            </a:r>
            <a:r>
              <a:rPr lang="es-ES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terminado,msj</a:t>
            </a:r>
            <a:r>
              <a:rPr lang="es-ES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</a:t>
            </a:r>
            <a:r>
              <a:rPr lang="es-ES" alt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cont</a:t>
            </a:r>
            <a:r>
              <a:rPr lang="es-ES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s-ES" alt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s-ES" altLang="en-U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latin typeface="Consolas" panose="020B0609020204030204" pitchFamily="49" charset="0"/>
              </a:rPr>
              <a:t>    </a:t>
            </a:r>
            <a:r>
              <a:rPr lang="es-ES" altLang="en-US" sz="18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s-ES" altLang="en-US" sz="1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167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gracias por tu atención - Minions | Make a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1484784"/>
            <a:ext cx="571500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78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9" name="Rectangle 2">
            <a:extLst>
              <a:ext uri="{FF2B5EF4-FFF2-40B4-BE49-F238E27FC236}">
                <a16:creationId xmlns:a16="http://schemas.microsoft.com/office/drawing/2014/main" id="{891A2379-FD78-4504-9779-F77E2954C4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n-US" dirty="0"/>
              <a:t>Agenda</a:t>
            </a:r>
          </a:p>
        </p:txBody>
      </p:sp>
      <p:sp>
        <p:nvSpPr>
          <p:cNvPr id="262150" name="Rectangle 3">
            <a:extLst>
              <a:ext uri="{FF2B5EF4-FFF2-40B4-BE49-F238E27FC236}">
                <a16:creationId xmlns:a16="http://schemas.microsoft.com/office/drawing/2014/main" id="{DE601097-646A-450E-81FE-8FC8F89020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El problema de la concurrencia</a:t>
            </a:r>
          </a:p>
          <a:p>
            <a:pPr eaLnBrk="1" hangingPunct="1"/>
            <a:r>
              <a:rPr lang="es-MX" altLang="en-US" dirty="0"/>
              <a:t>Soluciones por Software</a:t>
            </a:r>
          </a:p>
          <a:p>
            <a:pPr eaLnBrk="1" hangingPunct="1"/>
            <a:r>
              <a:rPr lang="es-MX" altLang="en-US" dirty="0"/>
              <a:t>Soluciones por Hardware</a:t>
            </a:r>
          </a:p>
          <a:p>
            <a:pPr eaLnBrk="1" hangingPunct="1"/>
            <a:r>
              <a:rPr lang="es-MX" altLang="en-US" dirty="0"/>
              <a:t>Soluciones del Sistema</a:t>
            </a:r>
          </a:p>
          <a:p>
            <a:pPr eaLnBrk="1" hangingPunct="1"/>
            <a:r>
              <a:rPr lang="es-MX" altLang="en-US" dirty="0">
                <a:solidFill>
                  <a:srgbClr val="FF0000"/>
                </a:solidFill>
              </a:rPr>
              <a:t>Casos de estudio</a:t>
            </a:r>
          </a:p>
          <a:p>
            <a:pPr lvl="1" eaLnBrk="1" hangingPunct="1"/>
            <a:r>
              <a:rPr lang="es-MX" altLang="en-US" dirty="0">
                <a:solidFill>
                  <a:srgbClr val="FF0000"/>
                </a:solidFill>
              </a:rPr>
              <a:t>Problema de lectores/escritores</a:t>
            </a:r>
          </a:p>
        </p:txBody>
      </p:sp>
    </p:spTree>
    <p:extLst>
      <p:ext uri="{BB962C8B-B14F-4D97-AF65-F5344CB8AC3E}">
        <p14:creationId xmlns:p14="http://schemas.microsoft.com/office/powerpoint/2010/main" val="158015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deo) Ningún presidente se levanta pensando cómo joder a México ...">
            <a:extLst>
              <a:ext uri="{FF2B5EF4-FFF2-40B4-BE49-F238E27FC236}">
                <a16:creationId xmlns:a16="http://schemas.microsoft.com/office/drawing/2014/main" id="{8BF59709-F10D-43FD-A9F6-1160F8015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47341"/>
            <a:ext cx="60960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2AAD277-21B2-4B3B-A98A-41DCDD31C0C9}"/>
              </a:ext>
            </a:extLst>
          </p:cNvPr>
          <p:cNvSpPr txBox="1"/>
          <p:nvPr/>
        </p:nvSpPr>
        <p:spPr>
          <a:xfrm>
            <a:off x="3048000" y="4696841"/>
            <a:ext cx="609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err="1">
                <a:latin typeface="Consolas" panose="020B0609020204030204" pitchFamily="49" charset="0"/>
              </a:rPr>
              <a:t>int</a:t>
            </a:r>
            <a:r>
              <a:rPr lang="es-MX" sz="2400" b="1" dirty="0">
                <a:latin typeface="Consolas" panose="020B0609020204030204" pitchFamily="49" charset="0"/>
              </a:rPr>
              <a:t> </a:t>
            </a:r>
            <a:r>
              <a:rPr lang="es-MX" sz="2400" b="1" dirty="0" err="1">
                <a:latin typeface="Consolas" panose="020B0609020204030204" pitchFamily="49" charset="0"/>
              </a:rPr>
              <a:t>main</a:t>
            </a:r>
            <a:r>
              <a:rPr lang="es-MX" sz="2400" b="1" dirty="0">
                <a:latin typeface="Consolas" panose="020B0609020204030204" pitchFamily="49" charset="0"/>
              </a:rPr>
              <a:t>()</a:t>
            </a:r>
          </a:p>
          <a:p>
            <a:r>
              <a:rPr lang="es-MX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s-MX" sz="2400" b="1" dirty="0">
                <a:latin typeface="Consolas" panose="020B0609020204030204" pitchFamily="49" charset="0"/>
              </a:rPr>
              <a:t>	</a:t>
            </a:r>
            <a:r>
              <a:rPr lang="es-MX" sz="2400" b="1" dirty="0" err="1">
                <a:latin typeface="Consolas" panose="020B0609020204030204" pitchFamily="49" charset="0"/>
              </a:rPr>
              <a:t>if</a:t>
            </a:r>
            <a:r>
              <a:rPr lang="es-MX" sz="2400" b="1" dirty="0">
                <a:latin typeface="Consolas" panose="020B0609020204030204" pitchFamily="49" charset="0"/>
              </a:rPr>
              <a:t>(5&lt;1)</a:t>
            </a:r>
          </a:p>
          <a:p>
            <a:r>
              <a:rPr lang="es-MX" sz="2400" b="1" dirty="0">
                <a:latin typeface="Consolas" panose="020B0609020204030204" pitchFamily="49" charset="0"/>
              </a:rPr>
              <a:t>		</a:t>
            </a:r>
            <a:r>
              <a:rPr lang="es-MX" sz="2400" b="1" dirty="0" err="1">
                <a:latin typeface="Consolas" panose="020B0609020204030204" pitchFamily="49" charset="0"/>
              </a:rPr>
              <a:t>ejecuta_lo_demás</a:t>
            </a:r>
            <a:r>
              <a:rPr lang="es-MX" sz="2400" b="1" dirty="0">
                <a:latin typeface="Consolas" panose="020B0609020204030204" pitchFamily="49" charset="0"/>
              </a:rPr>
              <a:t>();</a:t>
            </a:r>
          </a:p>
          <a:p>
            <a:r>
              <a:rPr lang="es-MX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122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3" name="Rectangle 4">
            <a:extLst>
              <a:ext uri="{FF2B5EF4-FFF2-40B4-BE49-F238E27FC236}">
                <a16:creationId xmlns:a16="http://schemas.microsoft.com/office/drawing/2014/main" id="{6572D49E-BA6A-4E97-AA81-F3FFB963C6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Problema de los lectores/escritores.</a:t>
            </a:r>
          </a:p>
        </p:txBody>
      </p:sp>
      <p:sp>
        <p:nvSpPr>
          <p:cNvPr id="2" name="Disco magnético 1"/>
          <p:cNvSpPr/>
          <p:nvPr/>
        </p:nvSpPr>
        <p:spPr>
          <a:xfrm>
            <a:off x="4816419" y="3256242"/>
            <a:ext cx="2493819" cy="2438400"/>
          </a:xfrm>
          <a:prstGeom prst="flowChartMagneticDisk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/>
          <p:cNvSpPr/>
          <p:nvPr/>
        </p:nvSpPr>
        <p:spPr>
          <a:xfrm>
            <a:off x="1772529" y="1676664"/>
            <a:ext cx="865163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ES" altLang="en-US" sz="2400" dirty="0"/>
              <a:t>Existe un área de datos compartida entre una serie de procesos.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772529" y="2130789"/>
            <a:ext cx="8651631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ES" altLang="en-US" sz="2400" dirty="0"/>
              <a:t>El área de datos puede ser un archivo, un bloque de memoria principal o incluso un banco de registros del procesador.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731392" y="5961405"/>
            <a:ext cx="677428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ES" altLang="en-US" sz="2400" dirty="0"/>
              <a:t>Hay algunos procesos que sólo leen datos (lectores)</a:t>
            </a:r>
          </a:p>
        </p:txBody>
      </p:sp>
      <p:sp>
        <p:nvSpPr>
          <p:cNvPr id="6" name="Elipse 5"/>
          <p:cNvSpPr/>
          <p:nvPr/>
        </p:nvSpPr>
        <p:spPr>
          <a:xfrm>
            <a:off x="317333" y="3256242"/>
            <a:ext cx="788483" cy="7535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/>
              <a:t>L</a:t>
            </a:r>
          </a:p>
        </p:txBody>
      </p:sp>
      <p:sp>
        <p:nvSpPr>
          <p:cNvPr id="9" name="Elipse 8"/>
          <p:cNvSpPr/>
          <p:nvPr/>
        </p:nvSpPr>
        <p:spPr>
          <a:xfrm>
            <a:off x="2728984" y="3446089"/>
            <a:ext cx="788483" cy="7535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/>
              <a:t>L</a:t>
            </a:r>
          </a:p>
        </p:txBody>
      </p:sp>
      <p:sp>
        <p:nvSpPr>
          <p:cNvPr id="10" name="Elipse 9"/>
          <p:cNvSpPr/>
          <p:nvPr/>
        </p:nvSpPr>
        <p:spPr>
          <a:xfrm>
            <a:off x="1214730" y="4273403"/>
            <a:ext cx="788483" cy="7535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/>
              <a:t>L</a:t>
            </a:r>
          </a:p>
        </p:txBody>
      </p:sp>
      <p:sp>
        <p:nvSpPr>
          <p:cNvPr id="11" name="Elipse 10"/>
          <p:cNvSpPr/>
          <p:nvPr/>
        </p:nvSpPr>
        <p:spPr>
          <a:xfrm>
            <a:off x="2591605" y="5199963"/>
            <a:ext cx="788483" cy="7535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/>
              <a:t>L</a:t>
            </a:r>
          </a:p>
        </p:txBody>
      </p:sp>
      <p:sp>
        <p:nvSpPr>
          <p:cNvPr id="12" name="Elipse 11"/>
          <p:cNvSpPr/>
          <p:nvPr/>
        </p:nvSpPr>
        <p:spPr>
          <a:xfrm>
            <a:off x="460494" y="5386692"/>
            <a:ext cx="788483" cy="7535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/>
              <a:t>L</a:t>
            </a:r>
          </a:p>
        </p:txBody>
      </p:sp>
      <p:sp>
        <p:nvSpPr>
          <p:cNvPr id="13" name="Elipse 12"/>
          <p:cNvSpPr/>
          <p:nvPr/>
        </p:nvSpPr>
        <p:spPr>
          <a:xfrm>
            <a:off x="7964722" y="3773083"/>
            <a:ext cx="788483" cy="7535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/>
              <a:t>E</a:t>
            </a:r>
          </a:p>
        </p:txBody>
      </p:sp>
      <p:sp>
        <p:nvSpPr>
          <p:cNvPr id="14" name="Elipse 13"/>
          <p:cNvSpPr/>
          <p:nvPr/>
        </p:nvSpPr>
        <p:spPr>
          <a:xfrm>
            <a:off x="9360403" y="3075309"/>
            <a:ext cx="788483" cy="7535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/>
              <a:t>E</a:t>
            </a:r>
          </a:p>
        </p:txBody>
      </p:sp>
      <p:sp>
        <p:nvSpPr>
          <p:cNvPr id="15" name="Elipse 14"/>
          <p:cNvSpPr/>
          <p:nvPr/>
        </p:nvSpPr>
        <p:spPr>
          <a:xfrm>
            <a:off x="8843164" y="5151689"/>
            <a:ext cx="788483" cy="7535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/>
              <a:t>E</a:t>
            </a:r>
          </a:p>
        </p:txBody>
      </p:sp>
      <p:sp>
        <p:nvSpPr>
          <p:cNvPr id="16" name="Elipse 15"/>
          <p:cNvSpPr/>
          <p:nvPr/>
        </p:nvSpPr>
        <p:spPr>
          <a:xfrm>
            <a:off x="10594117" y="4939265"/>
            <a:ext cx="788483" cy="7535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/>
              <a:t>E</a:t>
            </a:r>
          </a:p>
        </p:txBody>
      </p:sp>
      <p:sp>
        <p:nvSpPr>
          <p:cNvPr id="17" name="Elipse 16"/>
          <p:cNvSpPr/>
          <p:nvPr/>
        </p:nvSpPr>
        <p:spPr>
          <a:xfrm>
            <a:off x="10681858" y="3256242"/>
            <a:ext cx="788483" cy="7535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/>
              <a:t>E</a:t>
            </a:r>
          </a:p>
        </p:txBody>
      </p:sp>
      <p:cxnSp>
        <p:nvCxnSpPr>
          <p:cNvPr id="8" name="Conector recto de flecha 7"/>
          <p:cNvCxnSpPr>
            <a:endCxn id="2" idx="4"/>
          </p:cNvCxnSpPr>
          <p:nvPr/>
        </p:nvCxnSpPr>
        <p:spPr>
          <a:xfrm flipH="1">
            <a:off x="7310238" y="4202114"/>
            <a:ext cx="666971" cy="2733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15" idx="2"/>
          </p:cNvCxnSpPr>
          <p:nvPr/>
        </p:nvCxnSpPr>
        <p:spPr>
          <a:xfrm flipH="1" flipV="1">
            <a:off x="7310238" y="5026984"/>
            <a:ext cx="1532926" cy="5014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a libre 24"/>
          <p:cNvSpPr/>
          <p:nvPr/>
        </p:nvSpPr>
        <p:spPr>
          <a:xfrm>
            <a:off x="7358743" y="4753656"/>
            <a:ext cx="3193143" cy="413429"/>
          </a:xfrm>
          <a:custGeom>
            <a:avLst/>
            <a:gdLst>
              <a:gd name="connsiteX0" fmla="*/ 3193143 w 3193143"/>
              <a:gd name="connsiteY0" fmla="*/ 568230 h 568230"/>
              <a:gd name="connsiteX1" fmla="*/ 2641600 w 3193143"/>
              <a:gd name="connsiteY1" fmla="*/ 190858 h 568230"/>
              <a:gd name="connsiteX2" fmla="*/ 1944914 w 3193143"/>
              <a:gd name="connsiteY2" fmla="*/ 2173 h 568230"/>
              <a:gd name="connsiteX3" fmla="*/ 0 w 3193143"/>
              <a:gd name="connsiteY3" fmla="*/ 306973 h 568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3143" h="568230">
                <a:moveTo>
                  <a:pt x="3193143" y="568230"/>
                </a:moveTo>
                <a:cubicBezTo>
                  <a:pt x="3021390" y="426715"/>
                  <a:pt x="2849638" y="285201"/>
                  <a:pt x="2641600" y="190858"/>
                </a:cubicBezTo>
                <a:cubicBezTo>
                  <a:pt x="2433562" y="96515"/>
                  <a:pt x="2385181" y="-17179"/>
                  <a:pt x="1944914" y="2173"/>
                </a:cubicBezTo>
                <a:cubicBezTo>
                  <a:pt x="1504647" y="21525"/>
                  <a:pt x="752323" y="164249"/>
                  <a:pt x="0" y="306973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Forma libre 25"/>
          <p:cNvSpPr/>
          <p:nvPr/>
        </p:nvSpPr>
        <p:spPr>
          <a:xfrm>
            <a:off x="7315200" y="3828890"/>
            <a:ext cx="2699687" cy="922573"/>
          </a:xfrm>
          <a:custGeom>
            <a:avLst/>
            <a:gdLst>
              <a:gd name="connsiteX0" fmla="*/ 2670629 w 2706486"/>
              <a:gd name="connsiteY0" fmla="*/ 0 h 1001486"/>
              <a:gd name="connsiteX1" fmla="*/ 2641600 w 2706486"/>
              <a:gd name="connsiteY1" fmla="*/ 493486 h 1001486"/>
              <a:gd name="connsiteX2" fmla="*/ 2075543 w 2706486"/>
              <a:gd name="connsiteY2" fmla="*/ 682172 h 1001486"/>
              <a:gd name="connsiteX3" fmla="*/ 0 w 2706486"/>
              <a:gd name="connsiteY3" fmla="*/ 1001486 h 100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6486" h="1001486">
                <a:moveTo>
                  <a:pt x="2670629" y="0"/>
                </a:moveTo>
                <a:cubicBezTo>
                  <a:pt x="2705705" y="189895"/>
                  <a:pt x="2740781" y="379791"/>
                  <a:pt x="2641600" y="493486"/>
                </a:cubicBezTo>
                <a:cubicBezTo>
                  <a:pt x="2542419" y="607181"/>
                  <a:pt x="2515810" y="597505"/>
                  <a:pt x="2075543" y="682172"/>
                </a:cubicBezTo>
                <a:cubicBezTo>
                  <a:pt x="1635276" y="766839"/>
                  <a:pt x="817638" y="884162"/>
                  <a:pt x="0" y="1001486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Forma libre 27"/>
          <p:cNvSpPr/>
          <p:nvPr/>
        </p:nvSpPr>
        <p:spPr>
          <a:xfrm>
            <a:off x="7329714" y="3947886"/>
            <a:ext cx="3686629" cy="885371"/>
          </a:xfrm>
          <a:custGeom>
            <a:avLst/>
            <a:gdLst>
              <a:gd name="connsiteX0" fmla="*/ 3686629 w 3686629"/>
              <a:gd name="connsiteY0" fmla="*/ 0 h 885371"/>
              <a:gd name="connsiteX1" fmla="*/ 3222172 w 3686629"/>
              <a:gd name="connsiteY1" fmla="*/ 348343 h 885371"/>
              <a:gd name="connsiteX2" fmla="*/ 1393372 w 3686629"/>
              <a:gd name="connsiteY2" fmla="*/ 754743 h 885371"/>
              <a:gd name="connsiteX3" fmla="*/ 0 w 3686629"/>
              <a:gd name="connsiteY3" fmla="*/ 885371 h 885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6629" h="885371">
                <a:moveTo>
                  <a:pt x="3686629" y="0"/>
                </a:moveTo>
                <a:cubicBezTo>
                  <a:pt x="3645505" y="111276"/>
                  <a:pt x="3604381" y="222553"/>
                  <a:pt x="3222172" y="348343"/>
                </a:cubicBezTo>
                <a:cubicBezTo>
                  <a:pt x="2839963" y="474133"/>
                  <a:pt x="1930401" y="665238"/>
                  <a:pt x="1393372" y="754743"/>
                </a:cubicBezTo>
                <a:cubicBezTo>
                  <a:pt x="856343" y="844248"/>
                  <a:pt x="428171" y="864809"/>
                  <a:pt x="0" y="885371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1" name="Conector recto de flecha 30"/>
          <p:cNvCxnSpPr>
            <a:stCxn id="2" idx="2"/>
            <a:endCxn id="9" idx="6"/>
          </p:cNvCxnSpPr>
          <p:nvPr/>
        </p:nvCxnSpPr>
        <p:spPr>
          <a:xfrm flipH="1" flipV="1">
            <a:off x="3517467" y="3822880"/>
            <a:ext cx="1298952" cy="6525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953" name="Conector recto de flecha 381952"/>
          <p:cNvCxnSpPr>
            <a:stCxn id="2" idx="2"/>
          </p:cNvCxnSpPr>
          <p:nvPr/>
        </p:nvCxnSpPr>
        <p:spPr>
          <a:xfrm flipH="1">
            <a:off x="3380088" y="4475442"/>
            <a:ext cx="1436331" cy="9754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955" name="Conector recto de flecha 381954"/>
          <p:cNvCxnSpPr>
            <a:stCxn id="2" idx="2"/>
            <a:endCxn id="10" idx="6"/>
          </p:cNvCxnSpPr>
          <p:nvPr/>
        </p:nvCxnSpPr>
        <p:spPr>
          <a:xfrm flipH="1">
            <a:off x="2003213" y="4475442"/>
            <a:ext cx="2813206" cy="1747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959" name="Forma libre 381958"/>
          <p:cNvSpPr/>
          <p:nvPr/>
        </p:nvSpPr>
        <p:spPr>
          <a:xfrm>
            <a:off x="1163967" y="3572196"/>
            <a:ext cx="3640507" cy="906814"/>
          </a:xfrm>
          <a:custGeom>
            <a:avLst/>
            <a:gdLst>
              <a:gd name="connsiteX0" fmla="*/ 3223648 w 3223648"/>
              <a:gd name="connsiteY0" fmla="*/ 1022888 h 1022888"/>
              <a:gd name="connsiteX1" fmla="*/ 3130658 w 3223648"/>
              <a:gd name="connsiteY1" fmla="*/ 1007390 h 1022888"/>
              <a:gd name="connsiteX2" fmla="*/ 1503336 w 3223648"/>
              <a:gd name="connsiteY2" fmla="*/ 883403 h 1022888"/>
              <a:gd name="connsiteX3" fmla="*/ 666427 w 3223648"/>
              <a:gd name="connsiteY3" fmla="*/ 201478 h 1022888"/>
              <a:gd name="connsiteX4" fmla="*/ 0 w 3223648"/>
              <a:gd name="connsiteY4" fmla="*/ 0 h 1022888"/>
              <a:gd name="connsiteX0" fmla="*/ 3640507 w 3640507"/>
              <a:gd name="connsiteY0" fmla="*/ 906814 h 906814"/>
              <a:gd name="connsiteX1" fmla="*/ 3547517 w 3640507"/>
              <a:gd name="connsiteY1" fmla="*/ 891316 h 906814"/>
              <a:gd name="connsiteX2" fmla="*/ 1920195 w 3640507"/>
              <a:gd name="connsiteY2" fmla="*/ 767329 h 906814"/>
              <a:gd name="connsiteX3" fmla="*/ 1083286 w 3640507"/>
              <a:gd name="connsiteY3" fmla="*/ 85404 h 906814"/>
              <a:gd name="connsiteX4" fmla="*/ 0 w 3640507"/>
              <a:gd name="connsiteY4" fmla="*/ 4950 h 906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7" h="906814">
                <a:moveTo>
                  <a:pt x="3640507" y="906814"/>
                </a:moveTo>
                <a:lnTo>
                  <a:pt x="3547517" y="891316"/>
                </a:lnTo>
                <a:cubicBezTo>
                  <a:pt x="3260798" y="868068"/>
                  <a:pt x="2330900" y="901648"/>
                  <a:pt x="1920195" y="767329"/>
                </a:cubicBezTo>
                <a:cubicBezTo>
                  <a:pt x="1509490" y="633010"/>
                  <a:pt x="1333842" y="232638"/>
                  <a:pt x="1083286" y="85404"/>
                </a:cubicBezTo>
                <a:cubicBezTo>
                  <a:pt x="832730" y="-61830"/>
                  <a:pt x="207935" y="32072"/>
                  <a:pt x="0" y="4950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1960" name="Forma libre 381959"/>
          <p:cNvSpPr/>
          <p:nvPr/>
        </p:nvSpPr>
        <p:spPr>
          <a:xfrm>
            <a:off x="1314849" y="4479010"/>
            <a:ext cx="3489626" cy="1225986"/>
          </a:xfrm>
          <a:custGeom>
            <a:avLst/>
            <a:gdLst>
              <a:gd name="connsiteX0" fmla="*/ 3099661 w 3099661"/>
              <a:gd name="connsiteY0" fmla="*/ 0 h 1134758"/>
              <a:gd name="connsiteX1" fmla="*/ 1952786 w 3099661"/>
              <a:gd name="connsiteY1" fmla="*/ 247973 h 1134758"/>
              <a:gd name="connsiteX2" fmla="*/ 1270861 w 3099661"/>
              <a:gd name="connsiteY2" fmla="*/ 201478 h 1134758"/>
              <a:gd name="connsiteX3" fmla="*/ 340962 w 3099661"/>
              <a:gd name="connsiteY3" fmla="*/ 991892 h 1134758"/>
              <a:gd name="connsiteX4" fmla="*/ 0 w 3099661"/>
              <a:gd name="connsiteY4" fmla="*/ 1131376 h 1134758"/>
              <a:gd name="connsiteX0" fmla="*/ 3489626 w 3489626"/>
              <a:gd name="connsiteY0" fmla="*/ 0 h 1225986"/>
              <a:gd name="connsiteX1" fmla="*/ 2342751 w 3489626"/>
              <a:gd name="connsiteY1" fmla="*/ 247973 h 1225986"/>
              <a:gd name="connsiteX2" fmla="*/ 1660826 w 3489626"/>
              <a:gd name="connsiteY2" fmla="*/ 201478 h 1225986"/>
              <a:gd name="connsiteX3" fmla="*/ 730927 w 3489626"/>
              <a:gd name="connsiteY3" fmla="*/ 991892 h 1225986"/>
              <a:gd name="connsiteX4" fmla="*/ 0 w 3489626"/>
              <a:gd name="connsiteY4" fmla="*/ 1225506 h 1225986"/>
              <a:gd name="connsiteX0" fmla="*/ 3489626 w 3489626"/>
              <a:gd name="connsiteY0" fmla="*/ 0 h 1225986"/>
              <a:gd name="connsiteX1" fmla="*/ 2342751 w 3489626"/>
              <a:gd name="connsiteY1" fmla="*/ 247973 h 1225986"/>
              <a:gd name="connsiteX2" fmla="*/ 1647379 w 3489626"/>
              <a:gd name="connsiteY2" fmla="*/ 497313 h 1225986"/>
              <a:gd name="connsiteX3" fmla="*/ 730927 w 3489626"/>
              <a:gd name="connsiteY3" fmla="*/ 991892 h 1225986"/>
              <a:gd name="connsiteX4" fmla="*/ 0 w 3489626"/>
              <a:gd name="connsiteY4" fmla="*/ 1225506 h 122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626" h="1225986">
                <a:moveTo>
                  <a:pt x="3489626" y="0"/>
                </a:moveTo>
                <a:cubicBezTo>
                  <a:pt x="3068588" y="107196"/>
                  <a:pt x="2649792" y="165087"/>
                  <a:pt x="2342751" y="247973"/>
                </a:cubicBezTo>
                <a:cubicBezTo>
                  <a:pt x="2035710" y="330859"/>
                  <a:pt x="1916016" y="373327"/>
                  <a:pt x="1647379" y="497313"/>
                </a:cubicBezTo>
                <a:cubicBezTo>
                  <a:pt x="1378742" y="621300"/>
                  <a:pt x="942737" y="836909"/>
                  <a:pt x="730927" y="991892"/>
                </a:cubicBezTo>
                <a:cubicBezTo>
                  <a:pt x="519117" y="1146875"/>
                  <a:pt x="64576" y="1233255"/>
                  <a:pt x="0" y="1225506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20"/>
          <p:cNvSpPr/>
          <p:nvPr/>
        </p:nvSpPr>
        <p:spPr>
          <a:xfrm>
            <a:off x="2728984" y="6394330"/>
            <a:ext cx="677428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ES" altLang="en-US" sz="2400" dirty="0"/>
              <a:t>Otros que sólo escriben datos (escritores).</a:t>
            </a:r>
          </a:p>
        </p:txBody>
      </p:sp>
    </p:spTree>
    <p:extLst>
      <p:ext uri="{BB962C8B-B14F-4D97-AF65-F5344CB8AC3E}">
        <p14:creationId xmlns:p14="http://schemas.microsoft.com/office/powerpoint/2010/main" val="354790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repeatCount="indefinite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2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2" repeatCount="indefinite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2000"/>
                                        <p:tgtEl>
                                          <p:spTgt spid="38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2000"/>
                                        <p:tgtEl>
                                          <p:spTgt spid="38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2" repeatCount="indefinite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2000"/>
                                        <p:tgtEl>
                                          <p:spTgt spid="38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2000"/>
                                        <p:tgtEl>
                                          <p:spTgt spid="38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5" grpId="0" animBg="1"/>
      <p:bldP spid="26" grpId="0" animBg="1"/>
      <p:bldP spid="28" grpId="0" animBg="1"/>
      <p:bldP spid="381959" grpId="0" animBg="1"/>
      <p:bldP spid="38196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21" name="Rectangle 4">
            <a:extLst>
              <a:ext uri="{FF2B5EF4-FFF2-40B4-BE49-F238E27FC236}">
                <a16:creationId xmlns:a16="http://schemas.microsoft.com/office/drawing/2014/main" id="{823551D0-953B-4717-9663-5B38A7925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Problema de los lectores/escritores, condiciones</a:t>
            </a:r>
          </a:p>
        </p:txBody>
      </p:sp>
      <p:sp>
        <p:nvSpPr>
          <p:cNvPr id="4" name="Disco magnético 3"/>
          <p:cNvSpPr/>
          <p:nvPr/>
        </p:nvSpPr>
        <p:spPr>
          <a:xfrm>
            <a:off x="4661675" y="3734543"/>
            <a:ext cx="2493819" cy="2438400"/>
          </a:xfrm>
          <a:prstGeom prst="flowChartMagneticDisk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/>
          <p:cNvSpPr/>
          <p:nvPr/>
        </p:nvSpPr>
        <p:spPr>
          <a:xfrm>
            <a:off x="162589" y="3734543"/>
            <a:ext cx="826686" cy="7535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/>
              <a:t>L</a:t>
            </a:r>
          </a:p>
        </p:txBody>
      </p:sp>
      <p:sp>
        <p:nvSpPr>
          <p:cNvPr id="6" name="Elipse 5"/>
          <p:cNvSpPr/>
          <p:nvPr/>
        </p:nvSpPr>
        <p:spPr>
          <a:xfrm>
            <a:off x="2574240" y="3924390"/>
            <a:ext cx="826686" cy="7535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/>
              <a:t>L</a:t>
            </a:r>
          </a:p>
        </p:txBody>
      </p:sp>
      <p:sp>
        <p:nvSpPr>
          <p:cNvPr id="7" name="Elipse 6"/>
          <p:cNvSpPr/>
          <p:nvPr/>
        </p:nvSpPr>
        <p:spPr>
          <a:xfrm>
            <a:off x="1059986" y="4751704"/>
            <a:ext cx="826686" cy="7535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/>
              <a:t>L</a:t>
            </a:r>
          </a:p>
        </p:txBody>
      </p:sp>
      <p:sp>
        <p:nvSpPr>
          <p:cNvPr id="8" name="Elipse 7"/>
          <p:cNvSpPr/>
          <p:nvPr/>
        </p:nvSpPr>
        <p:spPr>
          <a:xfrm>
            <a:off x="2436861" y="5678264"/>
            <a:ext cx="826686" cy="7535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/>
              <a:t>L</a:t>
            </a:r>
          </a:p>
        </p:txBody>
      </p:sp>
      <p:sp>
        <p:nvSpPr>
          <p:cNvPr id="9" name="Elipse 8"/>
          <p:cNvSpPr/>
          <p:nvPr/>
        </p:nvSpPr>
        <p:spPr>
          <a:xfrm>
            <a:off x="305750" y="5864993"/>
            <a:ext cx="826686" cy="7535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/>
              <a:t>L</a:t>
            </a:r>
          </a:p>
        </p:txBody>
      </p:sp>
      <p:sp>
        <p:nvSpPr>
          <p:cNvPr id="10" name="Elipse 9"/>
          <p:cNvSpPr/>
          <p:nvPr/>
        </p:nvSpPr>
        <p:spPr>
          <a:xfrm>
            <a:off x="7809978" y="4251384"/>
            <a:ext cx="826686" cy="7535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/>
              <a:t>E</a:t>
            </a:r>
          </a:p>
        </p:txBody>
      </p:sp>
      <p:sp>
        <p:nvSpPr>
          <p:cNvPr id="11" name="Elipse 10"/>
          <p:cNvSpPr/>
          <p:nvPr/>
        </p:nvSpPr>
        <p:spPr>
          <a:xfrm>
            <a:off x="9205659" y="3553610"/>
            <a:ext cx="826686" cy="7535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/>
              <a:t>E</a:t>
            </a:r>
          </a:p>
        </p:txBody>
      </p:sp>
      <p:sp>
        <p:nvSpPr>
          <p:cNvPr id="12" name="Elipse 11"/>
          <p:cNvSpPr/>
          <p:nvPr/>
        </p:nvSpPr>
        <p:spPr>
          <a:xfrm>
            <a:off x="8688420" y="5629990"/>
            <a:ext cx="826686" cy="7535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/>
              <a:t>E</a:t>
            </a:r>
          </a:p>
        </p:txBody>
      </p:sp>
      <p:sp>
        <p:nvSpPr>
          <p:cNvPr id="13" name="Elipse 12"/>
          <p:cNvSpPr/>
          <p:nvPr/>
        </p:nvSpPr>
        <p:spPr>
          <a:xfrm>
            <a:off x="10439373" y="5417566"/>
            <a:ext cx="826686" cy="7535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/>
              <a:t>E</a:t>
            </a:r>
          </a:p>
        </p:txBody>
      </p:sp>
      <p:sp>
        <p:nvSpPr>
          <p:cNvPr id="14" name="Elipse 13"/>
          <p:cNvSpPr/>
          <p:nvPr/>
        </p:nvSpPr>
        <p:spPr>
          <a:xfrm>
            <a:off x="10527114" y="3734543"/>
            <a:ext cx="826686" cy="7535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/>
              <a:t>E</a:t>
            </a:r>
          </a:p>
        </p:txBody>
      </p:sp>
      <p:cxnSp>
        <p:nvCxnSpPr>
          <p:cNvPr id="15" name="Conector recto de flecha 14"/>
          <p:cNvCxnSpPr>
            <a:endCxn id="4" idx="4"/>
          </p:cNvCxnSpPr>
          <p:nvPr/>
        </p:nvCxnSpPr>
        <p:spPr>
          <a:xfrm flipH="1">
            <a:off x="7155494" y="4680415"/>
            <a:ext cx="666971" cy="2733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12" idx="2"/>
          </p:cNvCxnSpPr>
          <p:nvPr/>
        </p:nvCxnSpPr>
        <p:spPr>
          <a:xfrm flipH="1" flipV="1">
            <a:off x="7155494" y="5505285"/>
            <a:ext cx="1532926" cy="5014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rma libre 16"/>
          <p:cNvSpPr/>
          <p:nvPr/>
        </p:nvSpPr>
        <p:spPr>
          <a:xfrm>
            <a:off x="7203999" y="5231957"/>
            <a:ext cx="3193143" cy="413429"/>
          </a:xfrm>
          <a:custGeom>
            <a:avLst/>
            <a:gdLst>
              <a:gd name="connsiteX0" fmla="*/ 3193143 w 3193143"/>
              <a:gd name="connsiteY0" fmla="*/ 568230 h 568230"/>
              <a:gd name="connsiteX1" fmla="*/ 2641600 w 3193143"/>
              <a:gd name="connsiteY1" fmla="*/ 190858 h 568230"/>
              <a:gd name="connsiteX2" fmla="*/ 1944914 w 3193143"/>
              <a:gd name="connsiteY2" fmla="*/ 2173 h 568230"/>
              <a:gd name="connsiteX3" fmla="*/ 0 w 3193143"/>
              <a:gd name="connsiteY3" fmla="*/ 306973 h 568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3143" h="568230">
                <a:moveTo>
                  <a:pt x="3193143" y="568230"/>
                </a:moveTo>
                <a:cubicBezTo>
                  <a:pt x="3021390" y="426715"/>
                  <a:pt x="2849638" y="285201"/>
                  <a:pt x="2641600" y="190858"/>
                </a:cubicBezTo>
                <a:cubicBezTo>
                  <a:pt x="2433562" y="96515"/>
                  <a:pt x="2385181" y="-17179"/>
                  <a:pt x="1944914" y="2173"/>
                </a:cubicBezTo>
                <a:cubicBezTo>
                  <a:pt x="1504647" y="21525"/>
                  <a:pt x="752323" y="164249"/>
                  <a:pt x="0" y="306973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Forma libre 17"/>
          <p:cNvSpPr/>
          <p:nvPr/>
        </p:nvSpPr>
        <p:spPr>
          <a:xfrm>
            <a:off x="7160456" y="4307191"/>
            <a:ext cx="2699687" cy="922573"/>
          </a:xfrm>
          <a:custGeom>
            <a:avLst/>
            <a:gdLst>
              <a:gd name="connsiteX0" fmla="*/ 2670629 w 2706486"/>
              <a:gd name="connsiteY0" fmla="*/ 0 h 1001486"/>
              <a:gd name="connsiteX1" fmla="*/ 2641600 w 2706486"/>
              <a:gd name="connsiteY1" fmla="*/ 493486 h 1001486"/>
              <a:gd name="connsiteX2" fmla="*/ 2075543 w 2706486"/>
              <a:gd name="connsiteY2" fmla="*/ 682172 h 1001486"/>
              <a:gd name="connsiteX3" fmla="*/ 0 w 2706486"/>
              <a:gd name="connsiteY3" fmla="*/ 1001486 h 100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6486" h="1001486">
                <a:moveTo>
                  <a:pt x="2670629" y="0"/>
                </a:moveTo>
                <a:cubicBezTo>
                  <a:pt x="2705705" y="189895"/>
                  <a:pt x="2740781" y="379791"/>
                  <a:pt x="2641600" y="493486"/>
                </a:cubicBezTo>
                <a:cubicBezTo>
                  <a:pt x="2542419" y="607181"/>
                  <a:pt x="2515810" y="597505"/>
                  <a:pt x="2075543" y="682172"/>
                </a:cubicBezTo>
                <a:cubicBezTo>
                  <a:pt x="1635276" y="766839"/>
                  <a:pt x="817638" y="884162"/>
                  <a:pt x="0" y="1001486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Forma libre 18"/>
          <p:cNvSpPr/>
          <p:nvPr/>
        </p:nvSpPr>
        <p:spPr>
          <a:xfrm>
            <a:off x="7174970" y="4426187"/>
            <a:ext cx="3686629" cy="885371"/>
          </a:xfrm>
          <a:custGeom>
            <a:avLst/>
            <a:gdLst>
              <a:gd name="connsiteX0" fmla="*/ 3686629 w 3686629"/>
              <a:gd name="connsiteY0" fmla="*/ 0 h 885371"/>
              <a:gd name="connsiteX1" fmla="*/ 3222172 w 3686629"/>
              <a:gd name="connsiteY1" fmla="*/ 348343 h 885371"/>
              <a:gd name="connsiteX2" fmla="*/ 1393372 w 3686629"/>
              <a:gd name="connsiteY2" fmla="*/ 754743 h 885371"/>
              <a:gd name="connsiteX3" fmla="*/ 0 w 3686629"/>
              <a:gd name="connsiteY3" fmla="*/ 885371 h 885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6629" h="885371">
                <a:moveTo>
                  <a:pt x="3686629" y="0"/>
                </a:moveTo>
                <a:cubicBezTo>
                  <a:pt x="3645505" y="111276"/>
                  <a:pt x="3604381" y="222553"/>
                  <a:pt x="3222172" y="348343"/>
                </a:cubicBezTo>
                <a:cubicBezTo>
                  <a:pt x="2839963" y="474133"/>
                  <a:pt x="1930401" y="665238"/>
                  <a:pt x="1393372" y="754743"/>
                </a:cubicBezTo>
                <a:cubicBezTo>
                  <a:pt x="856343" y="844248"/>
                  <a:pt x="428171" y="864809"/>
                  <a:pt x="0" y="885371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0" name="Conector recto de flecha 19"/>
          <p:cNvCxnSpPr>
            <a:stCxn id="4" idx="2"/>
            <a:endCxn id="6" idx="6"/>
          </p:cNvCxnSpPr>
          <p:nvPr/>
        </p:nvCxnSpPr>
        <p:spPr>
          <a:xfrm flipH="1" flipV="1">
            <a:off x="3400926" y="4301181"/>
            <a:ext cx="1260749" cy="6525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4" idx="2"/>
          </p:cNvCxnSpPr>
          <p:nvPr/>
        </p:nvCxnSpPr>
        <p:spPr>
          <a:xfrm flipH="1">
            <a:off x="3263547" y="4953743"/>
            <a:ext cx="1398128" cy="9112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4" idx="2"/>
            <a:endCxn id="7" idx="6"/>
          </p:cNvCxnSpPr>
          <p:nvPr/>
        </p:nvCxnSpPr>
        <p:spPr>
          <a:xfrm flipH="1">
            <a:off x="1886672" y="4953743"/>
            <a:ext cx="2775003" cy="1747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rma libre 22"/>
          <p:cNvSpPr/>
          <p:nvPr/>
        </p:nvSpPr>
        <p:spPr>
          <a:xfrm>
            <a:off x="1036117" y="4081537"/>
            <a:ext cx="3613613" cy="875774"/>
          </a:xfrm>
          <a:custGeom>
            <a:avLst/>
            <a:gdLst>
              <a:gd name="connsiteX0" fmla="*/ 3223648 w 3223648"/>
              <a:gd name="connsiteY0" fmla="*/ 1022888 h 1022888"/>
              <a:gd name="connsiteX1" fmla="*/ 3130658 w 3223648"/>
              <a:gd name="connsiteY1" fmla="*/ 1007390 h 1022888"/>
              <a:gd name="connsiteX2" fmla="*/ 1503336 w 3223648"/>
              <a:gd name="connsiteY2" fmla="*/ 883403 h 1022888"/>
              <a:gd name="connsiteX3" fmla="*/ 666427 w 3223648"/>
              <a:gd name="connsiteY3" fmla="*/ 201478 h 1022888"/>
              <a:gd name="connsiteX4" fmla="*/ 0 w 3223648"/>
              <a:gd name="connsiteY4" fmla="*/ 0 h 1022888"/>
              <a:gd name="connsiteX0" fmla="*/ 3613613 w 3613613"/>
              <a:gd name="connsiteY0" fmla="*/ 875774 h 875774"/>
              <a:gd name="connsiteX1" fmla="*/ 3520623 w 3613613"/>
              <a:gd name="connsiteY1" fmla="*/ 860276 h 875774"/>
              <a:gd name="connsiteX2" fmla="*/ 1893301 w 3613613"/>
              <a:gd name="connsiteY2" fmla="*/ 736289 h 875774"/>
              <a:gd name="connsiteX3" fmla="*/ 1056392 w 3613613"/>
              <a:gd name="connsiteY3" fmla="*/ 54364 h 875774"/>
              <a:gd name="connsiteX4" fmla="*/ 0 w 3613613"/>
              <a:gd name="connsiteY4" fmla="*/ 81486 h 87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613" h="875774">
                <a:moveTo>
                  <a:pt x="3613613" y="875774"/>
                </a:moveTo>
                <a:lnTo>
                  <a:pt x="3520623" y="860276"/>
                </a:lnTo>
                <a:cubicBezTo>
                  <a:pt x="3233904" y="837028"/>
                  <a:pt x="2304006" y="870608"/>
                  <a:pt x="1893301" y="736289"/>
                </a:cubicBezTo>
                <a:cubicBezTo>
                  <a:pt x="1482596" y="601970"/>
                  <a:pt x="1306948" y="201598"/>
                  <a:pt x="1056392" y="54364"/>
                </a:cubicBezTo>
                <a:cubicBezTo>
                  <a:pt x="805836" y="-92870"/>
                  <a:pt x="207935" y="108608"/>
                  <a:pt x="0" y="81486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Forma libre 23"/>
          <p:cNvSpPr/>
          <p:nvPr/>
        </p:nvSpPr>
        <p:spPr>
          <a:xfrm>
            <a:off x="1200447" y="4957311"/>
            <a:ext cx="3449284" cy="1225985"/>
          </a:xfrm>
          <a:custGeom>
            <a:avLst/>
            <a:gdLst>
              <a:gd name="connsiteX0" fmla="*/ 3099661 w 3099661"/>
              <a:gd name="connsiteY0" fmla="*/ 0 h 1134758"/>
              <a:gd name="connsiteX1" fmla="*/ 1952786 w 3099661"/>
              <a:gd name="connsiteY1" fmla="*/ 247973 h 1134758"/>
              <a:gd name="connsiteX2" fmla="*/ 1270861 w 3099661"/>
              <a:gd name="connsiteY2" fmla="*/ 201478 h 1134758"/>
              <a:gd name="connsiteX3" fmla="*/ 340962 w 3099661"/>
              <a:gd name="connsiteY3" fmla="*/ 991892 h 1134758"/>
              <a:gd name="connsiteX4" fmla="*/ 0 w 3099661"/>
              <a:gd name="connsiteY4" fmla="*/ 1131376 h 1134758"/>
              <a:gd name="connsiteX0" fmla="*/ 3449284 w 3449284"/>
              <a:gd name="connsiteY0" fmla="*/ 0 h 1225985"/>
              <a:gd name="connsiteX1" fmla="*/ 2302409 w 3449284"/>
              <a:gd name="connsiteY1" fmla="*/ 247973 h 1225985"/>
              <a:gd name="connsiteX2" fmla="*/ 1620484 w 3449284"/>
              <a:gd name="connsiteY2" fmla="*/ 201478 h 1225985"/>
              <a:gd name="connsiteX3" fmla="*/ 690585 w 3449284"/>
              <a:gd name="connsiteY3" fmla="*/ 991892 h 1225985"/>
              <a:gd name="connsiteX4" fmla="*/ 0 w 3449284"/>
              <a:gd name="connsiteY4" fmla="*/ 1225505 h 1225985"/>
              <a:gd name="connsiteX0" fmla="*/ 3449284 w 3449284"/>
              <a:gd name="connsiteY0" fmla="*/ 0 h 1225985"/>
              <a:gd name="connsiteX1" fmla="*/ 2302409 w 3449284"/>
              <a:gd name="connsiteY1" fmla="*/ 247973 h 1225985"/>
              <a:gd name="connsiteX2" fmla="*/ 1633931 w 3449284"/>
              <a:gd name="connsiteY2" fmla="*/ 416631 h 1225985"/>
              <a:gd name="connsiteX3" fmla="*/ 690585 w 3449284"/>
              <a:gd name="connsiteY3" fmla="*/ 991892 h 1225985"/>
              <a:gd name="connsiteX4" fmla="*/ 0 w 3449284"/>
              <a:gd name="connsiteY4" fmla="*/ 1225505 h 1225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9284" h="1225985">
                <a:moveTo>
                  <a:pt x="3449284" y="0"/>
                </a:moveTo>
                <a:cubicBezTo>
                  <a:pt x="3028246" y="107196"/>
                  <a:pt x="2604968" y="178535"/>
                  <a:pt x="2302409" y="247973"/>
                </a:cubicBezTo>
                <a:cubicBezTo>
                  <a:pt x="1999850" y="317411"/>
                  <a:pt x="1902568" y="292645"/>
                  <a:pt x="1633931" y="416631"/>
                </a:cubicBezTo>
                <a:cubicBezTo>
                  <a:pt x="1365294" y="540618"/>
                  <a:pt x="902395" y="836909"/>
                  <a:pt x="690585" y="991892"/>
                </a:cubicBezTo>
                <a:cubicBezTo>
                  <a:pt x="478775" y="1146875"/>
                  <a:pt x="64576" y="1233254"/>
                  <a:pt x="0" y="1225505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/>
          <p:cNvSpPr/>
          <p:nvPr/>
        </p:nvSpPr>
        <p:spPr>
          <a:xfrm>
            <a:off x="1026529" y="1547455"/>
            <a:ext cx="100816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altLang="en-US" sz="2400" dirty="0"/>
              <a:t>Cualquier número de lectores puede leer el área de datos simultáneamente.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1036117" y="2009438"/>
            <a:ext cx="1007203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altLang="en-US" sz="2400" dirty="0"/>
              <a:t>Si un escritor está accediendo el archivo, ningún lector puede leerlo.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1036117" y="2471013"/>
            <a:ext cx="1007203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altLang="en-US" sz="2400" dirty="0"/>
              <a:t>Sólo puede escribir en el archivo un escritor en cada instante.</a:t>
            </a:r>
          </a:p>
        </p:txBody>
      </p:sp>
    </p:spTree>
    <p:extLst>
      <p:ext uri="{BB962C8B-B14F-4D97-AF65-F5344CB8AC3E}">
        <p14:creationId xmlns:p14="http://schemas.microsoft.com/office/powerpoint/2010/main" val="227272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4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"/>
                                            </p:cond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6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3" grpId="0" uiExpand="1" animBg="1"/>
      <p:bldP spid="23" grpId="1" uiExpand="1" animBg="1"/>
      <p:bldP spid="24" grpId="0" uiExpand="1" animBg="1"/>
      <p:bldP spid="24" grpId="1" uiExpand="1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1487489" y="2321921"/>
            <a:ext cx="4464496" cy="44567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6211705" y="4548367"/>
            <a:ext cx="4413195" cy="22302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/>
          <p:cNvSpPr/>
          <p:nvPr/>
        </p:nvSpPr>
        <p:spPr>
          <a:xfrm>
            <a:off x="6219309" y="2321921"/>
            <a:ext cx="4413195" cy="21375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7270" name="Rectangle 4">
            <a:extLst>
              <a:ext uri="{FF2B5EF4-FFF2-40B4-BE49-F238E27FC236}">
                <a16:creationId xmlns:a16="http://schemas.microsoft.com/office/drawing/2014/main" id="{FB87BBF3-B6D8-452C-A969-1EC712821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Problema de los lectores/escritores.</a:t>
            </a:r>
          </a:p>
        </p:txBody>
      </p:sp>
      <p:sp>
        <p:nvSpPr>
          <p:cNvPr id="267269" name="Rectangle 3">
            <a:extLst>
              <a:ext uri="{FF2B5EF4-FFF2-40B4-BE49-F238E27FC236}">
                <a16:creationId xmlns:a16="http://schemas.microsoft.com/office/drawing/2014/main" id="{40EEC355-107D-4CA0-BB3A-13871D1AC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2311958"/>
            <a:ext cx="4320480" cy="43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600" b="1" dirty="0" err="1">
                <a:latin typeface="Consolas" panose="020B0609020204030204" pitchFamily="49" charset="0"/>
              </a:rPr>
              <a:t>int</a:t>
            </a:r>
            <a:r>
              <a:rPr lang="es-ES" altLang="en-US" sz="1600" dirty="0">
                <a:latin typeface="Consolas" panose="020B0609020204030204" pitchFamily="49" charset="0"/>
              </a:rPr>
              <a:t> </a:t>
            </a:r>
            <a:r>
              <a:rPr lang="es-ES" altLang="en-US" sz="1600" dirty="0" err="1">
                <a:latin typeface="Consolas" panose="020B0609020204030204" pitchFamily="49" charset="0"/>
              </a:rPr>
              <a:t>contlect</a:t>
            </a:r>
            <a:r>
              <a:rPr lang="es-ES" altLang="en-US" sz="1600" dirty="0">
                <a:latin typeface="Consolas" panose="020B0609020204030204" pitchFamily="49" charset="0"/>
              </a:rPr>
              <a:t>=0;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b="1" dirty="0" err="1">
                <a:latin typeface="Consolas" panose="020B0609020204030204" pitchFamily="49" charset="0"/>
              </a:rPr>
              <a:t>Semaphore</a:t>
            </a:r>
            <a:r>
              <a:rPr lang="es-ES" altLang="en-US" sz="1600" dirty="0">
                <a:latin typeface="Consolas" panose="020B0609020204030204" pitchFamily="49" charset="0"/>
              </a:rPr>
              <a:t> </a:t>
            </a:r>
            <a:r>
              <a:rPr lang="es-ES" alt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s-ES" altLang="en-US" sz="1600" dirty="0" err="1">
                <a:latin typeface="Consolas" panose="020B0609020204030204" pitchFamily="49" charset="0"/>
              </a:rPr>
              <a:t>,</a:t>
            </a:r>
            <a:r>
              <a:rPr lang="es-ES" alt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esem</a:t>
            </a:r>
            <a:r>
              <a:rPr lang="es-ES" altLang="en-US" sz="16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endParaRPr lang="es-ES" altLang="en-US" sz="1600" b="1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b="1" dirty="0">
                <a:latin typeface="Consolas" panose="020B0609020204030204" pitchFamily="49" charset="0"/>
              </a:rPr>
              <a:t>Lector()</a:t>
            </a:r>
            <a:endParaRPr lang="es-ES" altLang="en-US" sz="16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b="1" dirty="0">
                <a:latin typeface="Consolas" panose="020B0609020204030204" pitchFamily="49" charset="0"/>
              </a:rPr>
              <a:t>{</a:t>
            </a:r>
            <a:endParaRPr lang="es-ES" altLang="en-US" sz="16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b="1" dirty="0">
                <a:latin typeface="Consolas" panose="020B0609020204030204" pitchFamily="49" charset="0"/>
              </a:rPr>
              <a:t>    </a:t>
            </a:r>
            <a:r>
              <a:rPr lang="es-ES" altLang="en-US" sz="1600" b="1" dirty="0" err="1">
                <a:latin typeface="Consolas" panose="020B0609020204030204" pitchFamily="49" charset="0"/>
              </a:rPr>
              <a:t>while</a:t>
            </a:r>
            <a:r>
              <a:rPr lang="es-ES" altLang="en-US" sz="1600" b="1" dirty="0">
                <a:latin typeface="Consolas" panose="020B0609020204030204" pitchFamily="49" charset="0"/>
              </a:rPr>
              <a:t>(</a:t>
            </a:r>
            <a:r>
              <a:rPr lang="es-ES" altLang="en-US" sz="1600" b="1" dirty="0" err="1">
                <a:latin typeface="Consolas" panose="020B0609020204030204" pitchFamily="49" charset="0"/>
              </a:rPr>
              <a:t>forever</a:t>
            </a:r>
            <a:r>
              <a:rPr lang="es-ES" altLang="en-US" sz="16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b="1" dirty="0">
                <a:latin typeface="Consolas" panose="020B0609020204030204" pitchFamily="49" charset="0"/>
              </a:rPr>
              <a:t>    {</a:t>
            </a:r>
            <a:endParaRPr lang="es-ES" altLang="en-US" sz="16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        </a:t>
            </a:r>
            <a:r>
              <a:rPr lang="es-ES" alt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(x);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        </a:t>
            </a:r>
            <a:r>
              <a:rPr lang="es-ES" altLang="en-US" sz="1600" dirty="0" err="1">
                <a:latin typeface="Consolas" panose="020B0609020204030204" pitchFamily="49" charset="0"/>
              </a:rPr>
              <a:t>contlect</a:t>
            </a:r>
            <a:r>
              <a:rPr lang="es-ES" altLang="en-US" sz="1600" dirty="0">
                <a:latin typeface="Consolas" panose="020B0609020204030204" pitchFamily="49" charset="0"/>
              </a:rPr>
              <a:t>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        </a:t>
            </a:r>
            <a:r>
              <a:rPr lang="es-ES" altLang="en-US" sz="1600" b="1" dirty="0" err="1">
                <a:latin typeface="Consolas" panose="020B0609020204030204" pitchFamily="49" charset="0"/>
              </a:rPr>
              <a:t>if</a:t>
            </a:r>
            <a:r>
              <a:rPr lang="es-ES" altLang="en-US" sz="1600" dirty="0">
                <a:latin typeface="Consolas" panose="020B0609020204030204" pitchFamily="49" charset="0"/>
              </a:rPr>
              <a:t>(</a:t>
            </a:r>
            <a:r>
              <a:rPr lang="es-ES" altLang="en-US" sz="1600" dirty="0" err="1">
                <a:latin typeface="Consolas" panose="020B0609020204030204" pitchFamily="49" charset="0"/>
              </a:rPr>
              <a:t>contlect</a:t>
            </a:r>
            <a:r>
              <a:rPr lang="es-ES" altLang="en-US" sz="1600" dirty="0">
                <a:latin typeface="Consolas" panose="020B0609020204030204" pitchFamily="49" charset="0"/>
              </a:rPr>
              <a:t>==1) </a:t>
            </a:r>
            <a:r>
              <a:rPr lang="es-ES" alt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esem</a:t>
            </a:r>
            <a:r>
              <a:rPr lang="es-E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        </a:t>
            </a:r>
            <a:r>
              <a:rPr lang="es-ES" alt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(x);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        LEER_UNIDAD;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        </a:t>
            </a:r>
            <a:r>
              <a:rPr lang="es-ES" alt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(x);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        </a:t>
            </a:r>
            <a:r>
              <a:rPr lang="es-ES" altLang="en-US" sz="1600" dirty="0" err="1">
                <a:latin typeface="Consolas" panose="020B0609020204030204" pitchFamily="49" charset="0"/>
              </a:rPr>
              <a:t>contlect</a:t>
            </a:r>
            <a:r>
              <a:rPr lang="es-ES" altLang="en-US" sz="1600" dirty="0">
                <a:latin typeface="Consolas" panose="020B0609020204030204" pitchFamily="49" charset="0"/>
              </a:rPr>
              <a:t>--;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        </a:t>
            </a:r>
            <a:r>
              <a:rPr lang="es-ES" altLang="en-US" sz="1600" b="1" dirty="0" err="1">
                <a:latin typeface="Consolas" panose="020B0609020204030204" pitchFamily="49" charset="0"/>
              </a:rPr>
              <a:t>if</a:t>
            </a:r>
            <a:r>
              <a:rPr lang="es-ES" altLang="en-US" sz="1600" dirty="0">
                <a:latin typeface="Consolas" panose="020B0609020204030204" pitchFamily="49" charset="0"/>
              </a:rPr>
              <a:t>(</a:t>
            </a:r>
            <a:r>
              <a:rPr lang="es-ES" altLang="en-US" sz="1600" dirty="0" err="1">
                <a:latin typeface="Consolas" panose="020B0609020204030204" pitchFamily="49" charset="0"/>
              </a:rPr>
              <a:t>contlect</a:t>
            </a:r>
            <a:r>
              <a:rPr lang="es-ES" altLang="en-US" sz="1600" dirty="0">
                <a:latin typeface="Consolas" panose="020B0609020204030204" pitchFamily="49" charset="0"/>
              </a:rPr>
              <a:t>==0) </a:t>
            </a:r>
            <a:r>
              <a:rPr lang="es-ES" alt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esem</a:t>
            </a:r>
            <a:r>
              <a:rPr lang="es-E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        </a:t>
            </a:r>
            <a:r>
              <a:rPr lang="es-ES" alt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(x);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    </a:t>
            </a:r>
            <a:r>
              <a:rPr lang="es-ES" altLang="en-US" sz="16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7272" name="Rectangle 6">
            <a:extLst>
              <a:ext uri="{FF2B5EF4-FFF2-40B4-BE49-F238E27FC236}">
                <a16:creationId xmlns:a16="http://schemas.microsoft.com/office/drawing/2014/main" id="{BF293B3E-8912-4905-B6D0-567CE690F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309" y="4494458"/>
            <a:ext cx="4197171" cy="1976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450" b="1" dirty="0" err="1">
                <a:latin typeface="Consolas" panose="020B0609020204030204" pitchFamily="49" charset="0"/>
              </a:rPr>
              <a:t>main</a:t>
            </a:r>
            <a:r>
              <a:rPr lang="es-ES" altLang="en-US" sz="1450" b="1" dirty="0">
                <a:latin typeface="Consolas" panose="020B0609020204030204" pitchFamily="49" charset="0"/>
              </a:rPr>
              <a:t>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5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50" dirty="0">
                <a:latin typeface="Consolas" panose="020B0609020204030204" pitchFamily="49" charset="0"/>
              </a:rPr>
              <a:t>    </a:t>
            </a:r>
            <a:r>
              <a:rPr lang="es-ES" altLang="en-US" sz="1450" dirty="0" err="1">
                <a:latin typeface="Consolas" panose="020B0609020204030204" pitchFamily="49" charset="0"/>
              </a:rPr>
              <a:t>contlect</a:t>
            </a:r>
            <a:r>
              <a:rPr lang="es-ES" altLang="en-US" sz="1450" dirty="0">
                <a:latin typeface="Consolas" panose="020B0609020204030204" pitchFamily="49" charset="0"/>
              </a:rPr>
              <a:t>=0;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5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s-ES" altLang="en-US" sz="145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initsem</a:t>
            </a:r>
            <a:r>
              <a:rPr lang="es-ES" altLang="en-US" sz="1450" b="1" dirty="0">
                <a:solidFill>
                  <a:srgbClr val="FF0000"/>
                </a:solidFill>
                <a:latin typeface="Consolas" panose="020B0609020204030204" pitchFamily="49" charset="0"/>
              </a:rPr>
              <a:t>(x,1);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50" b="1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s-ES" altLang="en-US" sz="14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initsem</a:t>
            </a:r>
            <a:r>
              <a:rPr lang="es-ES" altLang="en-US" sz="1450" b="1" dirty="0">
                <a:solidFill>
                  <a:srgbClr val="008000"/>
                </a:solidFill>
                <a:latin typeface="Consolas" panose="020B0609020204030204" pitchFamily="49" charset="0"/>
              </a:rPr>
              <a:t>(esem,1);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50" dirty="0">
                <a:latin typeface="Consolas" panose="020B0609020204030204" pitchFamily="49" charset="0"/>
              </a:rPr>
              <a:t>    </a:t>
            </a:r>
            <a:r>
              <a:rPr lang="es-ES" altLang="en-US" sz="1450" b="1" dirty="0" err="1">
                <a:latin typeface="Consolas" panose="020B0609020204030204" pitchFamily="49" charset="0"/>
              </a:rPr>
              <a:t>cobegin</a:t>
            </a:r>
            <a:r>
              <a:rPr lang="es-ES" altLang="en-US" sz="1450" b="1" dirty="0">
                <a:latin typeface="Consolas" panose="020B0609020204030204" pitchFamily="49" charset="0"/>
              </a:rPr>
              <a:t> {</a:t>
            </a:r>
            <a:endParaRPr lang="es-ES" altLang="en-US" sz="145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50" dirty="0">
                <a:latin typeface="Consolas" panose="020B0609020204030204" pitchFamily="49" charset="0"/>
              </a:rPr>
              <a:t>        Lector();… Lector();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50" dirty="0">
                <a:latin typeface="Consolas" panose="020B0609020204030204" pitchFamily="49" charset="0"/>
              </a:rPr>
              <a:t>        Escritor();… Escritor();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50" dirty="0">
                <a:latin typeface="Consolas" panose="020B0609020204030204" pitchFamily="49" charset="0"/>
              </a:rPr>
              <a:t>    </a:t>
            </a:r>
            <a:r>
              <a:rPr lang="es-ES" altLang="en-US" sz="145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5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7273" name="Rectangle 7">
            <a:extLst>
              <a:ext uri="{FF2B5EF4-FFF2-40B4-BE49-F238E27FC236}">
                <a16:creationId xmlns:a16="http://schemas.microsoft.com/office/drawing/2014/main" id="{BA5E6867-C0E8-434B-8CC4-BCDAB7F8A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1232" y="2321921"/>
            <a:ext cx="4172734" cy="213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500" b="1" dirty="0">
                <a:latin typeface="Consolas" panose="020B0609020204030204" pitchFamily="49" charset="0"/>
              </a:rPr>
              <a:t>Escritor()</a:t>
            </a:r>
            <a:endParaRPr lang="es-ES" altLang="en-US" sz="15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b="1" dirty="0">
                <a:latin typeface="Consolas" panose="020B0609020204030204" pitchFamily="49" charset="0"/>
              </a:rPr>
              <a:t>    </a:t>
            </a:r>
            <a:r>
              <a:rPr lang="es-ES" altLang="en-US" sz="1500" b="1" dirty="0" err="1">
                <a:latin typeface="Consolas" panose="020B0609020204030204" pitchFamily="49" charset="0"/>
              </a:rPr>
              <a:t>while</a:t>
            </a:r>
            <a:r>
              <a:rPr lang="es-ES" altLang="en-US" sz="1500" b="1" dirty="0">
                <a:latin typeface="Consolas" panose="020B0609020204030204" pitchFamily="49" charset="0"/>
              </a:rPr>
              <a:t>(</a:t>
            </a:r>
            <a:r>
              <a:rPr lang="es-ES" altLang="en-US" sz="1500" b="1" dirty="0" err="1">
                <a:latin typeface="Consolas" panose="020B0609020204030204" pitchFamily="49" charset="0"/>
              </a:rPr>
              <a:t>forever</a:t>
            </a:r>
            <a:r>
              <a:rPr lang="es-ES" altLang="en-US" sz="15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b="1" dirty="0">
                <a:latin typeface="Consolas" panose="020B0609020204030204" pitchFamily="49" charset="0"/>
              </a:rPr>
              <a:t>    {</a:t>
            </a:r>
            <a:endParaRPr lang="es-ES" altLang="en-US" sz="15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dirty="0">
                <a:latin typeface="Consolas" panose="020B0609020204030204" pitchFamily="49" charset="0"/>
              </a:rPr>
              <a:t>        </a:t>
            </a:r>
            <a:r>
              <a:rPr lang="es-ES" altLang="en-US" sz="15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1500" b="1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5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esem</a:t>
            </a:r>
            <a:r>
              <a:rPr lang="es-ES" altLang="en-US" sz="1500" b="1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dirty="0">
                <a:latin typeface="Consolas" panose="020B0609020204030204" pitchFamily="49" charset="0"/>
              </a:rPr>
              <a:t>        ESCRIBIR_UNIDAD;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dirty="0">
                <a:latin typeface="Consolas" panose="020B0609020204030204" pitchFamily="49" charset="0"/>
              </a:rPr>
              <a:t>        </a:t>
            </a:r>
            <a:r>
              <a:rPr lang="es-ES" altLang="en-US" sz="15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1500" b="1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5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esem</a:t>
            </a:r>
            <a:r>
              <a:rPr lang="es-ES" altLang="en-US" sz="1500" b="1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dirty="0">
                <a:latin typeface="Consolas" panose="020B0609020204030204" pitchFamily="49" charset="0"/>
              </a:rPr>
              <a:t>    </a:t>
            </a:r>
            <a:r>
              <a:rPr lang="es-ES" altLang="en-US" sz="15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ángulo redondeado 1"/>
          <p:cNvSpPr/>
          <p:nvPr/>
        </p:nvSpPr>
        <p:spPr>
          <a:xfrm>
            <a:off x="1487488" y="1660152"/>
            <a:ext cx="9137412" cy="58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s-ES" altLang="en-US" sz="2800"/>
              <a:t>Solución con semáforos, prioridad a los lectores.</a:t>
            </a:r>
            <a:endParaRPr lang="es-E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3714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7" name="Rectangle 6">
            <a:extLst>
              <a:ext uri="{FF2B5EF4-FFF2-40B4-BE49-F238E27FC236}">
                <a16:creationId xmlns:a16="http://schemas.microsoft.com/office/drawing/2014/main" id="{20FE5CA4-A94A-426F-BCE2-A1777C320E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Problema de los lectores/escritores, prioridad a los escritores.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074391" y="1994488"/>
            <a:ext cx="10053154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altLang="en-US" sz="2400" dirty="0"/>
              <a:t>No permitir acceder a los datos a ningún nuevo lector una vez que, un escritor haya declarado su deseo de escribir.</a:t>
            </a:r>
            <a:endParaRPr lang="es-ES" altLang="en-US" sz="2000" dirty="0"/>
          </a:p>
        </p:txBody>
      </p:sp>
      <p:sp>
        <p:nvSpPr>
          <p:cNvPr id="5" name="Disco magnético 4"/>
          <p:cNvSpPr/>
          <p:nvPr/>
        </p:nvSpPr>
        <p:spPr>
          <a:xfrm>
            <a:off x="4844559" y="3607931"/>
            <a:ext cx="2493819" cy="2438400"/>
          </a:xfrm>
          <a:prstGeom prst="flowChartMagneticDisk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/>
          <p:cNvSpPr/>
          <p:nvPr/>
        </p:nvSpPr>
        <p:spPr>
          <a:xfrm>
            <a:off x="345473" y="3607931"/>
            <a:ext cx="826686" cy="753581"/>
          </a:xfrm>
          <a:prstGeom prst="ellipse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/>
              <a:t>L</a:t>
            </a:r>
          </a:p>
        </p:txBody>
      </p:sp>
      <p:sp>
        <p:nvSpPr>
          <p:cNvPr id="7" name="Elipse 6"/>
          <p:cNvSpPr/>
          <p:nvPr/>
        </p:nvSpPr>
        <p:spPr>
          <a:xfrm>
            <a:off x="2757124" y="3797778"/>
            <a:ext cx="826686" cy="753581"/>
          </a:xfrm>
          <a:prstGeom prst="ellipse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/>
              <a:t>L</a:t>
            </a:r>
          </a:p>
        </p:txBody>
      </p:sp>
      <p:sp>
        <p:nvSpPr>
          <p:cNvPr id="8" name="Elipse 7"/>
          <p:cNvSpPr/>
          <p:nvPr/>
        </p:nvSpPr>
        <p:spPr>
          <a:xfrm>
            <a:off x="1242870" y="4625092"/>
            <a:ext cx="826686" cy="753581"/>
          </a:xfrm>
          <a:prstGeom prst="ellipse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/>
              <a:t>L</a:t>
            </a:r>
          </a:p>
        </p:txBody>
      </p:sp>
      <p:sp>
        <p:nvSpPr>
          <p:cNvPr id="9" name="Elipse 8"/>
          <p:cNvSpPr/>
          <p:nvPr/>
        </p:nvSpPr>
        <p:spPr>
          <a:xfrm>
            <a:off x="2619745" y="5551652"/>
            <a:ext cx="826686" cy="753581"/>
          </a:xfrm>
          <a:prstGeom prst="ellipse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/>
              <a:t>L</a:t>
            </a:r>
          </a:p>
        </p:txBody>
      </p:sp>
      <p:sp>
        <p:nvSpPr>
          <p:cNvPr id="10" name="Elipse 9"/>
          <p:cNvSpPr/>
          <p:nvPr/>
        </p:nvSpPr>
        <p:spPr>
          <a:xfrm>
            <a:off x="488634" y="5738381"/>
            <a:ext cx="826686" cy="753581"/>
          </a:xfrm>
          <a:prstGeom prst="ellipse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/>
              <a:t>L</a:t>
            </a:r>
          </a:p>
        </p:txBody>
      </p:sp>
      <p:sp>
        <p:nvSpPr>
          <p:cNvPr id="11" name="Elipse 10"/>
          <p:cNvSpPr/>
          <p:nvPr/>
        </p:nvSpPr>
        <p:spPr>
          <a:xfrm>
            <a:off x="7992862" y="4124772"/>
            <a:ext cx="826686" cy="753581"/>
          </a:xfrm>
          <a:prstGeom prst="ellipse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/>
              <a:t>E</a:t>
            </a:r>
          </a:p>
        </p:txBody>
      </p:sp>
      <p:sp>
        <p:nvSpPr>
          <p:cNvPr id="12" name="Elipse 11"/>
          <p:cNvSpPr/>
          <p:nvPr/>
        </p:nvSpPr>
        <p:spPr>
          <a:xfrm>
            <a:off x="9388543" y="3426998"/>
            <a:ext cx="826686" cy="753581"/>
          </a:xfrm>
          <a:prstGeom prst="ellipse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/>
              <a:t>E</a:t>
            </a:r>
          </a:p>
        </p:txBody>
      </p:sp>
      <p:sp>
        <p:nvSpPr>
          <p:cNvPr id="13" name="Elipse 12"/>
          <p:cNvSpPr/>
          <p:nvPr/>
        </p:nvSpPr>
        <p:spPr>
          <a:xfrm>
            <a:off x="8871304" y="5503378"/>
            <a:ext cx="826686" cy="753581"/>
          </a:xfrm>
          <a:prstGeom prst="ellipse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/>
              <a:t>E</a:t>
            </a:r>
          </a:p>
        </p:txBody>
      </p:sp>
      <p:sp>
        <p:nvSpPr>
          <p:cNvPr id="14" name="Elipse 13"/>
          <p:cNvSpPr/>
          <p:nvPr/>
        </p:nvSpPr>
        <p:spPr>
          <a:xfrm>
            <a:off x="10622257" y="5290954"/>
            <a:ext cx="826686" cy="753581"/>
          </a:xfrm>
          <a:prstGeom prst="ellipse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/>
              <a:t>E</a:t>
            </a:r>
          </a:p>
        </p:txBody>
      </p:sp>
      <p:sp>
        <p:nvSpPr>
          <p:cNvPr id="15" name="Elipse 14"/>
          <p:cNvSpPr/>
          <p:nvPr/>
        </p:nvSpPr>
        <p:spPr>
          <a:xfrm>
            <a:off x="10709998" y="3607931"/>
            <a:ext cx="826686" cy="753581"/>
          </a:xfrm>
          <a:prstGeom prst="ellipse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/>
              <a:t>E</a:t>
            </a:r>
          </a:p>
        </p:txBody>
      </p:sp>
      <p:cxnSp>
        <p:nvCxnSpPr>
          <p:cNvPr id="16" name="Conector recto de flecha 15"/>
          <p:cNvCxnSpPr>
            <a:endCxn id="5" idx="4"/>
          </p:cNvCxnSpPr>
          <p:nvPr/>
        </p:nvCxnSpPr>
        <p:spPr>
          <a:xfrm flipH="1">
            <a:off x="7338378" y="4553803"/>
            <a:ext cx="666971" cy="2733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5" idx="2"/>
            <a:endCxn id="7" idx="6"/>
          </p:cNvCxnSpPr>
          <p:nvPr/>
        </p:nvCxnSpPr>
        <p:spPr>
          <a:xfrm flipH="1" flipV="1">
            <a:off x="3583810" y="4174569"/>
            <a:ext cx="1260749" cy="6525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5" idx="2"/>
          </p:cNvCxnSpPr>
          <p:nvPr/>
        </p:nvCxnSpPr>
        <p:spPr>
          <a:xfrm flipH="1">
            <a:off x="3446431" y="4827131"/>
            <a:ext cx="1398128" cy="9090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5" idx="2"/>
            <a:endCxn id="8" idx="6"/>
          </p:cNvCxnSpPr>
          <p:nvPr/>
        </p:nvCxnSpPr>
        <p:spPr>
          <a:xfrm flipH="1">
            <a:off x="2069556" y="4827131"/>
            <a:ext cx="2775003" cy="1747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a libre 23"/>
          <p:cNvSpPr/>
          <p:nvPr/>
        </p:nvSpPr>
        <p:spPr>
          <a:xfrm>
            <a:off x="1257275" y="3919768"/>
            <a:ext cx="3575340" cy="910931"/>
          </a:xfrm>
          <a:custGeom>
            <a:avLst/>
            <a:gdLst>
              <a:gd name="connsiteX0" fmla="*/ 3223648 w 3223648"/>
              <a:gd name="connsiteY0" fmla="*/ 1022888 h 1022888"/>
              <a:gd name="connsiteX1" fmla="*/ 3130658 w 3223648"/>
              <a:gd name="connsiteY1" fmla="*/ 1007390 h 1022888"/>
              <a:gd name="connsiteX2" fmla="*/ 1503336 w 3223648"/>
              <a:gd name="connsiteY2" fmla="*/ 883403 h 1022888"/>
              <a:gd name="connsiteX3" fmla="*/ 666427 w 3223648"/>
              <a:gd name="connsiteY3" fmla="*/ 201478 h 1022888"/>
              <a:gd name="connsiteX4" fmla="*/ 0 w 3223648"/>
              <a:gd name="connsiteY4" fmla="*/ 0 h 1022888"/>
              <a:gd name="connsiteX0" fmla="*/ 3575340 w 3575340"/>
              <a:gd name="connsiteY0" fmla="*/ 910931 h 910931"/>
              <a:gd name="connsiteX1" fmla="*/ 3482350 w 3575340"/>
              <a:gd name="connsiteY1" fmla="*/ 895433 h 910931"/>
              <a:gd name="connsiteX2" fmla="*/ 1855028 w 3575340"/>
              <a:gd name="connsiteY2" fmla="*/ 771446 h 910931"/>
              <a:gd name="connsiteX3" fmla="*/ 1018119 w 3575340"/>
              <a:gd name="connsiteY3" fmla="*/ 89521 h 910931"/>
              <a:gd name="connsiteX4" fmla="*/ 0 w 3575340"/>
              <a:gd name="connsiteY4" fmla="*/ 584 h 910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5340" h="910931">
                <a:moveTo>
                  <a:pt x="3575340" y="910931"/>
                </a:moveTo>
                <a:lnTo>
                  <a:pt x="3482350" y="895433"/>
                </a:lnTo>
                <a:cubicBezTo>
                  <a:pt x="3195631" y="872185"/>
                  <a:pt x="2265733" y="905765"/>
                  <a:pt x="1855028" y="771446"/>
                </a:cubicBezTo>
                <a:cubicBezTo>
                  <a:pt x="1444323" y="637127"/>
                  <a:pt x="1268675" y="236755"/>
                  <a:pt x="1018119" y="89521"/>
                </a:cubicBezTo>
                <a:cubicBezTo>
                  <a:pt x="767563" y="-57713"/>
                  <a:pt x="207935" y="27706"/>
                  <a:pt x="0" y="584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Forma libre 24"/>
          <p:cNvSpPr/>
          <p:nvPr/>
        </p:nvSpPr>
        <p:spPr>
          <a:xfrm>
            <a:off x="1409397" y="4830699"/>
            <a:ext cx="3423218" cy="1216317"/>
          </a:xfrm>
          <a:custGeom>
            <a:avLst/>
            <a:gdLst>
              <a:gd name="connsiteX0" fmla="*/ 3099661 w 3099661"/>
              <a:gd name="connsiteY0" fmla="*/ 0 h 1134758"/>
              <a:gd name="connsiteX1" fmla="*/ 1952786 w 3099661"/>
              <a:gd name="connsiteY1" fmla="*/ 247973 h 1134758"/>
              <a:gd name="connsiteX2" fmla="*/ 1270861 w 3099661"/>
              <a:gd name="connsiteY2" fmla="*/ 201478 h 1134758"/>
              <a:gd name="connsiteX3" fmla="*/ 340962 w 3099661"/>
              <a:gd name="connsiteY3" fmla="*/ 991892 h 1134758"/>
              <a:gd name="connsiteX4" fmla="*/ 0 w 3099661"/>
              <a:gd name="connsiteY4" fmla="*/ 1131376 h 1134758"/>
              <a:gd name="connsiteX0" fmla="*/ 3423218 w 3423218"/>
              <a:gd name="connsiteY0" fmla="*/ 0 h 1216317"/>
              <a:gd name="connsiteX1" fmla="*/ 2276343 w 3423218"/>
              <a:gd name="connsiteY1" fmla="*/ 247973 h 1216317"/>
              <a:gd name="connsiteX2" fmla="*/ 1594418 w 3423218"/>
              <a:gd name="connsiteY2" fmla="*/ 201478 h 1216317"/>
              <a:gd name="connsiteX3" fmla="*/ 664519 w 3423218"/>
              <a:gd name="connsiteY3" fmla="*/ 991892 h 1216317"/>
              <a:gd name="connsiteX4" fmla="*/ 0 w 3423218"/>
              <a:gd name="connsiteY4" fmla="*/ 1215783 h 1216317"/>
              <a:gd name="connsiteX0" fmla="*/ 3423218 w 3423218"/>
              <a:gd name="connsiteY0" fmla="*/ 0 h 1216317"/>
              <a:gd name="connsiteX1" fmla="*/ 2276343 w 3423218"/>
              <a:gd name="connsiteY1" fmla="*/ 247973 h 1216317"/>
              <a:gd name="connsiteX2" fmla="*/ 1580350 w 3423218"/>
              <a:gd name="connsiteY2" fmla="*/ 454697 h 1216317"/>
              <a:gd name="connsiteX3" fmla="*/ 664519 w 3423218"/>
              <a:gd name="connsiteY3" fmla="*/ 991892 h 1216317"/>
              <a:gd name="connsiteX4" fmla="*/ 0 w 3423218"/>
              <a:gd name="connsiteY4" fmla="*/ 1215783 h 121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3218" h="1216317">
                <a:moveTo>
                  <a:pt x="3423218" y="0"/>
                </a:moveTo>
                <a:cubicBezTo>
                  <a:pt x="3002180" y="107196"/>
                  <a:pt x="2583488" y="172190"/>
                  <a:pt x="2276343" y="247973"/>
                </a:cubicBezTo>
                <a:cubicBezTo>
                  <a:pt x="1969198" y="323756"/>
                  <a:pt x="1848987" y="330711"/>
                  <a:pt x="1580350" y="454697"/>
                </a:cubicBezTo>
                <a:cubicBezTo>
                  <a:pt x="1311713" y="578684"/>
                  <a:pt x="876329" y="836909"/>
                  <a:pt x="664519" y="991892"/>
                </a:cubicBezTo>
                <a:cubicBezTo>
                  <a:pt x="452709" y="1146875"/>
                  <a:pt x="64576" y="1223532"/>
                  <a:pt x="0" y="1215783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441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2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repeatCount="3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repeatCount="3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00"/>
                            </p:stCondLst>
                            <p:childTnLst>
                              <p:par>
                                <p:cTn id="4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0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300"/>
                            </p:stCondLst>
                            <p:childTnLst>
                              <p:par>
                                <p:cTn id="53" presetID="22" presetClass="exit" presetSubtype="2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2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2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1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uiExpand="1" animBg="1"/>
      <p:bldP spid="24" grpId="1" animBg="1"/>
      <p:bldP spid="25" grpId="0" uiExpand="1" animBg="1"/>
      <p:bldP spid="2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6304316" y="1575386"/>
            <a:ext cx="5120276" cy="36974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831709" y="1690688"/>
            <a:ext cx="5120276" cy="4639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1366" name="Rectangle 5">
            <a:extLst>
              <a:ext uri="{FF2B5EF4-FFF2-40B4-BE49-F238E27FC236}">
                <a16:creationId xmlns:a16="http://schemas.microsoft.com/office/drawing/2014/main" id="{0B5F2C64-035F-45D5-9FC2-41ED99C480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Lectores/escritores, solución con semáforos, prioridad a los escritores.</a:t>
            </a:r>
          </a:p>
        </p:txBody>
      </p:sp>
      <p:sp>
        <p:nvSpPr>
          <p:cNvPr id="271365" name="Rectangle 3">
            <a:extLst>
              <a:ext uri="{FF2B5EF4-FFF2-40B4-BE49-F238E27FC236}">
                <a16:creationId xmlns:a16="http://schemas.microsoft.com/office/drawing/2014/main" id="{2EB1F7F7-3088-468E-A8A5-993CEACE4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00809"/>
            <a:ext cx="4537720" cy="462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 dirty="0" err="1">
                <a:latin typeface="Consolas" panose="020B0609020204030204" pitchFamily="49" charset="0"/>
              </a:rPr>
              <a:t>int</a:t>
            </a:r>
            <a:r>
              <a:rPr lang="es-ES" altLang="en-US" sz="1400" dirty="0">
                <a:latin typeface="Consolas" panose="020B0609020204030204" pitchFamily="49" charset="0"/>
              </a:rPr>
              <a:t> </a:t>
            </a:r>
            <a:r>
              <a:rPr lang="es-ES" altLang="en-US" sz="1400" dirty="0" err="1">
                <a:latin typeface="Consolas" panose="020B0609020204030204" pitchFamily="49" charset="0"/>
              </a:rPr>
              <a:t>contlect</a:t>
            </a:r>
            <a:r>
              <a:rPr lang="es-ES" altLang="en-US" sz="1400" dirty="0">
                <a:latin typeface="Consolas" panose="020B0609020204030204" pitchFamily="49" charset="0"/>
              </a:rPr>
              <a:t>=0,contesc=0;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 dirty="0" err="1">
                <a:latin typeface="Consolas" panose="020B0609020204030204" pitchFamily="49" charset="0"/>
              </a:rPr>
              <a:t>Semaphore</a:t>
            </a:r>
            <a:r>
              <a:rPr lang="es-ES" altLang="en-US" sz="1400" b="1" dirty="0">
                <a:latin typeface="Consolas" panose="020B0609020204030204" pitchFamily="49" charset="0"/>
              </a:rPr>
              <a:t> </a:t>
            </a:r>
            <a:r>
              <a:rPr lang="es-E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s-ES" altLang="en-US" sz="1400" dirty="0" err="1">
                <a:latin typeface="Consolas" panose="020B0609020204030204" pitchFamily="49" charset="0"/>
              </a:rPr>
              <a:t>,</a:t>
            </a:r>
            <a:r>
              <a:rPr lang="es-ES" altLang="en-US" sz="1400" b="1" dirty="0" err="1">
                <a:solidFill>
                  <a:srgbClr val="FF6600"/>
                </a:solidFill>
                <a:latin typeface="Consolas" panose="020B0609020204030204" pitchFamily="49" charset="0"/>
              </a:rPr>
              <a:t>y</a:t>
            </a:r>
            <a:r>
              <a:rPr lang="es-ES" altLang="en-US" sz="1400" dirty="0" err="1">
                <a:latin typeface="Consolas" panose="020B0609020204030204" pitchFamily="49" charset="0"/>
              </a:rPr>
              <a:t>,</a:t>
            </a:r>
            <a:r>
              <a:rPr lang="es-ES" altLang="en-US" sz="1400" b="1" dirty="0" err="1">
                <a:solidFill>
                  <a:srgbClr val="660033"/>
                </a:solidFill>
                <a:latin typeface="Consolas" panose="020B0609020204030204" pitchFamily="49" charset="0"/>
              </a:rPr>
              <a:t>z</a:t>
            </a:r>
            <a:r>
              <a:rPr lang="es-ES" altLang="en-US" sz="1400" dirty="0" err="1">
                <a:latin typeface="Consolas" panose="020B0609020204030204" pitchFamily="49" charset="0"/>
              </a:rPr>
              <a:t>,</a:t>
            </a:r>
            <a:r>
              <a:rPr lang="es-ES" altLang="en-US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esem</a:t>
            </a:r>
            <a:r>
              <a:rPr lang="es-ES" altLang="en-US" sz="1400" dirty="0" err="1">
                <a:latin typeface="Consolas" panose="020B0609020204030204" pitchFamily="49" charset="0"/>
              </a:rPr>
              <a:t>,</a:t>
            </a:r>
            <a:r>
              <a:rPr lang="es-ES" alt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lsem</a:t>
            </a:r>
            <a:r>
              <a:rPr lang="es-ES" altLang="en-US" sz="14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 dirty="0">
                <a:latin typeface="Consolas" panose="020B0609020204030204" pitchFamily="49" charset="0"/>
              </a:rPr>
              <a:t>Lector()</a:t>
            </a:r>
            <a:endParaRPr lang="es-ES" altLang="en-US" sz="14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 dirty="0">
                <a:latin typeface="Consolas" panose="020B0609020204030204" pitchFamily="49" charset="0"/>
              </a:rPr>
              <a:t>    </a:t>
            </a:r>
            <a:r>
              <a:rPr lang="es-ES" altLang="en-US" sz="1400" b="1" dirty="0" err="1">
                <a:latin typeface="Consolas" panose="020B0609020204030204" pitchFamily="49" charset="0"/>
              </a:rPr>
              <a:t>while</a:t>
            </a:r>
            <a:r>
              <a:rPr lang="es-ES" altLang="en-US" sz="1400" b="1" dirty="0">
                <a:latin typeface="Consolas" panose="020B0609020204030204" pitchFamily="49" charset="0"/>
              </a:rPr>
              <a:t>(</a:t>
            </a:r>
            <a:r>
              <a:rPr lang="es-ES" altLang="en-US" sz="1400" b="1" dirty="0" err="1">
                <a:latin typeface="Consolas" panose="020B0609020204030204" pitchFamily="49" charset="0"/>
              </a:rPr>
              <a:t>forever</a:t>
            </a:r>
            <a:r>
              <a:rPr lang="es-ES" altLang="en-US" sz="14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 dirty="0">
                <a:latin typeface="Consolas" panose="020B0609020204030204" pitchFamily="49" charset="0"/>
              </a:rPr>
              <a:t>    {</a:t>
            </a:r>
            <a:endParaRPr lang="es-ES" altLang="en-US" sz="14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</a:t>
            </a:r>
            <a:r>
              <a:rPr lang="es-ES" altLang="en-US" sz="1400" b="1" dirty="0" err="1">
                <a:solidFill>
                  <a:srgbClr val="660033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1400" b="1" dirty="0">
                <a:solidFill>
                  <a:srgbClr val="660033"/>
                </a:solidFill>
                <a:latin typeface="Consolas" panose="020B0609020204030204" pitchFamily="49" charset="0"/>
              </a:rPr>
              <a:t>(z);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 </a:t>
            </a:r>
            <a:r>
              <a:rPr lang="es-ES" alt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lsem</a:t>
            </a:r>
            <a:r>
              <a:rPr lang="es-ES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  </a:t>
            </a:r>
            <a:r>
              <a:rPr lang="es-E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(x);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   </a:t>
            </a:r>
            <a:r>
              <a:rPr lang="es-ES" altLang="en-US" sz="1400" dirty="0" err="1">
                <a:latin typeface="Consolas" panose="020B0609020204030204" pitchFamily="49" charset="0"/>
              </a:rPr>
              <a:t>contlect</a:t>
            </a:r>
            <a:r>
              <a:rPr lang="es-ES" altLang="en-US" sz="1400" dirty="0">
                <a:latin typeface="Consolas" panose="020B0609020204030204" pitchFamily="49" charset="0"/>
              </a:rPr>
              <a:t>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   </a:t>
            </a:r>
            <a:r>
              <a:rPr lang="es-ES" altLang="en-US" sz="1400" b="1" dirty="0" err="1">
                <a:latin typeface="Consolas" panose="020B0609020204030204" pitchFamily="49" charset="0"/>
              </a:rPr>
              <a:t>if</a:t>
            </a:r>
            <a:r>
              <a:rPr lang="es-ES" altLang="en-US" sz="1400" dirty="0">
                <a:latin typeface="Consolas" panose="020B0609020204030204" pitchFamily="49" charset="0"/>
              </a:rPr>
              <a:t>(</a:t>
            </a:r>
            <a:r>
              <a:rPr lang="es-ES" altLang="en-US" sz="1400" dirty="0" err="1">
                <a:latin typeface="Consolas" panose="020B0609020204030204" pitchFamily="49" charset="0"/>
              </a:rPr>
              <a:t>contlect</a:t>
            </a:r>
            <a:r>
              <a:rPr lang="es-ES" altLang="en-US" sz="1400" dirty="0">
                <a:latin typeface="Consolas" panose="020B0609020204030204" pitchFamily="49" charset="0"/>
              </a:rPr>
              <a:t>==1) </a:t>
            </a:r>
            <a:r>
              <a:rPr lang="es-ES" altLang="en-US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esem</a:t>
            </a:r>
            <a:r>
              <a:rPr lang="es-E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  </a:t>
            </a:r>
            <a:r>
              <a:rPr lang="es-E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(x);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 </a:t>
            </a:r>
            <a:r>
              <a:rPr lang="es-ES" alt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lsem</a:t>
            </a:r>
            <a:r>
              <a:rPr lang="es-ES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</a:t>
            </a:r>
            <a:r>
              <a:rPr lang="es-ES" altLang="en-US" sz="1400" b="1" dirty="0" err="1">
                <a:solidFill>
                  <a:srgbClr val="660033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1400" b="1" dirty="0">
                <a:solidFill>
                  <a:srgbClr val="660033"/>
                </a:solidFill>
                <a:latin typeface="Consolas" panose="020B0609020204030204" pitchFamily="49" charset="0"/>
              </a:rPr>
              <a:t>(z);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LEER_UNIDAD;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</a:t>
            </a:r>
            <a:r>
              <a:rPr lang="es-E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(x);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 </a:t>
            </a:r>
            <a:r>
              <a:rPr lang="es-ES" altLang="en-US" sz="1400" dirty="0" err="1">
                <a:latin typeface="Consolas" panose="020B0609020204030204" pitchFamily="49" charset="0"/>
              </a:rPr>
              <a:t>contlect</a:t>
            </a:r>
            <a:r>
              <a:rPr lang="es-ES" altLang="en-US" sz="1400" dirty="0">
                <a:latin typeface="Consolas" panose="020B0609020204030204" pitchFamily="49" charset="0"/>
              </a:rPr>
              <a:t>--;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 </a:t>
            </a:r>
            <a:r>
              <a:rPr lang="es-ES" altLang="en-US" sz="1400" b="1" dirty="0" err="1">
                <a:latin typeface="Consolas" panose="020B0609020204030204" pitchFamily="49" charset="0"/>
              </a:rPr>
              <a:t>if</a:t>
            </a:r>
            <a:r>
              <a:rPr lang="es-ES" altLang="en-US" sz="1400" dirty="0">
                <a:latin typeface="Consolas" panose="020B0609020204030204" pitchFamily="49" charset="0"/>
              </a:rPr>
              <a:t>(</a:t>
            </a:r>
            <a:r>
              <a:rPr lang="es-ES" altLang="en-US" sz="1400" dirty="0" err="1">
                <a:latin typeface="Consolas" panose="020B0609020204030204" pitchFamily="49" charset="0"/>
              </a:rPr>
              <a:t>contlect</a:t>
            </a:r>
            <a:r>
              <a:rPr lang="es-ES" altLang="en-US" sz="1400" dirty="0">
                <a:latin typeface="Consolas" panose="020B0609020204030204" pitchFamily="49" charset="0"/>
              </a:rPr>
              <a:t>==0) </a:t>
            </a:r>
            <a:r>
              <a:rPr lang="es-ES" altLang="en-US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esem</a:t>
            </a:r>
            <a:r>
              <a:rPr lang="es-E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</a:t>
            </a:r>
            <a:r>
              <a:rPr lang="es-E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(x);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</a:t>
            </a:r>
            <a:r>
              <a:rPr lang="es-ES" altLang="en-US" sz="14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71367" name="Rectangle 7">
            <a:extLst>
              <a:ext uri="{FF2B5EF4-FFF2-40B4-BE49-F238E27FC236}">
                <a16:creationId xmlns:a16="http://schemas.microsoft.com/office/drawing/2014/main" id="{A370F3FD-09DA-4BCD-B61C-D7B5769E5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024" y="1546061"/>
            <a:ext cx="4032448" cy="3560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 dirty="0">
                <a:latin typeface="Consolas" panose="020B0609020204030204" pitchFamily="49" charset="0"/>
              </a:rPr>
              <a:t>Escritor()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 dirty="0">
                <a:latin typeface="Consolas" panose="020B0609020204030204" pitchFamily="49" charset="0"/>
              </a:rPr>
              <a:t>    </a:t>
            </a:r>
            <a:r>
              <a:rPr lang="es-ES" altLang="en-US" sz="1400" b="1" dirty="0" err="1">
                <a:latin typeface="Consolas" panose="020B0609020204030204" pitchFamily="49" charset="0"/>
              </a:rPr>
              <a:t>while</a:t>
            </a:r>
            <a:r>
              <a:rPr lang="es-ES" altLang="en-US" sz="1400" b="1" dirty="0">
                <a:latin typeface="Consolas" panose="020B0609020204030204" pitchFamily="49" charset="0"/>
              </a:rPr>
              <a:t>(</a:t>
            </a:r>
            <a:r>
              <a:rPr lang="es-ES" altLang="en-US" sz="1400" b="1" dirty="0" err="1">
                <a:latin typeface="Consolas" panose="020B0609020204030204" pitchFamily="49" charset="0"/>
              </a:rPr>
              <a:t>forever</a:t>
            </a:r>
            <a:r>
              <a:rPr lang="es-ES" altLang="en-US" sz="14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 dirty="0">
                <a:latin typeface="Consolas" panose="020B0609020204030204" pitchFamily="49" charset="0"/>
              </a:rPr>
              <a:t>    {</a:t>
            </a:r>
            <a:endParaRPr lang="es-ES" altLang="en-US" sz="14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</a:t>
            </a:r>
            <a:r>
              <a:rPr lang="es-ES" altLang="en-US" sz="1400" b="1" dirty="0" err="1">
                <a:solidFill>
                  <a:srgbClr val="FF6600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1400" b="1" dirty="0">
                <a:solidFill>
                  <a:srgbClr val="FF6600"/>
                </a:solidFill>
                <a:latin typeface="Consolas" panose="020B0609020204030204" pitchFamily="49" charset="0"/>
              </a:rPr>
              <a:t>(y);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 </a:t>
            </a:r>
            <a:r>
              <a:rPr lang="es-ES" altLang="en-US" sz="1400" dirty="0" err="1">
                <a:latin typeface="Consolas" panose="020B0609020204030204" pitchFamily="49" charset="0"/>
              </a:rPr>
              <a:t>contesc</a:t>
            </a:r>
            <a:r>
              <a:rPr lang="es-ES" altLang="en-US" sz="1400" dirty="0">
                <a:latin typeface="Consolas" panose="020B0609020204030204" pitchFamily="49" charset="0"/>
              </a:rPr>
              <a:t>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 </a:t>
            </a:r>
            <a:r>
              <a:rPr lang="es-ES" altLang="en-US" sz="1400" b="1" dirty="0" err="1">
                <a:latin typeface="Consolas" panose="020B0609020204030204" pitchFamily="49" charset="0"/>
              </a:rPr>
              <a:t>if</a:t>
            </a:r>
            <a:r>
              <a:rPr lang="es-ES" altLang="en-US" sz="1400" dirty="0">
                <a:latin typeface="Consolas" panose="020B0609020204030204" pitchFamily="49" charset="0"/>
              </a:rPr>
              <a:t>(</a:t>
            </a:r>
            <a:r>
              <a:rPr lang="es-ES" altLang="en-US" sz="1400" dirty="0" err="1">
                <a:latin typeface="Consolas" panose="020B0609020204030204" pitchFamily="49" charset="0"/>
              </a:rPr>
              <a:t>contesc</a:t>
            </a:r>
            <a:r>
              <a:rPr lang="es-ES" altLang="en-US" sz="1400" dirty="0">
                <a:latin typeface="Consolas" panose="020B0609020204030204" pitchFamily="49" charset="0"/>
              </a:rPr>
              <a:t>==1) </a:t>
            </a:r>
            <a:r>
              <a:rPr lang="es-ES" alt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lsem</a:t>
            </a:r>
            <a:r>
              <a:rPr lang="es-ES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</a:t>
            </a:r>
            <a:r>
              <a:rPr lang="es-ES" altLang="en-US" sz="1400" b="1" dirty="0" err="1">
                <a:solidFill>
                  <a:srgbClr val="FF6600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1400" b="1" dirty="0">
                <a:solidFill>
                  <a:srgbClr val="FF6600"/>
                </a:solidFill>
                <a:latin typeface="Consolas" panose="020B0609020204030204" pitchFamily="49" charset="0"/>
              </a:rPr>
              <a:t>(y);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</a:t>
            </a:r>
            <a:r>
              <a:rPr lang="es-ES" altLang="en-US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esem</a:t>
            </a:r>
            <a:r>
              <a:rPr lang="es-E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 ESCRIBIR_UNIDAD;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</a:t>
            </a:r>
            <a:r>
              <a:rPr lang="es-ES" altLang="en-US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esem</a:t>
            </a:r>
            <a:r>
              <a:rPr lang="es-E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</a:t>
            </a:r>
            <a:r>
              <a:rPr lang="es-ES" altLang="en-US" sz="1400" b="1" dirty="0" err="1">
                <a:solidFill>
                  <a:srgbClr val="FF6600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1400" b="1" dirty="0">
                <a:solidFill>
                  <a:srgbClr val="FF6600"/>
                </a:solidFill>
                <a:latin typeface="Consolas" panose="020B0609020204030204" pitchFamily="49" charset="0"/>
              </a:rPr>
              <a:t>(y);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 </a:t>
            </a:r>
            <a:r>
              <a:rPr lang="es-ES" altLang="en-US" sz="1400" dirty="0" err="1">
                <a:latin typeface="Consolas" panose="020B0609020204030204" pitchFamily="49" charset="0"/>
              </a:rPr>
              <a:t>contesc</a:t>
            </a:r>
            <a:r>
              <a:rPr lang="es-ES" altLang="en-US" sz="1400" dirty="0">
                <a:latin typeface="Consolas" panose="020B0609020204030204" pitchFamily="49" charset="0"/>
              </a:rPr>
              <a:t>--;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 </a:t>
            </a:r>
            <a:r>
              <a:rPr lang="es-ES" altLang="en-US" sz="1400" b="1" dirty="0" err="1">
                <a:latin typeface="Consolas" panose="020B0609020204030204" pitchFamily="49" charset="0"/>
              </a:rPr>
              <a:t>if</a:t>
            </a:r>
            <a:r>
              <a:rPr lang="es-ES" altLang="en-US" sz="1400" dirty="0">
                <a:latin typeface="Consolas" panose="020B0609020204030204" pitchFamily="49" charset="0"/>
              </a:rPr>
              <a:t>(</a:t>
            </a:r>
            <a:r>
              <a:rPr lang="es-ES" altLang="en-US" sz="1400" dirty="0" err="1">
                <a:latin typeface="Consolas" panose="020B0609020204030204" pitchFamily="49" charset="0"/>
              </a:rPr>
              <a:t>contesc</a:t>
            </a:r>
            <a:r>
              <a:rPr lang="es-ES" altLang="en-US" sz="1400" dirty="0">
                <a:latin typeface="Consolas" panose="020B0609020204030204" pitchFamily="49" charset="0"/>
              </a:rPr>
              <a:t>==0)</a:t>
            </a:r>
            <a:r>
              <a:rPr lang="es-ES" altLang="en-US" sz="1400" b="1" dirty="0">
                <a:latin typeface="Consolas" panose="020B0609020204030204" pitchFamily="49" charset="0"/>
              </a:rPr>
              <a:t> </a:t>
            </a:r>
            <a:r>
              <a:rPr lang="es-ES" alt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lsem</a:t>
            </a:r>
            <a:r>
              <a:rPr lang="es-ES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</a:t>
            </a:r>
            <a:r>
              <a:rPr lang="es-ES" altLang="en-US" sz="1400" b="1" dirty="0" err="1">
                <a:solidFill>
                  <a:srgbClr val="FF6600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1400" b="1" dirty="0">
                <a:solidFill>
                  <a:srgbClr val="FF6600"/>
                </a:solidFill>
                <a:latin typeface="Consolas" panose="020B0609020204030204" pitchFamily="49" charset="0"/>
              </a:rPr>
              <a:t>(y);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</a:t>
            </a:r>
            <a:r>
              <a:rPr lang="es-ES" altLang="en-US" sz="14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ángulo 7"/>
          <p:cNvSpPr/>
          <p:nvPr/>
        </p:nvSpPr>
        <p:spPr>
          <a:xfrm>
            <a:off x="6295149" y="5323660"/>
            <a:ext cx="5120276" cy="14496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1368" name="Rectangle 8">
            <a:extLst>
              <a:ext uri="{FF2B5EF4-FFF2-40B4-BE49-F238E27FC236}">
                <a16:creationId xmlns:a16="http://schemas.microsoft.com/office/drawing/2014/main" id="{A3C0DC3C-0EFA-4F35-B002-502FAFDF6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9362" y="5272860"/>
            <a:ext cx="5024438" cy="128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100" b="1" dirty="0" err="1">
                <a:latin typeface="Consolas" panose="020B0609020204030204" pitchFamily="49" charset="0"/>
              </a:rPr>
              <a:t>main</a:t>
            </a:r>
            <a:r>
              <a:rPr lang="es-ES" altLang="en-US" sz="1100" b="1" dirty="0">
                <a:latin typeface="Consolas" panose="020B0609020204030204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1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s-E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initsem</a:t>
            </a:r>
            <a:r>
              <a:rPr lang="es-E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(x,1)</a:t>
            </a:r>
            <a:r>
              <a:rPr lang="es-ES" altLang="en-US" sz="1400" dirty="0">
                <a:latin typeface="Consolas" panose="020B0609020204030204" pitchFamily="49" charset="0"/>
              </a:rPr>
              <a:t>;</a:t>
            </a:r>
            <a:r>
              <a:rPr lang="es-ES" altLang="en-US" sz="1400" b="1" dirty="0" err="1">
                <a:solidFill>
                  <a:srgbClr val="FF6600"/>
                </a:solidFill>
                <a:latin typeface="Consolas" panose="020B0609020204030204" pitchFamily="49" charset="0"/>
              </a:rPr>
              <a:t>initsem</a:t>
            </a:r>
            <a:r>
              <a:rPr lang="es-ES" altLang="en-US" sz="1400" b="1" dirty="0">
                <a:solidFill>
                  <a:srgbClr val="FF6600"/>
                </a:solidFill>
                <a:latin typeface="Consolas" panose="020B0609020204030204" pitchFamily="49" charset="0"/>
              </a:rPr>
              <a:t>(y,1)</a:t>
            </a:r>
            <a:r>
              <a:rPr lang="es-ES" altLang="en-US" sz="1400" dirty="0">
                <a:latin typeface="Consolas" panose="020B0609020204030204" pitchFamily="49" charset="0"/>
              </a:rPr>
              <a:t>;</a:t>
            </a:r>
            <a:r>
              <a:rPr lang="es-ES" altLang="en-US" sz="1400" b="1" dirty="0" err="1">
                <a:solidFill>
                  <a:srgbClr val="660033"/>
                </a:solidFill>
                <a:latin typeface="Consolas" panose="020B0609020204030204" pitchFamily="49" charset="0"/>
              </a:rPr>
              <a:t>initsem</a:t>
            </a:r>
            <a:r>
              <a:rPr lang="es-ES" altLang="en-US" sz="1400" b="1" dirty="0">
                <a:solidFill>
                  <a:srgbClr val="660033"/>
                </a:solidFill>
                <a:latin typeface="Consolas" panose="020B0609020204030204" pitchFamily="49" charset="0"/>
              </a:rPr>
              <a:t>(z,1)</a:t>
            </a:r>
            <a:r>
              <a:rPr lang="es-ES" altLang="en-US" sz="1400" dirty="0">
                <a:latin typeface="Consolas" panose="020B0609020204030204" pitchFamily="49" charset="0"/>
              </a:rPr>
              <a:t>;</a:t>
            </a:r>
            <a:r>
              <a:rPr lang="es-E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s-ES" altLang="en-US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initsem</a:t>
            </a:r>
            <a:r>
              <a:rPr lang="es-E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(esem,1)</a:t>
            </a:r>
            <a:r>
              <a:rPr lang="es-ES" altLang="en-US" sz="1400" dirty="0">
                <a:latin typeface="Consolas" panose="020B0609020204030204" pitchFamily="49" charset="0"/>
              </a:rPr>
              <a:t>;</a:t>
            </a:r>
            <a:r>
              <a:rPr lang="es-ES" alt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initsem</a:t>
            </a:r>
            <a:r>
              <a:rPr lang="es-ES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(lsem,1);</a:t>
            </a:r>
            <a:endParaRPr lang="es-ES" altLang="en-US" sz="14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100" dirty="0">
                <a:latin typeface="Consolas" panose="020B0609020204030204" pitchFamily="49" charset="0"/>
              </a:rPr>
              <a:t>    </a:t>
            </a:r>
            <a:r>
              <a:rPr lang="es-ES" altLang="en-US" sz="1100" b="1" dirty="0" err="1">
                <a:latin typeface="Consolas" panose="020B0609020204030204" pitchFamily="49" charset="0"/>
              </a:rPr>
              <a:t>cobegin</a:t>
            </a:r>
            <a:r>
              <a:rPr lang="es-ES" altLang="en-US" sz="1100" b="1" dirty="0">
                <a:latin typeface="Consolas" panose="020B0609020204030204" pitchFamily="49" charset="0"/>
              </a:rPr>
              <a:t> {</a:t>
            </a:r>
            <a:endParaRPr lang="es-ES" altLang="en-US" sz="11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100" dirty="0">
                <a:latin typeface="Consolas" panose="020B0609020204030204" pitchFamily="49" charset="0"/>
              </a:rPr>
              <a:t>        Lector();</a:t>
            </a:r>
            <a:r>
              <a:rPr lang="es-MX" altLang="en-US" sz="1100" dirty="0">
                <a:latin typeface="Consolas" panose="020B0609020204030204" pitchFamily="49" charset="0"/>
              </a:rPr>
              <a:t> </a:t>
            </a:r>
            <a:r>
              <a:rPr lang="es-ES" altLang="en-US" sz="1100" dirty="0">
                <a:latin typeface="Consolas" panose="020B0609020204030204" pitchFamily="49" charset="0"/>
              </a:rPr>
              <a:t>Escritor();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100" dirty="0">
                <a:latin typeface="Consolas" panose="020B0609020204030204" pitchFamily="49" charset="0"/>
              </a:rPr>
              <a:t>    </a:t>
            </a:r>
            <a:r>
              <a:rPr lang="es-ES" altLang="en-US" sz="11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1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735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3" name="Rectangle 12">
            <a:extLst>
              <a:ext uri="{FF2B5EF4-FFF2-40B4-BE49-F238E27FC236}">
                <a16:creationId xmlns:a16="http://schemas.microsoft.com/office/drawing/2014/main" id="{B04CAB8F-59EC-41A3-8D18-D46A56BF34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Lectores/escritores, prioridad a los escritores, con paso de mensajes.</a:t>
            </a:r>
          </a:p>
        </p:txBody>
      </p:sp>
      <p:sp>
        <p:nvSpPr>
          <p:cNvPr id="2" name="Elipse 1"/>
          <p:cNvSpPr/>
          <p:nvPr/>
        </p:nvSpPr>
        <p:spPr>
          <a:xfrm>
            <a:off x="5265317" y="2752993"/>
            <a:ext cx="1575581" cy="1364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Controlador</a:t>
            </a:r>
          </a:p>
        </p:txBody>
      </p:sp>
      <p:sp>
        <p:nvSpPr>
          <p:cNvPr id="5" name="Elipse 4"/>
          <p:cNvSpPr/>
          <p:nvPr/>
        </p:nvSpPr>
        <p:spPr>
          <a:xfrm>
            <a:off x="700456" y="2891666"/>
            <a:ext cx="833456" cy="755755"/>
          </a:xfrm>
          <a:prstGeom prst="ellipse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/>
              <a:t>L1</a:t>
            </a:r>
          </a:p>
        </p:txBody>
      </p:sp>
      <p:sp>
        <p:nvSpPr>
          <p:cNvPr id="6" name="Elipse 5"/>
          <p:cNvSpPr/>
          <p:nvPr/>
        </p:nvSpPr>
        <p:spPr>
          <a:xfrm>
            <a:off x="452657" y="5108896"/>
            <a:ext cx="833456" cy="755755"/>
          </a:xfrm>
          <a:prstGeom prst="ellipse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/>
              <a:t>L2</a:t>
            </a:r>
          </a:p>
        </p:txBody>
      </p:sp>
      <p:sp>
        <p:nvSpPr>
          <p:cNvPr id="7" name="Elipse 6"/>
          <p:cNvSpPr/>
          <p:nvPr/>
        </p:nvSpPr>
        <p:spPr>
          <a:xfrm>
            <a:off x="10212401" y="2630658"/>
            <a:ext cx="833456" cy="755755"/>
          </a:xfrm>
          <a:prstGeom prst="ellipse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/>
              <a:t>E1</a:t>
            </a:r>
          </a:p>
        </p:txBody>
      </p:sp>
      <p:sp>
        <p:nvSpPr>
          <p:cNvPr id="8" name="Elipse 7"/>
          <p:cNvSpPr/>
          <p:nvPr/>
        </p:nvSpPr>
        <p:spPr>
          <a:xfrm>
            <a:off x="10451418" y="5140282"/>
            <a:ext cx="833456" cy="755755"/>
          </a:xfrm>
          <a:prstGeom prst="ellipse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/>
              <a:t>E2</a:t>
            </a:r>
          </a:p>
        </p:txBody>
      </p:sp>
      <p:pic>
        <p:nvPicPr>
          <p:cNvPr id="1026" name="Picture 2" descr="Empty Mailbox Icon of Line style - Available in SVG, PNG, EPS, AI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108" y="4332036"/>
            <a:ext cx="955155" cy="95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Empty Mailbox Icon of Line style - Available in SVG, PNG, EPS, AI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255" y="4357616"/>
            <a:ext cx="955155" cy="95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Empty Mailbox Icon of Line style - Available in SVG, PNG, EPS, AI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145" y="4275663"/>
            <a:ext cx="955155" cy="95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3663113" y="5059889"/>
            <a:ext cx="175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Solicitud_lectura</a:t>
            </a:r>
            <a:endParaRPr lang="es-MX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680879" y="5128105"/>
            <a:ext cx="192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Solicitud_escritura</a:t>
            </a:r>
            <a:endParaRPr lang="es-MX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459859" y="5240522"/>
            <a:ext cx="11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Terminado</a:t>
            </a:r>
          </a:p>
        </p:txBody>
      </p:sp>
      <p:cxnSp>
        <p:nvCxnSpPr>
          <p:cNvPr id="9" name="Conector recto de flecha 8"/>
          <p:cNvCxnSpPr>
            <a:stCxn id="5" idx="6"/>
          </p:cNvCxnSpPr>
          <p:nvPr/>
        </p:nvCxnSpPr>
        <p:spPr>
          <a:xfrm>
            <a:off x="1533912" y="3269544"/>
            <a:ext cx="2447523" cy="1344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endCxn id="2" idx="3"/>
          </p:cNvCxnSpPr>
          <p:nvPr/>
        </p:nvCxnSpPr>
        <p:spPr>
          <a:xfrm flipV="1">
            <a:off x="4906107" y="3917724"/>
            <a:ext cx="589948" cy="35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Empty Mailbox Icon of Line style - Available in SVG, PNG, EPS, AI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155" y="2401542"/>
            <a:ext cx="955155" cy="95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Empty Mailbox Icon of Line style - Available in SVG, PNG, EPS, AI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222" y="4901798"/>
            <a:ext cx="955155" cy="95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Empty Mailbox Icon of Line style - Available in SVG, PNG, EPS, AI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524" y="4901797"/>
            <a:ext cx="955155" cy="95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Empty Mailbox Icon of Line style - Available in SVG, PNG, EPS, AI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687" y="2484964"/>
            <a:ext cx="955155" cy="95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/>
          <p:cNvSpPr txBox="1"/>
          <p:nvPr/>
        </p:nvSpPr>
        <p:spPr>
          <a:xfrm>
            <a:off x="2628155" y="3302807"/>
            <a:ext cx="111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Buzon_R1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2124946" y="5679985"/>
            <a:ext cx="111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Buzon_R2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8343822" y="3371800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Buzon_W1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9175087" y="5711371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Buzon_W2</a:t>
            </a:r>
          </a:p>
        </p:txBody>
      </p:sp>
      <p:cxnSp>
        <p:nvCxnSpPr>
          <p:cNvPr id="31" name="Conector recto de flecha 30"/>
          <p:cNvCxnSpPr>
            <a:stCxn id="2" idx="2"/>
          </p:cNvCxnSpPr>
          <p:nvPr/>
        </p:nvCxnSpPr>
        <p:spPr>
          <a:xfrm flipH="1" flipV="1">
            <a:off x="3678968" y="2979561"/>
            <a:ext cx="1586349" cy="455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23" idx="1"/>
          </p:cNvCxnSpPr>
          <p:nvPr/>
        </p:nvCxnSpPr>
        <p:spPr>
          <a:xfrm flipH="1">
            <a:off x="1533912" y="2879120"/>
            <a:ext cx="1094243" cy="252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288" name="Forma libre 396287"/>
          <p:cNvSpPr/>
          <p:nvPr/>
        </p:nvSpPr>
        <p:spPr>
          <a:xfrm>
            <a:off x="1496745" y="3524251"/>
            <a:ext cx="4584275" cy="2444746"/>
          </a:xfrm>
          <a:custGeom>
            <a:avLst/>
            <a:gdLst>
              <a:gd name="connsiteX0" fmla="*/ 0 w 4005792"/>
              <a:gd name="connsiteY0" fmla="*/ 0 h 2346895"/>
              <a:gd name="connsiteX1" fmla="*/ 1266092 w 4005792"/>
              <a:gd name="connsiteY1" fmla="*/ 1167618 h 2346895"/>
              <a:gd name="connsiteX2" fmla="*/ 1617785 w 4005792"/>
              <a:gd name="connsiteY2" fmla="*/ 2208628 h 2346895"/>
              <a:gd name="connsiteX3" fmla="*/ 3685735 w 4005792"/>
              <a:gd name="connsiteY3" fmla="*/ 2307101 h 2346895"/>
              <a:gd name="connsiteX4" fmla="*/ 3967089 w 4005792"/>
              <a:gd name="connsiteY4" fmla="*/ 1941341 h 2346895"/>
              <a:gd name="connsiteX0" fmla="*/ 0 w 4253442"/>
              <a:gd name="connsiteY0" fmla="*/ 0 h 2480245"/>
              <a:gd name="connsiteX1" fmla="*/ 1513742 w 4253442"/>
              <a:gd name="connsiteY1" fmla="*/ 1300968 h 2480245"/>
              <a:gd name="connsiteX2" fmla="*/ 1865435 w 4253442"/>
              <a:gd name="connsiteY2" fmla="*/ 2341978 h 2480245"/>
              <a:gd name="connsiteX3" fmla="*/ 3933385 w 4253442"/>
              <a:gd name="connsiteY3" fmla="*/ 2440451 h 2480245"/>
              <a:gd name="connsiteX4" fmla="*/ 4214739 w 4253442"/>
              <a:gd name="connsiteY4" fmla="*/ 2074691 h 2480245"/>
              <a:gd name="connsiteX0" fmla="*/ 0 w 4260718"/>
              <a:gd name="connsiteY0" fmla="*/ 0 h 2501016"/>
              <a:gd name="connsiteX1" fmla="*/ 1513742 w 4260718"/>
              <a:gd name="connsiteY1" fmla="*/ 1300968 h 2501016"/>
              <a:gd name="connsiteX2" fmla="*/ 1865435 w 4260718"/>
              <a:gd name="connsiteY2" fmla="*/ 2341978 h 2501016"/>
              <a:gd name="connsiteX3" fmla="*/ 3933385 w 4260718"/>
              <a:gd name="connsiteY3" fmla="*/ 2440451 h 2501016"/>
              <a:gd name="connsiteX4" fmla="*/ 4224264 w 4260718"/>
              <a:gd name="connsiteY4" fmla="*/ 1779416 h 2501016"/>
              <a:gd name="connsiteX0" fmla="*/ 0 w 4584275"/>
              <a:gd name="connsiteY0" fmla="*/ 0 h 2444746"/>
              <a:gd name="connsiteX1" fmla="*/ 1837299 w 4584275"/>
              <a:gd name="connsiteY1" fmla="*/ 1244698 h 2444746"/>
              <a:gd name="connsiteX2" fmla="*/ 2188992 w 4584275"/>
              <a:gd name="connsiteY2" fmla="*/ 2285708 h 2444746"/>
              <a:gd name="connsiteX3" fmla="*/ 4256942 w 4584275"/>
              <a:gd name="connsiteY3" fmla="*/ 2384181 h 2444746"/>
              <a:gd name="connsiteX4" fmla="*/ 4547821 w 4584275"/>
              <a:gd name="connsiteY4" fmla="*/ 1723146 h 244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275" h="2444746">
                <a:moveTo>
                  <a:pt x="0" y="0"/>
                </a:moveTo>
                <a:cubicBezTo>
                  <a:pt x="498230" y="399756"/>
                  <a:pt x="1472467" y="863747"/>
                  <a:pt x="1837299" y="1244698"/>
                </a:cubicBezTo>
                <a:cubicBezTo>
                  <a:pt x="2202131" y="1625649"/>
                  <a:pt x="1785718" y="2095794"/>
                  <a:pt x="2188992" y="2285708"/>
                </a:cubicBezTo>
                <a:cubicBezTo>
                  <a:pt x="2592266" y="2475622"/>
                  <a:pt x="3863804" y="2477941"/>
                  <a:pt x="4256942" y="2384181"/>
                </a:cubicBezTo>
                <a:cubicBezTo>
                  <a:pt x="4650080" y="2290421"/>
                  <a:pt x="4602919" y="1883752"/>
                  <a:pt x="4547821" y="1723146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7" name="Conector recto de flecha 36"/>
          <p:cNvCxnSpPr>
            <a:stCxn id="6" idx="7"/>
            <a:endCxn id="11" idx="1"/>
          </p:cNvCxnSpPr>
          <p:nvPr/>
        </p:nvCxnSpPr>
        <p:spPr>
          <a:xfrm flipV="1">
            <a:off x="1164056" y="4753241"/>
            <a:ext cx="2935089" cy="4663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 flipV="1">
            <a:off x="5058507" y="4032233"/>
            <a:ext cx="526601" cy="3920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291" name="Forma libre 396290"/>
          <p:cNvSpPr/>
          <p:nvPr/>
        </p:nvSpPr>
        <p:spPr>
          <a:xfrm>
            <a:off x="2798594" y="3742007"/>
            <a:ext cx="2420522" cy="1248361"/>
          </a:xfrm>
          <a:custGeom>
            <a:avLst/>
            <a:gdLst>
              <a:gd name="connsiteX0" fmla="*/ 2363372 w 2363372"/>
              <a:gd name="connsiteY0" fmla="*/ 0 h 1181686"/>
              <a:gd name="connsiteX1" fmla="*/ 970670 w 2363372"/>
              <a:gd name="connsiteY1" fmla="*/ 295421 h 1181686"/>
              <a:gd name="connsiteX2" fmla="*/ 0 w 2363372"/>
              <a:gd name="connsiteY2" fmla="*/ 1181686 h 1181686"/>
              <a:gd name="connsiteX0" fmla="*/ 2420522 w 2420522"/>
              <a:gd name="connsiteY0" fmla="*/ 0 h 1248361"/>
              <a:gd name="connsiteX1" fmla="*/ 1027820 w 2420522"/>
              <a:gd name="connsiteY1" fmla="*/ 295421 h 1248361"/>
              <a:gd name="connsiteX2" fmla="*/ 0 w 2420522"/>
              <a:gd name="connsiteY2" fmla="*/ 1248361 h 1248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0522" h="1248361">
                <a:moveTo>
                  <a:pt x="2420522" y="0"/>
                </a:moveTo>
                <a:cubicBezTo>
                  <a:pt x="1921118" y="49236"/>
                  <a:pt x="1431240" y="87361"/>
                  <a:pt x="1027820" y="295421"/>
                </a:cubicBezTo>
                <a:cubicBezTo>
                  <a:pt x="624400" y="503481"/>
                  <a:pt x="288387" y="903702"/>
                  <a:pt x="0" y="1248361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2" name="Conector recto de flecha 41"/>
          <p:cNvCxnSpPr>
            <a:endCxn id="6" idx="6"/>
          </p:cNvCxnSpPr>
          <p:nvPr/>
        </p:nvCxnSpPr>
        <p:spPr>
          <a:xfrm flipH="1">
            <a:off x="1286113" y="5312771"/>
            <a:ext cx="1086472" cy="174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293" name="Forma libre 396292"/>
          <p:cNvSpPr/>
          <p:nvPr/>
        </p:nvSpPr>
        <p:spPr>
          <a:xfrm>
            <a:off x="998792" y="4480695"/>
            <a:ext cx="4746689" cy="1292069"/>
          </a:xfrm>
          <a:custGeom>
            <a:avLst/>
            <a:gdLst>
              <a:gd name="connsiteX0" fmla="*/ 0 w 3938954"/>
              <a:gd name="connsiteY0" fmla="*/ 433331 h 1389751"/>
              <a:gd name="connsiteX1" fmla="*/ 98474 w 3938954"/>
              <a:gd name="connsiteY1" fmla="*/ 348925 h 1389751"/>
              <a:gd name="connsiteX2" fmla="*/ 450166 w 3938954"/>
              <a:gd name="connsiteY2" fmla="*/ 39435 h 1389751"/>
              <a:gd name="connsiteX3" fmla="*/ 2912013 w 3938954"/>
              <a:gd name="connsiteY3" fmla="*/ 1347731 h 1389751"/>
              <a:gd name="connsiteX4" fmla="*/ 3938954 w 3938954"/>
              <a:gd name="connsiteY4" fmla="*/ 939768 h 1389751"/>
              <a:gd name="connsiteX0" fmla="*/ 0 w 4170405"/>
              <a:gd name="connsiteY0" fmla="*/ 442966 h 1389861"/>
              <a:gd name="connsiteX1" fmla="*/ 329925 w 4170405"/>
              <a:gd name="connsiteY1" fmla="*/ 349035 h 1389861"/>
              <a:gd name="connsiteX2" fmla="*/ 681617 w 4170405"/>
              <a:gd name="connsiteY2" fmla="*/ 39545 h 1389861"/>
              <a:gd name="connsiteX3" fmla="*/ 3143464 w 4170405"/>
              <a:gd name="connsiteY3" fmla="*/ 1347841 h 1389861"/>
              <a:gd name="connsiteX4" fmla="*/ 4170405 w 4170405"/>
              <a:gd name="connsiteY4" fmla="*/ 939878 h 1389861"/>
              <a:gd name="connsiteX0" fmla="*/ 0 w 4170405"/>
              <a:gd name="connsiteY0" fmla="*/ 433029 h 1379924"/>
              <a:gd name="connsiteX1" fmla="*/ 681617 w 4170405"/>
              <a:gd name="connsiteY1" fmla="*/ 29608 h 1379924"/>
              <a:gd name="connsiteX2" fmla="*/ 3143464 w 4170405"/>
              <a:gd name="connsiteY2" fmla="*/ 1337904 h 1379924"/>
              <a:gd name="connsiteX3" fmla="*/ 4170405 w 4170405"/>
              <a:gd name="connsiteY3" fmla="*/ 929941 h 1379924"/>
              <a:gd name="connsiteX0" fmla="*/ 0 w 4244469"/>
              <a:gd name="connsiteY0" fmla="*/ 433029 h 1356980"/>
              <a:gd name="connsiteX1" fmla="*/ 681617 w 4244469"/>
              <a:gd name="connsiteY1" fmla="*/ 29608 h 1356980"/>
              <a:gd name="connsiteX2" fmla="*/ 3143464 w 4244469"/>
              <a:gd name="connsiteY2" fmla="*/ 1337904 h 1356980"/>
              <a:gd name="connsiteX3" fmla="*/ 4244469 w 4244469"/>
              <a:gd name="connsiteY3" fmla="*/ 729916 h 1356980"/>
              <a:gd name="connsiteX0" fmla="*/ 0 w 4613650"/>
              <a:gd name="connsiteY0" fmla="*/ 718459 h 1346989"/>
              <a:gd name="connsiteX1" fmla="*/ 1050798 w 4613650"/>
              <a:gd name="connsiteY1" fmla="*/ 19617 h 1346989"/>
              <a:gd name="connsiteX2" fmla="*/ 3512645 w 4613650"/>
              <a:gd name="connsiteY2" fmla="*/ 1327913 h 1346989"/>
              <a:gd name="connsiteX3" fmla="*/ 4613650 w 4613650"/>
              <a:gd name="connsiteY3" fmla="*/ 719925 h 1346989"/>
              <a:gd name="connsiteX0" fmla="*/ 0 w 4613650"/>
              <a:gd name="connsiteY0" fmla="*/ 663539 h 1292069"/>
              <a:gd name="connsiteX1" fmla="*/ 1447327 w 4613650"/>
              <a:gd name="connsiteY1" fmla="*/ 20968 h 1292069"/>
              <a:gd name="connsiteX2" fmla="*/ 3512645 w 4613650"/>
              <a:gd name="connsiteY2" fmla="*/ 1272993 h 1292069"/>
              <a:gd name="connsiteX3" fmla="*/ 4613650 w 4613650"/>
              <a:gd name="connsiteY3" fmla="*/ 665005 h 129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3650" h="1292069">
                <a:moveTo>
                  <a:pt x="0" y="663539"/>
                </a:moveTo>
                <a:cubicBezTo>
                  <a:pt x="142004" y="579493"/>
                  <a:pt x="923416" y="-129844"/>
                  <a:pt x="1447327" y="20968"/>
                </a:cubicBezTo>
                <a:cubicBezTo>
                  <a:pt x="1916250" y="187436"/>
                  <a:pt x="2918836" y="1156275"/>
                  <a:pt x="3512645" y="1272993"/>
                </a:cubicBezTo>
                <a:cubicBezTo>
                  <a:pt x="4106454" y="1389711"/>
                  <a:pt x="4390912" y="944014"/>
                  <a:pt x="4613650" y="665005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5" name="Conector recto de flecha 44"/>
          <p:cNvCxnSpPr>
            <a:stCxn id="7" idx="3"/>
          </p:cNvCxnSpPr>
          <p:nvPr/>
        </p:nvCxnSpPr>
        <p:spPr>
          <a:xfrm flipH="1">
            <a:off x="8155264" y="3275735"/>
            <a:ext cx="2179194" cy="1338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>
            <a:endCxn id="2" idx="5"/>
          </p:cNvCxnSpPr>
          <p:nvPr/>
        </p:nvCxnSpPr>
        <p:spPr>
          <a:xfrm flipH="1" flipV="1">
            <a:off x="6610160" y="3917724"/>
            <a:ext cx="804058" cy="619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endCxn id="26" idx="1"/>
          </p:cNvCxnSpPr>
          <p:nvPr/>
        </p:nvCxnSpPr>
        <p:spPr>
          <a:xfrm flipV="1">
            <a:off x="6840898" y="2962542"/>
            <a:ext cx="1614789" cy="477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endCxn id="7" idx="2"/>
          </p:cNvCxnSpPr>
          <p:nvPr/>
        </p:nvCxnSpPr>
        <p:spPr>
          <a:xfrm>
            <a:off x="9410842" y="2879121"/>
            <a:ext cx="801559" cy="129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305" name="Forma libre 396304"/>
          <p:cNvSpPr/>
          <p:nvPr/>
        </p:nvSpPr>
        <p:spPr>
          <a:xfrm>
            <a:off x="6316396" y="3390315"/>
            <a:ext cx="4248443" cy="2687395"/>
          </a:xfrm>
          <a:custGeom>
            <a:avLst/>
            <a:gdLst>
              <a:gd name="connsiteX0" fmla="*/ 4121834 w 4121834"/>
              <a:gd name="connsiteY0" fmla="*/ 0 h 2642699"/>
              <a:gd name="connsiteX1" fmla="*/ 2194560 w 4121834"/>
              <a:gd name="connsiteY1" fmla="*/ 2349304 h 2642699"/>
              <a:gd name="connsiteX2" fmla="*/ 801858 w 4121834"/>
              <a:gd name="connsiteY2" fmla="*/ 2532184 h 2642699"/>
              <a:gd name="connsiteX3" fmla="*/ 0 w 4121834"/>
              <a:gd name="connsiteY3" fmla="*/ 1659987 h 2642699"/>
              <a:gd name="connsiteX0" fmla="*/ 4248443 w 4248443"/>
              <a:gd name="connsiteY0" fmla="*/ 0 h 2687395"/>
              <a:gd name="connsiteX1" fmla="*/ 2194560 w 4248443"/>
              <a:gd name="connsiteY1" fmla="*/ 2391507 h 2687395"/>
              <a:gd name="connsiteX2" fmla="*/ 801858 w 4248443"/>
              <a:gd name="connsiteY2" fmla="*/ 2574387 h 2687395"/>
              <a:gd name="connsiteX3" fmla="*/ 0 w 4248443"/>
              <a:gd name="connsiteY3" fmla="*/ 1702190 h 2687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443" h="2687395">
                <a:moveTo>
                  <a:pt x="4248443" y="0"/>
                </a:moveTo>
                <a:cubicBezTo>
                  <a:pt x="3561470" y="963636"/>
                  <a:pt x="2768991" y="1962443"/>
                  <a:pt x="2194560" y="2391507"/>
                </a:cubicBezTo>
                <a:cubicBezTo>
                  <a:pt x="1620129" y="2820572"/>
                  <a:pt x="1167618" y="2689273"/>
                  <a:pt x="801858" y="2574387"/>
                </a:cubicBezTo>
                <a:cubicBezTo>
                  <a:pt x="436098" y="2459501"/>
                  <a:pt x="218049" y="2080845"/>
                  <a:pt x="0" y="170219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0" name="Conector recto de flecha 59"/>
          <p:cNvCxnSpPr/>
          <p:nvPr/>
        </p:nvCxnSpPr>
        <p:spPr>
          <a:xfrm flipV="1">
            <a:off x="5831360" y="4094787"/>
            <a:ext cx="80573" cy="4903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/>
          <p:nvPr/>
        </p:nvCxnSpPr>
        <p:spPr>
          <a:xfrm flipH="1" flipV="1">
            <a:off x="6222387" y="4109443"/>
            <a:ext cx="94010" cy="475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8"/>
          <p:cNvCxnSpPr>
            <a:endCxn id="2" idx="4"/>
          </p:cNvCxnSpPr>
          <p:nvPr/>
        </p:nvCxnSpPr>
        <p:spPr>
          <a:xfrm flipH="1" flipV="1">
            <a:off x="6053108" y="4117560"/>
            <a:ext cx="65453" cy="323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38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4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400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"/>
                                            </p:cond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396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"/>
                                            </p:cond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"/>
                                            </p:cond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00000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4"/>
                                            </p:cond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"/>
                                            </p:cond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3962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8"/>
                                            </p:cond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2"/>
                                            </p:cond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3962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2"/>
                                            </p:cond>
                                          </p:stCondLst>
                                        </p:cTn>
                                        <p:tgtEl>
                                          <p:spTgt spid="39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6"/>
                                            </p:cond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1"/>
                                            </p:cond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5"/>
                                            </p:cond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1000"/>
                                        <p:tgtEl>
                                          <p:spTgt spid="3963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0"/>
                                            </p:cond>
                                          </p:stCondLst>
                                        </p:cTn>
                                        <p:tgtEl>
                                          <p:spTgt spid="39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4"/>
                                            </p:cond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88" grpId="0" animBg="1"/>
      <p:bldP spid="396291" grpId="0" animBg="1"/>
      <p:bldP spid="396293" grpId="0" animBg="1"/>
      <p:bldP spid="396305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2D6EE268A4CA54CA5420769FC4B97F5" ma:contentTypeVersion="13" ma:contentTypeDescription="Crear nuevo documento." ma:contentTypeScope="" ma:versionID="b97d0efb5ff22137dbcdcb22fd2ac2f5">
  <xsd:schema xmlns:xsd="http://www.w3.org/2001/XMLSchema" xmlns:xs="http://www.w3.org/2001/XMLSchema" xmlns:p="http://schemas.microsoft.com/office/2006/metadata/properties" xmlns:ns3="4cbf1cb3-1469-4e35-afb2-95d7bcbf8f9d" xmlns:ns4="c9f30ccb-4534-4a32-90ad-dc3eb3887c43" targetNamespace="http://schemas.microsoft.com/office/2006/metadata/properties" ma:root="true" ma:fieldsID="5125ec263823d7d0971fad848cf5fa62" ns3:_="" ns4:_="">
    <xsd:import namespace="4cbf1cb3-1469-4e35-afb2-95d7bcbf8f9d"/>
    <xsd:import namespace="c9f30ccb-4534-4a32-90ad-dc3eb3887c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bf1cb3-1469-4e35-afb2-95d7bcbf8f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f30ccb-4534-4a32-90ad-dc3eb3887c4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0FB048-3C3B-4144-93B2-376CCFA2FE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9D85DC-0F7A-427C-9D32-4F27DB0D9804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c9f30ccb-4534-4a32-90ad-dc3eb3887c43"/>
    <ds:schemaRef ds:uri="http://schemas.microsoft.com/office/2006/metadata/properties"/>
    <ds:schemaRef ds:uri="4cbf1cb3-1469-4e35-afb2-95d7bcbf8f9d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EF90BC0-A2AD-4A5F-9638-A291EDA83A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bf1cb3-1469-4e35-afb2-95d7bcbf8f9d"/>
    <ds:schemaRef ds:uri="c9f30ccb-4534-4a32-90ad-dc3eb3887c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1296</Words>
  <Application>Microsoft Office PowerPoint</Application>
  <PresentationFormat>Panorámica</PresentationFormat>
  <Paragraphs>247</Paragraphs>
  <Slides>13</Slides>
  <Notes>10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  <vt:variant>
        <vt:lpstr>Presentaciones personalizadas</vt:lpstr>
      </vt:variant>
      <vt:variant>
        <vt:i4>3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Tema de Office</vt:lpstr>
      <vt:lpstr>Fundamentos de Sistemas Operativos</vt:lpstr>
      <vt:lpstr>Agenda</vt:lpstr>
      <vt:lpstr>Presentación de PowerPoint</vt:lpstr>
      <vt:lpstr>Problema de los lectores/escritores.</vt:lpstr>
      <vt:lpstr>Problema de los lectores/escritores, condiciones</vt:lpstr>
      <vt:lpstr>Problema de los lectores/escritores.</vt:lpstr>
      <vt:lpstr>Problema de los lectores/escritores, prioridad a los escritores.</vt:lpstr>
      <vt:lpstr>Lectores/escritores, solución con semáforos, prioridad a los escritores.</vt:lpstr>
      <vt:lpstr>Lectores/escritores, prioridad a los escritores, con paso de mensajes.</vt:lpstr>
      <vt:lpstr>Lectores/escritores, prioridad a los escritores con paso de mensajes.</vt:lpstr>
      <vt:lpstr>Lectores/escritores, prioridad a los escritores con paso de mensajes.</vt:lpstr>
      <vt:lpstr>Lectores/escritores, prioridad a los escritores con paso de mensajes.</vt:lpstr>
      <vt:lpstr>Presentación de PowerPoint</vt:lpstr>
      <vt:lpstr>Parte 1</vt:lpstr>
      <vt:lpstr>Parte 2</vt:lpstr>
      <vt:lpstr>Parte 3</vt:lpstr>
    </vt:vector>
  </TitlesOfParts>
  <Company>ITESO A.C.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Sistemas Operativos</dc:title>
  <dc:creator>ELVIRA VALENZUELA, JOSE LUIS</dc:creator>
  <cp:lastModifiedBy>ELVIRA VALENZUELA, JOSE LUIS</cp:lastModifiedBy>
  <cp:revision>18</cp:revision>
  <dcterms:created xsi:type="dcterms:W3CDTF">2020-06-23T22:18:34Z</dcterms:created>
  <dcterms:modified xsi:type="dcterms:W3CDTF">2023-02-13T23:37:44Z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0x010100F2D6EE268A4CA54CA5420769FC4B97F5</vt:lpwstr>
  </property>
</Properties>
</file>