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1" r:id="rId4"/>
  </p:sldMasterIdLst>
  <p:notesMasterIdLst>
    <p:notesMasterId r:id="rId79"/>
  </p:notesMasterIdLst>
  <p:handoutMasterIdLst>
    <p:handoutMasterId r:id="rId80"/>
  </p:handoutMasterIdLst>
  <p:sldIdLst>
    <p:sldId id="367" r:id="rId5"/>
    <p:sldId id="284" r:id="rId6"/>
    <p:sldId id="403" r:id="rId7"/>
    <p:sldId id="286" r:id="rId8"/>
    <p:sldId id="376" r:id="rId9"/>
    <p:sldId id="377" r:id="rId10"/>
    <p:sldId id="384" r:id="rId11"/>
    <p:sldId id="378" r:id="rId12"/>
    <p:sldId id="385" r:id="rId13"/>
    <p:sldId id="374" r:id="rId14"/>
    <p:sldId id="288" r:id="rId15"/>
    <p:sldId id="386" r:id="rId16"/>
    <p:sldId id="388" r:id="rId17"/>
    <p:sldId id="389" r:id="rId18"/>
    <p:sldId id="375" r:id="rId19"/>
    <p:sldId id="291" r:id="rId20"/>
    <p:sldId id="392" r:id="rId21"/>
    <p:sldId id="292" r:id="rId22"/>
    <p:sldId id="390" r:id="rId23"/>
    <p:sldId id="293" r:id="rId24"/>
    <p:sldId id="391" r:id="rId25"/>
    <p:sldId id="294" r:id="rId26"/>
    <p:sldId id="370" r:id="rId27"/>
    <p:sldId id="295" r:id="rId28"/>
    <p:sldId id="356" r:id="rId29"/>
    <p:sldId id="357" r:id="rId30"/>
    <p:sldId id="297" r:id="rId31"/>
    <p:sldId id="380" r:id="rId32"/>
    <p:sldId id="358" r:id="rId33"/>
    <p:sldId id="395" r:id="rId34"/>
    <p:sldId id="393" r:id="rId35"/>
    <p:sldId id="359" r:id="rId36"/>
    <p:sldId id="360" r:id="rId37"/>
    <p:sldId id="361" r:id="rId38"/>
    <p:sldId id="396" r:id="rId39"/>
    <p:sldId id="299" r:id="rId40"/>
    <p:sldId id="300" r:id="rId41"/>
    <p:sldId id="394" r:id="rId42"/>
    <p:sldId id="302" r:id="rId43"/>
    <p:sldId id="371" r:id="rId44"/>
    <p:sldId id="303" r:id="rId45"/>
    <p:sldId id="304" r:id="rId46"/>
    <p:sldId id="305" r:id="rId47"/>
    <p:sldId id="382" r:id="rId48"/>
    <p:sldId id="397" r:id="rId49"/>
    <p:sldId id="307" r:id="rId50"/>
    <p:sldId id="306" r:id="rId51"/>
    <p:sldId id="364" r:id="rId52"/>
    <p:sldId id="308" r:id="rId53"/>
    <p:sldId id="309" r:id="rId54"/>
    <p:sldId id="310" r:id="rId55"/>
    <p:sldId id="363" r:id="rId56"/>
    <p:sldId id="312" r:id="rId57"/>
    <p:sldId id="381" r:id="rId58"/>
    <p:sldId id="313" r:id="rId59"/>
    <p:sldId id="398" r:id="rId60"/>
    <p:sldId id="314" r:id="rId61"/>
    <p:sldId id="315" r:id="rId62"/>
    <p:sldId id="372" r:id="rId63"/>
    <p:sldId id="399" r:id="rId64"/>
    <p:sldId id="400" r:id="rId65"/>
    <p:sldId id="373" r:id="rId66"/>
    <p:sldId id="316" r:id="rId67"/>
    <p:sldId id="366" r:id="rId68"/>
    <p:sldId id="317" r:id="rId69"/>
    <p:sldId id="318" r:id="rId70"/>
    <p:sldId id="383" r:id="rId71"/>
    <p:sldId id="353" r:id="rId72"/>
    <p:sldId id="402" r:id="rId73"/>
    <p:sldId id="321" r:id="rId74"/>
    <p:sldId id="365" r:id="rId75"/>
    <p:sldId id="324" r:id="rId76"/>
    <p:sldId id="387" r:id="rId77"/>
    <p:sldId id="401" r:id="rId78"/>
  </p:sldIdLst>
  <p:sldSz cx="12192000" cy="6858000"/>
  <p:notesSz cx="6858000" cy="9144000"/>
  <p:custShowLst>
    <p:custShow name="1.-Introducción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77"/>
      </p:sldLst>
    </p:custShow>
    <p:custShow name="2.-Direcciones físicas y direcciones lógicas" id="1">
      <p:sldLst>
        <p:sld r:id="rId5"/>
        <p:sld r:id="rId17"/>
        <p:sld r:id="rId18"/>
        <p:sld r:id="rId19"/>
        <p:sld r:id="rId20"/>
        <p:sld r:id="rId77"/>
      </p:sldLst>
    </p:custShow>
    <p:custShow name="3.-Intercambio" id="2">
      <p:sldLst>
        <p:sld r:id="rId5"/>
        <p:sld r:id="rId21"/>
        <p:sld r:id="rId22"/>
        <p:sld r:id="rId23"/>
        <p:sld r:id="rId24"/>
        <p:sld r:id="rId77"/>
      </p:sldLst>
    </p:custShow>
    <p:custShow name="4.-Asignación contigua" id="3">
      <p:sldLst>
        <p:sld r:id="rId5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77"/>
      </p:sldLst>
    </p:custShow>
    <p:custShow name="5.-Paginación parte 1" id="4">
      <p:sldLst>
        <p:sld r:id="rId5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77"/>
      </p:sldLst>
    </p:custShow>
    <p:custShow name="6.-Paginación parte 2" id="5">
      <p:sldLst>
        <p:sld r:id="rId5"/>
        <p:sld r:id="rId34"/>
        <p:sld r:id="rId43"/>
        <p:sld r:id="rId44"/>
        <p:sld r:id="rId45"/>
        <p:sld r:id="rId46"/>
        <p:sld r:id="rId77"/>
      </p:sldLst>
    </p:custShow>
    <p:custShow name="7.-Paginación parte 3" id="6">
      <p:sldLst>
        <p:sld r:id="rId5"/>
        <p:sld r:id="rId34"/>
        <p:sld r:id="rId49"/>
        <p:sld r:id="rId50"/>
        <p:sld r:id="rId51"/>
        <p:sld r:id="rId52"/>
        <p:sld r:id="rId53"/>
        <p:sld r:id="rId54"/>
        <p:sld r:id="rId56"/>
        <p:sld r:id="rId57"/>
        <p:sld r:id="rId58"/>
        <p:sld r:id="rId59"/>
        <p:sld r:id="rId77"/>
      </p:sldLst>
    </p:custShow>
    <p:custShow name="8.-Segmentación" id="7">
      <p:sldLst>
        <p:sld r:id="rId5"/>
        <p:sld r:id="rId60"/>
        <p:sld r:id="rId61"/>
        <p:sld r:id="rId62"/>
        <p:sld r:id="rId64"/>
        <p:sld r:id="rId65"/>
        <p:sld r:id="rId66"/>
        <p:sld r:id="rId67"/>
        <p:sld r:id="rId68"/>
        <p:sld r:id="rId69"/>
        <p:sld r:id="rId71"/>
        <p:sld r:id="rId72"/>
        <p:sld r:id="rId77"/>
      </p:sldLst>
    </p:custShow>
    <p:custShow name="9.-Paginación combinada con segmentación" id="8">
      <p:sldLst>
        <p:sld r:id="rId5"/>
        <p:sld r:id="rId73"/>
        <p:sld r:id="rId74"/>
        <p:sld r:id="rId75"/>
        <p:sld r:id="rId78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FF"/>
    <a:srgbClr val="FFCC66"/>
    <a:srgbClr val="99FF66"/>
    <a:srgbClr val="FFFF66"/>
    <a:srgbClr val="FF99CC"/>
    <a:srgbClr val="99FF99"/>
    <a:srgbClr val="FFFF99"/>
    <a:srgbClr val="66C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B2A5-2937-424D-99AD-3C1D08B926C2}" v="1" dt="2023-06-25T15:58:08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8" autoAdjust="0"/>
    <p:restoredTop sz="90772" autoAdjust="0"/>
  </p:normalViewPr>
  <p:slideViewPr>
    <p:cSldViewPr snapToGrid="0">
      <p:cViewPr varScale="1">
        <p:scale>
          <a:sx n="86" d="100"/>
          <a:sy n="86" d="100"/>
        </p:scale>
        <p:origin x="11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5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521AB2A5-2937-424D-99AD-3C1D08B926C2}"/>
    <pc:docChg chg="undo custSel modSld">
      <pc:chgData name="ELVIRA VALENZUELA, JOSE LUIS" userId="e19aec6b-46d0-4f6b-8f07-8e7d115ec735" providerId="ADAL" clId="{521AB2A5-2937-424D-99AD-3C1D08B926C2}" dt="2023-06-25T16:21:39.011" v="2" actId="1076"/>
      <pc:docMkLst>
        <pc:docMk/>
      </pc:docMkLst>
      <pc:sldChg chg="modSp">
        <pc:chgData name="ELVIRA VALENZUELA, JOSE LUIS" userId="e19aec6b-46d0-4f6b-8f07-8e7d115ec735" providerId="ADAL" clId="{521AB2A5-2937-424D-99AD-3C1D08B926C2}" dt="2023-06-25T15:58:08.839" v="0" actId="20577"/>
        <pc:sldMkLst>
          <pc:docMk/>
          <pc:sldMk cId="0" sldId="288"/>
        </pc:sldMkLst>
        <pc:spChg chg="mod">
          <ac:chgData name="ELVIRA VALENZUELA, JOSE LUIS" userId="e19aec6b-46d0-4f6b-8f07-8e7d115ec735" providerId="ADAL" clId="{521AB2A5-2937-424D-99AD-3C1D08B926C2}" dt="2023-06-25T15:58:08.839" v="0" actId="20577"/>
          <ac:spMkLst>
            <pc:docMk/>
            <pc:sldMk cId="0" sldId="288"/>
            <ac:spMk id="63491" creationId="{00000000-0000-0000-0000-000000000000}"/>
          </ac:spMkLst>
        </pc:spChg>
      </pc:sldChg>
      <pc:sldChg chg="modSp mod">
        <pc:chgData name="ELVIRA VALENZUELA, JOSE LUIS" userId="e19aec6b-46d0-4f6b-8f07-8e7d115ec735" providerId="ADAL" clId="{521AB2A5-2937-424D-99AD-3C1D08B926C2}" dt="2023-06-25T16:21:39.011" v="2" actId="1076"/>
        <pc:sldMkLst>
          <pc:docMk/>
          <pc:sldMk cId="767475661" sldId="393"/>
        </pc:sldMkLst>
        <pc:spChg chg="mod">
          <ac:chgData name="ELVIRA VALENZUELA, JOSE LUIS" userId="e19aec6b-46d0-4f6b-8f07-8e7d115ec735" providerId="ADAL" clId="{521AB2A5-2937-424D-99AD-3C1D08B926C2}" dt="2023-06-25T16:21:39.011" v="2" actId="1076"/>
          <ac:spMkLst>
            <pc:docMk/>
            <pc:sldMk cId="767475661" sldId="393"/>
            <ac:spMk id="104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124155A1-A1A5-4281-965B-E8A59B0D620F}"/>
    <pc:docChg chg="modSld">
      <pc:chgData name="ELVIRA VALENZUELA, JOSE LUIS" userId="e19aec6b-46d0-4f6b-8f07-8e7d115ec735" providerId="ADAL" clId="{124155A1-A1A5-4281-965B-E8A59B0D620F}" dt="2020-04-14T21:32:20.588" v="3"/>
      <pc:docMkLst>
        <pc:docMk/>
      </pc:docMkLst>
      <pc:sldChg chg="modAnim">
        <pc:chgData name="ELVIRA VALENZUELA, JOSE LUIS" userId="e19aec6b-46d0-4f6b-8f07-8e7d115ec735" providerId="ADAL" clId="{124155A1-A1A5-4281-965B-E8A59B0D620F}" dt="2020-04-14T21:32:10.824" v="1"/>
        <pc:sldMkLst>
          <pc:docMk/>
          <pc:sldMk cId="0" sldId="312"/>
        </pc:sldMkLst>
      </pc:sldChg>
      <pc:sldChg chg="modAnim">
        <pc:chgData name="ELVIRA VALENZUELA, JOSE LUIS" userId="e19aec6b-46d0-4f6b-8f07-8e7d115ec735" providerId="ADAL" clId="{124155A1-A1A5-4281-965B-E8A59B0D620F}" dt="2020-04-14T21:32:20.588" v="3"/>
        <pc:sldMkLst>
          <pc:docMk/>
          <pc:sldMk cId="0" sldId="381"/>
        </pc:sldMkLst>
      </pc:sldChg>
    </pc:docChg>
  </pc:docChgLst>
  <pc:docChgLst>
    <pc:chgData name="ELVIRA VALENZUELA, JOSE LUIS" userId="e19aec6b-46d0-4f6b-8f07-8e7d115ec735" providerId="ADAL" clId="{7197AB3E-330D-41B4-85E6-CD1253ABB2F7}"/>
    <pc:docChg chg="custSel modSld">
      <pc:chgData name="ELVIRA VALENZUELA, JOSE LUIS" userId="e19aec6b-46d0-4f6b-8f07-8e7d115ec735" providerId="ADAL" clId="{7197AB3E-330D-41B4-85E6-CD1253ABB2F7}" dt="2020-06-30T15:09:08.481" v="313" actId="403"/>
      <pc:docMkLst>
        <pc:docMk/>
      </pc:docMkLst>
      <pc:sldChg chg="delSp modSp modAnim">
        <pc:chgData name="ELVIRA VALENZUELA, JOSE LUIS" userId="e19aec6b-46d0-4f6b-8f07-8e7d115ec735" providerId="ADAL" clId="{7197AB3E-330D-41B4-85E6-CD1253ABB2F7}" dt="2020-06-29T23:27:32.153" v="70" actId="14100"/>
        <pc:sldMkLst>
          <pc:docMk/>
          <pc:sldMk cId="0" sldId="294"/>
        </pc:sldMkLst>
        <pc:spChg chg="mod topLvl">
          <ac:chgData name="ELVIRA VALENZUELA, JOSE LUIS" userId="e19aec6b-46d0-4f6b-8f07-8e7d115ec735" providerId="ADAL" clId="{7197AB3E-330D-41B4-85E6-CD1253ABB2F7}" dt="2020-06-29T23:27:24.346" v="69" actId="1038"/>
          <ac:spMkLst>
            <pc:docMk/>
            <pc:sldMk cId="0" sldId="294"/>
            <ac:spMk id="43016" creationId="{00000000-0000-0000-0000-000000000000}"/>
          </ac:spMkLst>
        </pc:spChg>
        <pc:spChg chg="mod topLvl">
          <ac:chgData name="ELVIRA VALENZUELA, JOSE LUIS" userId="e19aec6b-46d0-4f6b-8f07-8e7d115ec735" providerId="ADAL" clId="{7197AB3E-330D-41B4-85E6-CD1253ABB2F7}" dt="2020-06-29T23:26:55.121" v="64" actId="14100"/>
          <ac:spMkLst>
            <pc:docMk/>
            <pc:sldMk cId="0" sldId="294"/>
            <ac:spMk id="43017" creationId="{00000000-0000-0000-0000-000000000000}"/>
          </ac:spMkLst>
        </pc:spChg>
        <pc:spChg chg="mod topLvl">
          <ac:chgData name="ELVIRA VALENZUELA, JOSE LUIS" userId="e19aec6b-46d0-4f6b-8f07-8e7d115ec735" providerId="ADAL" clId="{7197AB3E-330D-41B4-85E6-CD1253ABB2F7}" dt="2020-06-29T23:27:32.153" v="70" actId="14100"/>
          <ac:spMkLst>
            <pc:docMk/>
            <pc:sldMk cId="0" sldId="294"/>
            <ac:spMk id="43018" creationId="{00000000-0000-0000-0000-000000000000}"/>
          </ac:spMkLst>
        </pc:spChg>
        <pc:grpChg chg="del">
          <ac:chgData name="ELVIRA VALENZUELA, JOSE LUIS" userId="e19aec6b-46d0-4f6b-8f07-8e7d115ec735" providerId="ADAL" clId="{7197AB3E-330D-41B4-85E6-CD1253ABB2F7}" dt="2020-06-29T23:26:52.321" v="63" actId="165"/>
          <ac:grpSpMkLst>
            <pc:docMk/>
            <pc:sldMk cId="0" sldId="294"/>
            <ac:grpSpMk id="2" creationId="{00000000-0000-0000-0000-000000000000}"/>
          </ac:grpSpMkLst>
        </pc:grpChg>
      </pc:sldChg>
      <pc:sldChg chg="delSp modSp modAnim">
        <pc:chgData name="ELVIRA VALENZUELA, JOSE LUIS" userId="e19aec6b-46d0-4f6b-8f07-8e7d115ec735" providerId="ADAL" clId="{7197AB3E-330D-41B4-85E6-CD1253ABB2F7}" dt="2020-06-30T15:09:08.481" v="313" actId="403"/>
        <pc:sldMkLst>
          <pc:docMk/>
          <pc:sldMk cId="0" sldId="321"/>
        </pc:sldMkLst>
        <pc:spChg chg="mod">
          <ac:chgData name="ELVIRA VALENZUELA, JOSE LUIS" userId="e19aec6b-46d0-4f6b-8f07-8e7d115ec735" providerId="ADAL" clId="{7197AB3E-330D-41B4-85E6-CD1253ABB2F7}" dt="2020-06-30T15:05:00.774" v="176" actId="1035"/>
          <ac:spMkLst>
            <pc:docMk/>
            <pc:sldMk cId="0" sldId="321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5:06.425" v="197" actId="1035"/>
          <ac:spMkLst>
            <pc:docMk/>
            <pc:sldMk cId="0" sldId="321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8:00.209" v="303" actId="14100"/>
          <ac:spMkLst>
            <pc:docMk/>
            <pc:sldMk cId="0" sldId="321"/>
            <ac:spMk id="128010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8:10.561" v="305" actId="14100"/>
          <ac:spMkLst>
            <pc:docMk/>
            <pc:sldMk cId="0" sldId="321"/>
            <ac:spMk id="128011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8:53.602" v="311" actId="255"/>
          <ac:spMkLst>
            <pc:docMk/>
            <pc:sldMk cId="0" sldId="321"/>
            <ac:spMk id="128012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9:08.481" v="313" actId="403"/>
          <ac:spMkLst>
            <pc:docMk/>
            <pc:sldMk cId="0" sldId="321"/>
            <ac:spMk id="128013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7:31.369" v="297" actId="14100"/>
          <ac:spMkLst>
            <pc:docMk/>
            <pc:sldMk cId="0" sldId="321"/>
            <ac:spMk id="128014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7:27.753" v="296" actId="14100"/>
          <ac:spMkLst>
            <pc:docMk/>
            <pc:sldMk cId="0" sldId="321"/>
            <ac:spMk id="128015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6:30.546" v="258" actId="14100"/>
          <ac:spMkLst>
            <pc:docMk/>
            <pc:sldMk cId="0" sldId="321"/>
            <ac:spMk id="128016" creationId="{00000000-0000-0000-0000-000000000000}"/>
          </ac:spMkLst>
        </pc:spChg>
        <pc:spChg chg="del mod">
          <ac:chgData name="ELVIRA VALENZUELA, JOSE LUIS" userId="e19aec6b-46d0-4f6b-8f07-8e7d115ec735" providerId="ADAL" clId="{7197AB3E-330D-41B4-85E6-CD1253ABB2F7}" dt="2020-06-30T15:07:18.789" v="295" actId="478"/>
          <ac:spMkLst>
            <pc:docMk/>
            <pc:sldMk cId="0" sldId="321"/>
            <ac:spMk id="128017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6:13.377" v="256" actId="14100"/>
          <ac:spMkLst>
            <pc:docMk/>
            <pc:sldMk cId="0" sldId="321"/>
            <ac:spMk id="128019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6:06.174" v="255" actId="1037"/>
          <ac:spMkLst>
            <pc:docMk/>
            <pc:sldMk cId="0" sldId="321"/>
            <ac:spMk id="128035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6:01.646" v="237" actId="1038"/>
          <ac:spMkLst>
            <pc:docMk/>
            <pc:sldMk cId="0" sldId="321"/>
            <ac:spMk id="128036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30T15:05:55.524" v="199" actId="14100"/>
          <ac:spMkLst>
            <pc:docMk/>
            <pc:sldMk cId="0" sldId="321"/>
            <ac:spMk id="128037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30T00:52:42.246" v="83" actId="122"/>
        <pc:sldMkLst>
          <pc:docMk/>
          <pc:sldMk cId="0" sldId="324"/>
        </pc:sldMkLst>
        <pc:spChg chg="mod">
          <ac:chgData name="ELVIRA VALENZUELA, JOSE LUIS" userId="e19aec6b-46d0-4f6b-8f07-8e7d115ec735" providerId="ADAL" clId="{7197AB3E-330D-41B4-85E6-CD1253ABB2F7}" dt="2020-06-30T00:52:42.246" v="83" actId="122"/>
          <ac:spMkLst>
            <pc:docMk/>
            <pc:sldMk cId="0" sldId="324"/>
            <ac:spMk id="134149" creationId="{00000000-0000-0000-0000-000000000000}"/>
          </ac:spMkLst>
        </pc:spChg>
      </pc:sldChg>
      <pc:sldChg chg="addSp delSp modSp">
        <pc:chgData name="ELVIRA VALENZUELA, JOSE LUIS" userId="e19aec6b-46d0-4f6b-8f07-8e7d115ec735" providerId="ADAL" clId="{7197AB3E-330D-41B4-85E6-CD1253ABB2F7}" dt="2020-06-30T00:00:07.156" v="73" actId="122"/>
        <pc:sldMkLst>
          <pc:docMk/>
          <pc:sldMk cId="0" sldId="359"/>
        </pc:sldMkLst>
        <pc:spChg chg="add del mod">
          <ac:chgData name="ELVIRA VALENZUELA, JOSE LUIS" userId="e19aec6b-46d0-4f6b-8f07-8e7d115ec735" providerId="ADAL" clId="{7197AB3E-330D-41B4-85E6-CD1253ABB2F7}" dt="2020-06-29T23:59:55.727" v="71"/>
          <ac:spMkLst>
            <pc:docMk/>
            <pc:sldMk cId="0" sldId="359"/>
            <ac:spMk id="4" creationId="{2BF057FA-6FB4-46BF-9B93-49CD9F8DA935}"/>
          </ac:spMkLst>
        </pc:spChg>
        <pc:spChg chg="add del mod">
          <ac:chgData name="ELVIRA VALENZUELA, JOSE LUIS" userId="e19aec6b-46d0-4f6b-8f07-8e7d115ec735" providerId="ADAL" clId="{7197AB3E-330D-41B4-85E6-CD1253ABB2F7}" dt="2020-06-29T23:59:55.727" v="71"/>
          <ac:spMkLst>
            <pc:docMk/>
            <pc:sldMk cId="0" sldId="359"/>
            <ac:spMk id="6" creationId="{4DA10E11-C379-4904-828F-57CD252F1066}"/>
          </ac:spMkLst>
        </pc:spChg>
        <pc:spChg chg="mod">
          <ac:chgData name="ELVIRA VALENZUELA, JOSE LUIS" userId="e19aec6b-46d0-4f6b-8f07-8e7d115ec735" providerId="ADAL" clId="{7197AB3E-330D-41B4-85E6-CD1253ABB2F7}" dt="2020-06-30T00:00:07.156" v="73" actId="122"/>
          <ac:spMkLst>
            <pc:docMk/>
            <pc:sldMk cId="0" sldId="359"/>
            <ac:spMk id="64517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29T23:59:55.778" v="72" actId="27636"/>
          <ac:spMkLst>
            <pc:docMk/>
            <pc:sldMk cId="0" sldId="359"/>
            <ac:spMk id="186371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30T00:49:12.707" v="82" actId="20577"/>
        <pc:sldMkLst>
          <pc:docMk/>
          <pc:sldMk cId="0" sldId="364"/>
        </pc:sldMkLst>
        <pc:spChg chg="mod">
          <ac:chgData name="ELVIRA VALENZUELA, JOSE LUIS" userId="e19aec6b-46d0-4f6b-8f07-8e7d115ec735" providerId="ADAL" clId="{7197AB3E-330D-41B4-85E6-CD1253ABB2F7}" dt="2020-06-30T00:49:12.707" v="82" actId="20577"/>
          <ac:spMkLst>
            <pc:docMk/>
            <pc:sldMk cId="0" sldId="364"/>
            <ac:spMk id="90119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30T13:35:49.332" v="108" actId="20577"/>
        <pc:sldMkLst>
          <pc:docMk/>
          <pc:sldMk cId="0" sldId="366"/>
        </pc:sldMkLst>
        <pc:spChg chg="mod">
          <ac:chgData name="ELVIRA VALENZUELA, JOSE LUIS" userId="e19aec6b-46d0-4f6b-8f07-8e7d115ec735" providerId="ADAL" clId="{7197AB3E-330D-41B4-85E6-CD1253ABB2F7}" dt="2020-06-30T13:35:49.332" v="108" actId="20577"/>
          <ac:spMkLst>
            <pc:docMk/>
            <pc:sldMk cId="0" sldId="366"/>
            <ac:spMk id="199683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29T23:04:31.705" v="62" actId="20577"/>
        <pc:sldMkLst>
          <pc:docMk/>
          <pc:sldMk cId="0" sldId="367"/>
        </pc:sldMkLst>
        <pc:spChg chg="mod">
          <ac:chgData name="ELVIRA VALENZUELA, JOSE LUIS" userId="e19aec6b-46d0-4f6b-8f07-8e7d115ec735" providerId="ADAL" clId="{7197AB3E-330D-41B4-85E6-CD1253ABB2F7}" dt="2020-06-29T23:03:16.213" v="35" actId="20577"/>
          <ac:spMkLst>
            <pc:docMk/>
            <pc:sldMk cId="0" sldId="367"/>
            <ac:spMk id="5125" creationId="{00000000-0000-0000-0000-000000000000}"/>
          </ac:spMkLst>
        </pc:spChg>
        <pc:spChg chg="mod">
          <ac:chgData name="ELVIRA VALENZUELA, JOSE LUIS" userId="e19aec6b-46d0-4f6b-8f07-8e7d115ec735" providerId="ADAL" clId="{7197AB3E-330D-41B4-85E6-CD1253ABB2F7}" dt="2020-06-29T23:04:31.705" v="62" actId="20577"/>
          <ac:spMkLst>
            <pc:docMk/>
            <pc:sldMk cId="0" sldId="367"/>
            <ac:spMk id="5126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30T00:13:14.562" v="74" actId="122"/>
        <pc:sldMkLst>
          <pc:docMk/>
          <pc:sldMk cId="2420339290" sldId="395"/>
        </pc:sldMkLst>
        <pc:spChg chg="mod">
          <ac:chgData name="ELVIRA VALENZUELA, JOSE LUIS" userId="e19aec6b-46d0-4f6b-8f07-8e7d115ec735" providerId="ADAL" clId="{7197AB3E-330D-41B4-85E6-CD1253ABB2F7}" dt="2020-06-30T00:13:14.562" v="74" actId="122"/>
          <ac:spMkLst>
            <pc:docMk/>
            <pc:sldMk cId="2420339290" sldId="395"/>
            <ac:spMk id="6149" creationId="{00000000-0000-0000-0000-000000000000}"/>
          </ac:spMkLst>
        </pc:spChg>
      </pc:sldChg>
      <pc:sldChg chg="modSp">
        <pc:chgData name="ELVIRA VALENZUELA, JOSE LUIS" userId="e19aec6b-46d0-4f6b-8f07-8e7d115ec735" providerId="ADAL" clId="{7197AB3E-330D-41B4-85E6-CD1253ABB2F7}" dt="2020-06-30T13:52:06.862" v="109" actId="122"/>
        <pc:sldMkLst>
          <pc:docMk/>
          <pc:sldMk cId="4240991586" sldId="402"/>
        </pc:sldMkLst>
        <pc:spChg chg="mod">
          <ac:chgData name="ELVIRA VALENZUELA, JOSE LUIS" userId="e19aec6b-46d0-4f6b-8f07-8e7d115ec735" providerId="ADAL" clId="{7197AB3E-330D-41B4-85E6-CD1253ABB2F7}" dt="2020-06-30T13:52:06.862" v="109" actId="122"/>
          <ac:spMkLst>
            <pc:docMk/>
            <pc:sldMk cId="4240991586" sldId="402"/>
            <ac:spMk id="614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FCEEC8F-6299-4304-90CC-CA68EB19B8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F9F27667-4323-4E4B-B67F-462524DEC9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782B649C-A5FC-4FEB-BA0D-0E7243F9D2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8D4A02AF-120E-4E00-8B92-2186505F725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0BE310-CFCC-4669-969E-1C4DF9B42ED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95582F-01B6-48DE-A768-8A0E1DE67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ECB0517-D00B-43A5-97D0-05B35A3A2F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3DD390C-F62F-4AAE-AAA0-AA60E69012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6D2F185-0896-46AB-92FE-EE981C2CAF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38563C-7007-49DF-A250-ADEEA57DE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C660F5-8239-464C-9680-A7F8C111DB1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2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DCABD-DB89-47DF-835A-803FD1491279}" type="slidenum">
              <a:rPr lang="en-US" altLang="es-MX" smtClean="0"/>
              <a:pPr>
                <a:spcBef>
                  <a:spcPct val="0"/>
                </a:spcBef>
              </a:pPr>
              <a:t>12</a:t>
            </a:fld>
            <a:endParaRPr lang="en-US" altLang="es-MX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42695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13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5335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367BE9-DF98-4B3A-96D4-51369FDA1B89}" type="slidenum">
              <a:rPr lang="en-US" altLang="es-MX" smtClean="0"/>
              <a:pPr>
                <a:spcBef>
                  <a:spcPct val="0"/>
                </a:spcBef>
              </a:pPr>
              <a:t>14</a:t>
            </a:fld>
            <a:endParaRPr lang="en-US" altLang="es-MX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0791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F7DCD-9E7B-44F4-8B3C-397921CF6CDA}" type="slidenum">
              <a:rPr lang="en-US" altLang="es-MX" smtClean="0"/>
              <a:pPr>
                <a:spcBef>
                  <a:spcPct val="0"/>
                </a:spcBef>
              </a:pPr>
              <a:t>16</a:t>
            </a:fld>
            <a:endParaRPr lang="en-US" altLang="es-MX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17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9744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76C98A-2E0A-40A6-8FB9-0116748079B6}" type="slidenum">
              <a:rPr lang="en-US" altLang="es-MX" smtClean="0"/>
              <a:pPr>
                <a:spcBef>
                  <a:spcPct val="0"/>
                </a:spcBef>
              </a:pPr>
              <a:t>18</a:t>
            </a:fld>
            <a:endParaRPr lang="en-US" altLang="es-MX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B74D30-B819-4D7A-838E-BB0E336A21C7}" type="slidenum">
              <a:rPr lang="en-US" altLang="es-MX" smtClean="0"/>
              <a:pPr>
                <a:spcBef>
                  <a:spcPct val="0"/>
                </a:spcBef>
              </a:pPr>
              <a:t>19</a:t>
            </a:fld>
            <a:endParaRPr lang="en-US" altLang="es-MX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2242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53BBFA-2B12-4B32-9A1A-8599ADC0803A}" type="slidenum">
              <a:rPr lang="en-US" altLang="es-MX" smtClean="0"/>
              <a:pPr>
                <a:spcBef>
                  <a:spcPct val="0"/>
                </a:spcBef>
              </a:pPr>
              <a:t>20</a:t>
            </a:fld>
            <a:endParaRPr lang="en-US" altLang="es-MX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21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67561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BD8B37-CAB9-4BA5-827F-14BC66C1C7C9}" type="slidenum">
              <a:rPr lang="en-US" altLang="es-MX" smtClean="0"/>
              <a:pPr>
                <a:spcBef>
                  <a:spcPct val="0"/>
                </a:spcBef>
              </a:pPr>
              <a:t>22</a:t>
            </a:fld>
            <a:endParaRPr lang="en-US" altLang="es-MX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3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0718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4336FA-20C6-4D22-B0EF-E0A287AFF2AB}" type="slidenum">
              <a:rPr lang="en-US" altLang="es-MX" smtClean="0"/>
              <a:pPr>
                <a:spcBef>
                  <a:spcPct val="0"/>
                </a:spcBef>
              </a:pPr>
              <a:t>23</a:t>
            </a:fld>
            <a:endParaRPr lang="en-US" altLang="es-MX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11B596-7A6B-4E46-B123-85614B4426BC}" type="slidenum">
              <a:rPr lang="en-US" altLang="es-MX" smtClean="0"/>
              <a:pPr>
                <a:spcBef>
                  <a:spcPct val="0"/>
                </a:spcBef>
              </a:pPr>
              <a:t>24</a:t>
            </a:fld>
            <a:endParaRPr lang="en-US" altLang="es-MX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2CE212-230C-4865-99C2-273EA3CEFFD3}" type="slidenum">
              <a:rPr lang="en-US" altLang="es-MX" smtClean="0"/>
              <a:pPr>
                <a:spcBef>
                  <a:spcPct val="0"/>
                </a:spcBef>
              </a:pPr>
              <a:t>26</a:t>
            </a:fld>
            <a:endParaRPr lang="en-US" altLang="es-MX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MX" sz="1000">
                <a:latin typeface="Arial" panose="020B0604020202020204" pitchFamily="34" charset="0"/>
              </a:rPr>
              <a:t>El SO debe decidir que bloque libre asignar a un proceso</a:t>
            </a:r>
          </a:p>
          <a:p>
            <a:pPr>
              <a:lnSpc>
                <a:spcPct val="90000"/>
              </a:lnSpc>
            </a:pPr>
            <a:endParaRPr lang="es-MX" altLang="es-MX" sz="10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altLang="es-MX" sz="1000">
                <a:latin typeface="Arial" panose="020B0604020202020204" pitchFamily="34" charset="0"/>
              </a:rPr>
              <a:t>El mejor ajuste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escoje el bloque que está lo más cerca en tamaño al solicitado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en conjunto el peor rendimiento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ya que se encuentra el bloque más pequeño por proceso, queda la menor cantidad de fragmentación, se debe compactar más seguido</a:t>
            </a:r>
          </a:p>
          <a:p>
            <a:pPr lvl="1">
              <a:lnSpc>
                <a:spcPct val="90000"/>
              </a:lnSpc>
            </a:pPr>
            <a:endParaRPr lang="es-MX" altLang="es-MX" sz="10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altLang="es-MX" sz="1000">
                <a:latin typeface="Arial" panose="020B0604020202020204" pitchFamily="34" charset="0"/>
              </a:rPr>
              <a:t>Algoritmo del primer ajuste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comienza recorriendo la memoria desde el inicio y selecciona el primer bloque disponible que sea lo suficientemente grande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el más rápido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puede tener muchos procesos cargados en el principio de la memoria que deben buscarse cuando se intente encontrar un bloque libre</a:t>
            </a:r>
          </a:p>
          <a:p>
            <a:pPr lvl="1">
              <a:lnSpc>
                <a:spcPct val="90000"/>
              </a:lnSpc>
            </a:pPr>
            <a:endParaRPr lang="es-MX" altLang="es-MX" sz="10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altLang="es-MX" sz="1000">
                <a:latin typeface="Arial" panose="020B0604020202020204" pitchFamily="34" charset="0"/>
              </a:rPr>
              <a:t>Siguiente ajuste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inicia recorriendo la memoria desde la posición de la última asignación y selecciona el siguiente bloque disponible que sea lo suficientemente grande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es más común que se asigne un bloque al final de la memoria donde se encuentra el bloque más grande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el bloque más grande de memoria se parte en bloques más pequeños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MX" altLang="es-MX" sz="1000">
                <a:latin typeface="Arial" panose="020B0604020202020204" pitchFamily="34" charset="0"/>
              </a:rPr>
              <a:t>se requiere compactación para obtener un bloque grande al final de la memoria</a:t>
            </a:r>
          </a:p>
          <a:p>
            <a:pPr>
              <a:lnSpc>
                <a:spcPct val="90000"/>
              </a:lnSpc>
            </a:pPr>
            <a:endParaRPr lang="es-MX" altLang="es-MX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E9FF6-7959-47D4-92C6-91B4EC379E97}" type="slidenum">
              <a:rPr lang="en-US" altLang="es-MX" smtClean="0"/>
              <a:pPr>
                <a:spcBef>
                  <a:spcPct val="0"/>
                </a:spcBef>
              </a:pPr>
              <a:t>27</a:t>
            </a:fld>
            <a:endParaRPr lang="en-US" altLang="es-MX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3290B9-F49A-4028-8047-008B9256A2C1}" type="slidenum">
              <a:rPr lang="en-US" altLang="es-MX" smtClean="0"/>
              <a:pPr>
                <a:spcBef>
                  <a:spcPct val="0"/>
                </a:spcBef>
              </a:pPr>
              <a:t>28</a:t>
            </a:fld>
            <a:endParaRPr lang="en-US" altLang="es-MX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75D7B9-8360-4338-B849-F56C6B771878}" type="slidenum">
              <a:rPr lang="en-US" altLang="es-MX" smtClean="0"/>
              <a:pPr>
                <a:spcBef>
                  <a:spcPct val="0"/>
                </a:spcBef>
              </a:pPr>
              <a:t>29</a:t>
            </a:fld>
            <a:endParaRPr lang="en-US" altLang="es-MX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30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5354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6FBC8F-569A-4D2F-A47D-38AF44A3C4E0}" type="slidenum">
              <a:rPr lang="en-US" altLang="es-MX" smtClean="0"/>
              <a:pPr>
                <a:spcBef>
                  <a:spcPct val="0"/>
                </a:spcBef>
              </a:pPr>
              <a:t>32</a:t>
            </a:fld>
            <a:endParaRPr lang="en-US" altLang="es-MX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859BC8-4A66-435B-AE13-C49C098034BB}" type="slidenum">
              <a:rPr lang="en-US" altLang="es-MX" smtClean="0"/>
              <a:pPr>
                <a:spcBef>
                  <a:spcPct val="0"/>
                </a:spcBef>
              </a:pPr>
              <a:t>34</a:t>
            </a:fld>
            <a:endParaRPr lang="en-US" altLang="es-MX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6713" y="682625"/>
            <a:ext cx="6088062" cy="342582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90F377-8D98-4D99-A4EF-A8943E331B10}" type="slidenum">
              <a:rPr lang="en-US" altLang="es-MX" smtClean="0"/>
              <a:pPr>
                <a:spcBef>
                  <a:spcPct val="0"/>
                </a:spcBef>
              </a:pPr>
              <a:t>35</a:t>
            </a:fld>
            <a:endParaRPr lang="en-US" altLang="es-MX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6033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934163-93DF-4455-899B-9693A29E3F8F}" type="slidenum">
              <a:rPr lang="en-US" altLang="es-MX" smtClean="0"/>
              <a:pPr>
                <a:spcBef>
                  <a:spcPct val="0"/>
                </a:spcBef>
              </a:pPr>
              <a:t>4</a:t>
            </a:fld>
            <a:endParaRPr lang="en-US" altLang="es-MX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90F377-8D98-4D99-A4EF-A8943E331B10}" type="slidenum">
              <a:rPr lang="en-US" altLang="es-MX" smtClean="0"/>
              <a:pPr>
                <a:spcBef>
                  <a:spcPct val="0"/>
                </a:spcBef>
              </a:pPr>
              <a:t>36</a:t>
            </a:fld>
            <a:endParaRPr lang="en-US" altLang="es-MX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FACEBD-1B3F-4804-A8BD-44231CC0166D}" type="slidenum">
              <a:rPr lang="en-US" altLang="es-MX" smtClean="0"/>
              <a:pPr>
                <a:spcBef>
                  <a:spcPct val="0"/>
                </a:spcBef>
              </a:pPr>
              <a:t>37</a:t>
            </a:fld>
            <a:endParaRPr lang="en-US" altLang="es-MX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6A78C7-F57C-4948-99B2-33F472E68207}" type="slidenum">
              <a:rPr lang="en-US" altLang="es-MX" smtClean="0"/>
              <a:pPr>
                <a:spcBef>
                  <a:spcPct val="0"/>
                </a:spcBef>
              </a:pPr>
              <a:t>39</a:t>
            </a:fld>
            <a:endParaRPr lang="en-US" altLang="es-MX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E69D52-FD5D-4233-A9C2-C31075EE0F0C}" type="slidenum">
              <a:rPr lang="en-US" altLang="es-MX" smtClean="0"/>
              <a:pPr>
                <a:spcBef>
                  <a:spcPct val="0"/>
                </a:spcBef>
              </a:pPr>
              <a:t>40</a:t>
            </a:fld>
            <a:endParaRPr lang="en-US" altLang="es-MX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F2CAFD-CF75-4598-BAEB-F31754D0461E}" type="slidenum">
              <a:rPr lang="en-US" altLang="es-MX" smtClean="0"/>
              <a:pPr>
                <a:spcBef>
                  <a:spcPct val="0"/>
                </a:spcBef>
              </a:pPr>
              <a:t>41</a:t>
            </a:fld>
            <a:endParaRPr lang="en-US" altLang="es-MX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61012C-0725-4BCD-BB76-6A85F1D7C0FB}" type="slidenum">
              <a:rPr lang="en-US" altLang="es-MX" smtClean="0"/>
              <a:pPr>
                <a:spcBef>
                  <a:spcPct val="0"/>
                </a:spcBef>
              </a:pPr>
              <a:t>42</a:t>
            </a:fld>
            <a:endParaRPr lang="en-US" altLang="es-MX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4A6130-18D5-4B59-AED3-1290AFC4AD70}" type="slidenum">
              <a:rPr lang="en-US" altLang="es-MX" smtClean="0"/>
              <a:pPr>
                <a:spcBef>
                  <a:spcPct val="0"/>
                </a:spcBef>
              </a:pPr>
              <a:t>43</a:t>
            </a:fld>
            <a:endParaRPr lang="en-US" altLang="es-MX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A48219-6152-4F55-A608-3D7E980EE55C}" type="slidenum">
              <a:rPr lang="en-US" altLang="es-MX" smtClean="0"/>
              <a:pPr>
                <a:spcBef>
                  <a:spcPct val="0"/>
                </a:spcBef>
              </a:pPr>
              <a:t>44</a:t>
            </a:fld>
            <a:endParaRPr lang="en-US" altLang="es-MX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EDFA22-FBA4-47BE-AF2E-5869FA9C7D51}" type="slidenum">
              <a:rPr lang="en-US" altLang="es-MX" smtClean="0"/>
              <a:pPr>
                <a:spcBef>
                  <a:spcPct val="0"/>
                </a:spcBef>
              </a:pPr>
              <a:t>46</a:t>
            </a:fld>
            <a:endParaRPr lang="en-US" altLang="es-MX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24C81E-51DA-4226-BE14-2C40937CD5A4}" type="slidenum">
              <a:rPr lang="en-US" altLang="es-MX" smtClean="0"/>
              <a:pPr>
                <a:spcBef>
                  <a:spcPct val="0"/>
                </a:spcBef>
              </a:pPr>
              <a:t>47</a:t>
            </a:fld>
            <a:endParaRPr lang="en-US" altLang="es-MX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3CA70D-A139-4157-8597-887796865F17}" type="slidenum">
              <a:rPr lang="en-US" altLang="es-MX" smtClean="0"/>
              <a:pPr>
                <a:spcBef>
                  <a:spcPct val="0"/>
                </a:spcBef>
              </a:pPr>
              <a:t>5</a:t>
            </a:fld>
            <a:endParaRPr lang="en-US" altLang="es-MX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2A54AE-0FCE-42A6-9801-25CA520A7601}" type="slidenum">
              <a:rPr lang="en-US" altLang="es-MX" smtClean="0"/>
              <a:pPr>
                <a:spcBef>
                  <a:spcPct val="0"/>
                </a:spcBef>
              </a:pPr>
              <a:t>48</a:t>
            </a:fld>
            <a:endParaRPr lang="en-US" altLang="es-MX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A918E1-85AA-4E88-AE80-A2981095F5AE}" type="slidenum">
              <a:rPr lang="en-US" altLang="es-MX" smtClean="0"/>
              <a:pPr>
                <a:spcBef>
                  <a:spcPct val="0"/>
                </a:spcBef>
              </a:pPr>
              <a:t>49</a:t>
            </a:fld>
            <a:endParaRPr lang="en-US" altLang="es-MX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90C3A5-A62F-42A5-930D-40897264C114}" type="slidenum">
              <a:rPr lang="en-US" altLang="es-MX" smtClean="0"/>
              <a:pPr>
                <a:spcBef>
                  <a:spcPct val="0"/>
                </a:spcBef>
              </a:pPr>
              <a:t>50</a:t>
            </a:fld>
            <a:endParaRPr lang="en-US" altLang="es-MX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F937E3-F0D7-44AC-B888-005FC84798DA}" type="slidenum">
              <a:rPr lang="en-US" altLang="es-MX" smtClean="0"/>
              <a:pPr>
                <a:spcBef>
                  <a:spcPct val="0"/>
                </a:spcBef>
              </a:pPr>
              <a:t>51</a:t>
            </a:fld>
            <a:endParaRPr lang="en-US" altLang="es-MX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0295E1-CA14-4DCF-8D19-8CF63DC6C499}" type="slidenum">
              <a:rPr lang="en-US" altLang="es-MX" smtClean="0"/>
              <a:pPr>
                <a:spcBef>
                  <a:spcPct val="0"/>
                </a:spcBef>
              </a:pPr>
              <a:t>53</a:t>
            </a:fld>
            <a:endParaRPr lang="en-US" altLang="es-MX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93BBB1-C80A-478A-916E-57E393224880}" type="slidenum">
              <a:rPr lang="en-US" altLang="es-MX" smtClean="0"/>
              <a:pPr>
                <a:spcBef>
                  <a:spcPct val="0"/>
                </a:spcBef>
              </a:pPr>
              <a:t>54</a:t>
            </a:fld>
            <a:endParaRPr lang="en-US" altLang="es-MX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CFA3AD-2EE5-4B4E-8A39-C2EC06DF858E}" type="slidenum">
              <a:rPr lang="en-US" altLang="es-MX" smtClean="0"/>
              <a:pPr>
                <a:spcBef>
                  <a:spcPct val="0"/>
                </a:spcBef>
              </a:pPr>
              <a:t>55</a:t>
            </a:fld>
            <a:endParaRPr lang="en-US" altLang="es-MX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56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355521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57C958-99FF-4B2E-9455-F7DA7A9813DB}" type="slidenum">
              <a:rPr lang="en-US" altLang="es-MX" smtClean="0"/>
              <a:pPr>
                <a:spcBef>
                  <a:spcPct val="0"/>
                </a:spcBef>
              </a:pPr>
              <a:t>57</a:t>
            </a:fld>
            <a:endParaRPr lang="en-US" altLang="es-MX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2E3153-C6F4-44BF-A253-41B2C90B7A5D}" type="slidenum">
              <a:rPr lang="en-US" altLang="es-MX" smtClean="0"/>
              <a:pPr>
                <a:spcBef>
                  <a:spcPct val="0"/>
                </a:spcBef>
              </a:pPr>
              <a:t>58</a:t>
            </a:fld>
            <a:endParaRPr lang="en-US" altLang="es-MX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CA48F6-CB75-4253-806C-1DEED7D2AF47}" type="slidenum">
              <a:rPr lang="en-US" altLang="es-MX" smtClean="0"/>
              <a:pPr>
                <a:spcBef>
                  <a:spcPct val="0"/>
                </a:spcBef>
              </a:pPr>
              <a:t>6</a:t>
            </a:fld>
            <a:endParaRPr lang="en-US" altLang="es-MX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E18B4B-D8C0-438E-BD17-C9DC33FDA9ED}" type="slidenum">
              <a:rPr lang="en-US" altLang="es-MX" smtClean="0"/>
              <a:pPr>
                <a:spcBef>
                  <a:spcPct val="0"/>
                </a:spcBef>
              </a:pPr>
              <a:t>59</a:t>
            </a:fld>
            <a:endParaRPr lang="en-US" altLang="es-MX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s-MX">
                <a:latin typeface="Arial" panose="020B0604020202020204" pitchFamily="34" charset="0"/>
              </a:rPr>
              <a:t>Cuando un proceso pasa al estado “ejecutando”, se carga la dirección de su tabla de segmentos en un registro del CPU.  </a:t>
            </a:r>
          </a:p>
          <a:p>
            <a:pPr>
              <a:buFontTx/>
              <a:buChar char="•"/>
            </a:pPr>
            <a:r>
              <a:rPr lang="en-US" altLang="es-MX">
                <a:latin typeface="Arial" panose="020B0604020202020204" pitchFamily="34" charset="0"/>
              </a:rPr>
              <a:t>Dada con una dirección lógica (número de segmento, desplazamiento) = (n,m), el CPU indexa (con n) la tabla de segmentos para obtener la dirección física inicial k y la lomgitud l de este segmento</a:t>
            </a:r>
          </a:p>
          <a:p>
            <a:pPr>
              <a:buFontTx/>
              <a:buChar char="•"/>
            </a:pPr>
            <a:r>
              <a:rPr lang="en-US" altLang="es-MX">
                <a:latin typeface="Arial" panose="020B0604020202020204" pitchFamily="34" charset="0"/>
              </a:rPr>
              <a:t>La dirección física se obtiene añadiendo m a k  (en contraste con la paginación)</a:t>
            </a:r>
          </a:p>
          <a:p>
            <a:pPr lvl="1">
              <a:buFontTx/>
              <a:buChar char="•"/>
            </a:pPr>
            <a:r>
              <a:rPr lang="en-US" altLang="es-MX">
                <a:latin typeface="Arial" panose="020B0604020202020204" pitchFamily="34" charset="0"/>
              </a:rPr>
              <a:t>el hardware también compara el desplazamiento m con la longitud l de este segmento para determinar si la dirección es válida</a:t>
            </a:r>
          </a:p>
          <a:p>
            <a:pPr>
              <a:buFontTx/>
              <a:buChar char="•"/>
            </a:pPr>
            <a:endParaRPr lang="es-MX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E18B4B-D8C0-438E-BD17-C9DC33FDA9ED}" type="slidenum">
              <a:rPr lang="en-US" altLang="es-MX" smtClean="0"/>
              <a:pPr>
                <a:spcBef>
                  <a:spcPct val="0"/>
                </a:spcBef>
              </a:pPr>
              <a:t>60</a:t>
            </a:fld>
            <a:endParaRPr lang="en-US" altLang="es-MX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s-MX" altLang="es-MX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344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E18B4B-D8C0-438E-BD17-C9DC33FDA9ED}" type="slidenum">
              <a:rPr lang="en-US" altLang="es-MX" smtClean="0"/>
              <a:pPr>
                <a:spcBef>
                  <a:spcPct val="0"/>
                </a:spcBef>
              </a:pPr>
              <a:t>61</a:t>
            </a:fld>
            <a:endParaRPr lang="en-US" altLang="es-MX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s-MX" altLang="es-MX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93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6A185D-D4A9-46E6-9CB3-99FEF4A1DB98}" type="slidenum">
              <a:rPr lang="en-US" altLang="es-MX" smtClean="0"/>
              <a:pPr>
                <a:spcBef>
                  <a:spcPct val="0"/>
                </a:spcBef>
              </a:pPr>
              <a:t>62</a:t>
            </a:fld>
            <a:endParaRPr lang="en-US" altLang="es-MX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8CB686-C4C5-40A4-B02D-D12A472EED8D}" type="slidenum">
              <a:rPr lang="en-US" altLang="es-MX" smtClean="0"/>
              <a:pPr>
                <a:spcBef>
                  <a:spcPct val="0"/>
                </a:spcBef>
              </a:pPr>
              <a:t>63</a:t>
            </a:fld>
            <a:endParaRPr lang="en-US" altLang="es-MX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2B5A13-3AEB-4387-8EE2-77729214DCDC}" type="slidenum">
              <a:rPr lang="en-US" altLang="es-MX" smtClean="0"/>
              <a:pPr>
                <a:spcBef>
                  <a:spcPct val="0"/>
                </a:spcBef>
              </a:pPr>
              <a:t>64</a:t>
            </a:fld>
            <a:endParaRPr lang="en-US" altLang="es-MX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9B922D-6D37-40B7-806C-326323DF948F}" type="slidenum">
              <a:rPr lang="en-US" altLang="es-MX" smtClean="0"/>
              <a:pPr>
                <a:spcBef>
                  <a:spcPct val="0"/>
                </a:spcBef>
              </a:pPr>
              <a:t>65</a:t>
            </a:fld>
            <a:endParaRPr lang="en-US" altLang="es-MX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51B5D0-0070-4905-8D6D-29D1747D7371}" type="slidenum">
              <a:rPr lang="en-US" altLang="es-MX" smtClean="0"/>
              <a:pPr>
                <a:spcBef>
                  <a:spcPct val="0"/>
                </a:spcBef>
              </a:pPr>
              <a:t>66</a:t>
            </a:fld>
            <a:endParaRPr lang="en-US" altLang="es-MX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773C81-48BB-4541-B69E-84DAB22B6679}" type="slidenum">
              <a:rPr lang="en-US" altLang="es-MX" smtClean="0"/>
              <a:pPr>
                <a:spcBef>
                  <a:spcPct val="0"/>
                </a:spcBef>
              </a:pPr>
              <a:t>67</a:t>
            </a:fld>
            <a:endParaRPr lang="en-US" altLang="es-MX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6E0739-F1FA-46BC-935A-8A2C6993E99C}" type="slidenum">
              <a:rPr lang="en-US" altLang="es-MX" smtClean="0"/>
              <a:pPr>
                <a:spcBef>
                  <a:spcPct val="0"/>
                </a:spcBef>
              </a:pPr>
              <a:t>68</a:t>
            </a:fld>
            <a:endParaRPr lang="en-US" altLang="es-MX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B34958-2A0B-47DB-ACA9-D63309EA05D6}" type="slidenum">
              <a:rPr lang="en-US" altLang="es-MX" smtClean="0"/>
              <a:pPr>
                <a:spcBef>
                  <a:spcPct val="0"/>
                </a:spcBef>
              </a:pPr>
              <a:t>7</a:t>
            </a:fld>
            <a:endParaRPr lang="en-US" altLang="es-MX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23511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684C6-F643-45C0-8564-8C9015BDB8AD}" type="slidenum">
              <a:rPr lang="en-US" altLang="es-MX" smtClean="0"/>
              <a:pPr>
                <a:spcBef>
                  <a:spcPct val="0"/>
                </a:spcBef>
              </a:pPr>
              <a:t>69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090400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19555E-7E95-46D4-AD5D-50A9417A25AF}" type="slidenum">
              <a:rPr lang="en-US" altLang="es-MX" smtClean="0"/>
              <a:pPr>
                <a:spcBef>
                  <a:spcPct val="0"/>
                </a:spcBef>
              </a:pPr>
              <a:t>70</a:t>
            </a:fld>
            <a:endParaRPr lang="en-US" altLang="es-MX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1ADEAE-B506-4071-A259-51A396340452}" type="slidenum">
              <a:rPr lang="en-US" altLang="es-MX" smtClean="0"/>
              <a:pPr>
                <a:spcBef>
                  <a:spcPct val="0"/>
                </a:spcBef>
              </a:pPr>
              <a:t>71</a:t>
            </a:fld>
            <a:endParaRPr lang="en-US" altLang="es-MX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ABA230-9898-41D7-A6BD-EED8ADA5808C}" type="slidenum">
              <a:rPr lang="en-US" altLang="es-MX" smtClean="0"/>
              <a:pPr>
                <a:spcBef>
                  <a:spcPct val="0"/>
                </a:spcBef>
              </a:pPr>
              <a:t>72</a:t>
            </a:fld>
            <a:endParaRPr lang="en-US" altLang="es-MX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B74D30-B819-4D7A-838E-BB0E336A21C7}" type="slidenum">
              <a:rPr lang="en-US" altLang="es-MX" smtClean="0"/>
              <a:pPr>
                <a:spcBef>
                  <a:spcPct val="0"/>
                </a:spcBef>
              </a:pPr>
              <a:t>8</a:t>
            </a:fld>
            <a:endParaRPr lang="en-US" altLang="es-MX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82535D-C757-4A02-89F7-301D0F2427E1}" type="slidenum">
              <a:rPr lang="en-US" altLang="es-MX" smtClean="0"/>
              <a:pPr>
                <a:spcBef>
                  <a:spcPct val="0"/>
                </a:spcBef>
              </a:pPr>
              <a:t>9</a:t>
            </a:fld>
            <a:endParaRPr lang="en-US" altLang="es-MX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823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DCABD-DB89-47DF-835A-803FD1491279}" type="slidenum">
              <a:rPr lang="en-US" altLang="es-MX" smtClean="0"/>
              <a:pPr>
                <a:spcBef>
                  <a:spcPct val="0"/>
                </a:spcBef>
              </a:pPr>
              <a:t>11</a:t>
            </a:fld>
            <a:endParaRPr lang="en-US" altLang="es-MX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AC672-3B75-4D74-A7B6-9CD680CB309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647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2D10D-DE3B-482A-B574-3B033E904C8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44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E3660-DC27-4F5C-A781-8E3652C345F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156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5A32DC6-27A4-4BE0-99BF-60BAF40F6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E29E900-15CB-454A-912E-43A7C4A7F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197195A-AC94-4BF1-BAE7-F1B702187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423D-C703-4BF2-AAEE-0FE78541FC9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4339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5A32DC6-27A4-4BE0-99BF-60BAF40F6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29E900-15CB-454A-912E-43A7C4A7F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97195A-AC94-4BF1-BAE7-F1B702187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7D0A6-6BDD-48A3-B7E9-DF149EECE67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680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59505-7327-4741-B459-A538D5985E0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095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5C6A6-875C-4380-81B1-6357DF10547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4096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45B9-2530-4DFC-89D6-E88490167E8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5939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CD8B4-D4A2-4E0B-B2BE-7ACB5150AE7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65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E9E78-D308-4F7B-887D-4C7B23BF68C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7651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FC6CE-C32D-4CC6-8AEF-78264A08A96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065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E93AB-CD05-4C46-A9E0-2A6E72C4EF3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7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7B48-6FC4-4361-855E-2A61A06E62A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1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/>
              <a:t>Manejo de la memoria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6E9E78-D308-4F7B-887D-4C7B23BF68C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690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Fundamentos de Sistemas Operativos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MX" dirty="0"/>
              <a:t>Manejo de la memoria</a:t>
            </a:r>
          </a:p>
          <a:p>
            <a:r>
              <a:rPr lang="es-ES" altLang="es-MX" dirty="0"/>
              <a:t>Capítulo 8, </a:t>
            </a:r>
            <a:r>
              <a:rPr lang="es-ES" altLang="es-MX" dirty="0" err="1"/>
              <a:t>Silberschatz</a:t>
            </a:r>
            <a:endParaRPr lang="es-ES" alt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 err="1"/>
              <a:t>Overlays</a:t>
            </a:r>
            <a:br>
              <a:rPr lang="es-MX" altLang="es-MX" dirty="0"/>
            </a:br>
            <a:r>
              <a:rPr lang="es-MX" altLang="es-MX" dirty="0"/>
              <a:t>Ejemplo: MSDOS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165976" y="2303463"/>
            <a:ext cx="1958975" cy="284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7177088" y="3230563"/>
            <a:ext cx="1947862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6632" name="AutoShape 6"/>
          <p:cNvSpPr>
            <a:spLocks noChangeArrowheads="1"/>
          </p:cNvSpPr>
          <p:nvPr/>
        </p:nvSpPr>
        <p:spPr bwMode="auto">
          <a:xfrm>
            <a:off x="2390775" y="1816101"/>
            <a:ext cx="2255838" cy="4346575"/>
          </a:xfrm>
          <a:prstGeom prst="can">
            <a:avLst>
              <a:gd name="adj" fmla="val 245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2565401" y="5186364"/>
            <a:ext cx="1971675" cy="6048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Principal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7018338" y="1771651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Memoria disponible</a:t>
            </a:r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2557464" y="4308475"/>
            <a:ext cx="1971675" cy="8191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1</a:t>
            </a: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62226" y="3379788"/>
            <a:ext cx="1971675" cy="81915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2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2547939" y="2422525"/>
            <a:ext cx="1971675" cy="819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3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2559051" y="5199064"/>
            <a:ext cx="1971675" cy="604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Principal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2551114" y="4302125"/>
            <a:ext cx="1971675" cy="8191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1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2555876" y="3373438"/>
            <a:ext cx="1971675" cy="81915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2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2541589" y="2416175"/>
            <a:ext cx="1971675" cy="819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Módulo 3</a:t>
            </a:r>
          </a:p>
        </p:txBody>
      </p:sp>
      <p:sp>
        <p:nvSpPr>
          <p:cNvPr id="26642" name="AutoShape 17"/>
          <p:cNvSpPr>
            <a:spLocks/>
          </p:cNvSpPr>
          <p:nvPr/>
        </p:nvSpPr>
        <p:spPr bwMode="auto">
          <a:xfrm>
            <a:off x="9290050" y="3241676"/>
            <a:ext cx="88900" cy="1603375"/>
          </a:xfrm>
          <a:prstGeom prst="rightBrace">
            <a:avLst>
              <a:gd name="adj1" fmla="val 1502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9423401" y="3481389"/>
            <a:ext cx="10064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Espacio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asignado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para el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37682 -0.136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37748 -0.126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6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37617 0.008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37735 0.1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6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2" grpId="0" animBg="1"/>
      <p:bldP spid="219143" grpId="0" animBg="1"/>
      <p:bldP spid="219145" grpId="0" animBg="1"/>
      <p:bldP spid="219145" grpId="1" animBg="1"/>
      <p:bldP spid="219146" grpId="0" animBg="1"/>
      <p:bldP spid="219146" grpId="1" animBg="1"/>
      <p:bldP spid="219147" grpId="0" animBg="1"/>
      <p:bldP spid="219147" grpId="1" animBg="1"/>
      <p:bldP spid="2191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Encadenamiento dinámico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El encadenamiento se pospone hasta el tiempo de ejecución.</a:t>
            </a:r>
          </a:p>
          <a:p>
            <a:pPr eaLnBrk="1" hangingPunct="1"/>
            <a:r>
              <a:rPr lang="es-ES" altLang="es-MX" dirty="0" err="1"/>
              <a:t>Stub</a:t>
            </a:r>
            <a:r>
              <a:rPr lang="es-ES" altLang="es-MX" dirty="0"/>
              <a:t>:</a:t>
            </a:r>
          </a:p>
          <a:p>
            <a:pPr lvl="1" eaLnBrk="1" hangingPunct="1"/>
            <a:r>
              <a:rPr lang="es-ES" altLang="es-MX" dirty="0"/>
              <a:t>Pequeña pieza de código usada para localizar la rutina de librería residente en memoria</a:t>
            </a:r>
          </a:p>
          <a:p>
            <a:pPr eaLnBrk="1" hangingPunct="1"/>
            <a:r>
              <a:rPr lang="es-ES" altLang="es-MX" dirty="0"/>
              <a:t>El </a:t>
            </a:r>
            <a:r>
              <a:rPr lang="es-ES" altLang="es-MX" dirty="0" err="1"/>
              <a:t>stub</a:t>
            </a:r>
            <a:r>
              <a:rPr lang="es-ES" altLang="es-MX" dirty="0"/>
              <a:t> se reemplaza con la dirección de la rutina, y ejecuta la rutina</a:t>
            </a:r>
          </a:p>
          <a:p>
            <a:pPr eaLnBrk="1" hangingPunct="1"/>
            <a:r>
              <a:rPr lang="es-ES" altLang="es-MX" dirty="0"/>
              <a:t>El sistema operativo se necesita para checar si la rutina está en direcciones de memoria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DLL</a:t>
            </a:r>
            <a:br>
              <a:rPr lang="es-ES" altLang="es-MX" dirty="0"/>
            </a:br>
            <a:r>
              <a:rPr lang="es-ES" altLang="es-MX" dirty="0"/>
              <a:t>Librerías de carga dinámica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4" y="1887894"/>
            <a:ext cx="733425" cy="1066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77" y="3399422"/>
            <a:ext cx="714375" cy="108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787" y="4671657"/>
            <a:ext cx="790575" cy="1085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750" y="4796840"/>
            <a:ext cx="857250" cy="1114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339" y="4779294"/>
            <a:ext cx="895350" cy="1057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423" y="3270250"/>
            <a:ext cx="742950" cy="1085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1361" y="1846085"/>
            <a:ext cx="685800" cy="1076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5326" y="2716149"/>
            <a:ext cx="1009650" cy="971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2277" y="2673287"/>
            <a:ext cx="1000125" cy="1057275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>
            <a:off x="3083845" y="2384246"/>
            <a:ext cx="1135229" cy="499338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 bwMode="auto">
          <a:xfrm flipV="1">
            <a:off x="3323305" y="3387493"/>
            <a:ext cx="894769" cy="588484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 bwMode="auto">
          <a:xfrm flipV="1">
            <a:off x="4218073" y="3769827"/>
            <a:ext cx="396288" cy="748075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1" idx="2"/>
          </p:cNvCxnSpPr>
          <p:nvPr/>
        </p:nvCxnSpPr>
        <p:spPr bwMode="auto">
          <a:xfrm>
            <a:off x="7622339" y="3730562"/>
            <a:ext cx="294440" cy="990091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 bwMode="auto">
          <a:xfrm>
            <a:off x="8122402" y="3387493"/>
            <a:ext cx="909387" cy="34099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 bwMode="auto">
          <a:xfrm flipV="1">
            <a:off x="8070015" y="2384247"/>
            <a:ext cx="1161297" cy="462415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 bwMode="auto">
          <a:xfrm flipH="1" flipV="1">
            <a:off x="5267032" y="3599873"/>
            <a:ext cx="746334" cy="1071784"/>
          </a:xfrm>
          <a:prstGeom prst="line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 bwMode="auto">
          <a:xfrm flipV="1">
            <a:off x="6156074" y="3557988"/>
            <a:ext cx="965202" cy="1113670"/>
          </a:xfrm>
          <a:prstGeom prst="line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307393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Espacio de direcciones lógico vs. Espacio de direcciones físico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1983623" y="2292570"/>
            <a:ext cx="44837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b="1" dirty="0">
                <a:solidFill>
                  <a:schemeClr val="tx1"/>
                </a:solidFill>
                <a:latin typeface="Arial" charset="0"/>
              </a:rPr>
              <a:t>Dirección 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Generada por el 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También se refiere a una dirección virtual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5043656" y="4341402"/>
            <a:ext cx="4792579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b="1" dirty="0">
                <a:solidFill>
                  <a:schemeClr val="tx1"/>
                </a:solidFill>
                <a:latin typeface="Arial" charset="0"/>
              </a:rPr>
              <a:t>Dirección física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Direcciones vistas por la unidad de manejo de memoria (</a:t>
            </a:r>
            <a:r>
              <a:rPr lang="es-MX" sz="2400" dirty="0" err="1">
                <a:solidFill>
                  <a:schemeClr val="tx1"/>
                </a:solidFill>
                <a:latin typeface="Arial" charset="0"/>
              </a:rPr>
              <a:t>mmu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624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Direcciones lógicas y direcciones físicas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773738" y="1856468"/>
            <a:ext cx="2400300" cy="40020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Memoria virtual</a:t>
            </a:r>
          </a:p>
        </p:txBody>
      </p:sp>
      <p:sp>
        <p:nvSpPr>
          <p:cNvPr id="221190" name="AutoShape 6"/>
          <p:cNvSpPr>
            <a:spLocks/>
          </p:cNvSpPr>
          <p:nvPr/>
        </p:nvSpPr>
        <p:spPr bwMode="auto">
          <a:xfrm>
            <a:off x="8326438" y="1869168"/>
            <a:ext cx="227012" cy="3989388"/>
          </a:xfrm>
          <a:prstGeom prst="rightBrace">
            <a:avLst>
              <a:gd name="adj1" fmla="val 1464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8561388" y="3153457"/>
            <a:ext cx="1549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Espacio de direcciones virtual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302375" y="3483657"/>
            <a:ext cx="1335088" cy="22510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Memoria física</a:t>
            </a: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7788275" y="3474132"/>
            <a:ext cx="903288" cy="2236787"/>
          </a:xfrm>
          <a:prstGeom prst="rightBrace">
            <a:avLst>
              <a:gd name="adj1" fmla="val 20636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8747125" y="4267882"/>
            <a:ext cx="1498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00FF"/>
                </a:solidFill>
              </a:rPr>
              <a:t>Espacio de direcciones físico</a:t>
            </a: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2303463" y="2127932"/>
            <a:ext cx="1420812" cy="828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Procesos</a:t>
            </a:r>
          </a:p>
        </p:txBody>
      </p:sp>
      <p:sp>
        <p:nvSpPr>
          <p:cNvPr id="221199" name="AutoShape 15"/>
          <p:cNvSpPr>
            <a:spLocks noChangeArrowheads="1"/>
          </p:cNvSpPr>
          <p:nvPr/>
        </p:nvSpPr>
        <p:spPr bwMode="auto">
          <a:xfrm>
            <a:off x="3773489" y="2523218"/>
            <a:ext cx="1927225" cy="209550"/>
          </a:xfrm>
          <a:prstGeom prst="rightArrow">
            <a:avLst>
              <a:gd name="adj1" fmla="val 50000"/>
              <a:gd name="adj2" fmla="val 229924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3914776" y="1845356"/>
            <a:ext cx="1687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Direcciones virtuales</a:t>
            </a:r>
          </a:p>
        </p:txBody>
      </p:sp>
      <p:sp>
        <p:nvSpPr>
          <p:cNvPr id="221201" name="AutoShape 17"/>
          <p:cNvSpPr>
            <a:spLocks noChangeArrowheads="1"/>
          </p:cNvSpPr>
          <p:nvPr/>
        </p:nvSpPr>
        <p:spPr bwMode="auto">
          <a:xfrm>
            <a:off x="5514975" y="2893107"/>
            <a:ext cx="679450" cy="1952625"/>
          </a:xfrm>
          <a:prstGeom prst="curvedRightArrow">
            <a:avLst>
              <a:gd name="adj1" fmla="val 19159"/>
              <a:gd name="adj2" fmla="val 76636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6034088" y="2361293"/>
            <a:ext cx="914400" cy="630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MMU</a:t>
            </a: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3482975" y="3836081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tx2"/>
                </a:solidFill>
              </a:rPr>
              <a:t>Direcciones físicas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/>
      <p:bldP spid="221190" grpId="0" animBg="1"/>
      <p:bldP spid="221191" grpId="0"/>
      <p:bldP spid="221192" grpId="0" animBg="1"/>
      <p:bldP spid="221194" grpId="0" animBg="1"/>
      <p:bldP spid="221195" grpId="0"/>
      <p:bldP spid="221197" grpId="0" animBg="1"/>
      <p:bldP spid="221199" grpId="0" animBg="1"/>
      <p:bldP spid="221200" grpId="0"/>
      <p:bldP spid="221201" grpId="0" animBg="1"/>
      <p:bldP spid="221198" grpId="0" animBg="1"/>
      <p:bldP spid="221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Unidad de manejo de la memoria (MMU)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820779" y="2067881"/>
            <a:ext cx="6454524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Es el dispositivo de hardware que mapea direcciones virtuales a direcciones físicas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2868738" y="2936205"/>
            <a:ext cx="6454524" cy="21452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Registro de relocalización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Se añade a cada dirección generada por un proceso de usuario a la vez que se manda a memoria</a:t>
            </a:r>
          </a:p>
          <a:p>
            <a:pPr eaLnBrk="1" hangingPunct="1"/>
            <a:endParaRPr lang="es-MX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3739398" y="4831069"/>
            <a:ext cx="6454524" cy="1328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El programa de usuario trata con direcciones lógicas</a:t>
            </a:r>
          </a:p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Nunca ve el espacio de direcciones físicas.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212314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Intercambio (</a:t>
            </a:r>
            <a:r>
              <a:rPr lang="es-ES" altLang="es-MX" dirty="0" err="1"/>
              <a:t>Swapping</a:t>
            </a:r>
            <a:r>
              <a:rPr lang="es-ES" altLang="es-MX" dirty="0"/>
              <a:t>)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981200" y="2396525"/>
            <a:ext cx="6454524" cy="1736646"/>
          </a:xfrm>
          <a:prstGeom prst="roundRect">
            <a:avLst/>
          </a:prstGeom>
          <a:solidFill>
            <a:srgbClr val="99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Un proceso puede salir temporalmente de la memoria a un </a:t>
            </a:r>
            <a:r>
              <a:rPr lang="es-MX" sz="2400" b="1" dirty="0">
                <a:solidFill>
                  <a:schemeClr val="tx1"/>
                </a:solidFill>
                <a:latin typeface="Arial" charset="0"/>
              </a:rPr>
              <a:t>almacenamiento de respaldo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, y luego traerse de regreso a memoria para continuar en ejecución.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3595855" y="4180141"/>
            <a:ext cx="6489032" cy="1736646"/>
          </a:xfrm>
          <a:prstGeom prst="roundRect">
            <a:avLst/>
          </a:prstGeom>
          <a:solidFill>
            <a:srgbClr val="99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Almacenamiento de respaldo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Disco grande y rápido para acomodar copias de las imágenes de memoria de todos los usuarios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Debe proveer acceso directo a esas imágenes de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Intercambio (</a:t>
            </a:r>
            <a:r>
              <a:rPr lang="es-ES" altLang="es-MX" dirty="0" err="1"/>
              <a:t>Swapping</a:t>
            </a:r>
            <a:r>
              <a:rPr lang="es-ES" altLang="es-MX" dirty="0"/>
              <a:t>)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241134" y="1879940"/>
            <a:ext cx="2611437" cy="4475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1645821" y="2580027"/>
            <a:ext cx="61427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271296" y="2367303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SUB R1,[0100]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JMP 0200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2255421" y="4335803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SUB R1,[   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JMP </a:t>
            </a:r>
            <a:endParaRPr lang="es-MX" altLang="es-MX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702676" y="3257706"/>
            <a:ext cx="1460500" cy="1651000"/>
          </a:xfrm>
          <a:prstGeom prst="can">
            <a:avLst>
              <a:gd name="adj" fmla="val 282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Disco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123715" y="5836146"/>
            <a:ext cx="1008832" cy="491743"/>
            <a:chOff x="1599715" y="5473288"/>
            <a:chExt cx="1008832" cy="491743"/>
          </a:xfrm>
        </p:grpSpPr>
        <p:sp>
          <p:nvSpPr>
            <p:cNvPr id="2" name="Rectángulo 1"/>
            <p:cNvSpPr/>
            <p:nvPr/>
          </p:nvSpPr>
          <p:spPr>
            <a:xfrm>
              <a:off x="1994276" y="5473288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latin typeface="Courier New" panose="02070309020205020404" pitchFamily="49" charset="0"/>
                </a:rPr>
                <a:t>0100</a:t>
              </a:r>
              <a:endParaRPr lang="es-MX" sz="1400" dirty="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599715" y="5657254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latin typeface="Courier New" panose="02070309020205020404" pitchFamily="49" charset="0"/>
                </a:rPr>
                <a:t>0200</a:t>
              </a:r>
              <a:endParaRPr lang="es-MX" sz="1400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080393" y="5828892"/>
            <a:ext cx="1044891" cy="498093"/>
            <a:chOff x="1541878" y="5451520"/>
            <a:chExt cx="1044891" cy="498093"/>
          </a:xfrm>
        </p:grpSpPr>
        <p:sp>
          <p:nvSpPr>
            <p:cNvPr id="16" name="Rectángulo 15"/>
            <p:cNvSpPr/>
            <p:nvPr/>
          </p:nvSpPr>
          <p:spPr>
            <a:xfrm>
              <a:off x="1972498" y="5451520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0300</a:t>
              </a:r>
              <a:endParaRPr lang="es-MX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541878" y="5641836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0400</a:t>
              </a:r>
              <a:endParaRPr lang="es-MX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 animBg="1"/>
      <p:bldP spid="2273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Visión esquemática del intercambio</a:t>
            </a:r>
          </a:p>
        </p:txBody>
      </p:sp>
      <p:sp>
        <p:nvSpPr>
          <p:cNvPr id="40966" name="Rectangle 1030"/>
          <p:cNvSpPr>
            <a:spLocks noChangeArrowheads="1"/>
          </p:cNvSpPr>
          <p:nvPr/>
        </p:nvSpPr>
        <p:spPr bwMode="auto">
          <a:xfrm>
            <a:off x="3192464" y="2806701"/>
            <a:ext cx="1749425" cy="2551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40967" name="Rectangle 1031"/>
          <p:cNvSpPr>
            <a:spLocks noChangeArrowheads="1"/>
          </p:cNvSpPr>
          <p:nvPr/>
        </p:nvSpPr>
        <p:spPr bwMode="auto">
          <a:xfrm>
            <a:off x="3176588" y="1666875"/>
            <a:ext cx="1765300" cy="11382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bg1"/>
                </a:solidFill>
              </a:rPr>
              <a:t>Sistema Operativo</a:t>
            </a:r>
          </a:p>
        </p:txBody>
      </p:sp>
      <p:sp>
        <p:nvSpPr>
          <p:cNvPr id="68616" name="AutoShape 1032">
            <a:extLst>
              <a:ext uri="{FF2B5EF4-FFF2-40B4-BE49-F238E27FC236}">
                <a16:creationId xmlns:a16="http://schemas.microsoft.com/office/drawing/2014/main" id="{061F2EAB-8A24-4B2B-BB7E-E9A45285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9" y="1603375"/>
            <a:ext cx="2630487" cy="3562350"/>
          </a:xfrm>
          <a:prstGeom prst="can">
            <a:avLst>
              <a:gd name="adj" fmla="val 33856"/>
            </a:avLst>
          </a:prstGeom>
          <a:gradFill rotWithShape="1">
            <a:gsLst>
              <a:gs pos="0">
                <a:schemeClr val="bg2">
                  <a:alpha val="60001"/>
                </a:schemeClr>
              </a:gs>
              <a:gs pos="100000">
                <a:schemeClr val="bg2">
                  <a:gamma/>
                  <a:shade val="46275"/>
                  <a:invGamma/>
                  <a:alpha val="39999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s-MX">
              <a:latin typeface="Arial" charset="0"/>
            </a:endParaRPr>
          </a:p>
        </p:txBody>
      </p:sp>
      <p:sp>
        <p:nvSpPr>
          <p:cNvPr id="40969" name="Text Box 1034"/>
          <p:cNvSpPr txBox="1">
            <a:spLocks noChangeArrowheads="1"/>
          </p:cNvSpPr>
          <p:nvPr/>
        </p:nvSpPr>
        <p:spPr bwMode="auto">
          <a:xfrm>
            <a:off x="3436938" y="4687888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Espacio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usuario</a:t>
            </a:r>
          </a:p>
        </p:txBody>
      </p:sp>
      <p:sp>
        <p:nvSpPr>
          <p:cNvPr id="68620" name="Rectangle 1036"/>
          <p:cNvSpPr>
            <a:spLocks noChangeArrowheads="1"/>
          </p:cNvSpPr>
          <p:nvPr/>
        </p:nvSpPr>
        <p:spPr bwMode="auto">
          <a:xfrm>
            <a:off x="3477795" y="2859882"/>
            <a:ext cx="1106488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Proceso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P1</a:t>
            </a:r>
          </a:p>
        </p:txBody>
      </p:sp>
      <p:sp>
        <p:nvSpPr>
          <p:cNvPr id="68621" name="Rectangle 1037"/>
          <p:cNvSpPr>
            <a:spLocks noChangeArrowheads="1"/>
          </p:cNvSpPr>
          <p:nvPr/>
        </p:nvSpPr>
        <p:spPr bwMode="auto">
          <a:xfrm>
            <a:off x="8204200" y="3792538"/>
            <a:ext cx="1106488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Proceso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P2</a:t>
            </a:r>
          </a:p>
        </p:txBody>
      </p:sp>
      <p:sp>
        <p:nvSpPr>
          <p:cNvPr id="68622" name="AutoShape 1038">
            <a:extLst>
              <a:ext uri="{FF2B5EF4-FFF2-40B4-BE49-F238E27FC236}">
                <a16:creationId xmlns:a16="http://schemas.microsoft.com/office/drawing/2014/main" id="{C63D30EB-110B-4C5C-92D7-1C7CAC2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1" y="3063876"/>
            <a:ext cx="2807703" cy="313531"/>
          </a:xfrm>
          <a:prstGeom prst="rightArrow">
            <a:avLst>
              <a:gd name="adj1" fmla="val 50000"/>
              <a:gd name="adj2" fmla="val 2236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s-MX">
              <a:latin typeface="Arial" charset="0"/>
            </a:endParaRPr>
          </a:p>
        </p:txBody>
      </p:sp>
      <p:sp>
        <p:nvSpPr>
          <p:cNvPr id="68623" name="AutoShape 1039">
            <a:extLst>
              <a:ext uri="{FF2B5EF4-FFF2-40B4-BE49-F238E27FC236}">
                <a16:creationId xmlns:a16="http://schemas.microsoft.com/office/drawing/2014/main" id="{2DA34981-29DC-4036-8FBB-E0B5CCDB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83" y="4346576"/>
            <a:ext cx="3562768" cy="309563"/>
          </a:xfrm>
          <a:prstGeom prst="leftArrow">
            <a:avLst>
              <a:gd name="adj1" fmla="val 50000"/>
              <a:gd name="adj2" fmla="val 41481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s-MX">
              <a:latin typeface="Arial" charset="0"/>
            </a:endParaRPr>
          </a:p>
        </p:txBody>
      </p:sp>
      <p:sp>
        <p:nvSpPr>
          <p:cNvPr id="40974" name="Text Box 1040"/>
          <p:cNvSpPr txBox="1">
            <a:spLocks noChangeArrowheads="1"/>
          </p:cNvSpPr>
          <p:nvPr/>
        </p:nvSpPr>
        <p:spPr bwMode="auto">
          <a:xfrm>
            <a:off x="3021013" y="5546726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Memoria princpal</a:t>
            </a:r>
          </a:p>
        </p:txBody>
      </p:sp>
      <p:sp>
        <p:nvSpPr>
          <p:cNvPr id="40975" name="Text Box 1041"/>
          <p:cNvSpPr txBox="1">
            <a:spLocks noChangeArrowheads="1"/>
          </p:cNvSpPr>
          <p:nvPr/>
        </p:nvSpPr>
        <p:spPr bwMode="auto">
          <a:xfrm>
            <a:off x="7183439" y="5160963"/>
            <a:ext cx="2338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Memoria de respaldo</a:t>
            </a:r>
          </a:p>
        </p:txBody>
      </p:sp>
      <p:sp>
        <p:nvSpPr>
          <p:cNvPr id="68626" name="Oval 1042"/>
          <p:cNvSpPr>
            <a:spLocks noChangeArrowheads="1"/>
          </p:cNvSpPr>
          <p:nvPr/>
        </p:nvSpPr>
        <p:spPr bwMode="auto">
          <a:xfrm>
            <a:off x="5022851" y="2438401"/>
            <a:ext cx="576263" cy="5445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1</a:t>
            </a:r>
          </a:p>
        </p:txBody>
      </p:sp>
      <p:sp>
        <p:nvSpPr>
          <p:cNvPr id="68627" name="Oval 1043"/>
          <p:cNvSpPr>
            <a:spLocks noChangeArrowheads="1"/>
          </p:cNvSpPr>
          <p:nvPr/>
        </p:nvSpPr>
        <p:spPr bwMode="auto">
          <a:xfrm>
            <a:off x="5078413" y="3792538"/>
            <a:ext cx="576262" cy="5445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2</a:t>
            </a:r>
          </a:p>
        </p:txBody>
      </p:sp>
      <p:sp>
        <p:nvSpPr>
          <p:cNvPr id="68628" name="Text Box 1044"/>
          <p:cNvSpPr txBox="1">
            <a:spLocks noChangeArrowheads="1"/>
          </p:cNvSpPr>
          <p:nvPr/>
        </p:nvSpPr>
        <p:spPr bwMode="auto">
          <a:xfrm>
            <a:off x="5651500" y="25225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Salir</a:t>
            </a:r>
          </a:p>
        </p:txBody>
      </p:sp>
      <p:sp>
        <p:nvSpPr>
          <p:cNvPr id="68629" name="Text Box 1045"/>
          <p:cNvSpPr txBox="1">
            <a:spLocks noChangeArrowheads="1"/>
          </p:cNvSpPr>
          <p:nvPr/>
        </p:nvSpPr>
        <p:spPr bwMode="auto">
          <a:xfrm>
            <a:off x="5699125" y="3870326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33763 -0.0143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38971 0.01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2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0" grpId="1" animBg="1"/>
      <p:bldP spid="68621" grpId="0" animBg="1"/>
      <p:bldP spid="68621" grpId="1" animBg="1"/>
      <p:bldP spid="68622" grpId="0" animBg="1"/>
      <p:bldP spid="68623" grpId="0" animBg="1"/>
      <p:bldP spid="68626" grpId="0" animBg="1"/>
      <p:bldP spid="68627" grpId="0" animBg="1"/>
      <p:bldP spid="68628" grpId="0"/>
      <p:bldP spid="686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385993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Asignación contigua</a:t>
            </a:r>
          </a:p>
        </p:txBody>
      </p:sp>
      <p:sp>
        <p:nvSpPr>
          <p:cNvPr id="4301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La memoria principal en dos particiones:</a:t>
            </a:r>
          </a:p>
          <a:p>
            <a:pPr lvl="1" eaLnBrk="1" hangingPunct="1"/>
            <a:r>
              <a:rPr lang="es-ES" altLang="es-MX"/>
              <a:t>El sistema operativo residente, se mantiene en la parte baja de la memoria con la tabla de vectores de interrupción</a:t>
            </a:r>
          </a:p>
        </p:txBody>
      </p:sp>
      <p:sp>
        <p:nvSpPr>
          <p:cNvPr id="43016" name="Rectangle 1029"/>
          <p:cNvSpPr>
            <a:spLocks noChangeArrowheads="1"/>
          </p:cNvSpPr>
          <p:nvPr/>
        </p:nvSpPr>
        <p:spPr bwMode="auto">
          <a:xfrm>
            <a:off x="4946650" y="3822701"/>
            <a:ext cx="1987550" cy="2246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3017" name="Rectangle 1030"/>
          <p:cNvSpPr>
            <a:spLocks noChangeArrowheads="1"/>
          </p:cNvSpPr>
          <p:nvPr/>
        </p:nvSpPr>
        <p:spPr bwMode="auto">
          <a:xfrm>
            <a:off x="4943476" y="3024189"/>
            <a:ext cx="1987550" cy="7953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bg1"/>
                </a:solidFill>
              </a:rPr>
              <a:t>Sistema Operativo</a:t>
            </a:r>
          </a:p>
        </p:txBody>
      </p:sp>
      <p:sp>
        <p:nvSpPr>
          <p:cNvPr id="43018" name="Rectangle 1031"/>
          <p:cNvSpPr>
            <a:spLocks noChangeArrowheads="1"/>
          </p:cNvSpPr>
          <p:nvPr/>
        </p:nvSpPr>
        <p:spPr bwMode="auto">
          <a:xfrm>
            <a:off x="4943475" y="3021015"/>
            <a:ext cx="1987550" cy="30638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900" b="1" dirty="0">
                <a:solidFill>
                  <a:schemeClr val="bg1"/>
                </a:solidFill>
              </a:rPr>
              <a:t>Tabla de vectores de interrupción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Asignación contigua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745038" cy="4351338"/>
          </a:xfrm>
        </p:spPr>
        <p:txBody>
          <a:bodyPr/>
          <a:lstStyle/>
          <a:p>
            <a:pPr eaLnBrk="1" hangingPunct="1"/>
            <a:r>
              <a:rPr lang="es-ES" altLang="es-MX" sz="2000" dirty="0"/>
              <a:t>Asignación de una partición</a:t>
            </a:r>
          </a:p>
          <a:p>
            <a:pPr lvl="1" eaLnBrk="1" hangingPunct="1"/>
            <a:r>
              <a:rPr lang="es-ES" altLang="es-MX" sz="2000" dirty="0"/>
              <a:t>El esquema de registro de recolocación usado para la protección</a:t>
            </a:r>
          </a:p>
          <a:p>
            <a:pPr lvl="2" eaLnBrk="1" hangingPunct="1"/>
            <a:r>
              <a:rPr lang="es-ES" altLang="es-MX" sz="1800" dirty="0"/>
              <a:t>El </a:t>
            </a:r>
            <a:r>
              <a:rPr lang="es-ES" altLang="es-MX" sz="1800" b="1" dirty="0"/>
              <a:t>registro base</a:t>
            </a:r>
            <a:r>
              <a:rPr lang="es-ES" altLang="es-MX" sz="1800" dirty="0"/>
              <a:t> contiene el valor de la dirección física más pequeña</a:t>
            </a:r>
          </a:p>
          <a:p>
            <a:pPr lvl="2" eaLnBrk="1" hangingPunct="1"/>
            <a:r>
              <a:rPr lang="es-ES" altLang="es-MX" sz="1800" dirty="0"/>
              <a:t>El </a:t>
            </a:r>
            <a:r>
              <a:rPr lang="es-ES" altLang="es-MX" sz="1800" b="1" dirty="0"/>
              <a:t>registro límite</a:t>
            </a:r>
            <a:r>
              <a:rPr lang="es-ES" altLang="es-MX" sz="1800" dirty="0"/>
              <a:t> contiene el rango de direcciones lógicas</a:t>
            </a:r>
          </a:p>
          <a:p>
            <a:pPr lvl="2" eaLnBrk="1" hangingPunct="1"/>
            <a:r>
              <a:rPr lang="es-ES" altLang="es-MX" sz="1800" dirty="0"/>
              <a:t>Cada dirección lógica debe ser más pequeña que el registro límite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8021639" y="1746251"/>
            <a:ext cx="1508125" cy="3859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8021639" y="2268538"/>
            <a:ext cx="1508125" cy="1174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Partición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6334126" y="2184400"/>
            <a:ext cx="6762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338889" y="3211513"/>
            <a:ext cx="6762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6227764" y="1714500"/>
            <a:ext cx="928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chemeClr val="accent2"/>
                </a:solidFill>
              </a:rPr>
              <a:t>Registro Base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278563" y="2747963"/>
            <a:ext cx="984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chemeClr val="accent2"/>
                </a:solidFill>
              </a:rPr>
              <a:t>Registro Límite</a:t>
            </a:r>
          </a:p>
        </p:txBody>
      </p:sp>
      <p:sp>
        <p:nvSpPr>
          <p:cNvPr id="206859" name="AutoShape 11"/>
          <p:cNvSpPr>
            <a:spLocks noChangeArrowheads="1"/>
          </p:cNvSpPr>
          <p:nvPr/>
        </p:nvSpPr>
        <p:spPr bwMode="auto">
          <a:xfrm>
            <a:off x="7081838" y="2173288"/>
            <a:ext cx="855662" cy="273050"/>
          </a:xfrm>
          <a:prstGeom prst="rightArrow">
            <a:avLst>
              <a:gd name="adj1" fmla="val 50000"/>
              <a:gd name="adj2" fmla="val 78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7069139" y="3254376"/>
            <a:ext cx="890587" cy="284163"/>
          </a:xfrm>
          <a:prstGeom prst="rightArrow">
            <a:avLst>
              <a:gd name="adj1" fmla="val 50000"/>
              <a:gd name="adj2" fmla="val 78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06861" name="AutoShape 13"/>
          <p:cNvSpPr>
            <a:spLocks/>
          </p:cNvSpPr>
          <p:nvPr/>
        </p:nvSpPr>
        <p:spPr bwMode="auto">
          <a:xfrm>
            <a:off x="7829550" y="2279651"/>
            <a:ext cx="179388" cy="1127125"/>
          </a:xfrm>
          <a:prstGeom prst="leftBrace">
            <a:avLst>
              <a:gd name="adj1" fmla="val 5236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265864" y="4232275"/>
            <a:ext cx="14620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chemeClr val="accent2"/>
                </a:solidFill>
              </a:rPr>
              <a:t>Direcciones lógicas del proceso</a:t>
            </a:r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V="1">
            <a:off x="6583364" y="2957514"/>
            <a:ext cx="1127125" cy="1258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6" grpId="0" animBg="1"/>
      <p:bldP spid="206857" grpId="0"/>
      <p:bldP spid="206858" grpId="0"/>
      <p:bldP spid="206859" grpId="0" animBg="1"/>
      <p:bldP spid="206860" grpId="0" animBg="1"/>
      <p:bldP spid="206861" grpId="0" animBg="1"/>
      <p:bldP spid="2068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1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Asignación contigua</a:t>
            </a:r>
          </a:p>
        </p:txBody>
      </p:sp>
      <p:sp>
        <p:nvSpPr>
          <p:cNvPr id="47110" name="Rectangle 1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s-ES" altLang="es-MX" dirty="0"/>
              <a:t>Asignación de particiones múltiples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2462214" y="3046376"/>
            <a:ext cx="5433558" cy="1736646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b="1" dirty="0">
                <a:solidFill>
                  <a:schemeClr val="bg1"/>
                </a:solidFill>
                <a:latin typeface="Arial" charset="0"/>
              </a:rPr>
              <a:t>Hueco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charset="0"/>
              </a:rPr>
              <a:t>Bloque de memoria disponible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charset="0"/>
              </a:rPr>
              <a:t>Se van creando huecos en la memoria de diferentes tamaños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5441043" y="2377295"/>
            <a:ext cx="4909458" cy="1736646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bg1"/>
                </a:solidFill>
                <a:latin typeface="Arial" charset="0"/>
              </a:rPr>
              <a:t>Cuando llega un proceso, se asigna a memoria a un hueco lo suficientemente grande para acomodarlo</a:t>
            </a: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3864429" y="4152668"/>
            <a:ext cx="4463143" cy="1736646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bg1"/>
                </a:solidFill>
                <a:latin typeface="Arial" charset="0"/>
              </a:rPr>
              <a:t>El sistema operativo mantiene información sobre:</a:t>
            </a:r>
          </a:p>
          <a:p>
            <a:pPr marL="457200" indent="-457200">
              <a:buFont typeface="+mj-lt"/>
              <a:buAutoNum type="alphaLcParenR"/>
            </a:pPr>
            <a:r>
              <a:rPr lang="es-MX" sz="2400" dirty="0">
                <a:solidFill>
                  <a:schemeClr val="bg1"/>
                </a:solidFill>
                <a:latin typeface="Arial" charset="0"/>
              </a:rPr>
              <a:t>Particiones asignadas</a:t>
            </a:r>
          </a:p>
          <a:p>
            <a:pPr marL="457200" indent="-457200">
              <a:buFont typeface="+mj-lt"/>
              <a:buAutoNum type="alphaLcParenR"/>
            </a:pPr>
            <a:r>
              <a:rPr lang="es-MX" sz="2400" dirty="0">
                <a:solidFill>
                  <a:schemeClr val="bg1"/>
                </a:solidFill>
                <a:latin typeface="Arial" charset="0"/>
              </a:rPr>
              <a:t>Particiones libres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Ejemplo de particiones dinámicas</a:t>
            </a:r>
            <a:endParaRPr lang="es-ES" altLang="es-MX"/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5087939" y="2205039"/>
            <a:ext cx="2232025" cy="3887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087939" y="2205039"/>
            <a:ext cx="2232025" cy="719137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Sistema Operativo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128 Kb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087939" y="2924175"/>
            <a:ext cx="2232025" cy="865188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Proceso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320 Kb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5087939" y="3789363"/>
            <a:ext cx="2232025" cy="6477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Proceso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224 Kb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5087939" y="4437064"/>
            <a:ext cx="2232025" cy="71913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Proceso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288 Kb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087939" y="3789364"/>
            <a:ext cx="2232025" cy="5032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Proceso 4 128 K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5087939" y="2924176"/>
            <a:ext cx="2232025" cy="7207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Proceso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/>
              <a:t>224 Kb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391400" y="4149726"/>
            <a:ext cx="1081088" cy="396875"/>
            <a:chOff x="3696" y="2614"/>
            <a:chExt cx="681" cy="250"/>
          </a:xfrm>
        </p:grpSpPr>
        <p:sp>
          <p:nvSpPr>
            <p:cNvPr id="49169" name="Text Box 11"/>
            <p:cNvSpPr txBox="1">
              <a:spLocks noChangeArrowheads="1"/>
            </p:cNvSpPr>
            <p:nvPr/>
          </p:nvSpPr>
          <p:spPr bwMode="auto">
            <a:xfrm>
              <a:off x="3843" y="26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2000"/>
                <a:t>96 Kb</a:t>
              </a:r>
            </a:p>
          </p:txBody>
        </p:sp>
        <p:sp>
          <p:nvSpPr>
            <p:cNvPr id="49170" name="Line 12"/>
            <p:cNvSpPr>
              <a:spLocks noChangeShapeType="1"/>
            </p:cNvSpPr>
            <p:nvPr/>
          </p:nvSpPr>
          <p:spPr bwMode="auto">
            <a:xfrm flipH="1">
              <a:off x="3696" y="275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391401" y="3500439"/>
            <a:ext cx="1065213" cy="396875"/>
            <a:chOff x="3696" y="2205"/>
            <a:chExt cx="671" cy="250"/>
          </a:xfrm>
        </p:grpSpPr>
        <p:sp>
          <p:nvSpPr>
            <p:cNvPr id="49167" name="Text Box 14"/>
            <p:cNvSpPr txBox="1">
              <a:spLocks noChangeArrowheads="1"/>
            </p:cNvSpPr>
            <p:nvPr/>
          </p:nvSpPr>
          <p:spPr bwMode="auto">
            <a:xfrm>
              <a:off x="3833" y="220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2000"/>
                <a:t>96 Kb</a:t>
              </a:r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 flipH="1">
              <a:off x="3696" y="2341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animBg="1"/>
      <p:bldP spid="181253" grpId="1" animBg="1"/>
      <p:bldP spid="181254" grpId="0" animBg="1"/>
      <p:bldP spid="181254" grpId="1" animBg="1"/>
      <p:bldP spid="181255" grpId="0" animBg="1"/>
      <p:bldP spid="181256" grpId="0" animBg="1"/>
      <p:bldP spid="1812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8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Partición dinámica, Algoritmos de ubicación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27F3F357-A36E-4425-AEBD-4611E10E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900" y="2598053"/>
            <a:ext cx="1431925" cy="16510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MX" altLang="es-MX" sz="1800"/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200DAA62-4842-42D9-BA20-07CB343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900" y="2934603"/>
            <a:ext cx="1431925" cy="11050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MX" altLang="es-MX" sz="1800"/>
          </a:p>
        </p:txBody>
      </p:sp>
      <p:sp>
        <p:nvSpPr>
          <p:cNvPr id="54279" name="Rectangle 5">
            <a:extLst>
              <a:ext uri="{FF2B5EF4-FFF2-40B4-BE49-F238E27FC236}">
                <a16:creationId xmlns:a16="http://schemas.microsoft.com/office/drawing/2014/main" id="{400AEC6A-34C4-4429-A659-FBD45570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900" y="3407677"/>
            <a:ext cx="1431925" cy="166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MX" altLang="es-MX" sz="1800"/>
          </a:p>
        </p:txBody>
      </p:sp>
      <p:sp>
        <p:nvSpPr>
          <p:cNvPr id="54280" name="Rectangle 6">
            <a:extLst>
              <a:ext uri="{FF2B5EF4-FFF2-40B4-BE49-F238E27FC236}">
                <a16:creationId xmlns:a16="http://schemas.microsoft.com/office/drawing/2014/main" id="{279FA499-D696-48C8-BBB3-D53273F8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900" y="3880753"/>
            <a:ext cx="1431925" cy="33150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MX" altLang="es-MX" sz="1800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5783488" y="4082365"/>
            <a:ext cx="14276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5781900" y="4420503"/>
            <a:ext cx="1431925" cy="1105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5781900" y="4623703"/>
            <a:ext cx="1431925" cy="4966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54284" name="Rectangle 10">
            <a:extLst>
              <a:ext uri="{FF2B5EF4-FFF2-40B4-BE49-F238E27FC236}">
                <a16:creationId xmlns:a16="http://schemas.microsoft.com/office/drawing/2014/main" id="{CEA60100-81EE-4ABB-B9FB-DE08CE82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900" y="5433328"/>
            <a:ext cx="1431925" cy="22100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MX" altLang="es-MX" sz="1800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8481920" y="5231715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03" name="Line 30"/>
          <p:cNvSpPr>
            <a:spLocks noChangeShapeType="1"/>
          </p:cNvSpPr>
          <p:nvPr/>
        </p:nvSpPr>
        <p:spPr bwMode="auto">
          <a:xfrm>
            <a:off x="4665888" y="4217302"/>
            <a:ext cx="1116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04" name="Rectangle 31"/>
          <p:cNvSpPr>
            <a:spLocks noChangeArrowheads="1"/>
          </p:cNvSpPr>
          <p:nvPr/>
        </p:nvSpPr>
        <p:spPr bwMode="auto">
          <a:xfrm>
            <a:off x="7808820" y="5018309"/>
            <a:ext cx="409121" cy="11050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5775550" y="3069541"/>
            <a:ext cx="1431925" cy="22100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5775550" y="3621990"/>
            <a:ext cx="1431925" cy="16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5775550" y="5703203"/>
            <a:ext cx="1431925" cy="221001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2330" name="Line 58"/>
          <p:cNvSpPr>
            <a:spLocks noChangeShapeType="1"/>
          </p:cNvSpPr>
          <p:nvPr/>
        </p:nvSpPr>
        <p:spPr bwMode="auto">
          <a:xfrm>
            <a:off x="4748665" y="5704790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 sz="4000"/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>
            <a:off x="4748666" y="5836552"/>
            <a:ext cx="950685" cy="15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3859438" y="3317191"/>
            <a:ext cx="1839913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4748665" y="3004453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 sz="4000"/>
          </a:p>
        </p:txBody>
      </p:sp>
      <p:sp>
        <p:nvSpPr>
          <p:cNvPr id="182335" name="Line 63"/>
          <p:cNvSpPr>
            <a:spLocks noChangeShapeType="1"/>
          </p:cNvSpPr>
          <p:nvPr/>
        </p:nvSpPr>
        <p:spPr bwMode="auto">
          <a:xfrm>
            <a:off x="4748666" y="3193305"/>
            <a:ext cx="950685" cy="111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13" name="Rectangle 64"/>
          <p:cNvSpPr>
            <a:spLocks noChangeArrowheads="1"/>
          </p:cNvSpPr>
          <p:nvPr/>
        </p:nvSpPr>
        <p:spPr bwMode="auto">
          <a:xfrm>
            <a:off x="3821566" y="3863291"/>
            <a:ext cx="1246187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 b="1"/>
              <a:t>Último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800" b="1"/>
              <a:t>bloque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800" b="1"/>
              <a:t>asignado (14K)</a:t>
            </a:r>
          </a:p>
        </p:txBody>
      </p:sp>
      <p:sp>
        <p:nvSpPr>
          <p:cNvPr id="54314" name="Rectangle 67"/>
          <p:cNvSpPr>
            <a:spLocks noChangeArrowheads="1"/>
          </p:cNvSpPr>
          <p:nvPr/>
        </p:nvSpPr>
        <p:spPr bwMode="auto">
          <a:xfrm>
            <a:off x="7808820" y="5331726"/>
            <a:ext cx="409121" cy="1105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54315" name="Rectangle 68"/>
          <p:cNvSpPr>
            <a:spLocks noChangeArrowheads="1"/>
          </p:cNvSpPr>
          <p:nvPr/>
        </p:nvSpPr>
        <p:spPr bwMode="auto">
          <a:xfrm>
            <a:off x="5189761" y="2394854"/>
            <a:ext cx="92904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 dirty="0"/>
              <a:t>8K</a:t>
            </a:r>
          </a:p>
        </p:txBody>
      </p:sp>
      <p:sp>
        <p:nvSpPr>
          <p:cNvPr id="54316" name="Rectangle 70"/>
          <p:cNvSpPr>
            <a:spLocks noChangeArrowheads="1"/>
          </p:cNvSpPr>
          <p:nvPr/>
        </p:nvSpPr>
        <p:spPr bwMode="auto">
          <a:xfrm>
            <a:off x="5419507" y="2759978"/>
            <a:ext cx="4199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12K</a:t>
            </a:r>
          </a:p>
        </p:txBody>
      </p:sp>
      <p:sp>
        <p:nvSpPr>
          <p:cNvPr id="54317" name="Rectangle 72"/>
          <p:cNvSpPr>
            <a:spLocks noChangeArrowheads="1"/>
          </p:cNvSpPr>
          <p:nvPr/>
        </p:nvSpPr>
        <p:spPr bwMode="auto">
          <a:xfrm>
            <a:off x="5419507" y="3094941"/>
            <a:ext cx="4199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22K</a:t>
            </a:r>
          </a:p>
        </p:txBody>
      </p:sp>
      <p:sp>
        <p:nvSpPr>
          <p:cNvPr id="54318" name="Rectangle 73"/>
          <p:cNvSpPr>
            <a:spLocks noChangeArrowheads="1"/>
          </p:cNvSpPr>
          <p:nvPr/>
        </p:nvSpPr>
        <p:spPr bwMode="auto">
          <a:xfrm>
            <a:off x="5419507" y="3610878"/>
            <a:ext cx="4199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18K</a:t>
            </a:r>
          </a:p>
        </p:txBody>
      </p:sp>
      <p:sp>
        <p:nvSpPr>
          <p:cNvPr id="54319" name="Rectangle 74"/>
          <p:cNvSpPr>
            <a:spLocks noChangeArrowheads="1"/>
          </p:cNvSpPr>
          <p:nvPr/>
        </p:nvSpPr>
        <p:spPr bwMode="auto">
          <a:xfrm>
            <a:off x="5188176" y="4469717"/>
            <a:ext cx="92904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 dirty="0"/>
              <a:t>6K</a:t>
            </a:r>
          </a:p>
        </p:txBody>
      </p:sp>
      <p:sp>
        <p:nvSpPr>
          <p:cNvPr id="54320" name="Rectangle 76"/>
          <p:cNvSpPr>
            <a:spLocks noChangeArrowheads="1"/>
          </p:cNvSpPr>
          <p:nvPr/>
        </p:nvSpPr>
        <p:spPr bwMode="auto">
          <a:xfrm>
            <a:off x="5197701" y="4244292"/>
            <a:ext cx="92904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8K</a:t>
            </a:r>
          </a:p>
        </p:txBody>
      </p:sp>
      <p:sp>
        <p:nvSpPr>
          <p:cNvPr id="54321" name="Rectangle 78"/>
          <p:cNvSpPr>
            <a:spLocks noChangeArrowheads="1"/>
          </p:cNvSpPr>
          <p:nvPr/>
        </p:nvSpPr>
        <p:spPr bwMode="auto">
          <a:xfrm>
            <a:off x="5143735" y="5175927"/>
            <a:ext cx="4199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14K</a:t>
            </a:r>
          </a:p>
        </p:txBody>
      </p:sp>
      <p:sp>
        <p:nvSpPr>
          <p:cNvPr id="54322" name="Rectangle 82"/>
          <p:cNvSpPr>
            <a:spLocks noChangeArrowheads="1"/>
          </p:cNvSpPr>
          <p:nvPr/>
        </p:nvSpPr>
        <p:spPr bwMode="auto">
          <a:xfrm>
            <a:off x="5419507" y="5865128"/>
            <a:ext cx="419987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36K</a:t>
            </a: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3863293" y="5418813"/>
            <a:ext cx="195566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 b="1" dirty="0"/>
              <a:t>Siguiente ajuste</a:t>
            </a:r>
          </a:p>
        </p:txBody>
      </p:sp>
      <p:sp>
        <p:nvSpPr>
          <p:cNvPr id="54324" name="Rectangle 85"/>
          <p:cNvSpPr>
            <a:spLocks noChangeArrowheads="1"/>
          </p:cNvSpPr>
          <p:nvPr/>
        </p:nvSpPr>
        <p:spPr bwMode="auto">
          <a:xfrm>
            <a:off x="8385538" y="5175925"/>
            <a:ext cx="204297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/>
              <a:t>Bloque libre</a:t>
            </a:r>
          </a:p>
        </p:txBody>
      </p:sp>
      <p:sp>
        <p:nvSpPr>
          <p:cNvPr id="54325" name="Rectangle 86"/>
          <p:cNvSpPr>
            <a:spLocks noChangeArrowheads="1"/>
          </p:cNvSpPr>
          <p:nvPr/>
        </p:nvSpPr>
        <p:spPr bwMode="auto">
          <a:xfrm>
            <a:off x="8320450" y="4893577"/>
            <a:ext cx="18685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/>
              <a:t>Bloque asignado</a:t>
            </a:r>
          </a:p>
        </p:txBody>
      </p:sp>
      <p:sp>
        <p:nvSpPr>
          <p:cNvPr id="182359" name="Rectangle 87"/>
          <p:cNvSpPr>
            <a:spLocks noChangeArrowheads="1"/>
          </p:cNvSpPr>
          <p:nvPr/>
        </p:nvSpPr>
        <p:spPr bwMode="auto">
          <a:xfrm>
            <a:off x="2659251" y="3039377"/>
            <a:ext cx="153247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/>
              <a:t>Mejor ajuste</a:t>
            </a:r>
          </a:p>
        </p:txBody>
      </p:sp>
      <p:sp>
        <p:nvSpPr>
          <p:cNvPr id="182360" name="Rectangle 88"/>
          <p:cNvSpPr>
            <a:spLocks noChangeArrowheads="1"/>
          </p:cNvSpPr>
          <p:nvPr/>
        </p:nvSpPr>
        <p:spPr bwMode="auto">
          <a:xfrm>
            <a:off x="3985047" y="2799665"/>
            <a:ext cx="164788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/>
              <a:t>Primer ajuste</a:t>
            </a:r>
          </a:p>
        </p:txBody>
      </p:sp>
      <p:sp>
        <p:nvSpPr>
          <p:cNvPr id="54329" name="Text Box 90"/>
          <p:cNvSpPr txBox="1">
            <a:spLocks noChangeArrowheads="1"/>
          </p:cNvSpPr>
          <p:nvPr/>
        </p:nvSpPr>
        <p:spPr bwMode="auto">
          <a:xfrm>
            <a:off x="7207476" y="2294841"/>
            <a:ext cx="32654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/>
              <a:t>Se necesita una partición para un proceso que requiere 16 Kb.</a:t>
            </a:r>
          </a:p>
        </p:txBody>
      </p:sp>
      <p:sp>
        <p:nvSpPr>
          <p:cNvPr id="58" name="Rectangle 84"/>
          <p:cNvSpPr>
            <a:spLocks noChangeArrowheads="1"/>
          </p:cNvSpPr>
          <p:nvPr/>
        </p:nvSpPr>
        <p:spPr bwMode="auto">
          <a:xfrm>
            <a:off x="3916758" y="5444500"/>
            <a:ext cx="142987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 b="1" dirty="0"/>
              <a:t>Peor ajuste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781900" y="2394854"/>
            <a:ext cx="1431925" cy="395633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1767220" y="1507074"/>
            <a:ext cx="7927298" cy="442674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sz="2000"/>
              <a:t>¿Cómo satisfacer una solicitud de tamaño n de una lista de bloques libres?</a:t>
            </a:r>
            <a:endParaRPr lang="es-ES" altLang="es-MX" sz="2000" dirty="0"/>
          </a:p>
        </p:txBody>
      </p:sp>
      <p:sp>
        <p:nvSpPr>
          <p:cNvPr id="61" name="Rectángulo redondeado 60"/>
          <p:cNvSpPr/>
          <p:nvPr/>
        </p:nvSpPr>
        <p:spPr bwMode="auto">
          <a:xfrm>
            <a:off x="2169454" y="1514818"/>
            <a:ext cx="7493333" cy="442674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000" b="1" dirty="0">
                <a:solidFill>
                  <a:schemeClr val="tx1"/>
                </a:solidFill>
              </a:rPr>
              <a:t>Primer ajuste</a:t>
            </a:r>
            <a:r>
              <a:rPr lang="es-MX" altLang="es-MX" sz="2000" dirty="0">
                <a:solidFill>
                  <a:schemeClr val="tx1"/>
                </a:solidFill>
              </a:rPr>
              <a:t>: Asigna el primer bloque donde puede caber el proceso.</a:t>
            </a:r>
          </a:p>
        </p:txBody>
      </p:sp>
      <p:sp>
        <p:nvSpPr>
          <p:cNvPr id="63" name="Rectángulo redondeado 62"/>
          <p:cNvSpPr/>
          <p:nvPr/>
        </p:nvSpPr>
        <p:spPr bwMode="auto">
          <a:xfrm>
            <a:off x="1738193" y="1490218"/>
            <a:ext cx="8690320" cy="7831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000" b="1" dirty="0">
                <a:solidFill>
                  <a:schemeClr val="bg1"/>
                </a:solidFill>
              </a:rPr>
              <a:t>Mejor ajuste:</a:t>
            </a:r>
            <a:r>
              <a:rPr lang="es-MX" altLang="es-MX" sz="2000" dirty="0">
                <a:solidFill>
                  <a:schemeClr val="bg1"/>
                </a:solidFill>
              </a:rPr>
              <a:t> Asigna el bloque más pequeño donde puede caber el proceso, produce los fragmentos más pequeños</a:t>
            </a:r>
          </a:p>
        </p:txBody>
      </p:sp>
      <p:sp>
        <p:nvSpPr>
          <p:cNvPr id="64" name="Rectángulo redondeado 63"/>
          <p:cNvSpPr/>
          <p:nvPr/>
        </p:nvSpPr>
        <p:spPr bwMode="auto">
          <a:xfrm>
            <a:off x="1738193" y="1493989"/>
            <a:ext cx="8568914" cy="783193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000" b="1" dirty="0">
                <a:solidFill>
                  <a:schemeClr val="bg1"/>
                </a:solidFill>
              </a:rPr>
              <a:t>Siguiente ajuste: </a:t>
            </a:r>
            <a:r>
              <a:rPr lang="es-MX" altLang="es-MX" sz="2000" dirty="0">
                <a:solidFill>
                  <a:schemeClr val="bg1"/>
                </a:solidFill>
              </a:rPr>
              <a:t>Asigna el siguiente bloque lo suficientemente grande donde pueda caber el proceso</a:t>
            </a:r>
          </a:p>
        </p:txBody>
      </p:sp>
      <p:sp>
        <p:nvSpPr>
          <p:cNvPr id="65" name="Rectángulo redondeado 64"/>
          <p:cNvSpPr/>
          <p:nvPr/>
        </p:nvSpPr>
        <p:spPr bwMode="auto">
          <a:xfrm>
            <a:off x="1602216" y="1630591"/>
            <a:ext cx="8987568" cy="442674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000" b="1" dirty="0">
                <a:solidFill>
                  <a:schemeClr val="bg1"/>
                </a:solidFill>
              </a:rPr>
              <a:t>Peor ajuste: </a:t>
            </a:r>
            <a:r>
              <a:rPr lang="es-MX" altLang="es-MX" sz="2000" dirty="0">
                <a:solidFill>
                  <a:schemeClr val="bg1"/>
                </a:solidFill>
              </a:rPr>
              <a:t>Asigna el hueco más grande, produce fragmentos muy grandes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1" grpId="0" animBg="1"/>
      <p:bldP spid="182312" grpId="0" animBg="1"/>
      <p:bldP spid="182313" grpId="0" animBg="1"/>
      <p:bldP spid="182356" grpId="0"/>
      <p:bldP spid="182359" grpId="0"/>
      <p:bldP spid="182360" grpId="0"/>
      <p:bldP spid="58" grpId="0"/>
      <p:bldP spid="3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Fragmentación</a:t>
            </a:r>
          </a:p>
        </p:txBody>
      </p:sp>
      <p:sp>
        <p:nvSpPr>
          <p:cNvPr id="56326" name="Rectangle 1027"/>
          <p:cNvSpPr>
            <a:spLocks noGrp="1" noChangeArrowheads="1"/>
          </p:cNvSpPr>
          <p:nvPr>
            <p:ph idx="1"/>
          </p:nvPr>
        </p:nvSpPr>
        <p:spPr>
          <a:xfrm>
            <a:off x="1211945" y="1600201"/>
            <a:ext cx="3978275" cy="4525963"/>
          </a:xfrm>
        </p:spPr>
        <p:txBody>
          <a:bodyPr/>
          <a:lstStyle/>
          <a:p>
            <a:pPr eaLnBrk="1" hangingPunct="1"/>
            <a:r>
              <a:rPr lang="es-ES" altLang="es-MX" dirty="0"/>
              <a:t>Fragmentación externa</a:t>
            </a:r>
          </a:p>
          <a:p>
            <a:pPr lvl="1" eaLnBrk="1" hangingPunct="1"/>
            <a:r>
              <a:rPr lang="es-ES" altLang="es-MX" dirty="0"/>
              <a:t>Existe un espacio de memoria para satisfacer una solicitud, pero no es contiguo</a:t>
            </a:r>
          </a:p>
          <a:p>
            <a:pPr eaLnBrk="1" hangingPunct="1">
              <a:buFontTx/>
              <a:buNone/>
            </a:pPr>
            <a:endParaRPr lang="es-ES" altLang="es-MX" dirty="0"/>
          </a:p>
        </p:txBody>
      </p:sp>
      <p:sp>
        <p:nvSpPr>
          <p:cNvPr id="56327" name="Rectangle 1028"/>
          <p:cNvSpPr>
            <a:spLocks noChangeArrowheads="1"/>
          </p:cNvSpPr>
          <p:nvPr/>
        </p:nvSpPr>
        <p:spPr bwMode="auto">
          <a:xfrm>
            <a:off x="7426325" y="1663701"/>
            <a:ext cx="1828800" cy="3871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2709" name="Rectangle 1029"/>
          <p:cNvSpPr>
            <a:spLocks noChangeArrowheads="1"/>
          </p:cNvSpPr>
          <p:nvPr/>
        </p:nvSpPr>
        <p:spPr bwMode="auto">
          <a:xfrm>
            <a:off x="7426325" y="1911350"/>
            <a:ext cx="1828800" cy="8207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2710" name="Rectangle 1030"/>
          <p:cNvSpPr>
            <a:spLocks noChangeArrowheads="1"/>
          </p:cNvSpPr>
          <p:nvPr/>
        </p:nvSpPr>
        <p:spPr bwMode="auto">
          <a:xfrm>
            <a:off x="7426325" y="3135314"/>
            <a:ext cx="1828800" cy="1057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2711" name="Rectangle 1031"/>
          <p:cNvSpPr>
            <a:spLocks noChangeArrowheads="1"/>
          </p:cNvSpPr>
          <p:nvPr/>
        </p:nvSpPr>
        <p:spPr bwMode="auto">
          <a:xfrm>
            <a:off x="7426325" y="4429126"/>
            <a:ext cx="1828800" cy="771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2712" name="Line 1032"/>
          <p:cNvSpPr>
            <a:spLocks noChangeShapeType="1"/>
          </p:cNvSpPr>
          <p:nvPr/>
        </p:nvSpPr>
        <p:spPr bwMode="auto">
          <a:xfrm flipV="1">
            <a:off x="6440489" y="2981325"/>
            <a:ext cx="962025" cy="1816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714" name="Line 1034"/>
          <p:cNvSpPr>
            <a:spLocks noChangeShapeType="1"/>
          </p:cNvSpPr>
          <p:nvPr/>
        </p:nvSpPr>
        <p:spPr bwMode="auto">
          <a:xfrm flipV="1">
            <a:off x="6642101" y="4346576"/>
            <a:ext cx="784225" cy="487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715" name="Text Box 1035"/>
          <p:cNvSpPr txBox="1">
            <a:spLocks noChangeArrowheads="1"/>
          </p:cNvSpPr>
          <p:nvPr/>
        </p:nvSpPr>
        <p:spPr bwMode="auto">
          <a:xfrm>
            <a:off x="4641850" y="4841876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Fragmentación externa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10" grpId="0" animBg="1"/>
      <p:bldP spid="72711" grpId="0" animBg="1"/>
      <p:bldP spid="727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Fragmentación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1358899" y="1728789"/>
            <a:ext cx="3978275" cy="4525963"/>
          </a:xfrm>
        </p:spPr>
        <p:txBody>
          <a:bodyPr/>
          <a:lstStyle/>
          <a:p>
            <a:pPr eaLnBrk="1" hangingPunct="1"/>
            <a:r>
              <a:rPr lang="es-ES" altLang="es-MX" dirty="0"/>
              <a:t>Fragmentación interna</a:t>
            </a:r>
          </a:p>
          <a:p>
            <a:pPr lvl="1" eaLnBrk="1" hangingPunct="1"/>
            <a:r>
              <a:rPr lang="es-ES" altLang="es-MX" dirty="0"/>
              <a:t>La memoria asignada es un poco mayor a la memoria solicitada</a:t>
            </a:r>
          </a:p>
          <a:p>
            <a:pPr lvl="1" eaLnBrk="1" hangingPunct="1"/>
            <a:r>
              <a:rPr lang="es-ES" altLang="es-MX" dirty="0"/>
              <a:t>Esta pequeña cantidad de memoria que sobra dentro de la partición que no se usa</a:t>
            </a:r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7413626" y="1663701"/>
            <a:ext cx="1876425" cy="3871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7426325" y="1911350"/>
            <a:ext cx="1828800" cy="18415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7435850" y="1901826"/>
            <a:ext cx="1828800" cy="168751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62575" y="4791075"/>
            <a:ext cx="1735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Fragmentación interna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 flipV="1">
            <a:off x="6154739" y="3717925"/>
            <a:ext cx="1235075" cy="1092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/>
      <p:bldP spid="235527" grpId="0" animBg="1"/>
      <p:bldP spid="2355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Fragmentación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3967163" cy="4525963"/>
          </a:xfrm>
        </p:spPr>
        <p:txBody>
          <a:bodyPr/>
          <a:lstStyle/>
          <a:p>
            <a:pPr eaLnBrk="1" hangingPunct="1"/>
            <a:r>
              <a:rPr lang="es-ES" altLang="es-MX" sz="2000" dirty="0"/>
              <a:t>Reducir la fragmentación externa por compactación</a:t>
            </a:r>
          </a:p>
          <a:p>
            <a:pPr lvl="1" eaLnBrk="1" hangingPunct="1"/>
            <a:r>
              <a:rPr lang="es-ES" altLang="es-MX" sz="2000" dirty="0"/>
              <a:t>Desplazar el contenido de la memoria para tener toda la memoria disponible en un solo bloque</a:t>
            </a:r>
          </a:p>
          <a:p>
            <a:pPr lvl="1" eaLnBrk="1" hangingPunct="1"/>
            <a:r>
              <a:rPr lang="es-ES" altLang="es-MX" sz="2000" dirty="0"/>
              <a:t>La compactación se puede hacer solo si la recolocación es dinámica</a:t>
            </a:r>
          </a:p>
          <a:p>
            <a:pPr lvl="2" eaLnBrk="1" hangingPunct="1"/>
            <a:r>
              <a:rPr lang="es-ES" altLang="es-MX" sz="1800" dirty="0"/>
              <a:t>Se hace durante el tiempo de ejecución</a:t>
            </a:r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7426325" y="1663701"/>
            <a:ext cx="1828800" cy="3871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7426325" y="1911350"/>
            <a:ext cx="1828800" cy="8207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426325" y="3135314"/>
            <a:ext cx="1828800" cy="1057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7426325" y="4429126"/>
            <a:ext cx="1828800" cy="771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7431088" y="2740026"/>
            <a:ext cx="1828800" cy="1057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7431088" y="3800476"/>
            <a:ext cx="1828800" cy="771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7" grpId="0" animBg="1"/>
      <p:bldP spid="184328" grpId="0" animBg="1"/>
      <p:bldP spid="1843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121894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242033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Paginación</a:t>
            </a: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7096126" y="1684338"/>
            <a:ext cx="9890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Times New Roman" panose="02020603050405020304" pitchFamily="18" charset="0"/>
              </a:rPr>
              <a:t>Número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Times New Roman" panose="02020603050405020304" pitchFamily="18" charset="0"/>
              </a:rPr>
              <a:t>de marco</a:t>
            </a:r>
          </a:p>
        </p:txBody>
      </p:sp>
      <p:sp>
        <p:nvSpPr>
          <p:cNvPr id="66588" name="Rectangle 41"/>
          <p:cNvSpPr>
            <a:spLocks noChangeArrowheads="1"/>
          </p:cNvSpPr>
          <p:nvPr/>
        </p:nvSpPr>
        <p:spPr bwMode="auto">
          <a:xfrm>
            <a:off x="7096125" y="4324351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589" name="Rectangle 42"/>
          <p:cNvSpPr>
            <a:spLocks noChangeArrowheads="1"/>
          </p:cNvSpPr>
          <p:nvPr/>
        </p:nvSpPr>
        <p:spPr bwMode="auto">
          <a:xfrm>
            <a:off x="7096125" y="4549776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6590" name="Rectangle 43"/>
          <p:cNvSpPr>
            <a:spLocks noChangeArrowheads="1"/>
          </p:cNvSpPr>
          <p:nvPr/>
        </p:nvSpPr>
        <p:spPr bwMode="auto">
          <a:xfrm>
            <a:off x="7096125" y="4756151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6591" name="Rectangle 44"/>
          <p:cNvSpPr>
            <a:spLocks noChangeArrowheads="1"/>
          </p:cNvSpPr>
          <p:nvPr/>
        </p:nvSpPr>
        <p:spPr bwMode="auto">
          <a:xfrm>
            <a:off x="7096125" y="5002213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66592" name="Rectangle 45"/>
          <p:cNvSpPr>
            <a:spLocks noChangeArrowheads="1"/>
          </p:cNvSpPr>
          <p:nvPr/>
        </p:nvSpPr>
        <p:spPr bwMode="auto">
          <a:xfrm>
            <a:off x="7096125" y="5218113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66593" name="Rectangle 46"/>
          <p:cNvSpPr>
            <a:spLocks noChangeArrowheads="1"/>
          </p:cNvSpPr>
          <p:nvPr/>
        </p:nvSpPr>
        <p:spPr bwMode="auto">
          <a:xfrm>
            <a:off x="7096125" y="5434013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6594" name="Rectangle 47"/>
          <p:cNvSpPr>
            <a:spLocks noChangeArrowheads="1"/>
          </p:cNvSpPr>
          <p:nvPr/>
        </p:nvSpPr>
        <p:spPr bwMode="auto">
          <a:xfrm>
            <a:off x="7096125" y="2981326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95" name="Rectangle 48"/>
          <p:cNvSpPr>
            <a:spLocks noChangeArrowheads="1"/>
          </p:cNvSpPr>
          <p:nvPr/>
        </p:nvSpPr>
        <p:spPr bwMode="auto">
          <a:xfrm>
            <a:off x="7096125" y="3187701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596" name="Rectangle 49"/>
          <p:cNvSpPr>
            <a:spLocks noChangeArrowheads="1"/>
          </p:cNvSpPr>
          <p:nvPr/>
        </p:nvSpPr>
        <p:spPr bwMode="auto">
          <a:xfrm>
            <a:off x="7096125" y="3422651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97" name="Rectangle 50"/>
          <p:cNvSpPr>
            <a:spLocks noChangeArrowheads="1"/>
          </p:cNvSpPr>
          <p:nvPr/>
        </p:nvSpPr>
        <p:spPr bwMode="auto">
          <a:xfrm>
            <a:off x="7096125" y="3630613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598" name="Rectangle 51"/>
          <p:cNvSpPr>
            <a:spLocks noChangeArrowheads="1"/>
          </p:cNvSpPr>
          <p:nvPr/>
        </p:nvSpPr>
        <p:spPr bwMode="auto">
          <a:xfrm>
            <a:off x="7096125" y="3865563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599" name="Rectangle 52"/>
          <p:cNvSpPr>
            <a:spLocks noChangeArrowheads="1"/>
          </p:cNvSpPr>
          <p:nvPr/>
        </p:nvSpPr>
        <p:spPr bwMode="auto">
          <a:xfrm>
            <a:off x="7096125" y="4090988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600" name="Rectangle 53"/>
          <p:cNvSpPr>
            <a:spLocks noChangeArrowheads="1"/>
          </p:cNvSpPr>
          <p:nvPr/>
        </p:nvSpPr>
        <p:spPr bwMode="auto">
          <a:xfrm>
            <a:off x="7096125" y="2549526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601" name="Rectangle 54"/>
          <p:cNvSpPr>
            <a:spLocks noChangeArrowheads="1"/>
          </p:cNvSpPr>
          <p:nvPr/>
        </p:nvSpPr>
        <p:spPr bwMode="auto">
          <a:xfrm>
            <a:off x="7096125" y="2765426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602" name="Rectangle 55"/>
          <p:cNvSpPr>
            <a:spLocks noChangeArrowheads="1"/>
          </p:cNvSpPr>
          <p:nvPr/>
        </p:nvSpPr>
        <p:spPr bwMode="auto">
          <a:xfrm>
            <a:off x="7096125" y="2333626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603" name="Rectangle 56"/>
          <p:cNvSpPr>
            <a:spLocks noChangeArrowheads="1"/>
          </p:cNvSpPr>
          <p:nvPr/>
        </p:nvSpPr>
        <p:spPr bwMode="auto">
          <a:xfrm>
            <a:off x="7096125" y="5670551"/>
            <a:ext cx="647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dirty="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7623176" y="2262189"/>
            <a:ext cx="1781175" cy="36798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" name="Conector recto 7"/>
          <p:cNvCxnSpPr/>
          <p:nvPr/>
        </p:nvCxnSpPr>
        <p:spPr bwMode="auto">
          <a:xfrm>
            <a:off x="7623176" y="25098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 bwMode="auto">
          <a:xfrm>
            <a:off x="7632701" y="27384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 bwMode="auto">
          <a:xfrm>
            <a:off x="7623176" y="29670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 bwMode="auto">
          <a:xfrm>
            <a:off x="7632701" y="3186113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 bwMode="auto">
          <a:xfrm>
            <a:off x="7604126" y="34051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 bwMode="auto">
          <a:xfrm>
            <a:off x="7613651" y="36337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 bwMode="auto">
          <a:xfrm>
            <a:off x="7604126" y="38623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 bwMode="auto">
          <a:xfrm>
            <a:off x="7613651" y="4081463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 bwMode="auto">
          <a:xfrm>
            <a:off x="7632701" y="43195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 bwMode="auto">
          <a:xfrm>
            <a:off x="7642226" y="45481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 bwMode="auto">
          <a:xfrm>
            <a:off x="7632701" y="477678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 bwMode="auto">
          <a:xfrm>
            <a:off x="7642226" y="4995863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 bwMode="auto">
          <a:xfrm>
            <a:off x="7613651" y="52149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 bwMode="auto">
          <a:xfrm>
            <a:off x="7623176" y="54435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 bwMode="auto">
          <a:xfrm>
            <a:off x="7613651" y="5672138"/>
            <a:ext cx="1781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604125" y="1397556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Física</a:t>
            </a:r>
          </a:p>
        </p:txBody>
      </p:sp>
      <p:sp>
        <p:nvSpPr>
          <p:cNvPr id="96" name="Rectángulo redondeado 95"/>
          <p:cNvSpPr/>
          <p:nvPr/>
        </p:nvSpPr>
        <p:spPr bwMode="auto">
          <a:xfrm>
            <a:off x="1767414" y="1936803"/>
            <a:ext cx="4493687" cy="1328023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Divide la memoria física en bloques de tamaño fijo llamados </a:t>
            </a:r>
            <a:r>
              <a:rPr lang="es-MX" b="1" dirty="0">
                <a:solidFill>
                  <a:schemeClr val="bg1"/>
                </a:solidFill>
                <a:latin typeface="Arial" charset="0"/>
              </a:rPr>
              <a:t>marcos</a:t>
            </a:r>
          </a:p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El tamaño  de los marcos es potencia de 2, usualmente entre 512 y 8192 bytes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3616326" y="4898447"/>
            <a:ext cx="1787525" cy="900039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Rectángulo 97"/>
          <p:cNvSpPr/>
          <p:nvPr/>
        </p:nvSpPr>
        <p:spPr bwMode="auto">
          <a:xfrm>
            <a:off x="3616326" y="4893684"/>
            <a:ext cx="1787525" cy="228166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A.0</a:t>
            </a:r>
          </a:p>
        </p:txBody>
      </p:sp>
      <p:sp>
        <p:nvSpPr>
          <p:cNvPr id="99" name="Rectángulo 98"/>
          <p:cNvSpPr/>
          <p:nvPr/>
        </p:nvSpPr>
        <p:spPr bwMode="auto">
          <a:xfrm>
            <a:off x="3616326" y="5122284"/>
            <a:ext cx="1787525" cy="228166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A.1</a:t>
            </a:r>
          </a:p>
        </p:txBody>
      </p:sp>
      <p:sp>
        <p:nvSpPr>
          <p:cNvPr id="100" name="Rectángulo 99"/>
          <p:cNvSpPr/>
          <p:nvPr/>
        </p:nvSpPr>
        <p:spPr bwMode="auto">
          <a:xfrm>
            <a:off x="3616326" y="5350884"/>
            <a:ext cx="1787525" cy="228166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A.2</a:t>
            </a:r>
          </a:p>
        </p:txBody>
      </p:sp>
      <p:sp>
        <p:nvSpPr>
          <p:cNvPr id="101" name="Rectángulo 100"/>
          <p:cNvSpPr/>
          <p:nvPr/>
        </p:nvSpPr>
        <p:spPr bwMode="auto">
          <a:xfrm>
            <a:off x="3616326" y="5570319"/>
            <a:ext cx="1787525" cy="228166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A.3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901462" y="4500549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A</a:t>
            </a:r>
          </a:p>
        </p:txBody>
      </p:sp>
      <p:sp>
        <p:nvSpPr>
          <p:cNvPr id="103" name="Rectángulo redondeado 102"/>
          <p:cNvSpPr/>
          <p:nvPr/>
        </p:nvSpPr>
        <p:spPr bwMode="auto">
          <a:xfrm>
            <a:off x="1748364" y="1901538"/>
            <a:ext cx="4493687" cy="715089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Divide los procesos en bloques del mismo tamaño llamados páginas</a:t>
            </a:r>
          </a:p>
        </p:txBody>
      </p:sp>
      <p:sp>
        <p:nvSpPr>
          <p:cNvPr id="104" name="Rectángulo redondeado 103"/>
          <p:cNvSpPr/>
          <p:nvPr/>
        </p:nvSpPr>
        <p:spPr bwMode="auto">
          <a:xfrm>
            <a:off x="1729314" y="2057113"/>
            <a:ext cx="4493687" cy="715089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El espacio de direcciones lógico de un proceso puede no estar contiguo</a:t>
            </a:r>
          </a:p>
        </p:txBody>
      </p:sp>
    </p:spTree>
    <p:extLst>
      <p:ext uri="{BB962C8B-B14F-4D97-AF65-F5344CB8AC3E}">
        <p14:creationId xmlns:p14="http://schemas.microsoft.com/office/powerpoint/2010/main" val="767475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9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3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1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9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1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3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2891 -0.3481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5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32852 -0.3141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32826 -0.2488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32878 -0.1824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88" grpId="0"/>
      <p:bldP spid="66589" grpId="0"/>
      <p:bldP spid="66590" grpId="0"/>
      <p:bldP spid="66591" grpId="0"/>
      <p:bldP spid="66592" grpId="0"/>
      <p:bldP spid="66593" grpId="0"/>
      <p:bldP spid="66594" grpId="0"/>
      <p:bldP spid="66595" grpId="0"/>
      <p:bldP spid="66596" grpId="0"/>
      <p:bldP spid="66597" grpId="0"/>
      <p:bldP spid="66598" grpId="0"/>
      <p:bldP spid="66599" grpId="0"/>
      <p:bldP spid="66600" grpId="0"/>
      <p:bldP spid="66601" grpId="0"/>
      <p:bldP spid="66602" grpId="0"/>
      <p:bldP spid="66603" grpId="0"/>
      <p:bldP spid="96" grpId="0" animBg="1"/>
      <p:bldP spid="96" grpId="1" animBg="1"/>
      <p:bldP spid="10" grpId="0" animBg="1"/>
      <p:bldP spid="10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1" grpId="0"/>
      <p:bldP spid="11" grpId="1"/>
      <p:bldP spid="103" grpId="0" animBg="1"/>
      <p:bldP spid="103" grpId="1" animBg="1"/>
      <p:bldP spid="1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/>
              <a:t>Paginación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MX" dirty="0"/>
              <a:t>Para ejecutar un programa de n páginas, se necesitan n marcos libres para cargar el programa</a:t>
            </a:r>
          </a:p>
          <a:p>
            <a:r>
              <a:rPr lang="es-ES" altLang="es-MX" dirty="0"/>
              <a:t>Una tabla de páginas para traducir direcciones lógicas a direcciones físicas</a:t>
            </a:r>
          </a:p>
          <a:p>
            <a:r>
              <a:rPr lang="es-ES" altLang="es-MX" dirty="0"/>
              <a:t>Hay fragmentación interna</a:t>
            </a:r>
          </a:p>
          <a:p>
            <a:pPr lvl="1"/>
            <a:r>
              <a:rPr lang="es-ES" altLang="es-MX" dirty="0"/>
              <a:t>Ejemplo:</a:t>
            </a:r>
          </a:p>
          <a:p>
            <a:pPr lvl="2"/>
            <a:r>
              <a:rPr lang="es-ES" altLang="es-MX" dirty="0"/>
              <a:t>Las páginas miden 4096 bytes</a:t>
            </a:r>
          </a:p>
          <a:p>
            <a:pPr lvl="2"/>
            <a:r>
              <a:rPr lang="es-ES" altLang="es-MX" dirty="0"/>
              <a:t>Un proceso mide 10240 bytes</a:t>
            </a:r>
          </a:p>
          <a:p>
            <a:pPr lvl="2"/>
            <a:r>
              <a:rPr lang="es-ES" altLang="es-MX" dirty="0"/>
              <a:t>Requiere 3 páginas</a:t>
            </a:r>
          </a:p>
          <a:p>
            <a:pPr lvl="3"/>
            <a:r>
              <a:rPr lang="es-ES" altLang="es-MX" dirty="0" err="1"/>
              <a:t>Pag</a:t>
            </a:r>
            <a:r>
              <a:rPr lang="es-ES" altLang="es-MX" dirty="0"/>
              <a:t> 0: 4096 bytes</a:t>
            </a:r>
          </a:p>
          <a:p>
            <a:pPr lvl="3"/>
            <a:r>
              <a:rPr lang="es-ES" altLang="es-MX" dirty="0" err="1"/>
              <a:t>Pag</a:t>
            </a:r>
            <a:r>
              <a:rPr lang="es-ES" altLang="es-MX" dirty="0"/>
              <a:t> 1: 4096 bytes</a:t>
            </a:r>
          </a:p>
          <a:p>
            <a:pPr lvl="3"/>
            <a:r>
              <a:rPr lang="es-ES" altLang="es-MX" dirty="0" err="1"/>
              <a:t>Pag</a:t>
            </a:r>
            <a:r>
              <a:rPr lang="es-ES" altLang="es-MX" dirty="0"/>
              <a:t> 2: 2048 bytes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8064501" y="3712027"/>
            <a:ext cx="1667101" cy="1978820"/>
          </a:xfrm>
          <a:prstGeom prst="rect">
            <a:avLst/>
          </a:prstGeom>
          <a:solidFill>
            <a:srgbClr val="99FF9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8056790" y="3705338"/>
            <a:ext cx="1667101" cy="7982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8056789" y="4503624"/>
            <a:ext cx="1667101" cy="7982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056789" y="5301910"/>
            <a:ext cx="1667101" cy="7982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5943599" y="5690848"/>
            <a:ext cx="184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Fragmentación interna</a:t>
            </a:r>
          </a:p>
        </p:txBody>
      </p:sp>
      <p:cxnSp>
        <p:nvCxnSpPr>
          <p:cNvPr id="5" name="Conector recto de flecha 4"/>
          <p:cNvCxnSpPr/>
          <p:nvPr/>
        </p:nvCxnSpPr>
        <p:spPr bwMode="auto">
          <a:xfrm flipV="1">
            <a:off x="7366000" y="5867400"/>
            <a:ext cx="1549400" cy="2327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animBg="1"/>
      <p:bldP spid="9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Paginación</a:t>
            </a: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4578351" y="1371600"/>
            <a:ext cx="9890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Times New Roman" panose="02020603050405020304" pitchFamily="18" charset="0"/>
              </a:rPr>
              <a:t>Número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Times New Roman" panose="02020603050405020304" pitchFamily="18" charset="0"/>
              </a:rPr>
              <a:t>de marco</a:t>
            </a:r>
          </a:p>
        </p:txBody>
      </p:sp>
      <p:sp>
        <p:nvSpPr>
          <p:cNvPr id="66567" name="Rectangle 4"/>
          <p:cNvSpPr>
            <a:spLocks noChangeArrowheads="1"/>
          </p:cNvSpPr>
          <p:nvPr/>
        </p:nvSpPr>
        <p:spPr bwMode="auto">
          <a:xfrm>
            <a:off x="5226050" y="20208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68" name="Rectangle 5"/>
          <p:cNvSpPr>
            <a:spLocks noChangeArrowheads="1"/>
          </p:cNvSpPr>
          <p:nvPr/>
        </p:nvSpPr>
        <p:spPr bwMode="auto">
          <a:xfrm>
            <a:off x="5226050" y="22367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69" name="Rectangle 6"/>
          <p:cNvSpPr>
            <a:spLocks noChangeArrowheads="1"/>
          </p:cNvSpPr>
          <p:nvPr/>
        </p:nvSpPr>
        <p:spPr bwMode="auto">
          <a:xfrm>
            <a:off x="5226050" y="24526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0" name="Rectangle 7"/>
          <p:cNvSpPr>
            <a:spLocks noChangeArrowheads="1"/>
          </p:cNvSpPr>
          <p:nvPr/>
        </p:nvSpPr>
        <p:spPr bwMode="auto">
          <a:xfrm>
            <a:off x="5226050" y="26685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1" name="Rectangle 8"/>
          <p:cNvSpPr>
            <a:spLocks noChangeArrowheads="1"/>
          </p:cNvSpPr>
          <p:nvPr/>
        </p:nvSpPr>
        <p:spPr bwMode="auto">
          <a:xfrm>
            <a:off x="5226050" y="28844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2" name="Rectangle 9"/>
          <p:cNvSpPr>
            <a:spLocks noChangeArrowheads="1"/>
          </p:cNvSpPr>
          <p:nvPr/>
        </p:nvSpPr>
        <p:spPr bwMode="auto">
          <a:xfrm>
            <a:off x="5226050" y="31003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3" name="Rectangle 10"/>
          <p:cNvSpPr>
            <a:spLocks noChangeArrowheads="1"/>
          </p:cNvSpPr>
          <p:nvPr/>
        </p:nvSpPr>
        <p:spPr bwMode="auto">
          <a:xfrm>
            <a:off x="5226050" y="33162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4" name="Rectangle 11"/>
          <p:cNvSpPr>
            <a:spLocks noChangeArrowheads="1"/>
          </p:cNvSpPr>
          <p:nvPr/>
        </p:nvSpPr>
        <p:spPr bwMode="auto">
          <a:xfrm>
            <a:off x="5226050" y="3532188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5" name="Rectangle 12"/>
          <p:cNvSpPr>
            <a:spLocks noChangeArrowheads="1"/>
          </p:cNvSpPr>
          <p:nvPr/>
        </p:nvSpPr>
        <p:spPr bwMode="auto">
          <a:xfrm>
            <a:off x="5226050" y="37496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6" name="Rectangle 13"/>
          <p:cNvSpPr>
            <a:spLocks noChangeArrowheads="1"/>
          </p:cNvSpPr>
          <p:nvPr/>
        </p:nvSpPr>
        <p:spPr bwMode="auto">
          <a:xfrm>
            <a:off x="5226050" y="39655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7" name="Rectangle 14"/>
          <p:cNvSpPr>
            <a:spLocks noChangeArrowheads="1"/>
          </p:cNvSpPr>
          <p:nvPr/>
        </p:nvSpPr>
        <p:spPr bwMode="auto">
          <a:xfrm>
            <a:off x="5226050" y="41814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8" name="Rectangle 15"/>
          <p:cNvSpPr>
            <a:spLocks noChangeArrowheads="1"/>
          </p:cNvSpPr>
          <p:nvPr/>
        </p:nvSpPr>
        <p:spPr bwMode="auto">
          <a:xfrm>
            <a:off x="5226050" y="43973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79" name="Rectangle 16"/>
          <p:cNvSpPr>
            <a:spLocks noChangeArrowheads="1"/>
          </p:cNvSpPr>
          <p:nvPr/>
        </p:nvSpPr>
        <p:spPr bwMode="auto">
          <a:xfrm>
            <a:off x="5226050" y="46132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80" name="Rectangle 17"/>
          <p:cNvSpPr>
            <a:spLocks noChangeArrowheads="1"/>
          </p:cNvSpPr>
          <p:nvPr/>
        </p:nvSpPr>
        <p:spPr bwMode="auto">
          <a:xfrm>
            <a:off x="5226050" y="48291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81" name="Rectangle 18"/>
          <p:cNvSpPr>
            <a:spLocks noChangeArrowheads="1"/>
          </p:cNvSpPr>
          <p:nvPr/>
        </p:nvSpPr>
        <p:spPr bwMode="auto">
          <a:xfrm>
            <a:off x="5226050" y="50450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6582" name="Rectangle 19"/>
          <p:cNvSpPr>
            <a:spLocks noChangeArrowheads="1"/>
          </p:cNvSpPr>
          <p:nvPr/>
        </p:nvSpPr>
        <p:spPr bwMode="auto">
          <a:xfrm>
            <a:off x="5226050" y="5260975"/>
            <a:ext cx="15113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226050" y="2020888"/>
            <a:ext cx="1511300" cy="863600"/>
            <a:chOff x="1247" y="618"/>
            <a:chExt cx="952" cy="544"/>
          </a:xfrm>
        </p:grpSpPr>
        <p:sp>
          <p:nvSpPr>
            <p:cNvPr id="66616" name="Rectangle 21"/>
            <p:cNvSpPr>
              <a:spLocks noChangeArrowheads="1"/>
            </p:cNvSpPr>
            <p:nvPr/>
          </p:nvSpPr>
          <p:spPr bwMode="auto">
            <a:xfrm>
              <a:off x="1247" y="618"/>
              <a:ext cx="95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66617" name="Rectangle 22"/>
            <p:cNvSpPr>
              <a:spLocks noChangeArrowheads="1"/>
            </p:cNvSpPr>
            <p:nvPr/>
          </p:nvSpPr>
          <p:spPr bwMode="auto">
            <a:xfrm>
              <a:off x="1247" y="754"/>
              <a:ext cx="95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66618" name="Rectangle 23"/>
            <p:cNvSpPr>
              <a:spLocks noChangeArrowheads="1"/>
            </p:cNvSpPr>
            <p:nvPr/>
          </p:nvSpPr>
          <p:spPr bwMode="auto">
            <a:xfrm>
              <a:off x="1247" y="890"/>
              <a:ext cx="95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66619" name="Rectangle 24"/>
            <p:cNvSpPr>
              <a:spLocks noChangeArrowheads="1"/>
            </p:cNvSpPr>
            <p:nvPr/>
          </p:nvSpPr>
          <p:spPr bwMode="auto">
            <a:xfrm>
              <a:off x="1247" y="1026"/>
              <a:ext cx="95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A3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226050" y="2884488"/>
            <a:ext cx="1511300" cy="647700"/>
            <a:chOff x="1338" y="572"/>
            <a:chExt cx="952" cy="408"/>
          </a:xfrm>
        </p:grpSpPr>
        <p:sp>
          <p:nvSpPr>
            <p:cNvPr id="66613" name="Rectangle 26"/>
            <p:cNvSpPr>
              <a:spLocks noChangeArrowheads="1"/>
            </p:cNvSpPr>
            <p:nvPr/>
          </p:nvSpPr>
          <p:spPr bwMode="auto">
            <a:xfrm>
              <a:off x="1338" y="572"/>
              <a:ext cx="952" cy="1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B0</a:t>
              </a:r>
            </a:p>
          </p:txBody>
        </p:sp>
        <p:sp>
          <p:nvSpPr>
            <p:cNvPr id="66614" name="Rectangle 27"/>
            <p:cNvSpPr>
              <a:spLocks noChangeArrowheads="1"/>
            </p:cNvSpPr>
            <p:nvPr/>
          </p:nvSpPr>
          <p:spPr bwMode="auto">
            <a:xfrm>
              <a:off x="1338" y="708"/>
              <a:ext cx="952" cy="1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B1</a:t>
              </a:r>
            </a:p>
          </p:txBody>
        </p:sp>
        <p:sp>
          <p:nvSpPr>
            <p:cNvPr id="66615" name="Rectangle 28"/>
            <p:cNvSpPr>
              <a:spLocks noChangeArrowheads="1"/>
            </p:cNvSpPr>
            <p:nvPr/>
          </p:nvSpPr>
          <p:spPr bwMode="auto">
            <a:xfrm>
              <a:off x="1338" y="844"/>
              <a:ext cx="952" cy="1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B2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26050" y="3532189"/>
            <a:ext cx="1511300" cy="865187"/>
            <a:chOff x="2472" y="2068"/>
            <a:chExt cx="952" cy="545"/>
          </a:xfrm>
        </p:grpSpPr>
        <p:sp>
          <p:nvSpPr>
            <p:cNvPr id="66609" name="Rectangle 30"/>
            <p:cNvSpPr>
              <a:spLocks noChangeArrowheads="1"/>
            </p:cNvSpPr>
            <p:nvPr/>
          </p:nvSpPr>
          <p:spPr bwMode="auto">
            <a:xfrm>
              <a:off x="2472" y="2068"/>
              <a:ext cx="952" cy="1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C0</a:t>
              </a:r>
            </a:p>
          </p:txBody>
        </p:sp>
        <p:sp>
          <p:nvSpPr>
            <p:cNvPr id="66610" name="Rectangle 31"/>
            <p:cNvSpPr>
              <a:spLocks noChangeArrowheads="1"/>
            </p:cNvSpPr>
            <p:nvPr/>
          </p:nvSpPr>
          <p:spPr bwMode="auto">
            <a:xfrm>
              <a:off x="2472" y="2205"/>
              <a:ext cx="952" cy="1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66611" name="Rectangle 32"/>
            <p:cNvSpPr>
              <a:spLocks noChangeArrowheads="1"/>
            </p:cNvSpPr>
            <p:nvPr/>
          </p:nvSpPr>
          <p:spPr bwMode="auto">
            <a:xfrm>
              <a:off x="2472" y="2341"/>
              <a:ext cx="952" cy="1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66612" name="Rectangle 33"/>
            <p:cNvSpPr>
              <a:spLocks noChangeArrowheads="1"/>
            </p:cNvSpPr>
            <p:nvPr/>
          </p:nvSpPr>
          <p:spPr bwMode="auto">
            <a:xfrm>
              <a:off x="2472" y="2477"/>
              <a:ext cx="952" cy="1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C3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226050" y="2884489"/>
            <a:ext cx="1511300" cy="1944687"/>
            <a:chOff x="3742" y="2160"/>
            <a:chExt cx="952" cy="1225"/>
          </a:xfrm>
        </p:grpSpPr>
        <p:sp>
          <p:nvSpPr>
            <p:cNvPr id="66604" name="Rectangle 35"/>
            <p:cNvSpPr>
              <a:spLocks noChangeArrowheads="1"/>
            </p:cNvSpPr>
            <p:nvPr/>
          </p:nvSpPr>
          <p:spPr bwMode="auto">
            <a:xfrm>
              <a:off x="3742" y="2160"/>
              <a:ext cx="952" cy="1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66605" name="Rectangle 36"/>
            <p:cNvSpPr>
              <a:spLocks noChangeArrowheads="1"/>
            </p:cNvSpPr>
            <p:nvPr/>
          </p:nvSpPr>
          <p:spPr bwMode="auto">
            <a:xfrm>
              <a:off x="3742" y="2296"/>
              <a:ext cx="952" cy="1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66606" name="Rectangle 37"/>
            <p:cNvSpPr>
              <a:spLocks noChangeArrowheads="1"/>
            </p:cNvSpPr>
            <p:nvPr/>
          </p:nvSpPr>
          <p:spPr bwMode="auto">
            <a:xfrm>
              <a:off x="3742" y="2432"/>
              <a:ext cx="952" cy="1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66607" name="Rectangle 38"/>
            <p:cNvSpPr>
              <a:spLocks noChangeArrowheads="1"/>
            </p:cNvSpPr>
            <p:nvPr/>
          </p:nvSpPr>
          <p:spPr bwMode="auto">
            <a:xfrm>
              <a:off x="3742" y="3113"/>
              <a:ext cx="952" cy="1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66608" name="Rectangle 39"/>
            <p:cNvSpPr>
              <a:spLocks noChangeArrowheads="1"/>
            </p:cNvSpPr>
            <p:nvPr/>
          </p:nvSpPr>
          <p:spPr bwMode="auto">
            <a:xfrm>
              <a:off x="3742" y="3249"/>
              <a:ext cx="952" cy="1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D4</a:t>
              </a:r>
            </a:p>
          </p:txBody>
        </p:sp>
      </p:grpSp>
      <p:grpSp>
        <p:nvGrpSpPr>
          <p:cNvPr id="66587" name="Group 40"/>
          <p:cNvGrpSpPr>
            <a:grpSpLocks/>
          </p:cNvGrpSpPr>
          <p:nvPr/>
        </p:nvGrpSpPr>
        <p:grpSpPr bwMode="auto">
          <a:xfrm>
            <a:off x="4578350" y="2020889"/>
            <a:ext cx="647700" cy="3455987"/>
            <a:chOff x="3878" y="1480"/>
            <a:chExt cx="408" cy="2177"/>
          </a:xfrm>
        </p:grpSpPr>
        <p:sp>
          <p:nvSpPr>
            <p:cNvPr id="66588" name="Rectangle 41"/>
            <p:cNvSpPr>
              <a:spLocks noChangeArrowheads="1"/>
            </p:cNvSpPr>
            <p:nvPr/>
          </p:nvSpPr>
          <p:spPr bwMode="auto">
            <a:xfrm>
              <a:off x="3878" y="2704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6589" name="Rectangle 42"/>
            <p:cNvSpPr>
              <a:spLocks noChangeArrowheads="1"/>
            </p:cNvSpPr>
            <p:nvPr/>
          </p:nvSpPr>
          <p:spPr bwMode="auto">
            <a:xfrm>
              <a:off x="3878" y="2840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6590" name="Rectangle 43"/>
            <p:cNvSpPr>
              <a:spLocks noChangeArrowheads="1"/>
            </p:cNvSpPr>
            <p:nvPr/>
          </p:nvSpPr>
          <p:spPr bwMode="auto">
            <a:xfrm>
              <a:off x="3878" y="2976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6591" name="Rectangle 44"/>
            <p:cNvSpPr>
              <a:spLocks noChangeArrowheads="1"/>
            </p:cNvSpPr>
            <p:nvPr/>
          </p:nvSpPr>
          <p:spPr bwMode="auto">
            <a:xfrm>
              <a:off x="3878" y="3113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66592" name="Rectangle 45"/>
            <p:cNvSpPr>
              <a:spLocks noChangeArrowheads="1"/>
            </p:cNvSpPr>
            <p:nvPr/>
          </p:nvSpPr>
          <p:spPr bwMode="auto">
            <a:xfrm>
              <a:off x="3878" y="3249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66593" name="Rectangle 46"/>
            <p:cNvSpPr>
              <a:spLocks noChangeArrowheads="1"/>
            </p:cNvSpPr>
            <p:nvPr/>
          </p:nvSpPr>
          <p:spPr bwMode="auto">
            <a:xfrm>
              <a:off x="3878" y="3385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6594" name="Rectangle 47"/>
            <p:cNvSpPr>
              <a:spLocks noChangeArrowheads="1"/>
            </p:cNvSpPr>
            <p:nvPr/>
          </p:nvSpPr>
          <p:spPr bwMode="auto">
            <a:xfrm>
              <a:off x="3878" y="1888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6595" name="Rectangle 48"/>
            <p:cNvSpPr>
              <a:spLocks noChangeArrowheads="1"/>
            </p:cNvSpPr>
            <p:nvPr/>
          </p:nvSpPr>
          <p:spPr bwMode="auto">
            <a:xfrm>
              <a:off x="3878" y="2024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6596" name="Rectangle 49"/>
            <p:cNvSpPr>
              <a:spLocks noChangeArrowheads="1"/>
            </p:cNvSpPr>
            <p:nvPr/>
          </p:nvSpPr>
          <p:spPr bwMode="auto">
            <a:xfrm>
              <a:off x="3878" y="2160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6597" name="Rectangle 50"/>
            <p:cNvSpPr>
              <a:spLocks noChangeArrowheads="1"/>
            </p:cNvSpPr>
            <p:nvPr/>
          </p:nvSpPr>
          <p:spPr bwMode="auto">
            <a:xfrm>
              <a:off x="3878" y="2297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6598" name="Rectangle 51"/>
            <p:cNvSpPr>
              <a:spLocks noChangeArrowheads="1"/>
            </p:cNvSpPr>
            <p:nvPr/>
          </p:nvSpPr>
          <p:spPr bwMode="auto">
            <a:xfrm>
              <a:off x="3878" y="2433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6599" name="Rectangle 52"/>
            <p:cNvSpPr>
              <a:spLocks noChangeArrowheads="1"/>
            </p:cNvSpPr>
            <p:nvPr/>
          </p:nvSpPr>
          <p:spPr bwMode="auto">
            <a:xfrm>
              <a:off x="3878" y="2569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6600" name="Rectangle 53"/>
            <p:cNvSpPr>
              <a:spLocks noChangeArrowheads="1"/>
            </p:cNvSpPr>
            <p:nvPr/>
          </p:nvSpPr>
          <p:spPr bwMode="auto">
            <a:xfrm>
              <a:off x="3878" y="1616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601" name="Rectangle 54"/>
            <p:cNvSpPr>
              <a:spLocks noChangeArrowheads="1"/>
            </p:cNvSpPr>
            <p:nvPr/>
          </p:nvSpPr>
          <p:spPr bwMode="auto">
            <a:xfrm>
              <a:off x="3878" y="1752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602" name="Rectangle 55"/>
            <p:cNvSpPr>
              <a:spLocks noChangeArrowheads="1"/>
            </p:cNvSpPr>
            <p:nvPr/>
          </p:nvSpPr>
          <p:spPr bwMode="auto">
            <a:xfrm>
              <a:off x="3878" y="1480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603" name="Rectangle 56"/>
            <p:cNvSpPr>
              <a:spLocks noChangeArrowheads="1"/>
            </p:cNvSpPr>
            <p:nvPr/>
          </p:nvSpPr>
          <p:spPr bwMode="auto">
            <a:xfrm>
              <a:off x="3878" y="3522"/>
              <a:ext cx="4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latin typeface="Times New Roman" panose="02020603050405020304" pitchFamily="18" charset="0"/>
                </a:rPr>
                <a:t>15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0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Ejemplo de tablas de páginas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2306638" y="2682876"/>
            <a:ext cx="1054100" cy="1433513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2308226" y="3016250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>
            <a:off x="2308226" y="3357563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2308226" y="3697288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5653088" y="2676525"/>
            <a:ext cx="1054100" cy="1347788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7594" name="Line 8"/>
          <p:cNvSpPr>
            <a:spLocks noChangeShapeType="1"/>
          </p:cNvSpPr>
          <p:nvPr/>
        </p:nvSpPr>
        <p:spPr bwMode="auto">
          <a:xfrm>
            <a:off x="5661026" y="3016250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95" name="Line 9"/>
          <p:cNvSpPr>
            <a:spLocks noChangeShapeType="1"/>
          </p:cNvSpPr>
          <p:nvPr/>
        </p:nvSpPr>
        <p:spPr bwMode="auto">
          <a:xfrm>
            <a:off x="5661026" y="3357563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596" name="Line 10"/>
          <p:cNvSpPr>
            <a:spLocks noChangeShapeType="1"/>
          </p:cNvSpPr>
          <p:nvPr/>
        </p:nvSpPr>
        <p:spPr bwMode="auto">
          <a:xfrm>
            <a:off x="5661026" y="3697288"/>
            <a:ext cx="105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597" name="Group 11"/>
          <p:cNvGrpSpPr>
            <a:grpSpLocks/>
          </p:cNvGrpSpPr>
          <p:nvPr/>
        </p:nvGrpSpPr>
        <p:grpSpPr bwMode="auto">
          <a:xfrm>
            <a:off x="3983038" y="2682876"/>
            <a:ext cx="1054100" cy="1008063"/>
            <a:chOff x="1732" y="1444"/>
            <a:chExt cx="664" cy="568"/>
          </a:xfrm>
        </p:grpSpPr>
        <p:sp>
          <p:nvSpPr>
            <p:cNvPr id="67646" name="Rectangle 12"/>
            <p:cNvSpPr>
              <a:spLocks noChangeArrowheads="1"/>
            </p:cNvSpPr>
            <p:nvPr/>
          </p:nvSpPr>
          <p:spPr bwMode="auto">
            <a:xfrm>
              <a:off x="1732" y="1444"/>
              <a:ext cx="664" cy="56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67647" name="Line 13"/>
            <p:cNvSpPr>
              <a:spLocks noChangeShapeType="1"/>
            </p:cNvSpPr>
            <p:nvPr/>
          </p:nvSpPr>
          <p:spPr bwMode="auto">
            <a:xfrm>
              <a:off x="1733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48" name="Line 14"/>
            <p:cNvSpPr>
              <a:spLocks noChangeShapeType="1"/>
            </p:cNvSpPr>
            <p:nvPr/>
          </p:nvSpPr>
          <p:spPr bwMode="auto">
            <a:xfrm>
              <a:off x="1733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8950325" y="2682875"/>
            <a:ext cx="1054100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8951913" y="3016250"/>
            <a:ext cx="105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600" name="Rectangle 17"/>
          <p:cNvSpPr>
            <a:spLocks noChangeArrowheads="1"/>
          </p:cNvSpPr>
          <p:nvPr/>
        </p:nvSpPr>
        <p:spPr bwMode="auto">
          <a:xfrm>
            <a:off x="1905000" y="259080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0</a:t>
            </a:r>
          </a:p>
        </p:txBody>
      </p:sp>
      <p:sp>
        <p:nvSpPr>
          <p:cNvPr id="67601" name="Rectangle 18"/>
          <p:cNvSpPr>
            <a:spLocks noChangeArrowheads="1"/>
          </p:cNvSpPr>
          <p:nvPr/>
        </p:nvSpPr>
        <p:spPr bwMode="auto">
          <a:xfrm>
            <a:off x="19050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</a:t>
            </a:r>
          </a:p>
        </p:txBody>
      </p:sp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19050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2</a:t>
            </a:r>
          </a:p>
        </p:txBody>
      </p:sp>
      <p:sp>
        <p:nvSpPr>
          <p:cNvPr id="67603" name="Rectangle 20"/>
          <p:cNvSpPr>
            <a:spLocks noChangeArrowheads="1"/>
          </p:cNvSpPr>
          <p:nvPr/>
        </p:nvSpPr>
        <p:spPr bwMode="auto">
          <a:xfrm>
            <a:off x="1905000" y="3697288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3</a:t>
            </a:r>
          </a:p>
        </p:txBody>
      </p:sp>
      <p:sp>
        <p:nvSpPr>
          <p:cNvPr id="67604" name="Rectangle 21"/>
          <p:cNvSpPr>
            <a:spLocks noChangeArrowheads="1"/>
          </p:cNvSpPr>
          <p:nvPr/>
        </p:nvSpPr>
        <p:spPr bwMode="auto">
          <a:xfrm>
            <a:off x="2286000" y="4378325"/>
            <a:ext cx="106253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Proceso A</a:t>
            </a:r>
          </a:p>
        </p:txBody>
      </p:sp>
      <p:sp>
        <p:nvSpPr>
          <p:cNvPr id="67605" name="Rectangle 22"/>
          <p:cNvSpPr>
            <a:spLocks noChangeArrowheads="1"/>
          </p:cNvSpPr>
          <p:nvPr/>
        </p:nvSpPr>
        <p:spPr bwMode="auto">
          <a:xfrm>
            <a:off x="2667000" y="2676525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0</a:t>
            </a:r>
          </a:p>
        </p:txBody>
      </p:sp>
      <p:sp>
        <p:nvSpPr>
          <p:cNvPr id="67606" name="Rectangle 23"/>
          <p:cNvSpPr>
            <a:spLocks noChangeArrowheads="1"/>
          </p:cNvSpPr>
          <p:nvPr/>
        </p:nvSpPr>
        <p:spPr bwMode="auto">
          <a:xfrm>
            <a:off x="26670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</a:t>
            </a:r>
          </a:p>
        </p:txBody>
      </p:sp>
      <p:sp>
        <p:nvSpPr>
          <p:cNvPr id="67607" name="Rectangle 24"/>
          <p:cNvSpPr>
            <a:spLocks noChangeArrowheads="1"/>
          </p:cNvSpPr>
          <p:nvPr/>
        </p:nvSpPr>
        <p:spPr bwMode="auto">
          <a:xfrm>
            <a:off x="26670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2</a:t>
            </a:r>
          </a:p>
        </p:txBody>
      </p:sp>
      <p:sp>
        <p:nvSpPr>
          <p:cNvPr id="67608" name="Rectangle 25"/>
          <p:cNvSpPr>
            <a:spLocks noChangeArrowheads="1"/>
          </p:cNvSpPr>
          <p:nvPr/>
        </p:nvSpPr>
        <p:spPr bwMode="auto">
          <a:xfrm>
            <a:off x="2667000" y="3697288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3</a:t>
            </a:r>
          </a:p>
        </p:txBody>
      </p:sp>
      <p:sp>
        <p:nvSpPr>
          <p:cNvPr id="67609" name="Rectangle 26"/>
          <p:cNvSpPr>
            <a:spLocks noChangeArrowheads="1"/>
          </p:cNvSpPr>
          <p:nvPr/>
        </p:nvSpPr>
        <p:spPr bwMode="auto">
          <a:xfrm>
            <a:off x="3657600" y="259080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0</a:t>
            </a:r>
          </a:p>
        </p:txBody>
      </p:sp>
      <p:sp>
        <p:nvSpPr>
          <p:cNvPr id="67610" name="Rectangle 27"/>
          <p:cNvSpPr>
            <a:spLocks noChangeArrowheads="1"/>
          </p:cNvSpPr>
          <p:nvPr/>
        </p:nvSpPr>
        <p:spPr bwMode="auto">
          <a:xfrm>
            <a:off x="36576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</a:t>
            </a:r>
          </a:p>
        </p:txBody>
      </p:sp>
      <p:sp>
        <p:nvSpPr>
          <p:cNvPr id="67611" name="Rectangle 28"/>
          <p:cNvSpPr>
            <a:spLocks noChangeArrowheads="1"/>
          </p:cNvSpPr>
          <p:nvPr/>
        </p:nvSpPr>
        <p:spPr bwMode="auto">
          <a:xfrm>
            <a:off x="36576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2</a:t>
            </a:r>
          </a:p>
        </p:txBody>
      </p:sp>
      <p:sp>
        <p:nvSpPr>
          <p:cNvPr id="67612" name="Rectangle 29"/>
          <p:cNvSpPr>
            <a:spLocks noChangeArrowheads="1"/>
          </p:cNvSpPr>
          <p:nvPr/>
        </p:nvSpPr>
        <p:spPr bwMode="auto">
          <a:xfrm>
            <a:off x="4038600" y="3868738"/>
            <a:ext cx="106920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Proceso B</a:t>
            </a:r>
          </a:p>
        </p:txBody>
      </p:sp>
      <p:sp>
        <p:nvSpPr>
          <p:cNvPr id="67613" name="Rectangle 30"/>
          <p:cNvSpPr>
            <a:spLocks noChangeArrowheads="1"/>
          </p:cNvSpPr>
          <p:nvPr/>
        </p:nvSpPr>
        <p:spPr bwMode="auto">
          <a:xfrm>
            <a:off x="4267201" y="2676525"/>
            <a:ext cx="36067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---</a:t>
            </a:r>
          </a:p>
        </p:txBody>
      </p:sp>
      <p:sp>
        <p:nvSpPr>
          <p:cNvPr id="67614" name="Rectangle 31"/>
          <p:cNvSpPr>
            <a:spLocks noChangeArrowheads="1"/>
          </p:cNvSpPr>
          <p:nvPr/>
        </p:nvSpPr>
        <p:spPr bwMode="auto">
          <a:xfrm>
            <a:off x="4267201" y="3016250"/>
            <a:ext cx="36067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---</a:t>
            </a:r>
          </a:p>
        </p:txBody>
      </p:sp>
      <p:sp>
        <p:nvSpPr>
          <p:cNvPr id="67615" name="Rectangle 32"/>
          <p:cNvSpPr>
            <a:spLocks noChangeArrowheads="1"/>
          </p:cNvSpPr>
          <p:nvPr/>
        </p:nvSpPr>
        <p:spPr bwMode="auto">
          <a:xfrm>
            <a:off x="4267201" y="3357563"/>
            <a:ext cx="36067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---</a:t>
            </a:r>
          </a:p>
        </p:txBody>
      </p:sp>
      <p:grpSp>
        <p:nvGrpSpPr>
          <p:cNvPr id="67616" name="Group 34"/>
          <p:cNvGrpSpPr>
            <a:grpSpLocks/>
          </p:cNvGrpSpPr>
          <p:nvPr/>
        </p:nvGrpSpPr>
        <p:grpSpPr bwMode="auto">
          <a:xfrm>
            <a:off x="7335838" y="2682875"/>
            <a:ext cx="1054100" cy="1689100"/>
            <a:chOff x="3844" y="1444"/>
            <a:chExt cx="664" cy="952"/>
          </a:xfrm>
        </p:grpSpPr>
        <p:sp>
          <p:nvSpPr>
            <p:cNvPr id="67641" name="Rectangle 35"/>
            <p:cNvSpPr>
              <a:spLocks noChangeArrowheads="1"/>
            </p:cNvSpPr>
            <p:nvPr/>
          </p:nvSpPr>
          <p:spPr bwMode="auto">
            <a:xfrm>
              <a:off x="3844" y="1444"/>
              <a:ext cx="664" cy="95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67642" name="Line 36"/>
            <p:cNvSpPr>
              <a:spLocks noChangeShapeType="1"/>
            </p:cNvSpPr>
            <p:nvPr/>
          </p:nvSpPr>
          <p:spPr bwMode="auto">
            <a:xfrm>
              <a:off x="3845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43" name="Line 37"/>
            <p:cNvSpPr>
              <a:spLocks noChangeShapeType="1"/>
            </p:cNvSpPr>
            <p:nvPr/>
          </p:nvSpPr>
          <p:spPr bwMode="auto">
            <a:xfrm>
              <a:off x="3845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44" name="Line 38"/>
            <p:cNvSpPr>
              <a:spLocks noChangeShapeType="1"/>
            </p:cNvSpPr>
            <p:nvPr/>
          </p:nvSpPr>
          <p:spPr bwMode="auto">
            <a:xfrm>
              <a:off x="3845" y="2016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45" name="Line 39"/>
            <p:cNvSpPr>
              <a:spLocks noChangeShapeType="1"/>
            </p:cNvSpPr>
            <p:nvPr/>
          </p:nvSpPr>
          <p:spPr bwMode="auto">
            <a:xfrm>
              <a:off x="3845" y="2208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617" name="Rectangle 40"/>
          <p:cNvSpPr>
            <a:spLocks noChangeArrowheads="1"/>
          </p:cNvSpPr>
          <p:nvPr/>
        </p:nvSpPr>
        <p:spPr bwMode="auto">
          <a:xfrm>
            <a:off x="7010400" y="2676525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0</a:t>
            </a:r>
          </a:p>
        </p:txBody>
      </p:sp>
      <p:sp>
        <p:nvSpPr>
          <p:cNvPr id="67618" name="Rectangle 41"/>
          <p:cNvSpPr>
            <a:spLocks noChangeArrowheads="1"/>
          </p:cNvSpPr>
          <p:nvPr/>
        </p:nvSpPr>
        <p:spPr bwMode="auto">
          <a:xfrm>
            <a:off x="70104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</a:t>
            </a:r>
          </a:p>
        </p:txBody>
      </p:sp>
      <p:sp>
        <p:nvSpPr>
          <p:cNvPr id="67619" name="Rectangle 42"/>
          <p:cNvSpPr>
            <a:spLocks noChangeArrowheads="1"/>
          </p:cNvSpPr>
          <p:nvPr/>
        </p:nvSpPr>
        <p:spPr bwMode="auto">
          <a:xfrm>
            <a:off x="70104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2</a:t>
            </a:r>
          </a:p>
        </p:txBody>
      </p:sp>
      <p:sp>
        <p:nvSpPr>
          <p:cNvPr id="67620" name="Rectangle 43"/>
          <p:cNvSpPr>
            <a:spLocks noChangeArrowheads="1"/>
          </p:cNvSpPr>
          <p:nvPr/>
        </p:nvSpPr>
        <p:spPr bwMode="auto">
          <a:xfrm>
            <a:off x="7010400" y="3697288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3</a:t>
            </a:r>
          </a:p>
        </p:txBody>
      </p:sp>
      <p:sp>
        <p:nvSpPr>
          <p:cNvPr id="67621" name="Rectangle 44"/>
          <p:cNvSpPr>
            <a:spLocks noChangeArrowheads="1"/>
          </p:cNvSpPr>
          <p:nvPr/>
        </p:nvSpPr>
        <p:spPr bwMode="auto">
          <a:xfrm>
            <a:off x="7010400" y="403860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4</a:t>
            </a:r>
          </a:p>
        </p:txBody>
      </p:sp>
      <p:sp>
        <p:nvSpPr>
          <p:cNvPr id="67622" name="Rectangle 45"/>
          <p:cNvSpPr>
            <a:spLocks noChangeArrowheads="1"/>
          </p:cNvSpPr>
          <p:nvPr/>
        </p:nvSpPr>
        <p:spPr bwMode="auto">
          <a:xfrm>
            <a:off x="5334000" y="259080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0</a:t>
            </a:r>
          </a:p>
        </p:txBody>
      </p:sp>
      <p:sp>
        <p:nvSpPr>
          <p:cNvPr id="67623" name="Rectangle 46"/>
          <p:cNvSpPr>
            <a:spLocks noChangeArrowheads="1"/>
          </p:cNvSpPr>
          <p:nvPr/>
        </p:nvSpPr>
        <p:spPr bwMode="auto">
          <a:xfrm>
            <a:off x="53340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</a:t>
            </a:r>
          </a:p>
        </p:txBody>
      </p:sp>
      <p:sp>
        <p:nvSpPr>
          <p:cNvPr id="67624" name="Rectangle 47"/>
          <p:cNvSpPr>
            <a:spLocks noChangeArrowheads="1"/>
          </p:cNvSpPr>
          <p:nvPr/>
        </p:nvSpPr>
        <p:spPr bwMode="auto">
          <a:xfrm>
            <a:off x="53340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2</a:t>
            </a:r>
          </a:p>
        </p:txBody>
      </p:sp>
      <p:sp>
        <p:nvSpPr>
          <p:cNvPr id="67625" name="Rectangle 48"/>
          <p:cNvSpPr>
            <a:spLocks noChangeArrowheads="1"/>
          </p:cNvSpPr>
          <p:nvPr/>
        </p:nvSpPr>
        <p:spPr bwMode="auto">
          <a:xfrm>
            <a:off x="5334000" y="3697288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3</a:t>
            </a:r>
          </a:p>
        </p:txBody>
      </p:sp>
      <p:sp>
        <p:nvSpPr>
          <p:cNvPr id="67626" name="Rectangle 49"/>
          <p:cNvSpPr>
            <a:spLocks noChangeArrowheads="1"/>
          </p:cNvSpPr>
          <p:nvPr/>
        </p:nvSpPr>
        <p:spPr bwMode="auto">
          <a:xfrm>
            <a:off x="5715000" y="4208463"/>
            <a:ext cx="106920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Proceso C</a:t>
            </a:r>
          </a:p>
        </p:txBody>
      </p:sp>
      <p:sp>
        <p:nvSpPr>
          <p:cNvPr id="67627" name="Rectangle 50"/>
          <p:cNvSpPr>
            <a:spLocks noChangeArrowheads="1"/>
          </p:cNvSpPr>
          <p:nvPr/>
        </p:nvSpPr>
        <p:spPr bwMode="auto">
          <a:xfrm>
            <a:off x="6019800" y="2676525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7</a:t>
            </a:r>
          </a:p>
        </p:txBody>
      </p:sp>
      <p:sp>
        <p:nvSpPr>
          <p:cNvPr id="67628" name="Rectangle 51"/>
          <p:cNvSpPr>
            <a:spLocks noChangeArrowheads="1"/>
          </p:cNvSpPr>
          <p:nvPr/>
        </p:nvSpPr>
        <p:spPr bwMode="auto">
          <a:xfrm>
            <a:off x="60198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8</a:t>
            </a:r>
          </a:p>
        </p:txBody>
      </p:sp>
      <p:sp>
        <p:nvSpPr>
          <p:cNvPr id="67629" name="Rectangle 52"/>
          <p:cNvSpPr>
            <a:spLocks noChangeArrowheads="1"/>
          </p:cNvSpPr>
          <p:nvPr/>
        </p:nvSpPr>
        <p:spPr bwMode="auto">
          <a:xfrm>
            <a:off x="60198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9</a:t>
            </a:r>
          </a:p>
        </p:txBody>
      </p:sp>
      <p:sp>
        <p:nvSpPr>
          <p:cNvPr id="67630" name="Rectangle 53"/>
          <p:cNvSpPr>
            <a:spLocks noChangeArrowheads="1"/>
          </p:cNvSpPr>
          <p:nvPr/>
        </p:nvSpPr>
        <p:spPr bwMode="auto">
          <a:xfrm>
            <a:off x="5943600" y="3697288"/>
            <a:ext cx="3815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10</a:t>
            </a:r>
          </a:p>
        </p:txBody>
      </p:sp>
      <p:sp>
        <p:nvSpPr>
          <p:cNvPr id="67631" name="Rectangle 54"/>
          <p:cNvSpPr>
            <a:spLocks noChangeArrowheads="1"/>
          </p:cNvSpPr>
          <p:nvPr/>
        </p:nvSpPr>
        <p:spPr bwMode="auto">
          <a:xfrm>
            <a:off x="7772400" y="2676525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4</a:t>
            </a:r>
          </a:p>
        </p:txBody>
      </p:sp>
      <p:sp>
        <p:nvSpPr>
          <p:cNvPr id="67632" name="Rectangle 55"/>
          <p:cNvSpPr>
            <a:spLocks noChangeArrowheads="1"/>
          </p:cNvSpPr>
          <p:nvPr/>
        </p:nvSpPr>
        <p:spPr bwMode="auto">
          <a:xfrm>
            <a:off x="7772400" y="30162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5</a:t>
            </a:r>
          </a:p>
        </p:txBody>
      </p:sp>
      <p:sp>
        <p:nvSpPr>
          <p:cNvPr id="67633" name="Rectangle 56"/>
          <p:cNvSpPr>
            <a:spLocks noChangeArrowheads="1"/>
          </p:cNvSpPr>
          <p:nvPr/>
        </p:nvSpPr>
        <p:spPr bwMode="auto">
          <a:xfrm>
            <a:off x="7772400" y="335756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6</a:t>
            </a:r>
          </a:p>
        </p:txBody>
      </p:sp>
      <p:sp>
        <p:nvSpPr>
          <p:cNvPr id="67634" name="Rectangle 57"/>
          <p:cNvSpPr>
            <a:spLocks noChangeArrowheads="1"/>
          </p:cNvSpPr>
          <p:nvPr/>
        </p:nvSpPr>
        <p:spPr bwMode="auto">
          <a:xfrm>
            <a:off x="7696201" y="3697288"/>
            <a:ext cx="37164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11</a:t>
            </a:r>
          </a:p>
        </p:txBody>
      </p:sp>
      <p:sp>
        <p:nvSpPr>
          <p:cNvPr id="67635" name="Rectangle 58"/>
          <p:cNvSpPr>
            <a:spLocks noChangeArrowheads="1"/>
          </p:cNvSpPr>
          <p:nvPr/>
        </p:nvSpPr>
        <p:spPr bwMode="auto">
          <a:xfrm>
            <a:off x="7696200" y="4038600"/>
            <a:ext cx="3815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12</a:t>
            </a:r>
          </a:p>
        </p:txBody>
      </p:sp>
      <p:sp>
        <p:nvSpPr>
          <p:cNvPr id="67636" name="Rectangle 59"/>
          <p:cNvSpPr>
            <a:spLocks noChangeArrowheads="1"/>
          </p:cNvSpPr>
          <p:nvPr/>
        </p:nvSpPr>
        <p:spPr bwMode="auto">
          <a:xfrm>
            <a:off x="7391400" y="4464050"/>
            <a:ext cx="106920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Proceso D</a:t>
            </a:r>
          </a:p>
        </p:txBody>
      </p:sp>
      <p:sp>
        <p:nvSpPr>
          <p:cNvPr id="67637" name="Rectangle 60"/>
          <p:cNvSpPr>
            <a:spLocks noChangeArrowheads="1"/>
          </p:cNvSpPr>
          <p:nvPr/>
        </p:nvSpPr>
        <p:spPr bwMode="auto">
          <a:xfrm>
            <a:off x="8701088" y="3613151"/>
            <a:ext cx="154529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Lista de marcos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libres</a:t>
            </a:r>
          </a:p>
        </p:txBody>
      </p:sp>
      <p:sp>
        <p:nvSpPr>
          <p:cNvPr id="67638" name="Rectangle 61"/>
          <p:cNvSpPr>
            <a:spLocks noChangeArrowheads="1"/>
          </p:cNvSpPr>
          <p:nvPr/>
        </p:nvSpPr>
        <p:spPr bwMode="auto">
          <a:xfrm>
            <a:off x="9310688" y="2676525"/>
            <a:ext cx="3815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13</a:t>
            </a:r>
          </a:p>
        </p:txBody>
      </p:sp>
      <p:sp>
        <p:nvSpPr>
          <p:cNvPr id="67639" name="Rectangle 62"/>
          <p:cNvSpPr>
            <a:spLocks noChangeArrowheads="1"/>
          </p:cNvSpPr>
          <p:nvPr/>
        </p:nvSpPr>
        <p:spPr bwMode="auto">
          <a:xfrm>
            <a:off x="9310688" y="3016250"/>
            <a:ext cx="3815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400" b="1"/>
              <a:t>14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Direcciones lógicas</a:t>
            </a:r>
          </a:p>
        </p:txBody>
      </p:sp>
      <p:sp>
        <p:nvSpPr>
          <p:cNvPr id="7475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Las direcciones lógicas se componen de:</a:t>
            </a:r>
          </a:p>
          <a:p>
            <a:pPr lvl="1" eaLnBrk="1" hangingPunct="1"/>
            <a:r>
              <a:rPr lang="es-ES" altLang="es-MX" dirty="0"/>
              <a:t>Número de página (p)</a:t>
            </a:r>
          </a:p>
          <a:p>
            <a:pPr lvl="1" eaLnBrk="1" hangingPunct="1"/>
            <a:r>
              <a:rPr lang="es-ES" altLang="es-MX" dirty="0"/>
              <a:t>Desplazamiento (d)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461173" y="4034972"/>
            <a:ext cx="1948996" cy="1364342"/>
          </a:xfrm>
          <a:prstGeom prst="rect">
            <a:avLst/>
          </a:prstGeom>
          <a:solidFill>
            <a:srgbClr val="66CC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7918171" y="4034972"/>
            <a:ext cx="224971" cy="136434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01199" y="4532476"/>
            <a:ext cx="155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4096 bytes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94866" y="4034971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Página: </a:t>
            </a:r>
            <a:r>
              <a:rPr lang="es-MX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7" name="Conector recto de flecha 6"/>
          <p:cNvCxnSpPr>
            <a:stCxn id="5" idx="3"/>
          </p:cNvCxnSpPr>
          <p:nvPr/>
        </p:nvCxnSpPr>
        <p:spPr bwMode="auto">
          <a:xfrm flipV="1">
            <a:off x="3630598" y="4034971"/>
            <a:ext cx="1772518" cy="184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81200" y="4326605"/>
            <a:ext cx="207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Desplazamiento </a:t>
            </a:r>
            <a:r>
              <a:rPr lang="es-MX" dirty="0">
                <a:solidFill>
                  <a:srgbClr val="FF0000"/>
                </a:solidFill>
              </a:rPr>
              <a:t>3F0</a:t>
            </a:r>
          </a:p>
        </p:txBody>
      </p:sp>
      <p:cxnSp>
        <p:nvCxnSpPr>
          <p:cNvPr id="11" name="Conector recto de flecha 10"/>
          <p:cNvCxnSpPr>
            <a:stCxn id="9" idx="3"/>
          </p:cNvCxnSpPr>
          <p:nvPr/>
        </p:nvCxnSpPr>
        <p:spPr bwMode="auto">
          <a:xfrm>
            <a:off x="4058820" y="4511271"/>
            <a:ext cx="2182496" cy="22025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 bwMode="auto">
          <a:xfrm>
            <a:off x="6299374" y="4598067"/>
            <a:ext cx="45719" cy="2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81830" y="5618331"/>
            <a:ext cx="273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lógica</a:t>
            </a:r>
            <a:r>
              <a:rPr 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</a:t>
            </a:r>
            <a:r>
              <a:rPr lang="es-MX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3F0</a:t>
            </a:r>
            <a:endParaRPr lang="es-MX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 bwMode="auto">
          <a:xfrm flipH="1">
            <a:off x="3617823" y="3353315"/>
            <a:ext cx="2231434" cy="6816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noFill/>
            <a:prstDash val="solid"/>
            <a:round/>
            <a:headEnd type="none" w="med" len="med"/>
            <a:tailEnd type="triangle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</p:cxnSp>
    </p:spTree>
    <p:extLst>
      <p:ext uri="{BB962C8B-B14F-4D97-AF65-F5344CB8AC3E}">
        <p14:creationId xmlns:p14="http://schemas.microsoft.com/office/powerpoint/2010/main" val="112781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9" grpId="0"/>
      <p:bldP spid="13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Esquema de traducción de direcciones</a:t>
            </a:r>
          </a:p>
        </p:txBody>
      </p:sp>
      <p:sp>
        <p:nvSpPr>
          <p:cNvPr id="74757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Las direcciones generadas por el CPU se dividen en:</a:t>
            </a:r>
          </a:p>
          <a:p>
            <a:pPr lvl="1" eaLnBrk="1" hangingPunct="1"/>
            <a:r>
              <a:rPr lang="es-ES" altLang="es-MX" dirty="0"/>
              <a:t>Número de página (p)</a:t>
            </a:r>
          </a:p>
          <a:p>
            <a:pPr lvl="2" eaLnBrk="1" hangingPunct="1"/>
            <a:r>
              <a:rPr lang="es-ES" altLang="es-MX" dirty="0"/>
              <a:t>Se usa como un índice en la tabla de páginas que contiene la dirección base de cada página en memoria física</a:t>
            </a:r>
          </a:p>
          <a:p>
            <a:pPr lvl="1" eaLnBrk="1" hangingPunct="1"/>
            <a:r>
              <a:rPr lang="es-ES" altLang="es-MX" dirty="0"/>
              <a:t>Desplazamiento (d)</a:t>
            </a:r>
          </a:p>
          <a:p>
            <a:pPr lvl="2" eaLnBrk="1" hangingPunct="1"/>
            <a:r>
              <a:rPr lang="es-ES" altLang="es-MX" dirty="0"/>
              <a:t>Combinado con la dirección base define la dirección física que se envía a la unidad de manejo de memoria (</a:t>
            </a:r>
            <a:r>
              <a:rPr lang="es-ES" altLang="es-MX" dirty="0" err="1"/>
              <a:t>mmu</a:t>
            </a:r>
            <a:r>
              <a:rPr lang="es-ES" altLang="es-MX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Arquitectura de traducción de direcciones </a:t>
            </a:r>
          </a:p>
        </p:txBody>
      </p:sp>
      <p:sp>
        <p:nvSpPr>
          <p:cNvPr id="71686" name="Rectangle 1029"/>
          <p:cNvSpPr>
            <a:spLocks noChangeArrowheads="1"/>
          </p:cNvSpPr>
          <p:nvPr/>
        </p:nvSpPr>
        <p:spPr bwMode="auto">
          <a:xfrm>
            <a:off x="2649539" y="2681288"/>
            <a:ext cx="915987" cy="874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CPU</a:t>
            </a:r>
          </a:p>
        </p:txBody>
      </p:sp>
      <p:sp>
        <p:nvSpPr>
          <p:cNvPr id="71687" name="Rectangle 1030"/>
          <p:cNvSpPr>
            <a:spLocks noChangeArrowheads="1"/>
          </p:cNvSpPr>
          <p:nvPr/>
        </p:nvSpPr>
        <p:spPr bwMode="auto">
          <a:xfrm>
            <a:off x="3908426" y="2986089"/>
            <a:ext cx="544513" cy="293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1688" name="Rectangle 1031"/>
          <p:cNvSpPr>
            <a:spLocks noChangeArrowheads="1"/>
          </p:cNvSpPr>
          <p:nvPr/>
        </p:nvSpPr>
        <p:spPr bwMode="auto">
          <a:xfrm>
            <a:off x="4445001" y="2976563"/>
            <a:ext cx="544513" cy="311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d</a:t>
            </a:r>
          </a:p>
        </p:txBody>
      </p:sp>
      <p:sp>
        <p:nvSpPr>
          <p:cNvPr id="71689" name="Rectangle 1032"/>
          <p:cNvSpPr>
            <a:spLocks noChangeArrowheads="1"/>
          </p:cNvSpPr>
          <p:nvPr/>
        </p:nvSpPr>
        <p:spPr bwMode="auto">
          <a:xfrm>
            <a:off x="6178551" y="2963864"/>
            <a:ext cx="544513" cy="293687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1690" name="Rectangle 1033"/>
          <p:cNvSpPr>
            <a:spLocks noChangeArrowheads="1"/>
          </p:cNvSpPr>
          <p:nvPr/>
        </p:nvSpPr>
        <p:spPr bwMode="auto">
          <a:xfrm>
            <a:off x="6715126" y="2967038"/>
            <a:ext cx="544513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d</a:t>
            </a:r>
          </a:p>
        </p:txBody>
      </p:sp>
      <p:sp>
        <p:nvSpPr>
          <p:cNvPr id="75786" name="Line 1034"/>
          <p:cNvSpPr>
            <a:spLocks noChangeShapeType="1"/>
          </p:cNvSpPr>
          <p:nvPr/>
        </p:nvSpPr>
        <p:spPr bwMode="auto">
          <a:xfrm>
            <a:off x="3578225" y="31051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692" name="Rectangle 1035"/>
          <p:cNvSpPr>
            <a:spLocks noChangeArrowheads="1"/>
          </p:cNvSpPr>
          <p:nvPr/>
        </p:nvSpPr>
        <p:spPr bwMode="auto">
          <a:xfrm>
            <a:off x="5167314" y="3835400"/>
            <a:ext cx="928687" cy="153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1693" name="Line 1036"/>
          <p:cNvSpPr>
            <a:spLocks noChangeShapeType="1"/>
          </p:cNvSpPr>
          <p:nvPr/>
        </p:nvSpPr>
        <p:spPr bwMode="auto">
          <a:xfrm>
            <a:off x="5314951" y="4140200"/>
            <a:ext cx="620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694" name="Line 1037"/>
          <p:cNvSpPr>
            <a:spLocks noChangeShapeType="1"/>
          </p:cNvSpPr>
          <p:nvPr/>
        </p:nvSpPr>
        <p:spPr bwMode="auto">
          <a:xfrm>
            <a:off x="5319713" y="4356100"/>
            <a:ext cx="620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695" name="Line 1038"/>
          <p:cNvSpPr>
            <a:spLocks noChangeShapeType="1"/>
          </p:cNvSpPr>
          <p:nvPr/>
        </p:nvSpPr>
        <p:spPr bwMode="auto">
          <a:xfrm>
            <a:off x="5307013" y="4873625"/>
            <a:ext cx="620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696" name="Line 1039"/>
          <p:cNvSpPr>
            <a:spLocks noChangeShapeType="1"/>
          </p:cNvSpPr>
          <p:nvPr/>
        </p:nvSpPr>
        <p:spPr bwMode="auto">
          <a:xfrm>
            <a:off x="5311776" y="5089525"/>
            <a:ext cx="620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2" name="Line 1040"/>
          <p:cNvSpPr>
            <a:spLocks noChangeShapeType="1"/>
          </p:cNvSpPr>
          <p:nvPr/>
        </p:nvSpPr>
        <p:spPr bwMode="auto">
          <a:xfrm flipV="1">
            <a:off x="4703764" y="2668588"/>
            <a:ext cx="158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3" name="Line 1041"/>
          <p:cNvSpPr>
            <a:spLocks noChangeShapeType="1"/>
          </p:cNvSpPr>
          <p:nvPr/>
        </p:nvSpPr>
        <p:spPr bwMode="auto">
          <a:xfrm>
            <a:off x="4703763" y="2668588"/>
            <a:ext cx="2266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4" name="Line 1042"/>
          <p:cNvSpPr>
            <a:spLocks noChangeShapeType="1"/>
          </p:cNvSpPr>
          <p:nvPr/>
        </p:nvSpPr>
        <p:spPr bwMode="auto">
          <a:xfrm>
            <a:off x="6970714" y="2681288"/>
            <a:ext cx="1587" cy="25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00" name="Rectangle 1043"/>
          <p:cNvSpPr>
            <a:spLocks noChangeArrowheads="1"/>
          </p:cNvSpPr>
          <p:nvPr/>
        </p:nvSpPr>
        <p:spPr bwMode="auto">
          <a:xfrm>
            <a:off x="5167313" y="4470400"/>
            <a:ext cx="927100" cy="279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796" name="Line 1044"/>
          <p:cNvSpPr>
            <a:spLocks noChangeShapeType="1"/>
          </p:cNvSpPr>
          <p:nvPr/>
        </p:nvSpPr>
        <p:spPr bwMode="auto">
          <a:xfrm>
            <a:off x="4160839" y="3265488"/>
            <a:ext cx="1587" cy="1350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7" name="Line 1045"/>
          <p:cNvSpPr>
            <a:spLocks noChangeShapeType="1"/>
          </p:cNvSpPr>
          <p:nvPr/>
        </p:nvSpPr>
        <p:spPr bwMode="auto">
          <a:xfrm>
            <a:off x="4160839" y="4616450"/>
            <a:ext cx="966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8" name="Line 1046"/>
          <p:cNvSpPr>
            <a:spLocks noChangeShapeType="1"/>
          </p:cNvSpPr>
          <p:nvPr/>
        </p:nvSpPr>
        <p:spPr bwMode="auto">
          <a:xfrm>
            <a:off x="6108700" y="4589463"/>
            <a:ext cx="331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799" name="Line 1047"/>
          <p:cNvSpPr>
            <a:spLocks noChangeShapeType="1"/>
          </p:cNvSpPr>
          <p:nvPr/>
        </p:nvSpPr>
        <p:spPr bwMode="auto">
          <a:xfrm flipV="1">
            <a:off x="6438900" y="3265489"/>
            <a:ext cx="1588" cy="1311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05" name="Text Box 1048"/>
          <p:cNvSpPr txBox="1">
            <a:spLocks noChangeArrowheads="1"/>
          </p:cNvSpPr>
          <p:nvPr/>
        </p:nvSpPr>
        <p:spPr bwMode="auto">
          <a:xfrm>
            <a:off x="3594100" y="2108200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Dirección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lógica</a:t>
            </a:r>
          </a:p>
        </p:txBody>
      </p:sp>
      <p:sp>
        <p:nvSpPr>
          <p:cNvPr id="71706" name="Text Box 1049"/>
          <p:cNvSpPr txBox="1">
            <a:spLocks noChangeArrowheads="1"/>
          </p:cNvSpPr>
          <p:nvPr/>
        </p:nvSpPr>
        <p:spPr bwMode="auto">
          <a:xfrm>
            <a:off x="6845300" y="205898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Dirección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física</a:t>
            </a:r>
          </a:p>
        </p:txBody>
      </p:sp>
      <p:sp>
        <p:nvSpPr>
          <p:cNvPr id="71707" name="Text Box 1050"/>
          <p:cNvSpPr txBox="1">
            <a:spLocks noChangeArrowheads="1"/>
          </p:cNvSpPr>
          <p:nvPr/>
        </p:nvSpPr>
        <p:spPr bwMode="auto">
          <a:xfrm>
            <a:off x="4732338" y="5448301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Tabla de páginas</a:t>
            </a:r>
          </a:p>
        </p:txBody>
      </p:sp>
      <p:sp>
        <p:nvSpPr>
          <p:cNvPr id="71708" name="Rectangle 1051"/>
          <p:cNvSpPr>
            <a:spLocks noChangeArrowheads="1"/>
          </p:cNvSpPr>
          <p:nvPr/>
        </p:nvSpPr>
        <p:spPr bwMode="auto">
          <a:xfrm>
            <a:off x="8177213" y="1608139"/>
            <a:ext cx="1350962" cy="310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Memoria física</a:t>
            </a:r>
          </a:p>
        </p:txBody>
      </p:sp>
      <p:sp>
        <p:nvSpPr>
          <p:cNvPr id="75804" name="Line 1052"/>
          <p:cNvSpPr>
            <a:spLocks noChangeShapeType="1"/>
          </p:cNvSpPr>
          <p:nvPr/>
        </p:nvSpPr>
        <p:spPr bwMode="auto">
          <a:xfrm>
            <a:off x="7248525" y="31194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805" name="AutoShape 1053"/>
          <p:cNvSpPr>
            <a:spLocks/>
          </p:cNvSpPr>
          <p:nvPr/>
        </p:nvSpPr>
        <p:spPr bwMode="auto">
          <a:xfrm>
            <a:off x="4810126" y="3848101"/>
            <a:ext cx="225425" cy="555625"/>
          </a:xfrm>
          <a:prstGeom prst="leftBrace">
            <a:avLst>
              <a:gd name="adj1" fmla="val 205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5806" name="Text Box 1054"/>
          <p:cNvSpPr txBox="1">
            <a:spLocks noChangeArrowheads="1"/>
          </p:cNvSpPr>
          <p:nvPr/>
        </p:nvSpPr>
        <p:spPr bwMode="auto">
          <a:xfrm>
            <a:off x="4519613" y="39385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rgbClr val="008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animBg="1"/>
      <p:bldP spid="7580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Traducción de Dirección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7644066" y="2054725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644066" y="2545262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7644066" y="3053262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7644066" y="3543799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7644066" y="4026402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7644066" y="4516939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7644066" y="5024939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7644066" y="5515476"/>
            <a:ext cx="1435100" cy="50800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513097" y="148988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938787" y="2124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938787" y="2614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46809" y="3158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946809" y="3649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957649" y="4194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957649" y="4684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965671" y="5228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965671" y="5719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  <p:sp>
        <p:nvSpPr>
          <p:cNvPr id="23" name="Cerrar llave 22"/>
          <p:cNvSpPr/>
          <p:nvPr/>
        </p:nvSpPr>
        <p:spPr bwMode="auto">
          <a:xfrm>
            <a:off x="9160047" y="2054725"/>
            <a:ext cx="256673" cy="43866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Arial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416718" y="2054726"/>
            <a:ext cx="121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4096 bytes</a:t>
            </a:r>
          </a:p>
          <a:p>
            <a:r>
              <a:rPr lang="es-MX" dirty="0"/>
              <a:t>2</a:t>
            </a:r>
            <a:r>
              <a:rPr lang="es-MX" baseline="30000" dirty="0"/>
              <a:t>12</a:t>
            </a:r>
            <a:r>
              <a:rPr lang="es-MX" dirty="0"/>
              <a:t>=4096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096158" y="3074955"/>
            <a:ext cx="49379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A.0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8077200" y="3626714"/>
            <a:ext cx="49379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A.1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077199" y="4103958"/>
            <a:ext cx="49379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A.2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862187" y="1580095"/>
            <a:ext cx="173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A</a:t>
            </a:r>
          </a:p>
          <a:p>
            <a:endParaRPr lang="es-MX" dirty="0"/>
          </a:p>
          <a:p>
            <a:r>
              <a:rPr lang="es-MX" dirty="0" err="1"/>
              <a:t>Direcció</a:t>
            </a:r>
            <a:r>
              <a:rPr lang="es-MX" dirty="0"/>
              <a:t> lógica;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0x1234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1893525" y="2867207"/>
            <a:ext cx="1800082" cy="862029"/>
            <a:chOff x="369525" y="2867206"/>
            <a:chExt cx="1800082" cy="862029"/>
          </a:xfrm>
        </p:grpSpPr>
        <p:sp>
          <p:nvSpPr>
            <p:cNvPr id="33" name="CuadroTexto 32"/>
            <p:cNvSpPr txBox="1"/>
            <p:nvPr/>
          </p:nvSpPr>
          <p:spPr>
            <a:xfrm>
              <a:off x="369525" y="287714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0001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761898" y="28672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0010</a:t>
              </a:r>
            </a:p>
          </p:txBody>
        </p:sp>
        <p:sp>
          <p:nvSpPr>
            <p:cNvPr id="37" name="Rectángulo 36"/>
            <p:cNvSpPr/>
            <p:nvPr/>
          </p:nvSpPr>
          <p:spPr bwMode="auto">
            <a:xfrm>
              <a:off x="457200" y="3148421"/>
              <a:ext cx="424004" cy="58081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196843" y="287026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0011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657928" y="286967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0100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77064" y="3159743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MX" sz="2400" dirty="0"/>
                <a:t>1</a:t>
              </a:r>
            </a:p>
          </p:txBody>
        </p:sp>
        <p:sp>
          <p:nvSpPr>
            <p:cNvPr id="38" name="Rectángulo 37"/>
            <p:cNvSpPr/>
            <p:nvPr/>
          </p:nvSpPr>
          <p:spPr bwMode="auto">
            <a:xfrm>
              <a:off x="881204" y="3148421"/>
              <a:ext cx="1141518" cy="580814"/>
            </a:xfrm>
            <a:prstGeom prst="rect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893466" y="314900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2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274178" y="314900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3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666534" y="31560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4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2402877" y="4318494"/>
            <a:ext cx="1778339" cy="1494638"/>
            <a:chOff x="878876" y="4318494"/>
            <a:chExt cx="1778339" cy="1494638"/>
          </a:xfrm>
        </p:grpSpPr>
        <p:sp>
          <p:nvSpPr>
            <p:cNvPr id="39" name="CuadroTexto 38"/>
            <p:cNvSpPr txBox="1"/>
            <p:nvPr/>
          </p:nvSpPr>
          <p:spPr>
            <a:xfrm>
              <a:off x="878876" y="4318502"/>
              <a:ext cx="803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Página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831348" y="4318494"/>
              <a:ext cx="786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Marco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188002" y="47071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0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190284" y="50662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207052" y="54342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44" name="Rectángulo 43"/>
            <p:cNvSpPr/>
            <p:nvPr/>
          </p:nvSpPr>
          <p:spPr bwMode="auto">
            <a:xfrm>
              <a:off x="1831348" y="4715526"/>
              <a:ext cx="825867" cy="376678"/>
            </a:xfrm>
            <a:prstGeom prst="rect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5" name="Rectángulo 44"/>
            <p:cNvSpPr/>
            <p:nvPr/>
          </p:nvSpPr>
          <p:spPr bwMode="auto">
            <a:xfrm>
              <a:off x="1831348" y="5094089"/>
              <a:ext cx="825867" cy="376678"/>
            </a:xfrm>
            <a:prstGeom prst="rect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6" name="Rectángulo 45"/>
            <p:cNvSpPr/>
            <p:nvPr/>
          </p:nvSpPr>
          <p:spPr bwMode="auto">
            <a:xfrm>
              <a:off x="1831348" y="5465202"/>
              <a:ext cx="825867" cy="347930"/>
            </a:xfrm>
            <a:prstGeom prst="rect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47" name="CuadroTexto 46"/>
          <p:cNvSpPr txBox="1"/>
          <p:nvPr/>
        </p:nvSpPr>
        <p:spPr>
          <a:xfrm>
            <a:off x="4524351" y="2112780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Direcció</a:t>
            </a:r>
            <a:r>
              <a:rPr lang="es-MX" dirty="0"/>
              <a:t> física;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0" name="Rectángulo 49"/>
          <p:cNvSpPr/>
          <p:nvPr/>
        </p:nvSpPr>
        <p:spPr bwMode="auto">
          <a:xfrm>
            <a:off x="4631660" y="3110673"/>
            <a:ext cx="424004" cy="5808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4543985" y="2829459"/>
            <a:ext cx="1800082" cy="317711"/>
            <a:chOff x="3019985" y="2829458"/>
            <a:chExt cx="1800082" cy="317711"/>
          </a:xfrm>
        </p:grpSpPr>
        <p:sp>
          <p:nvSpPr>
            <p:cNvPr id="48" name="CuadroTexto 47"/>
            <p:cNvSpPr txBox="1"/>
            <p:nvPr/>
          </p:nvSpPr>
          <p:spPr>
            <a:xfrm>
              <a:off x="3019985" y="2839392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0011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412358" y="282945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0010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847303" y="2832512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0011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308388" y="28319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Arial Narrow" panose="020B0606020202030204" pitchFamily="34" charset="0"/>
                </a:rPr>
                <a:t>0100</a:t>
              </a:r>
            </a:p>
          </p:txBody>
        </p:sp>
      </p:grpSp>
      <p:sp>
        <p:nvSpPr>
          <p:cNvPr id="53" name="CuadroTexto 52"/>
          <p:cNvSpPr txBox="1"/>
          <p:nvPr/>
        </p:nvSpPr>
        <p:spPr>
          <a:xfrm>
            <a:off x="4651524" y="3121996"/>
            <a:ext cx="34015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400" dirty="0"/>
              <a:t>3</a:t>
            </a:r>
          </a:p>
        </p:txBody>
      </p:sp>
      <p:sp>
        <p:nvSpPr>
          <p:cNvPr id="54" name="Rectángulo 53"/>
          <p:cNvSpPr/>
          <p:nvPr/>
        </p:nvSpPr>
        <p:spPr bwMode="auto">
          <a:xfrm>
            <a:off x="5055664" y="3110673"/>
            <a:ext cx="1141518" cy="580814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067926" y="3111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2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5448638" y="3111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3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5840994" y="3118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4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2208214" y="3900487"/>
            <a:ext cx="506071" cy="1350457"/>
            <a:chOff x="684213" y="3900486"/>
            <a:chExt cx="506071" cy="1350457"/>
          </a:xfrm>
        </p:grpSpPr>
        <p:cxnSp>
          <p:nvCxnSpPr>
            <p:cNvPr id="62" name="Conector recto 61"/>
            <p:cNvCxnSpPr/>
            <p:nvPr/>
          </p:nvCxnSpPr>
          <p:spPr bwMode="auto">
            <a:xfrm>
              <a:off x="684213" y="3900486"/>
              <a:ext cx="0" cy="1350457"/>
            </a:xfrm>
            <a:prstGeom prst="line">
              <a:avLst/>
            </a:prstGeom>
            <a:ln w="47625" cmpd="sng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>
              <a:endCxn id="42" idx="1"/>
            </p:cNvCxnSpPr>
            <p:nvPr/>
          </p:nvCxnSpPr>
          <p:spPr bwMode="auto">
            <a:xfrm>
              <a:off x="684213" y="5250943"/>
              <a:ext cx="506071" cy="0"/>
            </a:xfrm>
            <a:prstGeom prst="line">
              <a:avLst/>
            </a:prstGeom>
            <a:ln w="47625" cmpd="sng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4266403" y="3900487"/>
            <a:ext cx="533400" cy="1350457"/>
            <a:chOff x="2742403" y="3900486"/>
            <a:chExt cx="533400" cy="1350457"/>
          </a:xfrm>
        </p:grpSpPr>
        <p:cxnSp>
          <p:nvCxnSpPr>
            <p:cNvPr id="71" name="Conector recto 70"/>
            <p:cNvCxnSpPr/>
            <p:nvPr/>
          </p:nvCxnSpPr>
          <p:spPr bwMode="auto">
            <a:xfrm>
              <a:off x="3275803" y="3900486"/>
              <a:ext cx="0" cy="1350457"/>
            </a:xfrm>
            <a:prstGeom prst="line">
              <a:avLst/>
            </a:prstGeom>
            <a:ln w="47625" cmpd="sng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 bwMode="auto">
            <a:xfrm>
              <a:off x="2742403" y="5250943"/>
              <a:ext cx="506071" cy="0"/>
            </a:xfrm>
            <a:prstGeom prst="line">
              <a:avLst/>
            </a:prstGeom>
            <a:ln w="47625" cmpd="sng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3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47" grpId="0"/>
      <p:bldP spid="50" grpId="0" animBg="1"/>
      <p:bldP spid="53" grpId="0"/>
      <p:bldP spid="54" grpId="0" animBg="1"/>
      <p:bldP spid="55" grpId="0"/>
      <p:bldP spid="56" grpId="0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Implementación de la tabla de páginas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La tabla de páginas se mantiene en memoria principal</a:t>
            </a:r>
          </a:p>
          <a:p>
            <a:pPr eaLnBrk="1" hangingPunct="1"/>
            <a:r>
              <a:rPr lang="es-ES" altLang="es-MX" i="1" dirty="0"/>
              <a:t>Page-</a:t>
            </a:r>
            <a:r>
              <a:rPr lang="es-ES" altLang="es-MX" i="1" dirty="0" err="1"/>
              <a:t>table</a:t>
            </a:r>
            <a:r>
              <a:rPr lang="es-ES" altLang="es-MX" dirty="0"/>
              <a:t> </a:t>
            </a:r>
            <a:r>
              <a:rPr lang="es-ES" altLang="es-MX" i="1" dirty="0"/>
              <a:t>base </a:t>
            </a:r>
            <a:r>
              <a:rPr lang="es-ES" altLang="es-MX" i="1" dirty="0" err="1"/>
              <a:t>register</a:t>
            </a:r>
            <a:r>
              <a:rPr lang="es-ES" altLang="es-MX" i="1" dirty="0"/>
              <a:t> (</a:t>
            </a:r>
            <a:r>
              <a:rPr lang="es-ES" altLang="es-MX" dirty="0"/>
              <a:t>PTBR)</a:t>
            </a:r>
          </a:p>
          <a:p>
            <a:pPr lvl="1" eaLnBrk="1" hangingPunct="1"/>
            <a:r>
              <a:rPr lang="es-ES" altLang="es-MX" dirty="0"/>
              <a:t>Apunta a la tabla de páginas</a:t>
            </a:r>
          </a:p>
          <a:p>
            <a:pPr eaLnBrk="1" hangingPunct="1"/>
            <a:r>
              <a:rPr lang="es-ES" altLang="es-MX" i="1" dirty="0"/>
              <a:t>Page-</a:t>
            </a:r>
            <a:r>
              <a:rPr lang="es-ES" altLang="es-MX" i="1" dirty="0" err="1"/>
              <a:t>table</a:t>
            </a:r>
            <a:r>
              <a:rPr lang="es-ES" altLang="es-MX" i="1" dirty="0"/>
              <a:t> </a:t>
            </a:r>
            <a:r>
              <a:rPr lang="es-ES" altLang="es-MX" i="1" dirty="0" err="1"/>
              <a:t>length</a:t>
            </a:r>
            <a:r>
              <a:rPr lang="es-ES" altLang="es-MX" i="1" dirty="0"/>
              <a:t> </a:t>
            </a:r>
            <a:r>
              <a:rPr lang="es-ES" altLang="es-MX" i="1" dirty="0" err="1"/>
              <a:t>register</a:t>
            </a:r>
            <a:r>
              <a:rPr lang="es-ES" altLang="es-MX" dirty="0"/>
              <a:t> (PTLR)</a:t>
            </a:r>
          </a:p>
          <a:p>
            <a:pPr lvl="1" eaLnBrk="1" hangingPunct="1"/>
            <a:r>
              <a:rPr lang="es-ES" altLang="es-MX" dirty="0"/>
              <a:t>Indica el tamaño de la tabla de páginas</a:t>
            </a:r>
          </a:p>
        </p:txBody>
      </p:sp>
      <p:sp>
        <p:nvSpPr>
          <p:cNvPr id="73733" name="Rectangle 17"/>
          <p:cNvSpPr>
            <a:spLocks noChangeArrowheads="1"/>
          </p:cNvSpPr>
          <p:nvPr/>
        </p:nvSpPr>
        <p:spPr bwMode="auto">
          <a:xfrm>
            <a:off x="5772150" y="4485140"/>
            <a:ext cx="928688" cy="220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7835" name="AutoShape 11"/>
          <p:cNvSpPr>
            <a:spLocks/>
          </p:cNvSpPr>
          <p:nvPr/>
        </p:nvSpPr>
        <p:spPr bwMode="auto">
          <a:xfrm flipH="1">
            <a:off x="6889751" y="4913765"/>
            <a:ext cx="320675" cy="1528762"/>
          </a:xfrm>
          <a:prstGeom prst="leftBrace">
            <a:avLst>
              <a:gd name="adj1" fmla="val 397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2" name="Grupo 1"/>
          <p:cNvGrpSpPr/>
          <p:nvPr/>
        </p:nvGrpSpPr>
        <p:grpSpPr>
          <a:xfrm>
            <a:off x="5770564" y="4924877"/>
            <a:ext cx="928687" cy="1538288"/>
            <a:chOff x="3738563" y="4286250"/>
            <a:chExt cx="928687" cy="1538288"/>
          </a:xfrm>
        </p:grpSpPr>
        <p:sp>
          <p:nvSpPr>
            <p:cNvPr id="73736" name="Rectangle 4"/>
            <p:cNvSpPr>
              <a:spLocks noChangeArrowheads="1"/>
            </p:cNvSpPr>
            <p:nvPr/>
          </p:nvSpPr>
          <p:spPr bwMode="auto">
            <a:xfrm>
              <a:off x="3738563" y="4286250"/>
              <a:ext cx="928687" cy="1538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73737" name="Line 5"/>
            <p:cNvSpPr>
              <a:spLocks noChangeShapeType="1"/>
            </p:cNvSpPr>
            <p:nvPr/>
          </p:nvSpPr>
          <p:spPr bwMode="auto">
            <a:xfrm>
              <a:off x="3886200" y="4591050"/>
              <a:ext cx="62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38" name="Line 6"/>
            <p:cNvSpPr>
              <a:spLocks noChangeShapeType="1"/>
            </p:cNvSpPr>
            <p:nvPr/>
          </p:nvSpPr>
          <p:spPr bwMode="auto">
            <a:xfrm>
              <a:off x="3890963" y="4806950"/>
              <a:ext cx="62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39" name="Line 7"/>
            <p:cNvSpPr>
              <a:spLocks noChangeShapeType="1"/>
            </p:cNvSpPr>
            <p:nvPr/>
          </p:nvSpPr>
          <p:spPr bwMode="auto">
            <a:xfrm>
              <a:off x="3878263" y="5324475"/>
              <a:ext cx="62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40" name="Line 8"/>
            <p:cNvSpPr>
              <a:spLocks noChangeShapeType="1"/>
            </p:cNvSpPr>
            <p:nvPr/>
          </p:nvSpPr>
          <p:spPr bwMode="auto">
            <a:xfrm>
              <a:off x="3883025" y="5540375"/>
              <a:ext cx="62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42" name="Line 12"/>
            <p:cNvSpPr>
              <a:spLocks noChangeShapeType="1"/>
            </p:cNvSpPr>
            <p:nvPr/>
          </p:nvSpPr>
          <p:spPr bwMode="auto">
            <a:xfrm>
              <a:off x="3895725" y="5056188"/>
              <a:ext cx="62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7334250" y="5488440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PTLR</a:t>
            </a: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4703763" y="4937577"/>
            <a:ext cx="950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3879850" y="4735965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PTBR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7835" grpId="0" animBg="1"/>
      <p:bldP spid="77837" grpId="0"/>
      <p:bldP spid="778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Introducción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Un programa debe traerse a memoria y establecerse dentro de un proceso a ser ejecutado.</a:t>
            </a:r>
          </a:p>
          <a:p>
            <a:pPr eaLnBrk="1" hangingPunct="1"/>
            <a:r>
              <a:rPr lang="es-ES" altLang="es-MX" dirty="0"/>
              <a:t>Cola de entrada</a:t>
            </a:r>
          </a:p>
          <a:p>
            <a:pPr lvl="1" eaLnBrk="1" hangingPunct="1"/>
            <a:r>
              <a:rPr lang="es-ES" altLang="es-MX" dirty="0"/>
              <a:t>Colección de procesos en disco que esperan a ser traídos a memoria para su ejecución</a:t>
            </a:r>
          </a:p>
        </p:txBody>
      </p:sp>
      <p:sp>
        <p:nvSpPr>
          <p:cNvPr id="8199" name="AutoShape 1028"/>
          <p:cNvSpPr>
            <a:spLocks noChangeArrowheads="1"/>
          </p:cNvSpPr>
          <p:nvPr/>
        </p:nvSpPr>
        <p:spPr bwMode="auto">
          <a:xfrm>
            <a:off x="2224089" y="4155440"/>
            <a:ext cx="2649537" cy="2520950"/>
          </a:xfrm>
          <a:prstGeom prst="can">
            <a:avLst>
              <a:gd name="adj" fmla="val 177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200" name="Rectangle 1029"/>
          <p:cNvSpPr>
            <a:spLocks noChangeArrowheads="1"/>
          </p:cNvSpPr>
          <p:nvPr/>
        </p:nvSpPr>
        <p:spPr bwMode="auto">
          <a:xfrm>
            <a:off x="7604126" y="4188778"/>
            <a:ext cx="1674813" cy="2398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1452" name="Rectangle 1036"/>
          <p:cNvSpPr>
            <a:spLocks noChangeArrowheads="1"/>
          </p:cNvSpPr>
          <p:nvPr/>
        </p:nvSpPr>
        <p:spPr bwMode="auto">
          <a:xfrm>
            <a:off x="3910014" y="6050916"/>
            <a:ext cx="877887" cy="4984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1453" name="Rectangle 1037"/>
          <p:cNvSpPr>
            <a:spLocks noChangeArrowheads="1"/>
          </p:cNvSpPr>
          <p:nvPr/>
        </p:nvSpPr>
        <p:spPr bwMode="auto">
          <a:xfrm>
            <a:off x="3603625" y="5517516"/>
            <a:ext cx="877888" cy="4984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1454" name="Rectangle 1038"/>
          <p:cNvSpPr>
            <a:spLocks noChangeArrowheads="1"/>
          </p:cNvSpPr>
          <p:nvPr/>
        </p:nvSpPr>
        <p:spPr bwMode="auto">
          <a:xfrm>
            <a:off x="3092450" y="4993641"/>
            <a:ext cx="877888" cy="4984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61455" name="Rectangle 1039"/>
          <p:cNvSpPr>
            <a:spLocks noChangeArrowheads="1"/>
          </p:cNvSpPr>
          <p:nvPr/>
        </p:nvSpPr>
        <p:spPr bwMode="auto">
          <a:xfrm>
            <a:off x="2319339" y="4679316"/>
            <a:ext cx="877887" cy="4984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205" name="Text Box 1041"/>
          <p:cNvSpPr txBox="1">
            <a:spLocks noChangeArrowheads="1"/>
          </p:cNvSpPr>
          <p:nvPr/>
        </p:nvSpPr>
        <p:spPr bwMode="auto">
          <a:xfrm>
            <a:off x="7854950" y="383635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Memoria</a:t>
            </a:r>
          </a:p>
        </p:txBody>
      </p:sp>
      <p:sp>
        <p:nvSpPr>
          <p:cNvPr id="8206" name="Text Box 1043"/>
          <p:cNvSpPr txBox="1">
            <a:spLocks noChangeArrowheads="1"/>
          </p:cNvSpPr>
          <p:nvPr/>
        </p:nvSpPr>
        <p:spPr bwMode="auto">
          <a:xfrm>
            <a:off x="3189288" y="4171316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Disco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3112 -0.018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34831 -0.0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09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0808 -0.009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0.49284 -0.036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/>
      <p:bldP spid="61453" grpId="0" animBg="1"/>
      <p:bldP spid="61454" grpId="0" animBg="1"/>
      <p:bldP spid="614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Implementación de la tabla de páginas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En este esquema cada acceso de datos/instrucciones requiere dos accesos a memoria.</a:t>
            </a:r>
          </a:p>
          <a:p>
            <a:pPr lvl="1" eaLnBrk="1" hangingPunct="1"/>
            <a:r>
              <a:rPr lang="es-ES" altLang="es-MX" dirty="0"/>
              <a:t>Uno para la tabla de páginas</a:t>
            </a:r>
          </a:p>
          <a:p>
            <a:pPr lvl="1" eaLnBrk="1" hangingPunct="1"/>
            <a:r>
              <a:rPr lang="es-ES" altLang="es-MX" dirty="0"/>
              <a:t>Otro para los datos/instrucciones</a:t>
            </a:r>
          </a:p>
          <a:p>
            <a:pPr eaLnBrk="1" hangingPunct="1"/>
            <a:endParaRPr lang="es-ES" altLang="es-MX" dirty="0"/>
          </a:p>
          <a:p>
            <a:pPr eaLnBrk="1" hangingPunct="1"/>
            <a:r>
              <a:rPr lang="es-ES" altLang="es-MX" dirty="0"/>
              <a:t>El problema de los dos accesos a memoria se resuelve con el uso de un caché de hardware</a:t>
            </a:r>
          </a:p>
          <a:p>
            <a:pPr lvl="1" eaLnBrk="1" hangingPunct="1"/>
            <a:r>
              <a:rPr lang="es-ES" altLang="es-MX" dirty="0"/>
              <a:t>Registros asociativos o buffer de traducción adelantada </a:t>
            </a:r>
          </a:p>
          <a:p>
            <a:pPr lvl="1" eaLnBrk="1" hangingPunct="1"/>
            <a:r>
              <a:rPr lang="es-ES" altLang="es-MX" dirty="0"/>
              <a:t>TLB=</a:t>
            </a:r>
            <a:r>
              <a:rPr lang="es-ES" altLang="es-MX" dirty="0" err="1"/>
              <a:t>Translation</a:t>
            </a:r>
            <a:r>
              <a:rPr lang="es-ES" altLang="es-MX" dirty="0"/>
              <a:t> Look-</a:t>
            </a:r>
            <a:r>
              <a:rPr lang="es-ES" altLang="es-MX" dirty="0" err="1"/>
              <a:t>aside</a:t>
            </a:r>
            <a:r>
              <a:rPr lang="es-ES" altLang="es-MX" dirty="0"/>
              <a:t> Buffer</a:t>
            </a:r>
            <a:endParaRPr lang="es-ES" altLang="es-MX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Registro asociativo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MX" dirty="0"/>
              <a:t>Registros asociativos – búsqueda en paralelo </a:t>
            </a:r>
          </a:p>
          <a:p>
            <a:pPr eaLnBrk="1" hangingPunct="1">
              <a:lnSpc>
                <a:spcPct val="90000"/>
              </a:lnSpc>
            </a:pPr>
            <a:endParaRPr lang="es-ES" altLang="es-MX" dirty="0"/>
          </a:p>
          <a:p>
            <a:pPr eaLnBrk="1" hangingPunct="1">
              <a:lnSpc>
                <a:spcPct val="90000"/>
              </a:lnSpc>
            </a:pPr>
            <a:endParaRPr lang="es-ES" altLang="es-MX" dirty="0"/>
          </a:p>
          <a:p>
            <a:pPr eaLnBrk="1" hangingPunct="1">
              <a:lnSpc>
                <a:spcPct val="90000"/>
              </a:lnSpc>
            </a:pPr>
            <a:endParaRPr lang="es-ES" altLang="es-MX" dirty="0"/>
          </a:p>
          <a:p>
            <a:pPr eaLnBrk="1" hangingPunct="1">
              <a:lnSpc>
                <a:spcPct val="90000"/>
              </a:lnSpc>
            </a:pPr>
            <a:endParaRPr lang="es-ES" altLang="es-MX" dirty="0"/>
          </a:p>
          <a:p>
            <a:pPr eaLnBrk="1" hangingPunct="1">
              <a:lnSpc>
                <a:spcPct val="90000"/>
              </a:lnSpc>
            </a:pPr>
            <a:endParaRPr lang="es-ES" altLang="es-MX" dirty="0"/>
          </a:p>
          <a:p>
            <a:pPr eaLnBrk="1" hangingPunct="1">
              <a:lnSpc>
                <a:spcPct val="90000"/>
              </a:lnSpc>
            </a:pPr>
            <a:r>
              <a:rPr lang="es-ES" altLang="es-MX" dirty="0"/>
              <a:t>Traducción de direcciones (A’, A’’)</a:t>
            </a:r>
          </a:p>
          <a:p>
            <a:pPr marL="628650" lvl="1"/>
            <a:r>
              <a:rPr lang="es-ES" altLang="es-MX" dirty="0"/>
              <a:t>Si A’ está en el registro asociativo</a:t>
            </a:r>
          </a:p>
          <a:p>
            <a:pPr marL="1028700" lvl="2"/>
            <a:r>
              <a:rPr lang="es-ES" altLang="es-MX" dirty="0"/>
              <a:t>Obtener el número de marco</a:t>
            </a:r>
          </a:p>
          <a:p>
            <a:pPr marL="628650" lvl="1"/>
            <a:r>
              <a:rPr lang="es-ES" altLang="es-MX" dirty="0"/>
              <a:t>Si no</a:t>
            </a:r>
          </a:p>
          <a:p>
            <a:pPr marL="1028700" lvl="2"/>
            <a:r>
              <a:rPr lang="es-ES" altLang="es-MX" dirty="0"/>
              <a:t>Obtener el número de marco de la tabla de páginas en memoria</a:t>
            </a: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4648200" y="2590800"/>
            <a:ext cx="2895600" cy="1219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77832" name="Line 5"/>
          <p:cNvSpPr>
            <a:spLocks noChangeShapeType="1"/>
          </p:cNvSpPr>
          <p:nvPr/>
        </p:nvSpPr>
        <p:spPr bwMode="auto">
          <a:xfrm>
            <a:off x="6096000" y="2133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3" name="Line 6"/>
          <p:cNvSpPr>
            <a:spLocks noChangeShapeType="1"/>
          </p:cNvSpPr>
          <p:nvPr/>
        </p:nvSpPr>
        <p:spPr bwMode="auto">
          <a:xfrm>
            <a:off x="4648200" y="28956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4" name="Line 7"/>
          <p:cNvSpPr>
            <a:spLocks noChangeShapeType="1"/>
          </p:cNvSpPr>
          <p:nvPr/>
        </p:nvSpPr>
        <p:spPr bwMode="auto">
          <a:xfrm>
            <a:off x="4648200" y="32004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5" name="Line 8"/>
          <p:cNvSpPr>
            <a:spLocks noChangeShapeType="1"/>
          </p:cNvSpPr>
          <p:nvPr/>
        </p:nvSpPr>
        <p:spPr bwMode="auto">
          <a:xfrm>
            <a:off x="4648200" y="35052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36" name="Rectangle 9"/>
          <p:cNvSpPr>
            <a:spLocks noChangeArrowheads="1"/>
          </p:cNvSpPr>
          <p:nvPr/>
        </p:nvSpPr>
        <p:spPr bwMode="auto">
          <a:xfrm>
            <a:off x="4953000" y="2209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600" b="1">
                <a:latin typeface="Helvetica" panose="020B0604020202020204" pitchFamily="34" charset="0"/>
              </a:rPr>
              <a:t>Página #</a:t>
            </a:r>
          </a:p>
        </p:txBody>
      </p:sp>
      <p:sp>
        <p:nvSpPr>
          <p:cNvPr id="77837" name="Rectangle 10"/>
          <p:cNvSpPr>
            <a:spLocks noChangeArrowheads="1"/>
          </p:cNvSpPr>
          <p:nvPr/>
        </p:nvSpPr>
        <p:spPr bwMode="auto">
          <a:xfrm>
            <a:off x="6324600" y="2209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600" b="1">
                <a:latin typeface="Helvetica" panose="020B0604020202020204" pitchFamily="34" charset="0"/>
              </a:rPr>
              <a:t>Frame 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Tiempo de acceso efectivo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Búsqueda asociativa = </a:t>
            </a:r>
            <a:r>
              <a:rPr lang="es-ES" altLang="es-MX">
                <a:sym typeface="Symbol" panose="05050102010706020507" pitchFamily="18" charset="2"/>
              </a:rPr>
              <a:t> unidades de tiempo</a:t>
            </a:r>
          </a:p>
          <a:p>
            <a:pPr eaLnBrk="1" hangingPunct="1"/>
            <a:r>
              <a:rPr lang="es-ES" altLang="es-MX">
                <a:sym typeface="Symbol" panose="05050102010706020507" pitchFamily="18" charset="2"/>
              </a:rPr>
              <a:t>Asume el tiempo del ciclo de memoria es 10 nanosegundos</a:t>
            </a:r>
          </a:p>
          <a:p>
            <a:pPr eaLnBrk="1" hangingPunct="1"/>
            <a:r>
              <a:rPr lang="es-ES" altLang="es-MX">
                <a:sym typeface="Symbol" panose="05050102010706020507" pitchFamily="18" charset="2"/>
              </a:rPr>
              <a:t>Tasa de aciertos</a:t>
            </a:r>
          </a:p>
          <a:p>
            <a:pPr lvl="1" eaLnBrk="1" hangingPunct="1"/>
            <a:r>
              <a:rPr lang="es-ES" altLang="es-MX">
                <a:sym typeface="Symbol" panose="05050102010706020507" pitchFamily="18" charset="2"/>
              </a:rPr>
              <a:t>Porcentaje de veces que un número de página es encontrado en registros asociativos</a:t>
            </a:r>
          </a:p>
          <a:p>
            <a:pPr lvl="1" eaLnBrk="1" hangingPunct="1"/>
            <a:r>
              <a:rPr lang="es-ES" altLang="es-MX">
                <a:sym typeface="Symbol" panose="05050102010706020507" pitchFamily="18" charset="2"/>
              </a:rPr>
              <a:t>La tasa se relaciona con el número de registros asociativos</a:t>
            </a:r>
          </a:p>
          <a:p>
            <a:pPr lvl="1" eaLnBrk="1" hangingPunct="1"/>
            <a:r>
              <a:rPr lang="es-ES" altLang="es-MX">
                <a:sym typeface="Symbol" panose="05050102010706020507" pitchFamily="18" charset="2"/>
              </a:rPr>
              <a:t>Tasa de aciertos = </a:t>
            </a:r>
          </a:p>
          <a:p>
            <a:pPr eaLnBrk="1" hangingPunct="1"/>
            <a:r>
              <a:rPr lang="es-ES" altLang="es-MX">
                <a:sym typeface="Symbol" panose="05050102010706020507" pitchFamily="18" charset="2"/>
              </a:rPr>
              <a:t>Effective Access Time (EAT)</a:t>
            </a:r>
          </a:p>
          <a:p>
            <a:pPr lvl="1" eaLnBrk="1" hangingPunct="1"/>
            <a:r>
              <a:rPr lang="es-ES" altLang="es-MX"/>
              <a:t>EAT = (10ns + </a:t>
            </a:r>
            <a:r>
              <a:rPr lang="es-ES" altLang="es-MX">
                <a:sym typeface="Symbol" panose="05050102010706020507" pitchFamily="18" charset="2"/>
              </a:rPr>
              <a:t>)  + (20ns + )(1– ) = 20ns +  – 10</a:t>
            </a:r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Protección de memoria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La protección de memoria implementada asociando un bit de protección por cada marco</a:t>
            </a:r>
          </a:p>
          <a:p>
            <a:pPr eaLnBrk="1" hangingPunct="1"/>
            <a:r>
              <a:rPr lang="es-ES" altLang="es-MX"/>
              <a:t>Bit válido-inválido asociado a cada entrada en la tabla de páginas: </a:t>
            </a:r>
          </a:p>
          <a:p>
            <a:pPr lvl="1" eaLnBrk="1" hangingPunct="1"/>
            <a:r>
              <a:rPr lang="es-ES" altLang="es-MX"/>
              <a:t>“válido” indica que la página asociada está en el espacio de direcciones lógico del proceso, por lo tanto es una página legal</a:t>
            </a:r>
          </a:p>
          <a:p>
            <a:pPr lvl="1" eaLnBrk="1" hangingPunct="1"/>
            <a:r>
              <a:rPr lang="es-ES" altLang="es-MX"/>
              <a:t>“inválido” indica que la página no está en el espacio de direcciones lógico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Protección de memoria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idx="1"/>
          </p:nvPr>
        </p:nvSpPr>
        <p:spPr>
          <a:xfrm>
            <a:off x="1320801" y="1900238"/>
            <a:ext cx="4625976" cy="4225926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MX" sz="2400" dirty="0"/>
              <a:t>Bit válido-inválido asociado a cada entrada en la tabla de páginas: </a:t>
            </a:r>
          </a:p>
          <a:p>
            <a:pPr lvl="1" eaLnBrk="1" hangingPunct="1"/>
            <a:r>
              <a:rPr lang="es-ES" altLang="es-MX" dirty="0"/>
              <a:t>“válido” </a:t>
            </a:r>
          </a:p>
          <a:p>
            <a:pPr lvl="2" eaLnBrk="1" hangingPunct="1"/>
            <a:r>
              <a:rPr lang="es-ES" altLang="es-MX" dirty="0"/>
              <a:t>indica que la página asociada está en el espacio de direcciones lógico del proceso, por lo tanto es una página legal</a:t>
            </a:r>
          </a:p>
          <a:p>
            <a:pPr lvl="1" eaLnBrk="1" hangingPunct="1"/>
            <a:r>
              <a:rPr lang="es-ES" altLang="es-MX" dirty="0"/>
              <a:t>“inválido” </a:t>
            </a:r>
          </a:p>
          <a:p>
            <a:pPr lvl="2" eaLnBrk="1" hangingPunct="1"/>
            <a:r>
              <a:rPr lang="es-ES" altLang="es-MX" dirty="0"/>
              <a:t>indica que la página no está en el espacio de direcciones lógico del proceso</a:t>
            </a:r>
          </a:p>
        </p:txBody>
      </p:sp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7046914" y="2459038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Marco en memoria física</a:t>
            </a:r>
          </a:p>
        </p:txBody>
      </p:sp>
      <p:sp>
        <p:nvSpPr>
          <p:cNvPr id="83976" name="Rectangle 5"/>
          <p:cNvSpPr>
            <a:spLocks noChangeArrowheads="1"/>
          </p:cNvSpPr>
          <p:nvPr/>
        </p:nvSpPr>
        <p:spPr bwMode="auto">
          <a:xfrm>
            <a:off x="7051676" y="29305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dirty="0">
                <a:solidFill>
                  <a:srgbClr val="008000"/>
                </a:solidFill>
              </a:rPr>
              <a:t>Marco en memoria física</a:t>
            </a:r>
          </a:p>
        </p:txBody>
      </p:sp>
      <p:sp>
        <p:nvSpPr>
          <p:cNvPr id="83977" name="Rectangle 6"/>
          <p:cNvSpPr>
            <a:spLocks noChangeArrowheads="1"/>
          </p:cNvSpPr>
          <p:nvPr/>
        </p:nvSpPr>
        <p:spPr bwMode="auto">
          <a:xfrm>
            <a:off x="8807450" y="2451101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83978" name="Rectangle 7"/>
          <p:cNvSpPr>
            <a:spLocks noChangeArrowheads="1"/>
          </p:cNvSpPr>
          <p:nvPr/>
        </p:nvSpPr>
        <p:spPr bwMode="auto">
          <a:xfrm>
            <a:off x="8812213" y="29225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83979" name="Rectangle 8"/>
          <p:cNvSpPr>
            <a:spLocks noChangeArrowheads="1"/>
          </p:cNvSpPr>
          <p:nvPr/>
        </p:nvSpPr>
        <p:spPr bwMode="auto">
          <a:xfrm>
            <a:off x="7048501" y="33750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Marco en memoria física</a:t>
            </a:r>
          </a:p>
        </p:txBody>
      </p:sp>
      <p:sp>
        <p:nvSpPr>
          <p:cNvPr id="83980" name="Rectangle 9"/>
          <p:cNvSpPr>
            <a:spLocks noChangeArrowheads="1"/>
          </p:cNvSpPr>
          <p:nvPr/>
        </p:nvSpPr>
        <p:spPr bwMode="auto">
          <a:xfrm>
            <a:off x="7053264" y="3846513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FF0000"/>
                </a:solidFill>
              </a:rPr>
              <a:t>Marco virtual en disco</a:t>
            </a:r>
          </a:p>
        </p:txBody>
      </p:sp>
      <p:sp>
        <p:nvSpPr>
          <p:cNvPr id="83981" name="Rectangle 10"/>
          <p:cNvSpPr>
            <a:spLocks noChangeArrowheads="1"/>
          </p:cNvSpPr>
          <p:nvPr/>
        </p:nvSpPr>
        <p:spPr bwMode="auto">
          <a:xfrm>
            <a:off x="8809038" y="33670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83982" name="Rectangle 11"/>
          <p:cNvSpPr>
            <a:spLocks noChangeArrowheads="1"/>
          </p:cNvSpPr>
          <p:nvPr/>
        </p:nvSpPr>
        <p:spPr bwMode="auto">
          <a:xfrm>
            <a:off x="8813800" y="38385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983" name="Rectangle 12"/>
          <p:cNvSpPr>
            <a:spLocks noChangeArrowheads="1"/>
          </p:cNvSpPr>
          <p:nvPr/>
        </p:nvSpPr>
        <p:spPr bwMode="auto">
          <a:xfrm>
            <a:off x="7048501" y="42894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Marco en memoria física</a:t>
            </a:r>
          </a:p>
        </p:txBody>
      </p:sp>
      <p:sp>
        <p:nvSpPr>
          <p:cNvPr id="83984" name="Rectangle 13"/>
          <p:cNvSpPr>
            <a:spLocks noChangeArrowheads="1"/>
          </p:cNvSpPr>
          <p:nvPr/>
        </p:nvSpPr>
        <p:spPr bwMode="auto">
          <a:xfrm>
            <a:off x="7053264" y="4760913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Marco en memoria física</a:t>
            </a:r>
          </a:p>
        </p:txBody>
      </p:sp>
      <p:sp>
        <p:nvSpPr>
          <p:cNvPr id="83985" name="Rectangle 14"/>
          <p:cNvSpPr>
            <a:spLocks noChangeArrowheads="1"/>
          </p:cNvSpPr>
          <p:nvPr/>
        </p:nvSpPr>
        <p:spPr bwMode="auto">
          <a:xfrm>
            <a:off x="8809038" y="42814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83986" name="Rectangle 15"/>
          <p:cNvSpPr>
            <a:spLocks noChangeArrowheads="1"/>
          </p:cNvSpPr>
          <p:nvPr/>
        </p:nvSpPr>
        <p:spPr bwMode="auto">
          <a:xfrm>
            <a:off x="8813800" y="47529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83987" name="Line 16"/>
          <p:cNvSpPr>
            <a:spLocks noChangeShapeType="1"/>
          </p:cNvSpPr>
          <p:nvPr/>
        </p:nvSpPr>
        <p:spPr bwMode="auto">
          <a:xfrm flipV="1">
            <a:off x="8815388" y="1900238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88" name="Text Box 17"/>
          <p:cNvSpPr txBox="1">
            <a:spLocks noChangeArrowheads="1"/>
          </p:cNvSpPr>
          <p:nvPr/>
        </p:nvSpPr>
        <p:spPr bwMode="auto">
          <a:xfrm>
            <a:off x="7191375" y="19288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Marco</a:t>
            </a:r>
          </a:p>
        </p:txBody>
      </p:sp>
      <p:sp>
        <p:nvSpPr>
          <p:cNvPr id="83989" name="Text Box 18"/>
          <p:cNvSpPr txBox="1">
            <a:spLocks noChangeArrowheads="1"/>
          </p:cNvSpPr>
          <p:nvPr/>
        </p:nvSpPr>
        <p:spPr bwMode="auto">
          <a:xfrm>
            <a:off x="8901113" y="1512889"/>
            <a:ext cx="1168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Bit Válido-Inválido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Paginación de dos niveles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Problema:</a:t>
            </a:r>
          </a:p>
          <a:p>
            <a:pPr lvl="1"/>
            <a:r>
              <a:rPr lang="es-MX" dirty="0"/>
              <a:t>Una dirección lógica de 40 bits</a:t>
            </a:r>
          </a:p>
          <a:p>
            <a:pPr lvl="2"/>
            <a:r>
              <a:rPr lang="es-MX" dirty="0"/>
              <a:t>28 bits para número de página y 12 bits desplazamiento</a:t>
            </a:r>
          </a:p>
          <a:p>
            <a:pPr lvl="2"/>
            <a:endParaRPr lang="es-MX" dirty="0"/>
          </a:p>
          <a:p>
            <a:pPr lvl="2"/>
            <a:endParaRPr lang="es-MX" dirty="0"/>
          </a:p>
          <a:p>
            <a:pPr lvl="2"/>
            <a:endParaRPr lang="es-MX" dirty="0"/>
          </a:p>
          <a:p>
            <a:pPr lvl="2"/>
            <a:r>
              <a:rPr lang="es-MX" dirty="0"/>
              <a:t>Un proceso puede tener 2</a:t>
            </a:r>
            <a:r>
              <a:rPr lang="es-MX" baseline="30000" dirty="0"/>
              <a:t>28</a:t>
            </a:r>
            <a:r>
              <a:rPr lang="es-MX" dirty="0"/>
              <a:t> páginas</a:t>
            </a:r>
          </a:p>
          <a:p>
            <a:pPr lvl="3"/>
            <a:r>
              <a:rPr lang="es-MX" dirty="0"/>
              <a:t>Más de 256 millones de páginas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Las tablas de páginas pueden ser demasiado grandes</a:t>
            </a:r>
          </a:p>
          <a:p>
            <a:pPr lvl="3"/>
            <a:r>
              <a:rPr lang="es-MX" dirty="0"/>
              <a:t>No caber en memoria</a:t>
            </a:r>
          </a:p>
          <a:p>
            <a:pPr lvl="3"/>
            <a:r>
              <a:rPr lang="es-MX" dirty="0"/>
              <a:t>Tener que salir a memoria secundaria</a:t>
            </a:r>
          </a:p>
        </p:txBody>
      </p:sp>
      <p:sp>
        <p:nvSpPr>
          <p:cNvPr id="7" name="Rectángulo 6"/>
          <p:cNvSpPr/>
          <p:nvPr/>
        </p:nvSpPr>
        <p:spPr bwMode="auto">
          <a:xfrm>
            <a:off x="2470485" y="3209950"/>
            <a:ext cx="5005135" cy="721895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bg1"/>
                </a:solidFill>
                <a:latin typeface="Arial" charset="0"/>
              </a:rPr>
              <a:t>Página</a:t>
            </a:r>
          </a:p>
        </p:txBody>
      </p:sp>
      <p:sp>
        <p:nvSpPr>
          <p:cNvPr id="8" name="Rectángulo 7"/>
          <p:cNvSpPr/>
          <p:nvPr/>
        </p:nvSpPr>
        <p:spPr bwMode="auto">
          <a:xfrm>
            <a:off x="7475619" y="3209949"/>
            <a:ext cx="1764632" cy="721895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bg1"/>
                </a:solidFill>
                <a:latin typeface="Arial" charset="0"/>
              </a:rPr>
              <a:t>Desplazamiento</a:t>
            </a:r>
          </a:p>
        </p:txBody>
      </p:sp>
    </p:spTree>
    <p:extLst>
      <p:ext uri="{BB962C8B-B14F-4D97-AF65-F5344CB8AC3E}">
        <p14:creationId xmlns:p14="http://schemas.microsoft.com/office/powerpoint/2010/main" val="20238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Paginación de dos niveles</a:t>
            </a:r>
          </a:p>
        </p:txBody>
      </p:sp>
      <p:sp>
        <p:nvSpPr>
          <p:cNvPr id="829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Una dirección lógica (en una máquina de 32 bits con páginas de 4 Kb) se divide en:</a:t>
            </a:r>
          </a:p>
          <a:p>
            <a:pPr lvl="1" eaLnBrk="1" hangingPunct="1"/>
            <a:r>
              <a:rPr lang="es-ES" altLang="es-MX"/>
              <a:t>Numero de página (20 bits)</a:t>
            </a:r>
          </a:p>
          <a:p>
            <a:pPr lvl="1" eaLnBrk="1" hangingPunct="1"/>
            <a:r>
              <a:rPr lang="es-ES" altLang="es-MX"/>
              <a:t>Desplazamiento (12 bits)</a:t>
            </a:r>
          </a:p>
          <a:p>
            <a:pPr eaLnBrk="1" hangingPunct="1"/>
            <a:r>
              <a:rPr lang="es-ES" altLang="es-MX"/>
              <a:t>Una dirección puede dividirse en dos niveles de paginación</a:t>
            </a:r>
          </a:p>
          <a:p>
            <a:pPr lvl="1" eaLnBrk="1" hangingPunct="1"/>
            <a:r>
              <a:rPr lang="es-ES" altLang="es-MX"/>
              <a:t>10 bits para la tabla de páginas externa</a:t>
            </a:r>
          </a:p>
          <a:p>
            <a:pPr lvl="1" eaLnBrk="1" hangingPunct="1"/>
            <a:r>
              <a:rPr lang="es-ES" altLang="es-MX"/>
              <a:t>10 bits para la tabla de páginas interna</a:t>
            </a:r>
          </a:p>
          <a:p>
            <a:pPr lvl="1" eaLnBrk="1" hangingPunct="1"/>
            <a:r>
              <a:rPr lang="es-ES" altLang="es-MX"/>
              <a:t>12 bits para el desplazamiento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3048000" y="5473700"/>
            <a:ext cx="2806700" cy="444500"/>
          </a:xfrm>
          <a:prstGeom prst="rect">
            <a:avLst/>
          </a:prstGeom>
          <a:solidFill>
            <a:srgbClr val="99FF66"/>
          </a:solidFill>
          <a:ln w="571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# pagina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842000" y="5473700"/>
            <a:ext cx="1612900" cy="444500"/>
          </a:xfrm>
          <a:prstGeom prst="rect">
            <a:avLst/>
          </a:prstGeom>
          <a:solidFill>
            <a:schemeClr val="accent1"/>
          </a:solidFill>
          <a:ln w="571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offset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2998788" y="5480050"/>
            <a:ext cx="1384300" cy="444500"/>
          </a:xfrm>
          <a:prstGeom prst="rect">
            <a:avLst/>
          </a:prstGeom>
          <a:solidFill>
            <a:srgbClr val="FFCC66"/>
          </a:solidFill>
          <a:ln w="571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# pag ext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383088" y="5480050"/>
            <a:ext cx="1473200" cy="444500"/>
          </a:xfrm>
          <a:prstGeom prst="rect">
            <a:avLst/>
          </a:prstGeom>
          <a:solidFill>
            <a:srgbClr val="99FF99"/>
          </a:solidFill>
          <a:ln w="571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# pag interno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2" grpId="0" animBg="1"/>
      <p:bldP spid="82963" grpId="0" animBg="1"/>
      <p:bldP spid="82964" grpId="0" animBg="1"/>
      <p:bldP spid="8296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Esquema de paginación de dos niveles</a:t>
            </a:r>
          </a:p>
        </p:txBody>
      </p:sp>
      <p:grpSp>
        <p:nvGrpSpPr>
          <p:cNvPr id="88070" name="Group 57"/>
          <p:cNvGrpSpPr>
            <a:grpSpLocks/>
          </p:cNvGrpSpPr>
          <p:nvPr/>
        </p:nvGrpSpPr>
        <p:grpSpPr bwMode="auto">
          <a:xfrm>
            <a:off x="2832101" y="1371370"/>
            <a:ext cx="5700713" cy="5192712"/>
            <a:chOff x="492" y="634"/>
            <a:chExt cx="3591" cy="3577"/>
          </a:xfrm>
        </p:grpSpPr>
        <p:sp>
          <p:nvSpPr>
            <p:cNvPr id="88071" name="Rectangle 5"/>
            <p:cNvSpPr>
              <a:spLocks noChangeArrowheads="1"/>
            </p:cNvSpPr>
            <p:nvPr/>
          </p:nvSpPr>
          <p:spPr bwMode="auto">
            <a:xfrm>
              <a:off x="518" y="1520"/>
              <a:ext cx="677" cy="1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8072" name="Rectangle 6"/>
            <p:cNvSpPr>
              <a:spLocks noChangeArrowheads="1"/>
            </p:cNvSpPr>
            <p:nvPr/>
          </p:nvSpPr>
          <p:spPr bwMode="auto">
            <a:xfrm>
              <a:off x="518" y="1688"/>
              <a:ext cx="677" cy="1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8073" name="Rectangle 7"/>
            <p:cNvSpPr>
              <a:spLocks noChangeArrowheads="1"/>
            </p:cNvSpPr>
            <p:nvPr/>
          </p:nvSpPr>
          <p:spPr bwMode="auto">
            <a:xfrm>
              <a:off x="521" y="1522"/>
              <a:ext cx="668" cy="1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8074" name="Rectangle 8"/>
            <p:cNvSpPr>
              <a:spLocks noChangeArrowheads="1"/>
            </p:cNvSpPr>
            <p:nvPr/>
          </p:nvSpPr>
          <p:spPr bwMode="auto">
            <a:xfrm>
              <a:off x="523" y="2610"/>
              <a:ext cx="669" cy="1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8075" name="Text Box 9"/>
            <p:cNvSpPr txBox="1">
              <a:spLocks noChangeArrowheads="1"/>
            </p:cNvSpPr>
            <p:nvPr/>
          </p:nvSpPr>
          <p:spPr bwMode="auto">
            <a:xfrm>
              <a:off x="777" y="1910"/>
              <a:ext cx="156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 b="1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 b="1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 b="1"/>
                <a:t>.</a:t>
              </a:r>
            </a:p>
          </p:txBody>
        </p:sp>
        <p:sp>
          <p:nvSpPr>
            <p:cNvPr id="88076" name="Rectangle 10"/>
            <p:cNvSpPr>
              <a:spLocks noChangeArrowheads="1"/>
            </p:cNvSpPr>
            <p:nvPr/>
          </p:nvSpPr>
          <p:spPr bwMode="auto">
            <a:xfrm>
              <a:off x="1929" y="877"/>
              <a:ext cx="802" cy="28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grpSp>
          <p:nvGrpSpPr>
            <p:cNvPr id="88077" name="Group 20"/>
            <p:cNvGrpSpPr>
              <a:grpSpLocks/>
            </p:cNvGrpSpPr>
            <p:nvPr/>
          </p:nvGrpSpPr>
          <p:grpSpPr bwMode="auto">
            <a:xfrm>
              <a:off x="2099" y="960"/>
              <a:ext cx="475" cy="576"/>
              <a:chOff x="2841" y="916"/>
              <a:chExt cx="475" cy="576"/>
            </a:xfrm>
          </p:grpSpPr>
          <p:sp>
            <p:nvSpPr>
              <p:cNvPr id="88119" name="Rectangle 11"/>
              <p:cNvSpPr>
                <a:spLocks noChangeArrowheads="1"/>
              </p:cNvSpPr>
              <p:nvPr/>
            </p:nvSpPr>
            <p:spPr bwMode="auto">
              <a:xfrm>
                <a:off x="2845" y="916"/>
                <a:ext cx="47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s-MX" sz="1800"/>
              </a:p>
            </p:txBody>
          </p:sp>
          <p:sp>
            <p:nvSpPr>
              <p:cNvPr id="88120" name="Rectangle 12"/>
              <p:cNvSpPr>
                <a:spLocks noChangeArrowheads="1"/>
              </p:cNvSpPr>
              <p:nvPr/>
            </p:nvSpPr>
            <p:spPr bwMode="auto">
              <a:xfrm>
                <a:off x="2845" y="916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1</a:t>
                </a:r>
              </a:p>
            </p:txBody>
          </p:sp>
          <p:sp>
            <p:nvSpPr>
              <p:cNvPr id="88121" name="Rectangle 13"/>
              <p:cNvSpPr>
                <a:spLocks noChangeArrowheads="1"/>
              </p:cNvSpPr>
              <p:nvPr/>
            </p:nvSpPr>
            <p:spPr bwMode="auto">
              <a:xfrm>
                <a:off x="2841" y="1323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500</a:t>
                </a:r>
              </a:p>
            </p:txBody>
          </p:sp>
        </p:grpSp>
        <p:grpSp>
          <p:nvGrpSpPr>
            <p:cNvPr id="88078" name="Group 21"/>
            <p:cNvGrpSpPr>
              <a:grpSpLocks/>
            </p:cNvGrpSpPr>
            <p:nvPr/>
          </p:nvGrpSpPr>
          <p:grpSpPr bwMode="auto">
            <a:xfrm>
              <a:off x="2087" y="1891"/>
              <a:ext cx="475" cy="576"/>
              <a:chOff x="2837" y="1812"/>
              <a:chExt cx="475" cy="576"/>
            </a:xfrm>
          </p:grpSpPr>
          <p:sp>
            <p:nvSpPr>
              <p:cNvPr id="88116" name="Rectangle 14"/>
              <p:cNvSpPr>
                <a:spLocks noChangeArrowheads="1"/>
              </p:cNvSpPr>
              <p:nvPr/>
            </p:nvSpPr>
            <p:spPr bwMode="auto">
              <a:xfrm>
                <a:off x="2841" y="1812"/>
                <a:ext cx="47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17" name="Rectangle 15"/>
              <p:cNvSpPr>
                <a:spLocks noChangeArrowheads="1"/>
              </p:cNvSpPr>
              <p:nvPr/>
            </p:nvSpPr>
            <p:spPr bwMode="auto">
              <a:xfrm>
                <a:off x="2841" y="1812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100</a:t>
                </a:r>
              </a:p>
            </p:txBody>
          </p:sp>
          <p:sp>
            <p:nvSpPr>
              <p:cNvPr id="88118" name="Rectangle 16"/>
              <p:cNvSpPr>
                <a:spLocks noChangeArrowheads="1"/>
              </p:cNvSpPr>
              <p:nvPr/>
            </p:nvSpPr>
            <p:spPr bwMode="auto">
              <a:xfrm>
                <a:off x="2837" y="2219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708</a:t>
                </a:r>
              </a:p>
            </p:txBody>
          </p:sp>
        </p:grpSp>
        <p:grpSp>
          <p:nvGrpSpPr>
            <p:cNvPr id="88079" name="Group 22"/>
            <p:cNvGrpSpPr>
              <a:grpSpLocks/>
            </p:cNvGrpSpPr>
            <p:nvPr/>
          </p:nvGrpSpPr>
          <p:grpSpPr bwMode="auto">
            <a:xfrm>
              <a:off x="2095" y="2824"/>
              <a:ext cx="475" cy="576"/>
              <a:chOff x="2837" y="2815"/>
              <a:chExt cx="475" cy="576"/>
            </a:xfrm>
          </p:grpSpPr>
          <p:sp>
            <p:nvSpPr>
              <p:cNvPr id="88113" name="Rectangle 17"/>
              <p:cNvSpPr>
                <a:spLocks noChangeArrowheads="1"/>
              </p:cNvSpPr>
              <p:nvPr/>
            </p:nvSpPr>
            <p:spPr bwMode="auto">
              <a:xfrm>
                <a:off x="2841" y="2815"/>
                <a:ext cx="47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14" name="Rectangle 18"/>
              <p:cNvSpPr>
                <a:spLocks noChangeArrowheads="1"/>
              </p:cNvSpPr>
              <p:nvPr/>
            </p:nvSpPr>
            <p:spPr bwMode="auto">
              <a:xfrm>
                <a:off x="2841" y="2815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929</a:t>
                </a:r>
              </a:p>
            </p:txBody>
          </p:sp>
          <p:sp>
            <p:nvSpPr>
              <p:cNvPr id="88115" name="Rectangle 19"/>
              <p:cNvSpPr>
                <a:spLocks noChangeArrowheads="1"/>
              </p:cNvSpPr>
              <p:nvPr/>
            </p:nvSpPr>
            <p:spPr bwMode="auto">
              <a:xfrm>
                <a:off x="2837" y="3222"/>
                <a:ext cx="471" cy="16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1800"/>
                  <a:t>900</a:t>
                </a:r>
              </a:p>
            </p:txBody>
          </p:sp>
        </p:grpSp>
        <p:grpSp>
          <p:nvGrpSpPr>
            <p:cNvPr id="88080" name="Group 35"/>
            <p:cNvGrpSpPr>
              <a:grpSpLocks/>
            </p:cNvGrpSpPr>
            <p:nvPr/>
          </p:nvGrpSpPr>
          <p:grpSpPr bwMode="auto">
            <a:xfrm>
              <a:off x="3535" y="750"/>
              <a:ext cx="548" cy="3242"/>
              <a:chOff x="2985" y="768"/>
              <a:chExt cx="548" cy="3242"/>
            </a:xfrm>
          </p:grpSpPr>
          <p:sp>
            <p:nvSpPr>
              <p:cNvPr id="88101" name="Rectangle 23"/>
              <p:cNvSpPr>
                <a:spLocks noChangeArrowheads="1"/>
              </p:cNvSpPr>
              <p:nvPr/>
            </p:nvSpPr>
            <p:spPr bwMode="auto">
              <a:xfrm>
                <a:off x="2985" y="768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2" name="Rectangle 24"/>
              <p:cNvSpPr>
                <a:spLocks noChangeArrowheads="1"/>
              </p:cNvSpPr>
              <p:nvPr/>
            </p:nvSpPr>
            <p:spPr bwMode="auto">
              <a:xfrm>
                <a:off x="2990" y="1044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3" name="Rectangle 25"/>
              <p:cNvSpPr>
                <a:spLocks noChangeArrowheads="1"/>
              </p:cNvSpPr>
              <p:nvPr/>
            </p:nvSpPr>
            <p:spPr bwMode="auto">
              <a:xfrm>
                <a:off x="2990" y="1314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4" name="Rectangle 26"/>
              <p:cNvSpPr>
                <a:spLocks noChangeArrowheads="1"/>
              </p:cNvSpPr>
              <p:nvPr/>
            </p:nvSpPr>
            <p:spPr bwMode="auto">
              <a:xfrm>
                <a:off x="2986" y="1581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5" name="Rectangle 27"/>
              <p:cNvSpPr>
                <a:spLocks noChangeArrowheads="1"/>
              </p:cNvSpPr>
              <p:nvPr/>
            </p:nvSpPr>
            <p:spPr bwMode="auto">
              <a:xfrm>
                <a:off x="2991" y="1856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6" name="Rectangle 28"/>
              <p:cNvSpPr>
                <a:spLocks noChangeArrowheads="1"/>
              </p:cNvSpPr>
              <p:nvPr/>
            </p:nvSpPr>
            <p:spPr bwMode="auto">
              <a:xfrm>
                <a:off x="2987" y="2123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7" name="Rectangle 29"/>
              <p:cNvSpPr>
                <a:spLocks noChangeArrowheads="1"/>
              </p:cNvSpPr>
              <p:nvPr/>
            </p:nvSpPr>
            <p:spPr bwMode="auto">
              <a:xfrm>
                <a:off x="2987" y="2393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8" name="Rectangle 30"/>
              <p:cNvSpPr>
                <a:spLocks noChangeArrowheads="1"/>
              </p:cNvSpPr>
              <p:nvPr/>
            </p:nvSpPr>
            <p:spPr bwMode="auto">
              <a:xfrm>
                <a:off x="2992" y="2669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09" name="Rectangle 31"/>
              <p:cNvSpPr>
                <a:spLocks noChangeArrowheads="1"/>
              </p:cNvSpPr>
              <p:nvPr/>
            </p:nvSpPr>
            <p:spPr bwMode="auto">
              <a:xfrm>
                <a:off x="2987" y="2935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10" name="Rectangle 32"/>
              <p:cNvSpPr>
                <a:spLocks noChangeArrowheads="1"/>
              </p:cNvSpPr>
              <p:nvPr/>
            </p:nvSpPr>
            <p:spPr bwMode="auto">
              <a:xfrm>
                <a:off x="2992" y="3202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11" name="Rectangle 33"/>
              <p:cNvSpPr>
                <a:spLocks noChangeArrowheads="1"/>
              </p:cNvSpPr>
              <p:nvPr/>
            </p:nvSpPr>
            <p:spPr bwMode="auto">
              <a:xfrm>
                <a:off x="2992" y="3472"/>
                <a:ext cx="54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88112" name="Rectangle 34"/>
              <p:cNvSpPr>
                <a:spLocks noChangeArrowheads="1"/>
              </p:cNvSpPr>
              <p:nvPr/>
            </p:nvSpPr>
            <p:spPr bwMode="auto">
              <a:xfrm>
                <a:off x="2988" y="3739"/>
                <a:ext cx="541" cy="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88081" name="Line 36"/>
            <p:cNvSpPr>
              <a:spLocks noChangeShapeType="1"/>
            </p:cNvSpPr>
            <p:nvPr/>
          </p:nvSpPr>
          <p:spPr bwMode="auto">
            <a:xfrm flipV="1">
              <a:off x="1187" y="1065"/>
              <a:ext cx="899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82" name="Line 37"/>
            <p:cNvSpPr>
              <a:spLocks noChangeShapeType="1"/>
            </p:cNvSpPr>
            <p:nvPr/>
          </p:nvSpPr>
          <p:spPr bwMode="auto">
            <a:xfrm>
              <a:off x="1187" y="1772"/>
              <a:ext cx="908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83" name="Line 38"/>
            <p:cNvSpPr>
              <a:spLocks noChangeShapeType="1"/>
            </p:cNvSpPr>
            <p:nvPr/>
          </p:nvSpPr>
          <p:spPr bwMode="auto">
            <a:xfrm>
              <a:off x="1204" y="2697"/>
              <a:ext cx="8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84" name="Text Box 39"/>
            <p:cNvSpPr txBox="1">
              <a:spLocks noChangeArrowheads="1"/>
            </p:cNvSpPr>
            <p:nvPr/>
          </p:nvSpPr>
          <p:spPr bwMode="auto">
            <a:xfrm>
              <a:off x="3346" y="634"/>
              <a:ext cx="19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0</a:t>
              </a:r>
            </a:p>
          </p:txBody>
        </p:sp>
        <p:sp>
          <p:nvSpPr>
            <p:cNvPr id="88085" name="Text Box 40"/>
            <p:cNvSpPr txBox="1">
              <a:spLocks noChangeArrowheads="1"/>
            </p:cNvSpPr>
            <p:nvPr/>
          </p:nvSpPr>
          <p:spPr bwMode="auto">
            <a:xfrm>
              <a:off x="3345" y="1000"/>
              <a:ext cx="19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1</a:t>
              </a:r>
            </a:p>
          </p:txBody>
        </p:sp>
        <p:sp>
          <p:nvSpPr>
            <p:cNvPr id="88086" name="Text Box 41"/>
            <p:cNvSpPr txBox="1">
              <a:spLocks noChangeArrowheads="1"/>
            </p:cNvSpPr>
            <p:nvPr/>
          </p:nvSpPr>
          <p:spPr bwMode="auto">
            <a:xfrm>
              <a:off x="3189" y="1462"/>
              <a:ext cx="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100</a:t>
              </a:r>
            </a:p>
          </p:txBody>
        </p:sp>
        <p:sp>
          <p:nvSpPr>
            <p:cNvPr id="88087" name="Text Box 42"/>
            <p:cNvSpPr txBox="1">
              <a:spLocks noChangeArrowheads="1"/>
            </p:cNvSpPr>
            <p:nvPr/>
          </p:nvSpPr>
          <p:spPr bwMode="auto">
            <a:xfrm>
              <a:off x="3186" y="2070"/>
              <a:ext cx="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500</a:t>
              </a:r>
            </a:p>
          </p:txBody>
        </p:sp>
        <p:sp>
          <p:nvSpPr>
            <p:cNvPr id="88088" name="Text Box 43"/>
            <p:cNvSpPr txBox="1">
              <a:spLocks noChangeArrowheads="1"/>
            </p:cNvSpPr>
            <p:nvPr/>
          </p:nvSpPr>
          <p:spPr bwMode="auto">
            <a:xfrm>
              <a:off x="3185" y="2671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708</a:t>
              </a:r>
            </a:p>
          </p:txBody>
        </p:sp>
        <p:sp>
          <p:nvSpPr>
            <p:cNvPr id="88089" name="Text Box 44"/>
            <p:cNvSpPr txBox="1">
              <a:spLocks noChangeArrowheads="1"/>
            </p:cNvSpPr>
            <p:nvPr/>
          </p:nvSpPr>
          <p:spPr bwMode="auto">
            <a:xfrm>
              <a:off x="3177" y="3082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900</a:t>
              </a:r>
            </a:p>
          </p:txBody>
        </p:sp>
        <p:sp>
          <p:nvSpPr>
            <p:cNvPr id="88090" name="Text Box 45"/>
            <p:cNvSpPr txBox="1">
              <a:spLocks noChangeArrowheads="1"/>
            </p:cNvSpPr>
            <p:nvPr/>
          </p:nvSpPr>
          <p:spPr bwMode="auto">
            <a:xfrm>
              <a:off x="3168" y="3684"/>
              <a:ext cx="3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800"/>
                <a:t>929</a:t>
              </a:r>
            </a:p>
          </p:txBody>
        </p:sp>
        <p:sp>
          <p:nvSpPr>
            <p:cNvPr id="88091" name="Line 46"/>
            <p:cNvSpPr>
              <a:spLocks noChangeShapeType="1"/>
            </p:cNvSpPr>
            <p:nvPr/>
          </p:nvSpPr>
          <p:spPr bwMode="auto">
            <a:xfrm flipV="1">
              <a:off x="2557" y="1021"/>
              <a:ext cx="969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2" name="Line 47"/>
            <p:cNvSpPr>
              <a:spLocks noChangeShapeType="1"/>
            </p:cNvSpPr>
            <p:nvPr/>
          </p:nvSpPr>
          <p:spPr bwMode="auto">
            <a:xfrm>
              <a:off x="2566" y="1475"/>
              <a:ext cx="960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3" name="Line 48"/>
            <p:cNvSpPr>
              <a:spLocks noChangeShapeType="1"/>
            </p:cNvSpPr>
            <p:nvPr/>
          </p:nvSpPr>
          <p:spPr bwMode="auto">
            <a:xfrm flipV="1">
              <a:off x="2557" y="1615"/>
              <a:ext cx="97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4" name="Line 49"/>
            <p:cNvSpPr>
              <a:spLocks noChangeShapeType="1"/>
            </p:cNvSpPr>
            <p:nvPr/>
          </p:nvSpPr>
          <p:spPr bwMode="auto">
            <a:xfrm>
              <a:off x="2557" y="2383"/>
              <a:ext cx="97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5" name="Line 50"/>
            <p:cNvSpPr>
              <a:spLocks noChangeShapeType="1"/>
            </p:cNvSpPr>
            <p:nvPr/>
          </p:nvSpPr>
          <p:spPr bwMode="auto">
            <a:xfrm>
              <a:off x="2566" y="2897"/>
              <a:ext cx="969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6" name="Line 51"/>
            <p:cNvSpPr>
              <a:spLocks noChangeShapeType="1"/>
            </p:cNvSpPr>
            <p:nvPr/>
          </p:nvSpPr>
          <p:spPr bwMode="auto">
            <a:xfrm flipV="1">
              <a:off x="2557" y="3255"/>
              <a:ext cx="978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097" name="Text Box 53"/>
            <p:cNvSpPr txBox="1">
              <a:spLocks noChangeArrowheads="1"/>
            </p:cNvSpPr>
            <p:nvPr/>
          </p:nvSpPr>
          <p:spPr bwMode="auto">
            <a:xfrm>
              <a:off x="492" y="2877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200"/>
                <a:t>Tabla de páginas externa</a:t>
              </a:r>
            </a:p>
          </p:txBody>
        </p:sp>
        <p:sp>
          <p:nvSpPr>
            <p:cNvPr id="88098" name="Text Box 54"/>
            <p:cNvSpPr txBox="1">
              <a:spLocks noChangeArrowheads="1"/>
            </p:cNvSpPr>
            <p:nvPr/>
          </p:nvSpPr>
          <p:spPr bwMode="auto">
            <a:xfrm>
              <a:off x="1932" y="3357"/>
              <a:ext cx="76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100"/>
                <a:t>Página de tabla de páginas</a:t>
              </a:r>
            </a:p>
          </p:txBody>
        </p:sp>
        <p:sp>
          <p:nvSpPr>
            <p:cNvPr id="88099" name="Text Box 55"/>
            <p:cNvSpPr txBox="1">
              <a:spLocks noChangeArrowheads="1"/>
            </p:cNvSpPr>
            <p:nvPr/>
          </p:nvSpPr>
          <p:spPr bwMode="auto">
            <a:xfrm>
              <a:off x="1888" y="3769"/>
              <a:ext cx="84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200"/>
                <a:t>Tabla de páginas</a:t>
              </a:r>
            </a:p>
          </p:txBody>
        </p:sp>
        <p:sp>
          <p:nvSpPr>
            <p:cNvPr id="88100" name="Text Box 56"/>
            <p:cNvSpPr txBox="1">
              <a:spLocks noChangeArrowheads="1"/>
            </p:cNvSpPr>
            <p:nvPr/>
          </p:nvSpPr>
          <p:spPr bwMode="auto">
            <a:xfrm>
              <a:off x="3511" y="4022"/>
              <a:ext cx="4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200"/>
                <a:t>Memoria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Paginación</a:t>
            </a:r>
            <a:r>
              <a:rPr lang="en-US" altLang="es-MX" dirty="0"/>
              <a:t> de dos </a:t>
            </a:r>
            <a:r>
              <a:rPr lang="en-US" altLang="es-MX" dirty="0" err="1"/>
              <a:t>niveles</a:t>
            </a:r>
            <a:endParaRPr lang="en-US" altLang="es-MX" dirty="0"/>
          </a:p>
        </p:txBody>
      </p:sp>
      <p:grpSp>
        <p:nvGrpSpPr>
          <p:cNvPr id="90118" name="Group 3"/>
          <p:cNvGrpSpPr>
            <a:grpSpLocks/>
          </p:cNvGrpSpPr>
          <p:nvPr/>
        </p:nvGrpSpPr>
        <p:grpSpPr bwMode="auto">
          <a:xfrm>
            <a:off x="2209800" y="1614489"/>
            <a:ext cx="7620000" cy="3100387"/>
            <a:chOff x="432" y="1311"/>
            <a:chExt cx="4800" cy="1953"/>
          </a:xfrm>
        </p:grpSpPr>
        <p:sp>
          <p:nvSpPr>
            <p:cNvPr id="90120" name="Rectangle 4"/>
            <p:cNvSpPr>
              <a:spLocks noChangeArrowheads="1"/>
            </p:cNvSpPr>
            <p:nvPr/>
          </p:nvSpPr>
          <p:spPr bwMode="auto">
            <a:xfrm>
              <a:off x="432" y="1580"/>
              <a:ext cx="336" cy="205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/>
                <a:t>P</a:t>
              </a:r>
              <a:r>
                <a:rPr lang="es-MX" altLang="es-MX" sz="1200" b="1"/>
                <a:t>1</a:t>
              </a:r>
              <a:endParaRPr lang="es-MX" altLang="es-MX" b="1"/>
            </a:p>
          </p:txBody>
        </p:sp>
        <p:sp>
          <p:nvSpPr>
            <p:cNvPr id="90121" name="Rectangle 5"/>
            <p:cNvSpPr>
              <a:spLocks noChangeArrowheads="1"/>
            </p:cNvSpPr>
            <p:nvPr/>
          </p:nvSpPr>
          <p:spPr bwMode="auto">
            <a:xfrm>
              <a:off x="768" y="1580"/>
              <a:ext cx="336" cy="205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/>
                <a:t>P</a:t>
              </a:r>
              <a:r>
                <a:rPr lang="es-MX" altLang="es-MX" sz="1400" b="1"/>
                <a:t>2</a:t>
              </a:r>
              <a:endParaRPr lang="es-MX" altLang="es-MX" b="1"/>
            </a:p>
          </p:txBody>
        </p:sp>
        <p:sp>
          <p:nvSpPr>
            <p:cNvPr id="90122" name="Rectangle 6"/>
            <p:cNvSpPr>
              <a:spLocks noChangeArrowheads="1"/>
            </p:cNvSpPr>
            <p:nvPr/>
          </p:nvSpPr>
          <p:spPr bwMode="auto">
            <a:xfrm>
              <a:off x="1104" y="1580"/>
              <a:ext cx="336" cy="205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/>
                <a:t>d</a:t>
              </a:r>
            </a:p>
          </p:txBody>
        </p:sp>
        <p:sp>
          <p:nvSpPr>
            <p:cNvPr id="90123" name="Rectangle 7"/>
            <p:cNvSpPr>
              <a:spLocks noChangeArrowheads="1"/>
            </p:cNvSpPr>
            <p:nvPr/>
          </p:nvSpPr>
          <p:spPr bwMode="auto">
            <a:xfrm>
              <a:off x="1584" y="182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b="1"/>
                <a:t>P</a:t>
              </a:r>
              <a:r>
                <a:rPr lang="es-MX" altLang="es-MX" sz="1200" b="1"/>
                <a:t>1</a:t>
              </a:r>
            </a:p>
          </p:txBody>
        </p:sp>
        <p:sp>
          <p:nvSpPr>
            <p:cNvPr id="90124" name="Rectangle 8"/>
            <p:cNvSpPr>
              <a:spLocks noChangeArrowheads="1"/>
            </p:cNvSpPr>
            <p:nvPr/>
          </p:nvSpPr>
          <p:spPr bwMode="auto">
            <a:xfrm>
              <a:off x="2064" y="2278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25" name="AutoShape 9"/>
            <p:cNvSpPr>
              <a:spLocks/>
            </p:cNvSpPr>
            <p:nvPr/>
          </p:nvSpPr>
          <p:spPr bwMode="auto">
            <a:xfrm>
              <a:off x="1872" y="1826"/>
              <a:ext cx="144" cy="288"/>
            </a:xfrm>
            <a:prstGeom prst="leftBrace">
              <a:avLst>
                <a:gd name="adj1" fmla="val 16667"/>
                <a:gd name="adj2" fmla="val 52681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26" name="Line 10"/>
            <p:cNvSpPr>
              <a:spLocks noChangeShapeType="1"/>
            </p:cNvSpPr>
            <p:nvPr/>
          </p:nvSpPr>
          <p:spPr bwMode="auto">
            <a:xfrm>
              <a:off x="576" y="1785"/>
              <a:ext cx="0" cy="3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27" name="Line 11"/>
            <p:cNvSpPr>
              <a:spLocks noChangeShapeType="1"/>
            </p:cNvSpPr>
            <p:nvPr/>
          </p:nvSpPr>
          <p:spPr bwMode="auto">
            <a:xfrm>
              <a:off x="576" y="2155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28" name="Rectangle 12"/>
            <p:cNvSpPr>
              <a:spLocks noChangeArrowheads="1"/>
            </p:cNvSpPr>
            <p:nvPr/>
          </p:nvSpPr>
          <p:spPr bwMode="auto">
            <a:xfrm>
              <a:off x="2928" y="2149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b="1"/>
                <a:t>P</a:t>
              </a:r>
              <a:r>
                <a:rPr lang="es-MX" altLang="es-MX" sz="1400" b="1"/>
                <a:t>2</a:t>
              </a:r>
              <a:endParaRPr lang="es-MX" altLang="es-MX" sz="1200" b="1"/>
            </a:p>
          </p:txBody>
        </p:sp>
        <p:sp>
          <p:nvSpPr>
            <p:cNvPr id="90129" name="AutoShape 13"/>
            <p:cNvSpPr>
              <a:spLocks/>
            </p:cNvSpPr>
            <p:nvPr/>
          </p:nvSpPr>
          <p:spPr bwMode="auto">
            <a:xfrm>
              <a:off x="3216" y="2155"/>
              <a:ext cx="144" cy="287"/>
            </a:xfrm>
            <a:prstGeom prst="leftBrace">
              <a:avLst>
                <a:gd name="adj1" fmla="val 16609"/>
                <a:gd name="adj2" fmla="val 52681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30" name="Rectangle 14"/>
            <p:cNvSpPr>
              <a:spLocks noChangeArrowheads="1"/>
            </p:cNvSpPr>
            <p:nvPr/>
          </p:nvSpPr>
          <p:spPr bwMode="auto">
            <a:xfrm>
              <a:off x="4176" y="251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b="1"/>
                <a:t>d</a:t>
              </a:r>
              <a:endParaRPr lang="es-MX" altLang="es-MX" sz="1200" b="1"/>
            </a:p>
          </p:txBody>
        </p:sp>
        <p:sp>
          <p:nvSpPr>
            <p:cNvPr id="90131" name="AutoShape 15"/>
            <p:cNvSpPr>
              <a:spLocks/>
            </p:cNvSpPr>
            <p:nvPr/>
          </p:nvSpPr>
          <p:spPr bwMode="auto">
            <a:xfrm>
              <a:off x="4464" y="2525"/>
              <a:ext cx="144" cy="287"/>
            </a:xfrm>
            <a:prstGeom prst="leftBrace">
              <a:avLst>
                <a:gd name="adj1" fmla="val 16609"/>
                <a:gd name="adj2" fmla="val 52681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32" name="Line 16"/>
            <p:cNvSpPr>
              <a:spLocks noChangeShapeType="1"/>
            </p:cNvSpPr>
            <p:nvPr/>
          </p:nvSpPr>
          <p:spPr bwMode="auto">
            <a:xfrm>
              <a:off x="2688" y="2155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3" name="Line 17"/>
            <p:cNvSpPr>
              <a:spLocks noChangeShapeType="1"/>
            </p:cNvSpPr>
            <p:nvPr/>
          </p:nvSpPr>
          <p:spPr bwMode="auto">
            <a:xfrm>
              <a:off x="3984" y="2525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34" name="Text Box 18"/>
            <p:cNvSpPr txBox="1">
              <a:spLocks noChangeArrowheads="1"/>
            </p:cNvSpPr>
            <p:nvPr/>
          </p:nvSpPr>
          <p:spPr bwMode="auto">
            <a:xfrm>
              <a:off x="528" y="1311"/>
              <a:ext cx="11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b="1"/>
                <a:t>Dirección lógica</a:t>
              </a:r>
            </a:p>
          </p:txBody>
        </p:sp>
        <p:sp>
          <p:nvSpPr>
            <p:cNvPr id="90135" name="Text Box 19"/>
            <p:cNvSpPr txBox="1">
              <a:spLocks noChangeArrowheads="1"/>
            </p:cNvSpPr>
            <p:nvPr/>
          </p:nvSpPr>
          <p:spPr bwMode="auto">
            <a:xfrm>
              <a:off x="1958" y="2553"/>
              <a:ext cx="11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b="1"/>
                <a:t>Tabla de páginas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b="1"/>
                <a:t>externa</a:t>
              </a:r>
            </a:p>
          </p:txBody>
        </p:sp>
        <p:sp>
          <p:nvSpPr>
            <p:cNvPr id="90136" name="Text Box 20"/>
            <p:cNvSpPr txBox="1">
              <a:spLocks noChangeArrowheads="1"/>
            </p:cNvSpPr>
            <p:nvPr/>
          </p:nvSpPr>
          <p:spPr bwMode="auto">
            <a:xfrm>
              <a:off x="3350" y="2881"/>
              <a:ext cx="11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b="1"/>
                <a:t>Página de la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 b="1"/>
                <a:t>tabla de páginas</a:t>
              </a:r>
            </a:p>
          </p:txBody>
        </p:sp>
        <p:sp>
          <p:nvSpPr>
            <p:cNvPr id="90137" name="Rectangle 21"/>
            <p:cNvSpPr>
              <a:spLocks noChangeArrowheads="1"/>
            </p:cNvSpPr>
            <p:nvPr/>
          </p:nvSpPr>
          <p:spPr bwMode="auto">
            <a:xfrm>
              <a:off x="2064" y="2114"/>
              <a:ext cx="576" cy="164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38" name="Rectangle 22"/>
            <p:cNvSpPr>
              <a:spLocks noChangeArrowheads="1"/>
            </p:cNvSpPr>
            <p:nvPr/>
          </p:nvSpPr>
          <p:spPr bwMode="auto">
            <a:xfrm>
              <a:off x="2064" y="182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39" name="Rectangle 23"/>
            <p:cNvSpPr>
              <a:spLocks noChangeArrowheads="1"/>
            </p:cNvSpPr>
            <p:nvPr/>
          </p:nvSpPr>
          <p:spPr bwMode="auto">
            <a:xfrm>
              <a:off x="3360" y="2612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40" name="Rectangle 24"/>
            <p:cNvSpPr>
              <a:spLocks noChangeArrowheads="1"/>
            </p:cNvSpPr>
            <p:nvPr/>
          </p:nvSpPr>
          <p:spPr bwMode="auto">
            <a:xfrm>
              <a:off x="3360" y="2448"/>
              <a:ext cx="576" cy="164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41" name="Rectangle 25"/>
            <p:cNvSpPr>
              <a:spLocks noChangeArrowheads="1"/>
            </p:cNvSpPr>
            <p:nvPr/>
          </p:nvSpPr>
          <p:spPr bwMode="auto">
            <a:xfrm>
              <a:off x="3360" y="2160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42" name="Rectangle 26"/>
            <p:cNvSpPr>
              <a:spLocks noChangeArrowheads="1"/>
            </p:cNvSpPr>
            <p:nvPr/>
          </p:nvSpPr>
          <p:spPr bwMode="auto">
            <a:xfrm>
              <a:off x="4656" y="297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43" name="Rectangle 27"/>
            <p:cNvSpPr>
              <a:spLocks noChangeArrowheads="1"/>
            </p:cNvSpPr>
            <p:nvPr/>
          </p:nvSpPr>
          <p:spPr bwMode="auto">
            <a:xfrm>
              <a:off x="4656" y="2812"/>
              <a:ext cx="576" cy="164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90144" name="Rectangle 28"/>
            <p:cNvSpPr>
              <a:spLocks noChangeArrowheads="1"/>
            </p:cNvSpPr>
            <p:nvPr/>
          </p:nvSpPr>
          <p:spPr bwMode="auto">
            <a:xfrm>
              <a:off x="4656" y="25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90119" name="Rectangle 29"/>
          <p:cNvSpPr>
            <a:spLocks noChangeArrowheads="1"/>
          </p:cNvSpPr>
          <p:nvPr/>
        </p:nvSpPr>
        <p:spPr bwMode="auto">
          <a:xfrm>
            <a:off x="2228850" y="4733925"/>
            <a:ext cx="771525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800" dirty="0"/>
              <a:t>Una dirección lógica se forma de la siguiente manera</a:t>
            </a:r>
          </a:p>
          <a:p>
            <a:pPr lvl="1" eaLnBrk="1" hangingPunct="1">
              <a:buFontTx/>
              <a:buChar char="•"/>
            </a:pPr>
            <a:r>
              <a:rPr lang="es-ES" altLang="es-MX" sz="1800" dirty="0"/>
              <a:t>P</a:t>
            </a:r>
            <a:r>
              <a:rPr lang="es-ES" altLang="es-MX" sz="1800" baseline="-25000" dirty="0"/>
              <a:t>1</a:t>
            </a:r>
            <a:r>
              <a:rPr lang="es-ES" altLang="es-MX" sz="1800" dirty="0"/>
              <a:t> es un índice en la tabla de páginas externa</a:t>
            </a:r>
          </a:p>
          <a:p>
            <a:pPr lvl="1" eaLnBrk="1" hangingPunct="1">
              <a:buFontTx/>
              <a:buChar char="•"/>
            </a:pPr>
            <a:r>
              <a:rPr lang="es-ES" altLang="es-MX" sz="1800" dirty="0"/>
              <a:t>P</a:t>
            </a:r>
            <a:r>
              <a:rPr lang="es-ES" altLang="es-MX" sz="1800" baseline="-25000" dirty="0"/>
              <a:t>2</a:t>
            </a:r>
            <a:r>
              <a:rPr lang="es-ES" altLang="es-MX" sz="1800" dirty="0"/>
              <a:t> es el desplazamiento dentro de la página de la tabla de páginas interna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Esquema de traducción de direcciones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954088"/>
          </a:xfrm>
        </p:spPr>
        <p:txBody>
          <a:bodyPr/>
          <a:lstStyle/>
          <a:p>
            <a:pPr eaLnBrk="1" hangingPunct="1"/>
            <a:r>
              <a:rPr lang="es-ES" altLang="es-MX"/>
              <a:t>Esquema de traducción de direcciones para una arquitectura de paginación de dos niveles de 32 bits</a:t>
            </a: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2438401" y="2493964"/>
            <a:ext cx="481013" cy="3825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400" b="1">
                <a:solidFill>
                  <a:schemeClr val="bg1"/>
                </a:solidFill>
              </a:rPr>
              <a:t>S</a:t>
            </a:r>
            <a:r>
              <a:rPr lang="es-ES" altLang="es-MX" sz="14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auto">
          <a:xfrm>
            <a:off x="2924176" y="2498725"/>
            <a:ext cx="481013" cy="3683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400" b="1">
                <a:solidFill>
                  <a:schemeClr val="bg1"/>
                </a:solidFill>
              </a:rPr>
              <a:t>S</a:t>
            </a:r>
            <a:r>
              <a:rPr lang="es-ES" altLang="es-MX" sz="1400" b="1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auto">
          <a:xfrm>
            <a:off x="3394076" y="2498726"/>
            <a:ext cx="481013" cy="3667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400" b="1">
                <a:solidFill>
                  <a:schemeClr val="bg1"/>
                </a:solidFill>
              </a:rPr>
              <a:t>d</a:t>
            </a:r>
            <a:r>
              <a:rPr lang="es-ES" altLang="es-MX" sz="14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170" name="Rectangle 9"/>
          <p:cNvSpPr>
            <a:spLocks noChangeArrowheads="1"/>
          </p:cNvSpPr>
          <p:nvPr/>
        </p:nvSpPr>
        <p:spPr bwMode="auto">
          <a:xfrm>
            <a:off x="3879851" y="2500314"/>
            <a:ext cx="481013" cy="3698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400" b="1">
                <a:solidFill>
                  <a:schemeClr val="bg1"/>
                </a:solidFill>
              </a:rPr>
              <a:t>d</a:t>
            </a:r>
            <a:r>
              <a:rPr lang="es-ES" altLang="es-MX" sz="1400" b="1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462338" y="3328989"/>
            <a:ext cx="914400" cy="1019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72" name="Rectangle 16"/>
          <p:cNvSpPr>
            <a:spLocks noChangeArrowheads="1"/>
          </p:cNvSpPr>
          <p:nvPr/>
        </p:nvSpPr>
        <p:spPr bwMode="auto">
          <a:xfrm>
            <a:off x="5035550" y="3813176"/>
            <a:ext cx="914400" cy="1019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73" name="Rectangle 20"/>
          <p:cNvSpPr>
            <a:spLocks noChangeArrowheads="1"/>
          </p:cNvSpPr>
          <p:nvPr/>
        </p:nvSpPr>
        <p:spPr bwMode="auto">
          <a:xfrm>
            <a:off x="6707188" y="4279901"/>
            <a:ext cx="912812" cy="1019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74" name="Rectangle 24"/>
          <p:cNvSpPr>
            <a:spLocks noChangeArrowheads="1"/>
          </p:cNvSpPr>
          <p:nvPr/>
        </p:nvSpPr>
        <p:spPr bwMode="auto">
          <a:xfrm>
            <a:off x="8396288" y="4751389"/>
            <a:ext cx="912812" cy="1017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75" name="Line 27"/>
          <p:cNvSpPr>
            <a:spLocks noChangeShapeType="1"/>
          </p:cNvSpPr>
          <p:nvPr/>
        </p:nvSpPr>
        <p:spPr bwMode="auto">
          <a:xfrm>
            <a:off x="4352926" y="3810000"/>
            <a:ext cx="690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76" name="Line 28"/>
          <p:cNvSpPr>
            <a:spLocks noChangeShapeType="1"/>
          </p:cNvSpPr>
          <p:nvPr/>
        </p:nvSpPr>
        <p:spPr bwMode="auto">
          <a:xfrm>
            <a:off x="5973763" y="4268788"/>
            <a:ext cx="69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77" name="Line 29"/>
          <p:cNvSpPr>
            <a:spLocks noChangeShapeType="1"/>
          </p:cNvSpPr>
          <p:nvPr/>
        </p:nvSpPr>
        <p:spPr bwMode="auto">
          <a:xfrm>
            <a:off x="7639050" y="4760913"/>
            <a:ext cx="69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78" name="AutoShape 30"/>
          <p:cNvSpPr>
            <a:spLocks/>
          </p:cNvSpPr>
          <p:nvPr/>
        </p:nvSpPr>
        <p:spPr bwMode="auto">
          <a:xfrm>
            <a:off x="3241676" y="3317876"/>
            <a:ext cx="87313" cy="328613"/>
          </a:xfrm>
          <a:prstGeom prst="leftBrace">
            <a:avLst>
              <a:gd name="adj1" fmla="val 313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79" name="AutoShape 31"/>
          <p:cNvSpPr>
            <a:spLocks/>
          </p:cNvSpPr>
          <p:nvPr/>
        </p:nvSpPr>
        <p:spPr bwMode="auto">
          <a:xfrm>
            <a:off x="4838701" y="3836988"/>
            <a:ext cx="85725" cy="328612"/>
          </a:xfrm>
          <a:prstGeom prst="leftBrace">
            <a:avLst>
              <a:gd name="adj1" fmla="val 3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80" name="AutoShape 32"/>
          <p:cNvSpPr>
            <a:spLocks/>
          </p:cNvSpPr>
          <p:nvPr/>
        </p:nvSpPr>
        <p:spPr bwMode="auto">
          <a:xfrm>
            <a:off x="6505576" y="4305301"/>
            <a:ext cx="85725" cy="328613"/>
          </a:xfrm>
          <a:prstGeom prst="leftBrace">
            <a:avLst>
              <a:gd name="adj1" fmla="val 3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81" name="AutoShape 33"/>
          <p:cNvSpPr>
            <a:spLocks/>
          </p:cNvSpPr>
          <p:nvPr/>
        </p:nvSpPr>
        <p:spPr bwMode="auto">
          <a:xfrm>
            <a:off x="8208964" y="4786313"/>
            <a:ext cx="85725" cy="328612"/>
          </a:xfrm>
          <a:prstGeom prst="leftBrace">
            <a:avLst>
              <a:gd name="adj1" fmla="val 3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82" name="Text Box 34"/>
          <p:cNvSpPr txBox="1">
            <a:spLocks noChangeArrowheads="1"/>
          </p:cNvSpPr>
          <p:nvPr/>
        </p:nvSpPr>
        <p:spPr bwMode="auto">
          <a:xfrm>
            <a:off x="2946400" y="3338514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S</a:t>
            </a:r>
            <a:r>
              <a:rPr lang="es-ES" altLang="es-MX" sz="1400" baseline="-25000"/>
              <a:t>1</a:t>
            </a:r>
          </a:p>
        </p:txBody>
      </p:sp>
      <p:sp>
        <p:nvSpPr>
          <p:cNvPr id="92183" name="Text Box 35"/>
          <p:cNvSpPr txBox="1">
            <a:spLocks noChangeArrowheads="1"/>
          </p:cNvSpPr>
          <p:nvPr/>
        </p:nvSpPr>
        <p:spPr bwMode="auto">
          <a:xfrm>
            <a:off x="4479925" y="3903664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S</a:t>
            </a:r>
            <a:r>
              <a:rPr lang="es-ES" altLang="es-MX" sz="1400" baseline="-25000"/>
              <a:t>2</a:t>
            </a:r>
          </a:p>
        </p:txBody>
      </p:sp>
      <p:sp>
        <p:nvSpPr>
          <p:cNvPr id="92184" name="Text Box 36"/>
          <p:cNvSpPr txBox="1">
            <a:spLocks noChangeArrowheads="1"/>
          </p:cNvSpPr>
          <p:nvPr/>
        </p:nvSpPr>
        <p:spPr bwMode="auto">
          <a:xfrm>
            <a:off x="6086475" y="4360864"/>
            <a:ext cx="3513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d</a:t>
            </a:r>
            <a:r>
              <a:rPr lang="es-ES" altLang="es-MX" sz="1400" baseline="-25000"/>
              <a:t>1</a:t>
            </a:r>
          </a:p>
        </p:txBody>
      </p:sp>
      <p:sp>
        <p:nvSpPr>
          <p:cNvPr id="92185" name="Text Box 37"/>
          <p:cNvSpPr txBox="1">
            <a:spLocks noChangeArrowheads="1"/>
          </p:cNvSpPr>
          <p:nvPr/>
        </p:nvSpPr>
        <p:spPr bwMode="auto">
          <a:xfrm>
            <a:off x="7827963" y="4829176"/>
            <a:ext cx="3513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d</a:t>
            </a:r>
            <a:r>
              <a:rPr lang="es-ES" altLang="es-MX" sz="1400" baseline="-25000"/>
              <a:t>2</a:t>
            </a:r>
          </a:p>
        </p:txBody>
      </p:sp>
      <p:sp>
        <p:nvSpPr>
          <p:cNvPr id="92186" name="Text Box 39"/>
          <p:cNvSpPr txBox="1">
            <a:spLocks noChangeArrowheads="1"/>
          </p:cNvSpPr>
          <p:nvPr/>
        </p:nvSpPr>
        <p:spPr bwMode="auto">
          <a:xfrm>
            <a:off x="3194051" y="4427538"/>
            <a:ext cx="1604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Tabla de páginas para la tabla de segmentos</a:t>
            </a:r>
          </a:p>
        </p:txBody>
      </p:sp>
      <p:sp>
        <p:nvSpPr>
          <p:cNvPr id="92187" name="Text Box 40"/>
          <p:cNvSpPr txBox="1">
            <a:spLocks noChangeArrowheads="1"/>
          </p:cNvSpPr>
          <p:nvPr/>
        </p:nvSpPr>
        <p:spPr bwMode="auto">
          <a:xfrm>
            <a:off x="4802188" y="4818063"/>
            <a:ext cx="1604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Página de tabla de segmentos</a:t>
            </a:r>
          </a:p>
        </p:txBody>
      </p:sp>
      <p:sp>
        <p:nvSpPr>
          <p:cNvPr id="92188" name="Text Box 41"/>
          <p:cNvSpPr txBox="1">
            <a:spLocks noChangeArrowheads="1"/>
          </p:cNvSpPr>
          <p:nvPr/>
        </p:nvSpPr>
        <p:spPr bwMode="auto">
          <a:xfrm>
            <a:off x="6530976" y="5253038"/>
            <a:ext cx="1604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Tabla de páginas para segmento</a:t>
            </a:r>
          </a:p>
        </p:txBody>
      </p:sp>
      <p:sp>
        <p:nvSpPr>
          <p:cNvPr id="92189" name="Text Box 42"/>
          <p:cNvSpPr txBox="1">
            <a:spLocks noChangeArrowheads="1"/>
          </p:cNvSpPr>
          <p:nvPr/>
        </p:nvSpPr>
        <p:spPr bwMode="auto">
          <a:xfrm>
            <a:off x="8329614" y="5786438"/>
            <a:ext cx="1182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Página del segmento</a:t>
            </a:r>
          </a:p>
        </p:txBody>
      </p:sp>
      <p:sp>
        <p:nvSpPr>
          <p:cNvPr id="92190" name="Line 43"/>
          <p:cNvSpPr>
            <a:spLocks noChangeShapeType="1"/>
          </p:cNvSpPr>
          <p:nvPr/>
        </p:nvSpPr>
        <p:spPr bwMode="auto">
          <a:xfrm>
            <a:off x="2649538" y="2849563"/>
            <a:ext cx="0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91" name="Line 44"/>
          <p:cNvSpPr>
            <a:spLocks noChangeShapeType="1"/>
          </p:cNvSpPr>
          <p:nvPr/>
        </p:nvSpPr>
        <p:spPr bwMode="auto">
          <a:xfrm>
            <a:off x="2649539" y="3786188"/>
            <a:ext cx="78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92" name="Rectangle 47"/>
          <p:cNvSpPr>
            <a:spLocks noChangeArrowheads="1"/>
          </p:cNvSpPr>
          <p:nvPr/>
        </p:nvSpPr>
        <p:spPr bwMode="auto">
          <a:xfrm>
            <a:off x="3459163" y="3678239"/>
            <a:ext cx="914400" cy="212725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93" name="Rectangle 48"/>
          <p:cNvSpPr>
            <a:spLocks noChangeArrowheads="1"/>
          </p:cNvSpPr>
          <p:nvPr/>
        </p:nvSpPr>
        <p:spPr bwMode="auto">
          <a:xfrm>
            <a:off x="5041900" y="4160839"/>
            <a:ext cx="914400" cy="21272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94" name="Rectangle 49"/>
          <p:cNvSpPr>
            <a:spLocks noChangeArrowheads="1"/>
          </p:cNvSpPr>
          <p:nvPr/>
        </p:nvSpPr>
        <p:spPr bwMode="auto">
          <a:xfrm>
            <a:off x="6707188" y="4673601"/>
            <a:ext cx="914400" cy="2127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2195" name="Rectangle 50"/>
          <p:cNvSpPr>
            <a:spLocks noChangeArrowheads="1"/>
          </p:cNvSpPr>
          <p:nvPr/>
        </p:nvSpPr>
        <p:spPr bwMode="auto">
          <a:xfrm>
            <a:off x="8404225" y="5126039"/>
            <a:ext cx="914400" cy="2127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Introducción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Los programas de usuario pasan por varias etapas antes de ser ejecutados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Paginación multinivel y rendimiento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139825" algn="l"/>
                <a:tab pos="3319463" algn="l"/>
              </a:tabLst>
            </a:pPr>
            <a:r>
              <a:rPr lang="es-ES" altLang="es-MX" dirty="0"/>
              <a:t>Cada nivel es almacenado como una tabla separada en memoria</a:t>
            </a:r>
          </a:p>
          <a:p>
            <a:pPr lvl="1">
              <a:tabLst>
                <a:tab pos="1139825" algn="l"/>
                <a:tab pos="3319463" algn="l"/>
              </a:tabLst>
            </a:pPr>
            <a:r>
              <a:rPr lang="es-ES" altLang="es-MX" dirty="0"/>
              <a:t>Convertir una dirección lógica a una dirección física puede tomarse hasta 4 accesos a memoria</a:t>
            </a:r>
          </a:p>
          <a:p>
            <a:pPr lvl="1">
              <a:tabLst>
                <a:tab pos="1139825" algn="l"/>
                <a:tab pos="3319463" algn="l"/>
              </a:tabLst>
            </a:pPr>
            <a:endParaRPr lang="es-ES" altLang="es-MX" dirty="0"/>
          </a:p>
          <a:p>
            <a:pPr>
              <a:tabLst>
                <a:tab pos="1139825" algn="l"/>
                <a:tab pos="3319463" algn="l"/>
              </a:tabLst>
            </a:pPr>
            <a:r>
              <a:rPr lang="es-ES" altLang="es-MX" dirty="0"/>
              <a:t>El tiempo necesario para un acceso a memoria puede quintuplicarse</a:t>
            </a:r>
          </a:p>
          <a:p>
            <a:pPr lvl="1">
              <a:tabLst>
                <a:tab pos="1139825" algn="l"/>
                <a:tab pos="3319463" algn="l"/>
              </a:tabLst>
            </a:pPr>
            <a:r>
              <a:rPr lang="es-ES" altLang="es-MX" dirty="0"/>
              <a:t>Usar caché permite que el rendimiento sea razonable.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Tabla de páginas invertida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Una entrada por cada página real de la memoria</a:t>
            </a:r>
          </a:p>
          <a:p>
            <a:pPr eaLnBrk="1" hangingPunct="1"/>
            <a:r>
              <a:rPr lang="es-ES" altLang="es-MX" dirty="0"/>
              <a:t>Cada entrada consiste de la dirección virtual de la página almacenada en esa posición de memoria real, con información del proceso dueño de esa página</a:t>
            </a:r>
          </a:p>
          <a:p>
            <a:pPr eaLnBrk="1" hangingPunct="1"/>
            <a:r>
              <a:rPr lang="es-ES" altLang="es-MX" dirty="0"/>
              <a:t>Decrece la memoria necesaria para almacenar cada tabla de páginas, pero incrementa el tiempo que se necesita para buscar la página cuando ocurre la referencia a una página.</a:t>
            </a:r>
          </a:p>
          <a:p>
            <a:pPr eaLnBrk="1" hangingPunct="1"/>
            <a:r>
              <a:rPr lang="es-ES" altLang="es-MX" dirty="0"/>
              <a:t>Usa una tabla hash para limitar la búsqueda a una – o cuando mucho a una – entrada a la tabla de páginas.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Tabla de páginas Invertida</a:t>
            </a:r>
            <a:endParaRPr lang="en-US" altLang="es-MX" dirty="0"/>
          </a:p>
        </p:txBody>
      </p:sp>
      <p:sp>
        <p:nvSpPr>
          <p:cNvPr id="98310" name="Rectangle 3"/>
          <p:cNvSpPr>
            <a:spLocks noChangeArrowheads="1"/>
          </p:cNvSpPr>
          <p:nvPr/>
        </p:nvSpPr>
        <p:spPr bwMode="auto">
          <a:xfrm>
            <a:off x="5181600" y="32699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0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5181600" y="34985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4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>
            <a:off x="5181600" y="37271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3" name="Rectangle 6"/>
          <p:cNvSpPr>
            <a:spLocks noChangeArrowheads="1"/>
          </p:cNvSpPr>
          <p:nvPr/>
        </p:nvSpPr>
        <p:spPr bwMode="auto">
          <a:xfrm>
            <a:off x="5181600" y="39557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2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4" name="Text Box 7"/>
          <p:cNvSpPr txBox="1">
            <a:spLocks noChangeArrowheads="1"/>
          </p:cNvSpPr>
          <p:nvPr/>
        </p:nvSpPr>
        <p:spPr bwMode="auto">
          <a:xfrm>
            <a:off x="4879975" y="317784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0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5" name="Text Box 8"/>
          <p:cNvSpPr txBox="1">
            <a:spLocks noChangeArrowheads="1"/>
          </p:cNvSpPr>
          <p:nvPr/>
        </p:nvSpPr>
        <p:spPr bwMode="auto">
          <a:xfrm>
            <a:off x="4870450" y="343660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6" name="Text Box 9"/>
          <p:cNvSpPr txBox="1">
            <a:spLocks noChangeArrowheads="1"/>
          </p:cNvSpPr>
          <p:nvPr/>
        </p:nvSpPr>
        <p:spPr bwMode="auto">
          <a:xfrm>
            <a:off x="4870450" y="36509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2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7" name="Text Box 10"/>
          <p:cNvSpPr txBox="1">
            <a:spLocks noChangeArrowheads="1"/>
          </p:cNvSpPr>
          <p:nvPr/>
        </p:nvSpPr>
        <p:spPr bwMode="auto">
          <a:xfrm>
            <a:off x="4860925" y="390968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3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8" name="Text Box 11"/>
          <p:cNvSpPr txBox="1">
            <a:spLocks noChangeArrowheads="1"/>
          </p:cNvSpPr>
          <p:nvPr/>
        </p:nvSpPr>
        <p:spPr bwMode="auto">
          <a:xfrm>
            <a:off x="4306888" y="2584118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Número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Frame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19" name="Rectangle 12"/>
          <p:cNvSpPr>
            <a:spLocks noChangeArrowheads="1"/>
          </p:cNvSpPr>
          <p:nvPr/>
        </p:nvSpPr>
        <p:spPr bwMode="auto">
          <a:xfrm>
            <a:off x="8610600" y="19745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0" name="Rectangle 13"/>
          <p:cNvSpPr>
            <a:spLocks noChangeArrowheads="1"/>
          </p:cNvSpPr>
          <p:nvPr/>
        </p:nvSpPr>
        <p:spPr bwMode="auto">
          <a:xfrm>
            <a:off x="8610600" y="28889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1" name="Rectangle 14"/>
          <p:cNvSpPr>
            <a:spLocks noChangeArrowheads="1"/>
          </p:cNvSpPr>
          <p:nvPr/>
        </p:nvSpPr>
        <p:spPr bwMode="auto">
          <a:xfrm>
            <a:off x="8610600" y="24317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2" name="Rectangle 15"/>
          <p:cNvSpPr>
            <a:spLocks noChangeArrowheads="1"/>
          </p:cNvSpPr>
          <p:nvPr/>
        </p:nvSpPr>
        <p:spPr bwMode="auto">
          <a:xfrm>
            <a:off x="8610600" y="33461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3" name="Text Box 16"/>
          <p:cNvSpPr txBox="1">
            <a:spLocks noChangeArrowheads="1"/>
          </p:cNvSpPr>
          <p:nvPr/>
        </p:nvSpPr>
        <p:spPr bwMode="auto">
          <a:xfrm>
            <a:off x="5181600" y="2888919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Página Virtual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24" name="Rectangle 17"/>
          <p:cNvSpPr>
            <a:spLocks noChangeArrowheads="1"/>
          </p:cNvSpPr>
          <p:nvPr/>
        </p:nvSpPr>
        <p:spPr bwMode="auto">
          <a:xfrm>
            <a:off x="2590800" y="22031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5" name="Rectangle 18"/>
          <p:cNvSpPr>
            <a:spLocks noChangeArrowheads="1"/>
          </p:cNvSpPr>
          <p:nvPr/>
        </p:nvSpPr>
        <p:spPr bwMode="auto">
          <a:xfrm>
            <a:off x="2590800" y="31175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6" name="Rectangle 19"/>
          <p:cNvSpPr>
            <a:spLocks noChangeArrowheads="1"/>
          </p:cNvSpPr>
          <p:nvPr/>
        </p:nvSpPr>
        <p:spPr bwMode="auto">
          <a:xfrm>
            <a:off x="2590800" y="26603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7" name="Rectangle 20"/>
          <p:cNvSpPr>
            <a:spLocks noChangeArrowheads="1"/>
          </p:cNvSpPr>
          <p:nvPr/>
        </p:nvSpPr>
        <p:spPr bwMode="auto">
          <a:xfrm>
            <a:off x="2590800" y="35747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8" name="Rectangle 21"/>
          <p:cNvSpPr>
            <a:spLocks noChangeArrowheads="1"/>
          </p:cNvSpPr>
          <p:nvPr/>
        </p:nvSpPr>
        <p:spPr bwMode="auto">
          <a:xfrm>
            <a:off x="2590800" y="4031918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98329" name="Text Box 22"/>
          <p:cNvSpPr txBox="1">
            <a:spLocks noChangeArrowheads="1"/>
          </p:cNvSpPr>
          <p:nvPr/>
        </p:nvSpPr>
        <p:spPr bwMode="auto">
          <a:xfrm>
            <a:off x="8229600" y="20507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0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0" name="Text Box 23"/>
          <p:cNvSpPr txBox="1">
            <a:spLocks noChangeArrowheads="1"/>
          </p:cNvSpPr>
          <p:nvPr/>
        </p:nvSpPr>
        <p:spPr bwMode="auto">
          <a:xfrm>
            <a:off x="8229600" y="25079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1" name="Text Box 24"/>
          <p:cNvSpPr txBox="1">
            <a:spLocks noChangeArrowheads="1"/>
          </p:cNvSpPr>
          <p:nvPr/>
        </p:nvSpPr>
        <p:spPr bwMode="auto">
          <a:xfrm>
            <a:off x="8229600" y="29651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2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2" name="Text Box 25"/>
          <p:cNvSpPr txBox="1">
            <a:spLocks noChangeArrowheads="1"/>
          </p:cNvSpPr>
          <p:nvPr/>
        </p:nvSpPr>
        <p:spPr bwMode="auto">
          <a:xfrm>
            <a:off x="8229600" y="34223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3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3" name="Text Box 26"/>
          <p:cNvSpPr txBox="1">
            <a:spLocks noChangeArrowheads="1"/>
          </p:cNvSpPr>
          <p:nvPr/>
        </p:nvSpPr>
        <p:spPr bwMode="auto">
          <a:xfrm>
            <a:off x="2236788" y="230154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0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4" name="Text Box 27"/>
          <p:cNvSpPr txBox="1">
            <a:spLocks noChangeArrowheads="1"/>
          </p:cNvSpPr>
          <p:nvPr/>
        </p:nvSpPr>
        <p:spPr bwMode="auto">
          <a:xfrm>
            <a:off x="2209800" y="27365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5" name="Text Box 28"/>
          <p:cNvSpPr txBox="1">
            <a:spLocks noChangeArrowheads="1"/>
          </p:cNvSpPr>
          <p:nvPr/>
        </p:nvSpPr>
        <p:spPr bwMode="auto">
          <a:xfrm>
            <a:off x="2209800" y="31937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2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6" name="Text Box 29"/>
          <p:cNvSpPr txBox="1">
            <a:spLocks noChangeArrowheads="1"/>
          </p:cNvSpPr>
          <p:nvPr/>
        </p:nvSpPr>
        <p:spPr bwMode="auto">
          <a:xfrm>
            <a:off x="2209800" y="36509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3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7" name="Text Box 30"/>
          <p:cNvSpPr txBox="1">
            <a:spLocks noChangeArrowheads="1"/>
          </p:cNvSpPr>
          <p:nvPr/>
        </p:nvSpPr>
        <p:spPr bwMode="auto">
          <a:xfrm>
            <a:off x="2209800" y="41081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4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8" name="Rectangle 31"/>
          <p:cNvSpPr>
            <a:spLocks noChangeArrowheads="1"/>
          </p:cNvSpPr>
          <p:nvPr/>
        </p:nvSpPr>
        <p:spPr bwMode="auto">
          <a:xfrm>
            <a:off x="5486400" y="18983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39" name="Rectangle 32"/>
          <p:cNvSpPr>
            <a:spLocks noChangeArrowheads="1"/>
          </p:cNvSpPr>
          <p:nvPr/>
        </p:nvSpPr>
        <p:spPr bwMode="auto">
          <a:xfrm>
            <a:off x="4876800" y="1898318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4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194593" name="Rectangle 33"/>
          <p:cNvSpPr>
            <a:spLocks noChangeArrowheads="1"/>
          </p:cNvSpPr>
          <p:nvPr/>
        </p:nvSpPr>
        <p:spPr bwMode="auto">
          <a:xfrm>
            <a:off x="5334000" y="4946318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194594" name="Rectangle 34"/>
          <p:cNvSpPr>
            <a:spLocks noChangeArrowheads="1"/>
          </p:cNvSpPr>
          <p:nvPr/>
        </p:nvSpPr>
        <p:spPr bwMode="auto">
          <a:xfrm>
            <a:off x="4724400" y="4946318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cs typeface="Arial" panose="020B0604020202020204" pitchFamily="34" charset="0"/>
              </a:rPr>
              <a:t>1</a:t>
            </a:r>
            <a:endParaRPr lang="en-US" altLang="es-MX" sz="1800">
              <a:cs typeface="Arial" panose="020B0604020202020204" pitchFamily="34" charset="0"/>
            </a:endParaRPr>
          </a:p>
        </p:txBody>
      </p:sp>
      <p:sp>
        <p:nvSpPr>
          <p:cNvPr id="98342" name="Rectangle 35"/>
          <p:cNvSpPr>
            <a:spLocks noChangeArrowheads="1"/>
          </p:cNvSpPr>
          <p:nvPr/>
        </p:nvSpPr>
        <p:spPr bwMode="auto">
          <a:xfrm>
            <a:off x="2590800" y="4108118"/>
            <a:ext cx="6096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94596" name="Rectangle 36"/>
          <p:cNvSpPr>
            <a:spLocks noChangeArrowheads="1"/>
          </p:cNvSpPr>
          <p:nvPr/>
        </p:nvSpPr>
        <p:spPr bwMode="auto">
          <a:xfrm>
            <a:off x="8610600" y="2507918"/>
            <a:ext cx="6096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94597" name="Freeform 37"/>
          <p:cNvSpPr>
            <a:spLocks/>
          </p:cNvSpPr>
          <p:nvPr/>
        </p:nvSpPr>
        <p:spPr bwMode="auto">
          <a:xfrm>
            <a:off x="5207000" y="2126918"/>
            <a:ext cx="1727200" cy="1524000"/>
          </a:xfrm>
          <a:custGeom>
            <a:avLst/>
            <a:gdLst>
              <a:gd name="T0" fmla="*/ 2147483646 w 1088"/>
              <a:gd name="T1" fmla="*/ 0 h 960"/>
              <a:gd name="T2" fmla="*/ 2147483646 w 1088"/>
              <a:gd name="T3" fmla="*/ 2147483646 h 960"/>
              <a:gd name="T4" fmla="*/ 2147483646 w 1088"/>
              <a:gd name="T5" fmla="*/ 2147483646 h 960"/>
              <a:gd name="T6" fmla="*/ 2147483646 w 1088"/>
              <a:gd name="T7" fmla="*/ 2147483646 h 960"/>
              <a:gd name="T8" fmla="*/ 2147483646 w 1088"/>
              <a:gd name="T9" fmla="*/ 2147483646 h 960"/>
              <a:gd name="T10" fmla="*/ 2147483646 w 1088"/>
              <a:gd name="T11" fmla="*/ 2147483646 h 960"/>
              <a:gd name="T12" fmla="*/ 2147483646 w 1088"/>
              <a:gd name="T13" fmla="*/ 2147483646 h 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960"/>
              <a:gd name="T23" fmla="*/ 1088 w 1088"/>
              <a:gd name="T24" fmla="*/ 960 h 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960">
                <a:moveTo>
                  <a:pt x="32" y="0"/>
                </a:moveTo>
                <a:cubicBezTo>
                  <a:pt x="16" y="68"/>
                  <a:pt x="0" y="136"/>
                  <a:pt x="80" y="192"/>
                </a:cubicBezTo>
                <a:cubicBezTo>
                  <a:pt x="160" y="248"/>
                  <a:pt x="360" y="288"/>
                  <a:pt x="512" y="336"/>
                </a:cubicBezTo>
                <a:cubicBezTo>
                  <a:pt x="664" y="384"/>
                  <a:pt x="896" y="416"/>
                  <a:pt x="992" y="480"/>
                </a:cubicBezTo>
                <a:cubicBezTo>
                  <a:pt x="1088" y="544"/>
                  <a:pt x="1088" y="648"/>
                  <a:pt x="1088" y="720"/>
                </a:cubicBezTo>
                <a:cubicBezTo>
                  <a:pt x="1088" y="792"/>
                  <a:pt x="1052" y="872"/>
                  <a:pt x="992" y="912"/>
                </a:cubicBezTo>
                <a:cubicBezTo>
                  <a:pt x="932" y="952"/>
                  <a:pt x="781" y="950"/>
                  <a:pt x="725" y="9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598" name="Freeform 38"/>
          <p:cNvSpPr>
            <a:spLocks/>
          </p:cNvSpPr>
          <p:nvPr/>
        </p:nvSpPr>
        <p:spPr bwMode="auto">
          <a:xfrm>
            <a:off x="3987800" y="3587418"/>
            <a:ext cx="965200" cy="1511300"/>
          </a:xfrm>
          <a:custGeom>
            <a:avLst/>
            <a:gdLst>
              <a:gd name="T0" fmla="*/ 2147483646 w 608"/>
              <a:gd name="T1" fmla="*/ 2147483646 h 952"/>
              <a:gd name="T2" fmla="*/ 2147483646 w 608"/>
              <a:gd name="T3" fmla="*/ 2147483646 h 952"/>
              <a:gd name="T4" fmla="*/ 2147483646 w 608"/>
              <a:gd name="T5" fmla="*/ 2147483646 h 952"/>
              <a:gd name="T6" fmla="*/ 2147483646 w 608"/>
              <a:gd name="T7" fmla="*/ 2147483646 h 952"/>
              <a:gd name="T8" fmla="*/ 2147483646 w 608"/>
              <a:gd name="T9" fmla="*/ 2147483646 h 952"/>
              <a:gd name="T10" fmla="*/ 2147483646 w 608"/>
              <a:gd name="T11" fmla="*/ 2147483646 h 9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952"/>
              <a:gd name="T20" fmla="*/ 608 w 608"/>
              <a:gd name="T21" fmla="*/ 952 h 9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952">
                <a:moveTo>
                  <a:pt x="608" y="40"/>
                </a:moveTo>
                <a:cubicBezTo>
                  <a:pt x="488" y="20"/>
                  <a:pt x="368" y="0"/>
                  <a:pt x="272" y="40"/>
                </a:cubicBezTo>
                <a:cubicBezTo>
                  <a:pt x="176" y="80"/>
                  <a:pt x="64" y="176"/>
                  <a:pt x="32" y="280"/>
                </a:cubicBezTo>
                <a:cubicBezTo>
                  <a:pt x="0" y="384"/>
                  <a:pt x="24" y="560"/>
                  <a:pt x="80" y="664"/>
                </a:cubicBezTo>
                <a:cubicBezTo>
                  <a:pt x="136" y="768"/>
                  <a:pt x="288" y="856"/>
                  <a:pt x="368" y="904"/>
                </a:cubicBezTo>
                <a:cubicBezTo>
                  <a:pt x="448" y="952"/>
                  <a:pt x="504" y="952"/>
                  <a:pt x="560" y="952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599" name="Freeform 39"/>
          <p:cNvSpPr>
            <a:spLocks/>
          </p:cNvSpPr>
          <p:nvPr/>
        </p:nvSpPr>
        <p:spPr bwMode="auto">
          <a:xfrm>
            <a:off x="6858000" y="2495218"/>
            <a:ext cx="1676400" cy="2565400"/>
          </a:xfrm>
          <a:custGeom>
            <a:avLst/>
            <a:gdLst>
              <a:gd name="T0" fmla="*/ 0 w 1056"/>
              <a:gd name="T1" fmla="*/ 2147483646 h 1616"/>
              <a:gd name="T2" fmla="*/ 2147483646 w 1056"/>
              <a:gd name="T3" fmla="*/ 2147483646 h 1616"/>
              <a:gd name="T4" fmla="*/ 2147483646 w 1056"/>
              <a:gd name="T5" fmla="*/ 2147483646 h 1616"/>
              <a:gd name="T6" fmla="*/ 2147483646 w 1056"/>
              <a:gd name="T7" fmla="*/ 2147483646 h 1616"/>
              <a:gd name="T8" fmla="*/ 2147483646 w 1056"/>
              <a:gd name="T9" fmla="*/ 2147483646 h 1616"/>
              <a:gd name="T10" fmla="*/ 2147483646 w 1056"/>
              <a:gd name="T11" fmla="*/ 2147483646 h 1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1616"/>
              <a:gd name="T20" fmla="*/ 1056 w 1056"/>
              <a:gd name="T21" fmla="*/ 1616 h 16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1616">
                <a:moveTo>
                  <a:pt x="0" y="1592"/>
                </a:moveTo>
                <a:cubicBezTo>
                  <a:pt x="100" y="1604"/>
                  <a:pt x="200" y="1616"/>
                  <a:pt x="288" y="1592"/>
                </a:cubicBezTo>
                <a:cubicBezTo>
                  <a:pt x="376" y="1568"/>
                  <a:pt x="512" y="1552"/>
                  <a:pt x="528" y="1448"/>
                </a:cubicBezTo>
                <a:cubicBezTo>
                  <a:pt x="544" y="1344"/>
                  <a:pt x="392" y="1184"/>
                  <a:pt x="384" y="968"/>
                </a:cubicBezTo>
                <a:cubicBezTo>
                  <a:pt x="376" y="752"/>
                  <a:pt x="368" y="304"/>
                  <a:pt x="480" y="152"/>
                </a:cubicBezTo>
                <a:cubicBezTo>
                  <a:pt x="592" y="0"/>
                  <a:pt x="824" y="28"/>
                  <a:pt x="1056" y="5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00" name="Freeform 40"/>
          <p:cNvSpPr>
            <a:spLocks/>
          </p:cNvSpPr>
          <p:nvPr/>
        </p:nvSpPr>
        <p:spPr bwMode="auto">
          <a:xfrm>
            <a:off x="3200400" y="1974518"/>
            <a:ext cx="1600200" cy="2133600"/>
          </a:xfrm>
          <a:custGeom>
            <a:avLst/>
            <a:gdLst>
              <a:gd name="T0" fmla="*/ 0 w 1008"/>
              <a:gd name="T1" fmla="*/ 2147483646 h 1344"/>
              <a:gd name="T2" fmla="*/ 2147483646 w 1008"/>
              <a:gd name="T3" fmla="*/ 2147483646 h 1344"/>
              <a:gd name="T4" fmla="*/ 2147483646 w 1008"/>
              <a:gd name="T5" fmla="*/ 2147483646 h 1344"/>
              <a:gd name="T6" fmla="*/ 2147483646 w 1008"/>
              <a:gd name="T7" fmla="*/ 2147483646 h 1344"/>
              <a:gd name="T8" fmla="*/ 2147483646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0" y="1344"/>
                </a:moveTo>
                <a:cubicBezTo>
                  <a:pt x="72" y="1336"/>
                  <a:pt x="144" y="1328"/>
                  <a:pt x="240" y="1200"/>
                </a:cubicBezTo>
                <a:cubicBezTo>
                  <a:pt x="336" y="1072"/>
                  <a:pt x="504" y="760"/>
                  <a:pt x="576" y="576"/>
                </a:cubicBezTo>
                <a:cubicBezTo>
                  <a:pt x="648" y="392"/>
                  <a:pt x="600" y="192"/>
                  <a:pt x="672" y="96"/>
                </a:cubicBezTo>
                <a:cubicBezTo>
                  <a:pt x="744" y="0"/>
                  <a:pt x="876" y="0"/>
                  <a:pt x="100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01" name="Freeform 41"/>
          <p:cNvSpPr>
            <a:spLocks/>
          </p:cNvSpPr>
          <p:nvPr/>
        </p:nvSpPr>
        <p:spPr bwMode="auto">
          <a:xfrm>
            <a:off x="6400800" y="2126918"/>
            <a:ext cx="863600" cy="2743200"/>
          </a:xfrm>
          <a:custGeom>
            <a:avLst/>
            <a:gdLst>
              <a:gd name="T0" fmla="*/ 2147483646 w 544"/>
              <a:gd name="T1" fmla="*/ 0 h 1728"/>
              <a:gd name="T2" fmla="*/ 2147483646 w 544"/>
              <a:gd name="T3" fmla="*/ 2147483646 h 1728"/>
              <a:gd name="T4" fmla="*/ 2147483646 w 544"/>
              <a:gd name="T5" fmla="*/ 2147483646 h 1728"/>
              <a:gd name="T6" fmla="*/ 0 w 544"/>
              <a:gd name="T7" fmla="*/ 2147483646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1728"/>
              <a:gd name="T14" fmla="*/ 544 w 54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1728">
                <a:moveTo>
                  <a:pt x="240" y="0"/>
                </a:moveTo>
                <a:cubicBezTo>
                  <a:pt x="376" y="112"/>
                  <a:pt x="512" y="224"/>
                  <a:pt x="528" y="432"/>
                </a:cubicBezTo>
                <a:cubicBezTo>
                  <a:pt x="544" y="640"/>
                  <a:pt x="424" y="1032"/>
                  <a:pt x="336" y="1248"/>
                </a:cubicBezTo>
                <a:cubicBezTo>
                  <a:pt x="248" y="1464"/>
                  <a:pt x="124" y="1596"/>
                  <a:pt x="0" y="172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796717" y="5555918"/>
            <a:ext cx="8566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/>
              <a:t>Una entrada por cada página real de la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/>
              <a:t>Cada entrada consiste en el número de la página almacenada en esa marco, con información del proceso dueño de esa página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3" grpId="0" animBg="1"/>
      <p:bldP spid="194594" grpId="0" animBg="1"/>
      <p:bldP spid="1945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Páginas compartidas</a:t>
            </a:r>
          </a:p>
        </p:txBody>
      </p:sp>
      <p:sp>
        <p:nvSpPr>
          <p:cNvPr id="993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Código compartido</a:t>
            </a:r>
          </a:p>
          <a:p>
            <a:pPr lvl="1" eaLnBrk="1" hangingPunct="1"/>
            <a:r>
              <a:rPr lang="es-ES" altLang="es-MX" dirty="0"/>
              <a:t>Una copia de código de solo lectura (reentrante) entre procesos</a:t>
            </a:r>
          </a:p>
          <a:p>
            <a:pPr lvl="2" eaLnBrk="1" hangingPunct="1"/>
            <a:r>
              <a:rPr lang="es-ES" altLang="es-MX" dirty="0"/>
              <a:t>Editores de texto</a:t>
            </a:r>
          </a:p>
          <a:p>
            <a:pPr lvl="2" eaLnBrk="1" hangingPunct="1"/>
            <a:r>
              <a:rPr lang="es-ES" altLang="es-MX" dirty="0"/>
              <a:t>Compiladores</a:t>
            </a:r>
          </a:p>
          <a:p>
            <a:pPr lvl="2" eaLnBrk="1" hangingPunct="1"/>
            <a:r>
              <a:rPr lang="es-ES" altLang="es-MX" dirty="0"/>
              <a:t>Sistemas de ventanas</a:t>
            </a:r>
          </a:p>
          <a:p>
            <a:pPr lvl="1" eaLnBrk="1" hangingPunct="1"/>
            <a:r>
              <a:rPr lang="es-ES" altLang="es-MX" dirty="0"/>
              <a:t>El código compartido debe aparecer en la misma posición en el espacio de direcciones lógico de todos los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Páginas compartidas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Código y datos privados</a:t>
            </a:r>
          </a:p>
          <a:p>
            <a:pPr lvl="1" eaLnBrk="1" hangingPunct="1"/>
            <a:r>
              <a:rPr lang="es-ES" altLang="es-MX" dirty="0"/>
              <a:t>Cada proceso mantiene una copia separada del código y datos</a:t>
            </a:r>
          </a:p>
          <a:p>
            <a:pPr lvl="1" eaLnBrk="1" hangingPunct="1"/>
            <a:r>
              <a:rPr lang="es-ES" altLang="es-MX" dirty="0"/>
              <a:t>Las páginas para el código privado y datos pueden aparecer en cualquier parte en el espacio de direcciones 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Ejemplo de páginas compartidas</a:t>
            </a:r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2849564" y="1770512"/>
            <a:ext cx="968375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ed1</a:t>
            </a: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2840038" y="2238824"/>
            <a:ext cx="982662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ed2</a:t>
            </a:r>
          </a:p>
        </p:txBody>
      </p:sp>
      <p:sp>
        <p:nvSpPr>
          <p:cNvPr id="103432" name="Rectangle 7"/>
          <p:cNvSpPr>
            <a:spLocks noChangeArrowheads="1"/>
          </p:cNvSpPr>
          <p:nvPr/>
        </p:nvSpPr>
        <p:spPr bwMode="auto">
          <a:xfrm>
            <a:off x="2840039" y="2716662"/>
            <a:ext cx="981075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ed3</a:t>
            </a:r>
          </a:p>
        </p:txBody>
      </p:sp>
      <p:sp>
        <p:nvSpPr>
          <p:cNvPr id="103433" name="Rectangle 8"/>
          <p:cNvSpPr>
            <a:spLocks noChangeArrowheads="1"/>
          </p:cNvSpPr>
          <p:nvPr/>
        </p:nvSpPr>
        <p:spPr bwMode="auto">
          <a:xfrm>
            <a:off x="2843213" y="3197674"/>
            <a:ext cx="982662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1</a:t>
            </a:r>
          </a:p>
        </p:txBody>
      </p:sp>
      <p:sp>
        <p:nvSpPr>
          <p:cNvPr id="103434" name="Rectangle 11"/>
          <p:cNvSpPr>
            <a:spLocks noChangeArrowheads="1"/>
          </p:cNvSpPr>
          <p:nvPr/>
        </p:nvSpPr>
        <p:spPr bwMode="auto">
          <a:xfrm>
            <a:off x="2825751" y="4358137"/>
            <a:ext cx="968375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ed1</a:t>
            </a:r>
          </a:p>
        </p:txBody>
      </p:sp>
      <p:sp>
        <p:nvSpPr>
          <p:cNvPr id="103435" name="Rectangle 12"/>
          <p:cNvSpPr>
            <a:spLocks noChangeArrowheads="1"/>
          </p:cNvSpPr>
          <p:nvPr/>
        </p:nvSpPr>
        <p:spPr bwMode="auto">
          <a:xfrm>
            <a:off x="2816226" y="4826449"/>
            <a:ext cx="982663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ed2</a:t>
            </a:r>
          </a:p>
        </p:txBody>
      </p:sp>
      <p:sp>
        <p:nvSpPr>
          <p:cNvPr id="103436" name="Rectangle 13"/>
          <p:cNvSpPr>
            <a:spLocks noChangeArrowheads="1"/>
          </p:cNvSpPr>
          <p:nvPr/>
        </p:nvSpPr>
        <p:spPr bwMode="auto">
          <a:xfrm>
            <a:off x="2816226" y="5304287"/>
            <a:ext cx="981075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ed3</a:t>
            </a:r>
          </a:p>
        </p:txBody>
      </p:sp>
      <p:sp>
        <p:nvSpPr>
          <p:cNvPr id="103437" name="Rectangle 14"/>
          <p:cNvSpPr>
            <a:spLocks noChangeArrowheads="1"/>
          </p:cNvSpPr>
          <p:nvPr/>
        </p:nvSpPr>
        <p:spPr bwMode="auto">
          <a:xfrm>
            <a:off x="2819401" y="5785299"/>
            <a:ext cx="982663" cy="47625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3</a:t>
            </a:r>
          </a:p>
        </p:txBody>
      </p:sp>
      <p:sp>
        <p:nvSpPr>
          <p:cNvPr id="103438" name="Rectangle 16"/>
          <p:cNvSpPr>
            <a:spLocks noChangeArrowheads="1"/>
          </p:cNvSpPr>
          <p:nvPr/>
        </p:nvSpPr>
        <p:spPr bwMode="auto">
          <a:xfrm>
            <a:off x="5422901" y="2781749"/>
            <a:ext cx="982663" cy="4905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ed1</a:t>
            </a:r>
          </a:p>
        </p:txBody>
      </p:sp>
      <p:sp>
        <p:nvSpPr>
          <p:cNvPr id="103439" name="Rectangle 17"/>
          <p:cNvSpPr>
            <a:spLocks noChangeArrowheads="1"/>
          </p:cNvSpPr>
          <p:nvPr/>
        </p:nvSpPr>
        <p:spPr bwMode="auto">
          <a:xfrm>
            <a:off x="5413375" y="3262763"/>
            <a:ext cx="996950" cy="4905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ed2</a:t>
            </a:r>
          </a:p>
        </p:txBody>
      </p:sp>
      <p:sp>
        <p:nvSpPr>
          <p:cNvPr id="103440" name="Rectangle 18"/>
          <p:cNvSpPr>
            <a:spLocks noChangeArrowheads="1"/>
          </p:cNvSpPr>
          <p:nvPr/>
        </p:nvSpPr>
        <p:spPr bwMode="auto">
          <a:xfrm>
            <a:off x="5413376" y="3754887"/>
            <a:ext cx="995363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ed3</a:t>
            </a:r>
          </a:p>
        </p:txBody>
      </p:sp>
      <p:sp>
        <p:nvSpPr>
          <p:cNvPr id="103441" name="Rectangle 19"/>
          <p:cNvSpPr>
            <a:spLocks noChangeArrowheads="1"/>
          </p:cNvSpPr>
          <p:nvPr/>
        </p:nvSpPr>
        <p:spPr bwMode="auto">
          <a:xfrm>
            <a:off x="5416550" y="4248599"/>
            <a:ext cx="996950" cy="4905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2</a:t>
            </a:r>
          </a:p>
        </p:txBody>
      </p:sp>
      <p:sp>
        <p:nvSpPr>
          <p:cNvPr id="103442" name="Rectangle 20"/>
          <p:cNvSpPr>
            <a:spLocks noChangeArrowheads="1"/>
          </p:cNvSpPr>
          <p:nvPr/>
        </p:nvSpPr>
        <p:spPr bwMode="auto">
          <a:xfrm>
            <a:off x="4292600" y="1968950"/>
            <a:ext cx="279400" cy="277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3</a:t>
            </a:r>
          </a:p>
        </p:txBody>
      </p:sp>
      <p:sp>
        <p:nvSpPr>
          <p:cNvPr id="103443" name="Rectangle 21"/>
          <p:cNvSpPr>
            <a:spLocks noChangeArrowheads="1"/>
          </p:cNvSpPr>
          <p:nvPr/>
        </p:nvSpPr>
        <p:spPr bwMode="auto">
          <a:xfrm>
            <a:off x="4283075" y="2251525"/>
            <a:ext cx="292100" cy="277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4</a:t>
            </a:r>
          </a:p>
        </p:txBody>
      </p:sp>
      <p:sp>
        <p:nvSpPr>
          <p:cNvPr id="103444" name="Rectangle 22"/>
          <p:cNvSpPr>
            <a:spLocks noChangeArrowheads="1"/>
          </p:cNvSpPr>
          <p:nvPr/>
        </p:nvSpPr>
        <p:spPr bwMode="auto">
          <a:xfrm>
            <a:off x="4283075" y="2529337"/>
            <a:ext cx="292100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6</a:t>
            </a:r>
          </a:p>
        </p:txBody>
      </p:sp>
      <p:sp>
        <p:nvSpPr>
          <p:cNvPr id="103445" name="Rectangle 23"/>
          <p:cNvSpPr>
            <a:spLocks noChangeArrowheads="1"/>
          </p:cNvSpPr>
          <p:nvPr/>
        </p:nvSpPr>
        <p:spPr bwMode="auto">
          <a:xfrm>
            <a:off x="4283075" y="2807150"/>
            <a:ext cx="292100" cy="277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1</a:t>
            </a:r>
          </a:p>
        </p:txBody>
      </p:sp>
      <p:sp>
        <p:nvSpPr>
          <p:cNvPr id="103446" name="Rectangle 24"/>
          <p:cNvSpPr>
            <a:spLocks noChangeArrowheads="1"/>
          </p:cNvSpPr>
          <p:nvPr/>
        </p:nvSpPr>
        <p:spPr bwMode="auto">
          <a:xfrm>
            <a:off x="4322763" y="4596262"/>
            <a:ext cx="279400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3</a:t>
            </a:r>
          </a:p>
        </p:txBody>
      </p:sp>
      <p:sp>
        <p:nvSpPr>
          <p:cNvPr id="103447" name="Rectangle 25"/>
          <p:cNvSpPr>
            <a:spLocks noChangeArrowheads="1"/>
          </p:cNvSpPr>
          <p:nvPr/>
        </p:nvSpPr>
        <p:spPr bwMode="auto">
          <a:xfrm>
            <a:off x="4313238" y="4878837"/>
            <a:ext cx="292100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4</a:t>
            </a:r>
          </a:p>
        </p:txBody>
      </p:sp>
      <p:sp>
        <p:nvSpPr>
          <p:cNvPr id="103448" name="Rectangle 26"/>
          <p:cNvSpPr>
            <a:spLocks noChangeArrowheads="1"/>
          </p:cNvSpPr>
          <p:nvPr/>
        </p:nvSpPr>
        <p:spPr bwMode="auto">
          <a:xfrm>
            <a:off x="4313238" y="5156650"/>
            <a:ext cx="292100" cy="277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6</a:t>
            </a:r>
          </a:p>
        </p:txBody>
      </p:sp>
      <p:sp>
        <p:nvSpPr>
          <p:cNvPr id="103449" name="Rectangle 27"/>
          <p:cNvSpPr>
            <a:spLocks noChangeArrowheads="1"/>
          </p:cNvSpPr>
          <p:nvPr/>
        </p:nvSpPr>
        <p:spPr bwMode="auto">
          <a:xfrm>
            <a:off x="4313238" y="5434462"/>
            <a:ext cx="292100" cy="2778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2</a:t>
            </a:r>
          </a:p>
        </p:txBody>
      </p:sp>
      <p:sp>
        <p:nvSpPr>
          <p:cNvPr id="103450" name="Rectangle 28"/>
          <p:cNvSpPr>
            <a:spLocks noChangeArrowheads="1"/>
          </p:cNvSpPr>
          <p:nvPr/>
        </p:nvSpPr>
        <p:spPr bwMode="auto">
          <a:xfrm>
            <a:off x="6788150" y="3151637"/>
            <a:ext cx="279400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3</a:t>
            </a:r>
          </a:p>
        </p:txBody>
      </p:sp>
      <p:sp>
        <p:nvSpPr>
          <p:cNvPr id="103451" name="Rectangle 29"/>
          <p:cNvSpPr>
            <a:spLocks noChangeArrowheads="1"/>
          </p:cNvSpPr>
          <p:nvPr/>
        </p:nvSpPr>
        <p:spPr bwMode="auto">
          <a:xfrm>
            <a:off x="6778625" y="3434212"/>
            <a:ext cx="292100" cy="2778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4</a:t>
            </a:r>
          </a:p>
        </p:txBody>
      </p:sp>
      <p:sp>
        <p:nvSpPr>
          <p:cNvPr id="103452" name="Rectangle 30"/>
          <p:cNvSpPr>
            <a:spLocks noChangeArrowheads="1"/>
          </p:cNvSpPr>
          <p:nvPr/>
        </p:nvSpPr>
        <p:spPr bwMode="auto">
          <a:xfrm>
            <a:off x="6778625" y="3712025"/>
            <a:ext cx="292100" cy="277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6</a:t>
            </a:r>
          </a:p>
        </p:txBody>
      </p:sp>
      <p:sp>
        <p:nvSpPr>
          <p:cNvPr id="103453" name="Rectangle 31"/>
          <p:cNvSpPr>
            <a:spLocks noChangeArrowheads="1"/>
          </p:cNvSpPr>
          <p:nvPr/>
        </p:nvSpPr>
        <p:spPr bwMode="auto">
          <a:xfrm>
            <a:off x="6778625" y="3989837"/>
            <a:ext cx="292100" cy="27781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7</a:t>
            </a:r>
          </a:p>
        </p:txBody>
      </p:sp>
      <p:sp>
        <p:nvSpPr>
          <p:cNvPr id="103454" name="Rectangle 33"/>
          <p:cNvSpPr>
            <a:spLocks noChangeArrowheads="1"/>
          </p:cNvSpPr>
          <p:nvPr/>
        </p:nvSpPr>
        <p:spPr bwMode="auto">
          <a:xfrm>
            <a:off x="8740776" y="1603824"/>
            <a:ext cx="995363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103455" name="Rectangle 34"/>
          <p:cNvSpPr>
            <a:spLocks noChangeArrowheads="1"/>
          </p:cNvSpPr>
          <p:nvPr/>
        </p:nvSpPr>
        <p:spPr bwMode="auto">
          <a:xfrm>
            <a:off x="8743950" y="2084837"/>
            <a:ext cx="996950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1</a:t>
            </a:r>
          </a:p>
        </p:txBody>
      </p:sp>
      <p:sp>
        <p:nvSpPr>
          <p:cNvPr id="103456" name="Rectangle 35"/>
          <p:cNvSpPr>
            <a:spLocks noChangeArrowheads="1"/>
          </p:cNvSpPr>
          <p:nvPr/>
        </p:nvSpPr>
        <p:spPr bwMode="auto">
          <a:xfrm>
            <a:off x="8743951" y="2549974"/>
            <a:ext cx="995363" cy="47625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3</a:t>
            </a:r>
          </a:p>
        </p:txBody>
      </p:sp>
      <p:sp>
        <p:nvSpPr>
          <p:cNvPr id="103457" name="Rectangle 36"/>
          <p:cNvSpPr>
            <a:spLocks noChangeArrowheads="1"/>
          </p:cNvSpPr>
          <p:nvPr/>
        </p:nvSpPr>
        <p:spPr bwMode="auto">
          <a:xfrm>
            <a:off x="8759826" y="3030987"/>
            <a:ext cx="982663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 1</a:t>
            </a:r>
          </a:p>
        </p:txBody>
      </p:sp>
      <p:sp>
        <p:nvSpPr>
          <p:cNvPr id="103458" name="Rectangle 37"/>
          <p:cNvSpPr>
            <a:spLocks noChangeArrowheads="1"/>
          </p:cNvSpPr>
          <p:nvPr/>
        </p:nvSpPr>
        <p:spPr bwMode="auto">
          <a:xfrm>
            <a:off x="8750300" y="3510412"/>
            <a:ext cx="996950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 2</a:t>
            </a:r>
          </a:p>
        </p:txBody>
      </p:sp>
      <p:sp>
        <p:nvSpPr>
          <p:cNvPr id="103459" name="Rectangle 38"/>
          <p:cNvSpPr>
            <a:spLocks noChangeArrowheads="1"/>
          </p:cNvSpPr>
          <p:nvPr/>
        </p:nvSpPr>
        <p:spPr bwMode="auto">
          <a:xfrm>
            <a:off x="8756651" y="3980312"/>
            <a:ext cx="995363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103460" name="Rectangle 39"/>
          <p:cNvSpPr>
            <a:spLocks noChangeArrowheads="1"/>
          </p:cNvSpPr>
          <p:nvPr/>
        </p:nvSpPr>
        <p:spPr bwMode="auto">
          <a:xfrm>
            <a:off x="8756651" y="4456562"/>
            <a:ext cx="995363" cy="476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 3</a:t>
            </a:r>
          </a:p>
        </p:txBody>
      </p:sp>
      <p:sp>
        <p:nvSpPr>
          <p:cNvPr id="103461" name="Rectangle 40"/>
          <p:cNvSpPr>
            <a:spLocks noChangeArrowheads="1"/>
          </p:cNvSpPr>
          <p:nvPr/>
        </p:nvSpPr>
        <p:spPr bwMode="auto">
          <a:xfrm>
            <a:off x="8759825" y="4924874"/>
            <a:ext cx="984250" cy="4762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 2</a:t>
            </a:r>
          </a:p>
        </p:txBody>
      </p:sp>
      <p:sp>
        <p:nvSpPr>
          <p:cNvPr id="103462" name="Rectangle 41"/>
          <p:cNvSpPr>
            <a:spLocks noChangeArrowheads="1"/>
          </p:cNvSpPr>
          <p:nvPr/>
        </p:nvSpPr>
        <p:spPr bwMode="auto">
          <a:xfrm>
            <a:off x="8759826" y="5401124"/>
            <a:ext cx="982663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103463" name="Rectangle 42"/>
          <p:cNvSpPr>
            <a:spLocks noChangeArrowheads="1"/>
          </p:cNvSpPr>
          <p:nvPr/>
        </p:nvSpPr>
        <p:spPr bwMode="auto">
          <a:xfrm>
            <a:off x="8755063" y="5875787"/>
            <a:ext cx="995362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103464" name="Rectangle 43"/>
          <p:cNvSpPr>
            <a:spLocks noChangeArrowheads="1"/>
          </p:cNvSpPr>
          <p:nvPr/>
        </p:nvSpPr>
        <p:spPr bwMode="auto">
          <a:xfrm>
            <a:off x="8755063" y="6352037"/>
            <a:ext cx="995362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103465" name="Text Box 45"/>
          <p:cNvSpPr txBox="1">
            <a:spLocks noChangeArrowheads="1"/>
          </p:cNvSpPr>
          <p:nvPr/>
        </p:nvSpPr>
        <p:spPr bwMode="auto">
          <a:xfrm>
            <a:off x="2770188" y="3648525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Proceso P1</a:t>
            </a:r>
          </a:p>
        </p:txBody>
      </p:sp>
      <p:sp>
        <p:nvSpPr>
          <p:cNvPr id="103466" name="Text Box 46"/>
          <p:cNvSpPr txBox="1">
            <a:spLocks noChangeArrowheads="1"/>
          </p:cNvSpPr>
          <p:nvPr/>
        </p:nvSpPr>
        <p:spPr bwMode="auto">
          <a:xfrm>
            <a:off x="2641600" y="6196462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Proceso P3</a:t>
            </a:r>
          </a:p>
        </p:txBody>
      </p:sp>
      <p:sp>
        <p:nvSpPr>
          <p:cNvPr id="103467" name="Text Box 47"/>
          <p:cNvSpPr txBox="1">
            <a:spLocks noChangeArrowheads="1"/>
          </p:cNvSpPr>
          <p:nvPr/>
        </p:nvSpPr>
        <p:spPr bwMode="auto">
          <a:xfrm>
            <a:off x="5305425" y="472485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Proceso P2</a:t>
            </a:r>
          </a:p>
        </p:txBody>
      </p:sp>
      <p:sp>
        <p:nvSpPr>
          <p:cNvPr id="103468" name="Text Box 48"/>
          <p:cNvSpPr txBox="1">
            <a:spLocks noChangeArrowheads="1"/>
          </p:cNvSpPr>
          <p:nvPr/>
        </p:nvSpPr>
        <p:spPr bwMode="auto">
          <a:xfrm>
            <a:off x="8232775" y="16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0</a:t>
            </a:r>
          </a:p>
        </p:txBody>
      </p:sp>
      <p:sp>
        <p:nvSpPr>
          <p:cNvPr id="103469" name="Text Box 49"/>
          <p:cNvSpPr txBox="1">
            <a:spLocks noChangeArrowheads="1"/>
          </p:cNvSpPr>
          <p:nvPr/>
        </p:nvSpPr>
        <p:spPr bwMode="auto">
          <a:xfrm>
            <a:off x="8250238" y="2099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1</a:t>
            </a:r>
          </a:p>
        </p:txBody>
      </p:sp>
      <p:sp>
        <p:nvSpPr>
          <p:cNvPr id="103470" name="Text Box 50"/>
          <p:cNvSpPr txBox="1">
            <a:spLocks noChangeArrowheads="1"/>
          </p:cNvSpPr>
          <p:nvPr/>
        </p:nvSpPr>
        <p:spPr bwMode="auto">
          <a:xfrm>
            <a:off x="8250238" y="2588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2</a:t>
            </a:r>
          </a:p>
        </p:txBody>
      </p:sp>
      <p:sp>
        <p:nvSpPr>
          <p:cNvPr id="103471" name="Text Box 51"/>
          <p:cNvSpPr txBox="1">
            <a:spLocks noChangeArrowheads="1"/>
          </p:cNvSpPr>
          <p:nvPr/>
        </p:nvSpPr>
        <p:spPr bwMode="auto">
          <a:xfrm>
            <a:off x="8239125" y="3159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3</a:t>
            </a:r>
          </a:p>
        </p:txBody>
      </p:sp>
      <p:sp>
        <p:nvSpPr>
          <p:cNvPr id="103472" name="Text Box 52"/>
          <p:cNvSpPr txBox="1">
            <a:spLocks noChangeArrowheads="1"/>
          </p:cNvSpPr>
          <p:nvPr/>
        </p:nvSpPr>
        <p:spPr bwMode="auto">
          <a:xfrm>
            <a:off x="8256588" y="3600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4</a:t>
            </a:r>
          </a:p>
        </p:txBody>
      </p:sp>
      <p:sp>
        <p:nvSpPr>
          <p:cNvPr id="103473" name="Text Box 53"/>
          <p:cNvSpPr txBox="1">
            <a:spLocks noChangeArrowheads="1"/>
          </p:cNvSpPr>
          <p:nvPr/>
        </p:nvSpPr>
        <p:spPr bwMode="auto">
          <a:xfrm>
            <a:off x="8256588" y="408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5</a:t>
            </a:r>
          </a:p>
        </p:txBody>
      </p:sp>
      <p:sp>
        <p:nvSpPr>
          <p:cNvPr id="103474" name="Text Box 57"/>
          <p:cNvSpPr txBox="1">
            <a:spLocks noChangeArrowheads="1"/>
          </p:cNvSpPr>
          <p:nvPr/>
        </p:nvSpPr>
        <p:spPr bwMode="auto">
          <a:xfrm>
            <a:off x="8235950" y="4591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6</a:t>
            </a:r>
          </a:p>
        </p:txBody>
      </p:sp>
      <p:sp>
        <p:nvSpPr>
          <p:cNvPr id="103475" name="Text Box 58"/>
          <p:cNvSpPr txBox="1">
            <a:spLocks noChangeArrowheads="1"/>
          </p:cNvSpPr>
          <p:nvPr/>
        </p:nvSpPr>
        <p:spPr bwMode="auto">
          <a:xfrm>
            <a:off x="8253413" y="5032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7</a:t>
            </a:r>
          </a:p>
        </p:txBody>
      </p:sp>
      <p:sp>
        <p:nvSpPr>
          <p:cNvPr id="103476" name="Text Box 59"/>
          <p:cNvSpPr txBox="1">
            <a:spLocks noChangeArrowheads="1"/>
          </p:cNvSpPr>
          <p:nvPr/>
        </p:nvSpPr>
        <p:spPr bwMode="auto">
          <a:xfrm>
            <a:off x="8253413" y="552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8</a:t>
            </a:r>
          </a:p>
        </p:txBody>
      </p:sp>
      <p:sp>
        <p:nvSpPr>
          <p:cNvPr id="103477" name="Text Box 60"/>
          <p:cNvSpPr txBox="1">
            <a:spLocks noChangeArrowheads="1"/>
          </p:cNvSpPr>
          <p:nvPr/>
        </p:nvSpPr>
        <p:spPr bwMode="auto">
          <a:xfrm>
            <a:off x="8243888" y="599008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9</a:t>
            </a:r>
          </a:p>
        </p:txBody>
      </p:sp>
      <p:sp>
        <p:nvSpPr>
          <p:cNvPr id="103478" name="Text Box 61"/>
          <p:cNvSpPr txBox="1">
            <a:spLocks noChangeArrowheads="1"/>
          </p:cNvSpPr>
          <p:nvPr/>
        </p:nvSpPr>
        <p:spPr bwMode="auto">
          <a:xfrm>
            <a:off x="8191500" y="647903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10</a:t>
            </a:r>
          </a:p>
        </p:txBody>
      </p:sp>
      <p:sp>
        <p:nvSpPr>
          <p:cNvPr id="103479" name="Text Box 62"/>
          <p:cNvSpPr txBox="1">
            <a:spLocks noChangeArrowheads="1"/>
          </p:cNvSpPr>
          <p:nvPr/>
        </p:nvSpPr>
        <p:spPr bwMode="auto">
          <a:xfrm>
            <a:off x="4162426" y="3038924"/>
            <a:ext cx="11652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Tabla de páginas P1</a:t>
            </a:r>
          </a:p>
        </p:txBody>
      </p:sp>
      <p:sp>
        <p:nvSpPr>
          <p:cNvPr id="103480" name="Text Box 63"/>
          <p:cNvSpPr txBox="1">
            <a:spLocks noChangeArrowheads="1"/>
          </p:cNvSpPr>
          <p:nvPr/>
        </p:nvSpPr>
        <p:spPr bwMode="auto">
          <a:xfrm>
            <a:off x="4284664" y="5680524"/>
            <a:ext cx="11652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Tabla de páginas P3</a:t>
            </a:r>
          </a:p>
        </p:txBody>
      </p:sp>
      <p:sp>
        <p:nvSpPr>
          <p:cNvPr id="103481" name="Text Box 64"/>
          <p:cNvSpPr txBox="1">
            <a:spLocks noChangeArrowheads="1"/>
          </p:cNvSpPr>
          <p:nvPr/>
        </p:nvSpPr>
        <p:spPr bwMode="auto">
          <a:xfrm>
            <a:off x="6711951" y="4261299"/>
            <a:ext cx="11652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Tabla de páginas P2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Segmentación</a:t>
            </a:r>
          </a:p>
          <a:p>
            <a:pPr eaLnBrk="1" hangingPunct="1"/>
            <a:r>
              <a:rPr lang="es-ES" altLang="es-MX" dirty="0"/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2430994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Segmentación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33563" algn="l"/>
              </a:tabLst>
            </a:pPr>
            <a:r>
              <a:rPr lang="es-ES" altLang="es-MX" dirty="0"/>
              <a:t>Esquema de manejo de memoria que es visible para el programador</a:t>
            </a:r>
          </a:p>
          <a:p>
            <a:pPr>
              <a:tabLst>
                <a:tab pos="1833563" algn="l"/>
              </a:tabLst>
            </a:pPr>
            <a:r>
              <a:rPr lang="es-ES" altLang="es-MX" dirty="0"/>
              <a:t>Un programa es una colección de segmentos.</a:t>
            </a:r>
          </a:p>
          <a:p>
            <a:pPr>
              <a:tabLst>
                <a:tab pos="1833563" algn="l"/>
              </a:tabLst>
            </a:pPr>
            <a:r>
              <a:rPr lang="es-ES" altLang="es-MX" dirty="0"/>
              <a:t>Un segmento es una unidad lógica como:</a:t>
            </a:r>
          </a:p>
          <a:p>
            <a:pPr lvl="1">
              <a:tabLst>
                <a:tab pos="1833563" algn="l"/>
              </a:tabLst>
            </a:pPr>
            <a:r>
              <a:rPr lang="es-ES" altLang="es-MX" dirty="0"/>
              <a:t>Código</a:t>
            </a:r>
          </a:p>
          <a:p>
            <a:pPr lvl="2">
              <a:tabLst>
                <a:tab pos="1833563" algn="l"/>
              </a:tabLst>
            </a:pPr>
            <a:r>
              <a:rPr lang="es-ES" altLang="es-MX" dirty="0"/>
              <a:t>Programa principal, funciones.</a:t>
            </a:r>
          </a:p>
          <a:p>
            <a:pPr lvl="1">
              <a:tabLst>
                <a:tab pos="1833563" algn="l"/>
              </a:tabLst>
            </a:pPr>
            <a:r>
              <a:rPr lang="es-ES" altLang="es-MX" dirty="0" err="1"/>
              <a:t>Stack</a:t>
            </a:r>
            <a:endParaRPr lang="es-ES" altLang="es-MX" dirty="0"/>
          </a:p>
          <a:p>
            <a:pPr lvl="2">
              <a:tabLst>
                <a:tab pos="1833563" algn="l"/>
              </a:tabLst>
            </a:pPr>
            <a:r>
              <a:rPr lang="es-ES" altLang="es-MX" dirty="0"/>
              <a:t>Para retorno de las llamadas a funciones, paso de parámetros y variables locales</a:t>
            </a:r>
          </a:p>
          <a:p>
            <a:pPr lvl="1">
              <a:tabLst>
                <a:tab pos="1833563" algn="l"/>
              </a:tabLst>
            </a:pPr>
            <a:r>
              <a:rPr lang="es-ES" altLang="es-MX" dirty="0"/>
              <a:t>Datos</a:t>
            </a:r>
          </a:p>
          <a:p>
            <a:pPr lvl="2">
              <a:tabLst>
                <a:tab pos="1833563" algn="l"/>
              </a:tabLst>
            </a:pPr>
            <a:r>
              <a:rPr lang="es-ES" altLang="es-MX" dirty="0"/>
              <a:t>Variables globales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Visión lógica de la segmentación</a:t>
            </a:r>
          </a:p>
        </p:txBody>
      </p:sp>
      <p:sp>
        <p:nvSpPr>
          <p:cNvPr id="107526" name="Oval 3"/>
          <p:cNvSpPr>
            <a:spLocks noChangeArrowheads="1"/>
          </p:cNvSpPr>
          <p:nvPr/>
        </p:nvSpPr>
        <p:spPr bwMode="auto">
          <a:xfrm>
            <a:off x="2895600" y="1934029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3429000" y="2619829"/>
            <a:ext cx="990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7528" name="Rectangle 5"/>
          <p:cNvSpPr>
            <a:spLocks noChangeArrowheads="1"/>
          </p:cNvSpPr>
          <p:nvPr/>
        </p:nvSpPr>
        <p:spPr bwMode="auto">
          <a:xfrm>
            <a:off x="3276600" y="3762829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07529" name="Rectangle 6"/>
          <p:cNvSpPr>
            <a:spLocks noChangeArrowheads="1"/>
          </p:cNvSpPr>
          <p:nvPr/>
        </p:nvSpPr>
        <p:spPr bwMode="auto">
          <a:xfrm>
            <a:off x="4724400" y="3229429"/>
            <a:ext cx="9144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7530" name="Rectangle 7"/>
          <p:cNvSpPr>
            <a:spLocks noChangeArrowheads="1"/>
          </p:cNvSpPr>
          <p:nvPr/>
        </p:nvSpPr>
        <p:spPr bwMode="auto">
          <a:xfrm>
            <a:off x="4648200" y="4220029"/>
            <a:ext cx="914400" cy="533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107531" name="Group 12"/>
          <p:cNvGrpSpPr>
            <a:grpSpLocks/>
          </p:cNvGrpSpPr>
          <p:nvPr/>
        </p:nvGrpSpPr>
        <p:grpSpPr bwMode="auto">
          <a:xfrm>
            <a:off x="7162800" y="3000829"/>
            <a:ext cx="1143000" cy="1066800"/>
            <a:chOff x="3888" y="1056"/>
            <a:chExt cx="720" cy="672"/>
          </a:xfrm>
        </p:grpSpPr>
        <p:sp>
          <p:nvSpPr>
            <p:cNvPr id="107539" name="Rectangle 13"/>
            <p:cNvSpPr>
              <a:spLocks noChangeArrowheads="1"/>
            </p:cNvSpPr>
            <p:nvPr/>
          </p:nvSpPr>
          <p:spPr bwMode="auto">
            <a:xfrm>
              <a:off x="3888" y="1056"/>
              <a:ext cx="720" cy="6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7540" name="Line 14"/>
            <p:cNvSpPr>
              <a:spLocks noChangeShapeType="1"/>
            </p:cNvSpPr>
            <p:nvPr/>
          </p:nvSpPr>
          <p:spPr bwMode="auto">
            <a:xfrm>
              <a:off x="3888" y="13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532" name="Rectangle 18"/>
          <p:cNvSpPr>
            <a:spLocks noChangeArrowheads="1"/>
          </p:cNvSpPr>
          <p:nvPr/>
        </p:nvSpPr>
        <p:spPr bwMode="auto">
          <a:xfrm>
            <a:off x="7162800" y="5375729"/>
            <a:ext cx="1143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07533" name="Text Box 22"/>
          <p:cNvSpPr txBox="1">
            <a:spLocks noChangeArrowheads="1"/>
          </p:cNvSpPr>
          <p:nvPr/>
        </p:nvSpPr>
        <p:spPr bwMode="auto">
          <a:xfrm>
            <a:off x="3133725" y="6018667"/>
            <a:ext cx="219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Espacio de usuario </a:t>
            </a:r>
          </a:p>
        </p:txBody>
      </p:sp>
      <p:sp>
        <p:nvSpPr>
          <p:cNvPr id="107534" name="Text Box 23"/>
          <p:cNvSpPr txBox="1">
            <a:spLocks noChangeArrowheads="1"/>
          </p:cNvSpPr>
          <p:nvPr/>
        </p:nvSpPr>
        <p:spPr bwMode="auto">
          <a:xfrm>
            <a:off x="6127750" y="6018667"/>
            <a:ext cx="313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Espacio de direcciones físico</a:t>
            </a:r>
          </a:p>
        </p:txBody>
      </p:sp>
      <p:sp>
        <p:nvSpPr>
          <p:cNvPr id="107535" name="Rectangle 25"/>
          <p:cNvSpPr>
            <a:spLocks noChangeArrowheads="1"/>
          </p:cNvSpPr>
          <p:nvPr/>
        </p:nvSpPr>
        <p:spPr bwMode="auto">
          <a:xfrm>
            <a:off x="7156450" y="1934029"/>
            <a:ext cx="115093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7536" name="Rectangle 26"/>
          <p:cNvSpPr>
            <a:spLocks noChangeArrowheads="1"/>
          </p:cNvSpPr>
          <p:nvPr/>
        </p:nvSpPr>
        <p:spPr bwMode="auto">
          <a:xfrm>
            <a:off x="7156450" y="2473779"/>
            <a:ext cx="1150938" cy="533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07537" name="Rectangle 27"/>
          <p:cNvSpPr>
            <a:spLocks noChangeArrowheads="1"/>
          </p:cNvSpPr>
          <p:nvPr/>
        </p:nvSpPr>
        <p:spPr bwMode="auto">
          <a:xfrm>
            <a:off x="7150101" y="4456567"/>
            <a:ext cx="1152525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07538" name="Rectangle 28"/>
          <p:cNvSpPr>
            <a:spLocks noChangeArrowheads="1"/>
          </p:cNvSpPr>
          <p:nvPr/>
        </p:nvSpPr>
        <p:spPr bwMode="auto">
          <a:xfrm>
            <a:off x="7153276" y="4081917"/>
            <a:ext cx="1152525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Traducción</a:t>
            </a:r>
            <a:r>
              <a:rPr lang="en-US" altLang="es-MX" dirty="0"/>
              <a:t> de </a:t>
            </a:r>
            <a:r>
              <a:rPr lang="en-US" altLang="es-MX" dirty="0" err="1"/>
              <a:t>direcciones</a:t>
            </a:r>
            <a:r>
              <a:rPr lang="en-US" altLang="es-MX" dirty="0"/>
              <a:t> </a:t>
            </a:r>
            <a:r>
              <a:rPr lang="en-US" altLang="es-MX" dirty="0" err="1"/>
              <a:t>lógicas</a:t>
            </a:r>
            <a:r>
              <a:rPr lang="en-US" altLang="es-MX" dirty="0"/>
              <a:t> a </a:t>
            </a:r>
            <a:r>
              <a:rPr lang="en-US" altLang="es-MX" dirty="0" err="1"/>
              <a:t>físicas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segmentación</a:t>
            </a:r>
            <a:endParaRPr lang="en-US" altLang="es-MX" dirty="0"/>
          </a:p>
        </p:txBody>
      </p:sp>
      <p:sp>
        <p:nvSpPr>
          <p:cNvPr id="109574" name="Rectangle 4"/>
          <p:cNvSpPr>
            <a:spLocks noChangeArrowheads="1"/>
          </p:cNvSpPr>
          <p:nvPr/>
        </p:nvSpPr>
        <p:spPr bwMode="auto">
          <a:xfrm>
            <a:off x="2065338" y="2660651"/>
            <a:ext cx="309562" cy="3333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75" name="Rectangle 5"/>
          <p:cNvSpPr>
            <a:spLocks noChangeArrowheads="1"/>
          </p:cNvSpPr>
          <p:nvPr/>
        </p:nvSpPr>
        <p:spPr bwMode="auto">
          <a:xfrm>
            <a:off x="2374900" y="2660651"/>
            <a:ext cx="311150" cy="3333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76" name="Rectangle 6"/>
          <p:cNvSpPr>
            <a:spLocks noChangeArrowheads="1"/>
          </p:cNvSpPr>
          <p:nvPr/>
        </p:nvSpPr>
        <p:spPr bwMode="auto">
          <a:xfrm>
            <a:off x="2686051" y="2660651"/>
            <a:ext cx="309563" cy="3333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77" name="Rectangle 7"/>
          <p:cNvSpPr>
            <a:spLocks noChangeArrowheads="1"/>
          </p:cNvSpPr>
          <p:nvPr/>
        </p:nvSpPr>
        <p:spPr bwMode="auto">
          <a:xfrm>
            <a:off x="2995613" y="2660651"/>
            <a:ext cx="309562" cy="3333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78" name="Rectangle 8"/>
          <p:cNvSpPr>
            <a:spLocks noChangeArrowheads="1"/>
          </p:cNvSpPr>
          <p:nvPr/>
        </p:nvSpPr>
        <p:spPr bwMode="auto">
          <a:xfrm>
            <a:off x="3305175" y="2660651"/>
            <a:ext cx="311150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79" name="Rectangle 9"/>
          <p:cNvSpPr>
            <a:spLocks noChangeArrowheads="1"/>
          </p:cNvSpPr>
          <p:nvPr/>
        </p:nvSpPr>
        <p:spPr bwMode="auto">
          <a:xfrm>
            <a:off x="3616325" y="2660651"/>
            <a:ext cx="311150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80" name="Rectangle 10"/>
          <p:cNvSpPr>
            <a:spLocks noChangeArrowheads="1"/>
          </p:cNvSpPr>
          <p:nvPr/>
        </p:nvSpPr>
        <p:spPr bwMode="auto">
          <a:xfrm>
            <a:off x="3927476" y="2660651"/>
            <a:ext cx="309563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81" name="Rectangle 11"/>
          <p:cNvSpPr>
            <a:spLocks noChangeArrowheads="1"/>
          </p:cNvSpPr>
          <p:nvPr/>
        </p:nvSpPr>
        <p:spPr bwMode="auto">
          <a:xfrm>
            <a:off x="4237038" y="2660651"/>
            <a:ext cx="309562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82" name="Rectangle 12"/>
          <p:cNvSpPr>
            <a:spLocks noChangeArrowheads="1"/>
          </p:cNvSpPr>
          <p:nvPr/>
        </p:nvSpPr>
        <p:spPr bwMode="auto">
          <a:xfrm>
            <a:off x="4546600" y="2660651"/>
            <a:ext cx="311150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83" name="Rectangle 13"/>
          <p:cNvSpPr>
            <a:spLocks noChangeArrowheads="1"/>
          </p:cNvSpPr>
          <p:nvPr/>
        </p:nvSpPr>
        <p:spPr bwMode="auto">
          <a:xfrm>
            <a:off x="4857751" y="2660651"/>
            <a:ext cx="309563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84" name="Rectangle 14"/>
          <p:cNvSpPr>
            <a:spLocks noChangeArrowheads="1"/>
          </p:cNvSpPr>
          <p:nvPr/>
        </p:nvSpPr>
        <p:spPr bwMode="auto">
          <a:xfrm>
            <a:off x="5167313" y="2660651"/>
            <a:ext cx="309562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85" name="Rectangle 15"/>
          <p:cNvSpPr>
            <a:spLocks noChangeArrowheads="1"/>
          </p:cNvSpPr>
          <p:nvPr/>
        </p:nvSpPr>
        <p:spPr bwMode="auto">
          <a:xfrm>
            <a:off x="5476875" y="2660651"/>
            <a:ext cx="311150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86" name="Rectangle 16"/>
          <p:cNvSpPr>
            <a:spLocks noChangeArrowheads="1"/>
          </p:cNvSpPr>
          <p:nvPr/>
        </p:nvSpPr>
        <p:spPr bwMode="auto">
          <a:xfrm>
            <a:off x="5788026" y="2660651"/>
            <a:ext cx="309563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87" name="Rectangle 17"/>
          <p:cNvSpPr>
            <a:spLocks noChangeArrowheads="1"/>
          </p:cNvSpPr>
          <p:nvPr/>
        </p:nvSpPr>
        <p:spPr bwMode="auto">
          <a:xfrm>
            <a:off x="6096001" y="2660651"/>
            <a:ext cx="309563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88" name="Rectangle 18"/>
          <p:cNvSpPr>
            <a:spLocks noChangeArrowheads="1"/>
          </p:cNvSpPr>
          <p:nvPr/>
        </p:nvSpPr>
        <p:spPr bwMode="auto">
          <a:xfrm>
            <a:off x="6407150" y="2660651"/>
            <a:ext cx="311150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89" name="Rectangle 19"/>
          <p:cNvSpPr>
            <a:spLocks noChangeArrowheads="1"/>
          </p:cNvSpPr>
          <p:nvPr/>
        </p:nvSpPr>
        <p:spPr bwMode="auto">
          <a:xfrm>
            <a:off x="6718301" y="2660651"/>
            <a:ext cx="309563" cy="333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0" name="Rectangle 20"/>
          <p:cNvSpPr>
            <a:spLocks noChangeArrowheads="1"/>
          </p:cNvSpPr>
          <p:nvPr/>
        </p:nvSpPr>
        <p:spPr bwMode="auto">
          <a:xfrm>
            <a:off x="5165726" y="5588001"/>
            <a:ext cx="309563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1" name="Rectangle 21"/>
          <p:cNvSpPr>
            <a:spLocks noChangeArrowheads="1"/>
          </p:cNvSpPr>
          <p:nvPr/>
        </p:nvSpPr>
        <p:spPr bwMode="auto">
          <a:xfrm>
            <a:off x="5475288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2" name="Rectangle 22"/>
          <p:cNvSpPr>
            <a:spLocks noChangeArrowheads="1"/>
          </p:cNvSpPr>
          <p:nvPr/>
        </p:nvSpPr>
        <p:spPr bwMode="auto">
          <a:xfrm>
            <a:off x="5786438" y="5588001"/>
            <a:ext cx="309562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93" name="Rectangle 23"/>
          <p:cNvSpPr>
            <a:spLocks noChangeArrowheads="1"/>
          </p:cNvSpPr>
          <p:nvPr/>
        </p:nvSpPr>
        <p:spPr bwMode="auto">
          <a:xfrm>
            <a:off x="6096001" y="5588001"/>
            <a:ext cx="309563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4" name="Rectangle 24"/>
          <p:cNvSpPr>
            <a:spLocks noChangeArrowheads="1"/>
          </p:cNvSpPr>
          <p:nvPr/>
        </p:nvSpPr>
        <p:spPr bwMode="auto">
          <a:xfrm>
            <a:off x="6405563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5" name="Rectangle 25"/>
          <p:cNvSpPr>
            <a:spLocks noChangeArrowheads="1"/>
          </p:cNvSpPr>
          <p:nvPr/>
        </p:nvSpPr>
        <p:spPr bwMode="auto">
          <a:xfrm>
            <a:off x="6716713" y="5588001"/>
            <a:ext cx="309562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6" name="Rectangle 26"/>
          <p:cNvSpPr>
            <a:spLocks noChangeArrowheads="1"/>
          </p:cNvSpPr>
          <p:nvPr/>
        </p:nvSpPr>
        <p:spPr bwMode="auto">
          <a:xfrm>
            <a:off x="7026276" y="5588001"/>
            <a:ext cx="309563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97" name="Rectangle 27"/>
          <p:cNvSpPr>
            <a:spLocks noChangeArrowheads="1"/>
          </p:cNvSpPr>
          <p:nvPr/>
        </p:nvSpPr>
        <p:spPr bwMode="auto">
          <a:xfrm>
            <a:off x="7335838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598" name="Rectangle 28"/>
          <p:cNvSpPr>
            <a:spLocks noChangeArrowheads="1"/>
          </p:cNvSpPr>
          <p:nvPr/>
        </p:nvSpPr>
        <p:spPr bwMode="auto">
          <a:xfrm>
            <a:off x="7646988" y="5588001"/>
            <a:ext cx="309562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599" name="Rectangle 29"/>
          <p:cNvSpPr>
            <a:spLocks noChangeArrowheads="1"/>
          </p:cNvSpPr>
          <p:nvPr/>
        </p:nvSpPr>
        <p:spPr bwMode="auto">
          <a:xfrm>
            <a:off x="7956550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0" name="Rectangle 30"/>
          <p:cNvSpPr>
            <a:spLocks noChangeArrowheads="1"/>
          </p:cNvSpPr>
          <p:nvPr/>
        </p:nvSpPr>
        <p:spPr bwMode="auto">
          <a:xfrm>
            <a:off x="8267701" y="5588001"/>
            <a:ext cx="309563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1" name="Rectangle 31"/>
          <p:cNvSpPr>
            <a:spLocks noChangeArrowheads="1"/>
          </p:cNvSpPr>
          <p:nvPr/>
        </p:nvSpPr>
        <p:spPr bwMode="auto">
          <a:xfrm>
            <a:off x="8577263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602" name="Rectangle 32"/>
          <p:cNvSpPr>
            <a:spLocks noChangeArrowheads="1"/>
          </p:cNvSpPr>
          <p:nvPr/>
        </p:nvSpPr>
        <p:spPr bwMode="auto">
          <a:xfrm>
            <a:off x="8888413" y="5588001"/>
            <a:ext cx="309562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3" name="Rectangle 33"/>
          <p:cNvSpPr>
            <a:spLocks noChangeArrowheads="1"/>
          </p:cNvSpPr>
          <p:nvPr/>
        </p:nvSpPr>
        <p:spPr bwMode="auto">
          <a:xfrm>
            <a:off x="9197976" y="5588001"/>
            <a:ext cx="309563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4" name="Rectangle 34"/>
          <p:cNvSpPr>
            <a:spLocks noChangeArrowheads="1"/>
          </p:cNvSpPr>
          <p:nvPr/>
        </p:nvSpPr>
        <p:spPr bwMode="auto">
          <a:xfrm>
            <a:off x="9507538" y="5588001"/>
            <a:ext cx="311150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5" name="Rectangle 35"/>
          <p:cNvSpPr>
            <a:spLocks noChangeArrowheads="1"/>
          </p:cNvSpPr>
          <p:nvPr/>
        </p:nvSpPr>
        <p:spPr bwMode="auto">
          <a:xfrm>
            <a:off x="9818688" y="5588001"/>
            <a:ext cx="309562" cy="333375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06" name="AutoShape 36"/>
          <p:cNvSpPr>
            <a:spLocks/>
          </p:cNvSpPr>
          <p:nvPr/>
        </p:nvSpPr>
        <p:spPr bwMode="auto">
          <a:xfrm rot="5402658">
            <a:off x="7512845" y="2905920"/>
            <a:ext cx="263525" cy="4960937"/>
          </a:xfrm>
          <a:prstGeom prst="leftBrace">
            <a:avLst>
              <a:gd name="adj1" fmla="val 156877"/>
              <a:gd name="adj2" fmla="val 4992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09607" name="AutoShape 37"/>
          <p:cNvSpPr>
            <a:spLocks/>
          </p:cNvSpPr>
          <p:nvPr/>
        </p:nvSpPr>
        <p:spPr bwMode="auto">
          <a:xfrm rot="-5397341">
            <a:off x="5034757" y="1327945"/>
            <a:ext cx="266700" cy="3716337"/>
          </a:xfrm>
          <a:prstGeom prst="leftBrace">
            <a:avLst>
              <a:gd name="adj1" fmla="val 116121"/>
              <a:gd name="adj2" fmla="val 4905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09608" name="AutoShape 38"/>
          <p:cNvSpPr>
            <a:spLocks/>
          </p:cNvSpPr>
          <p:nvPr/>
        </p:nvSpPr>
        <p:spPr bwMode="auto">
          <a:xfrm rot="-5397341">
            <a:off x="2553494" y="2564606"/>
            <a:ext cx="266700" cy="1246188"/>
          </a:xfrm>
          <a:prstGeom prst="leftBrace">
            <a:avLst>
              <a:gd name="adj1" fmla="val 38939"/>
              <a:gd name="adj2" fmla="val 4905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09609" name="Line 39"/>
          <p:cNvSpPr>
            <a:spLocks noChangeShapeType="1"/>
          </p:cNvSpPr>
          <p:nvPr/>
        </p:nvSpPr>
        <p:spPr bwMode="auto">
          <a:xfrm>
            <a:off x="5143500" y="3389313"/>
            <a:ext cx="0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0" name="Line 40"/>
          <p:cNvSpPr>
            <a:spLocks noChangeShapeType="1"/>
          </p:cNvSpPr>
          <p:nvPr/>
        </p:nvSpPr>
        <p:spPr bwMode="auto">
          <a:xfrm flipV="1">
            <a:off x="5143500" y="3654425"/>
            <a:ext cx="2503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1" name="Line 41"/>
          <p:cNvSpPr>
            <a:spLocks noChangeShapeType="1"/>
          </p:cNvSpPr>
          <p:nvPr/>
        </p:nvSpPr>
        <p:spPr bwMode="auto">
          <a:xfrm>
            <a:off x="7646988" y="3654425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2" name="Line 42"/>
          <p:cNvSpPr>
            <a:spLocks noChangeShapeType="1"/>
          </p:cNvSpPr>
          <p:nvPr/>
        </p:nvSpPr>
        <p:spPr bwMode="auto">
          <a:xfrm flipH="1">
            <a:off x="2638426" y="3389314"/>
            <a:ext cx="11113" cy="903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3" name="Line 43"/>
          <p:cNvSpPr>
            <a:spLocks noChangeShapeType="1"/>
          </p:cNvSpPr>
          <p:nvPr/>
        </p:nvSpPr>
        <p:spPr bwMode="auto">
          <a:xfrm>
            <a:off x="2638425" y="4292600"/>
            <a:ext cx="655638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4" name="Line 44"/>
          <p:cNvSpPr>
            <a:spLocks noChangeShapeType="1"/>
          </p:cNvSpPr>
          <p:nvPr/>
        </p:nvSpPr>
        <p:spPr bwMode="auto">
          <a:xfrm>
            <a:off x="2065339" y="2193925"/>
            <a:ext cx="496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5" name="Line 45"/>
          <p:cNvSpPr>
            <a:spLocks noChangeShapeType="1"/>
          </p:cNvSpPr>
          <p:nvPr/>
        </p:nvSpPr>
        <p:spPr bwMode="auto">
          <a:xfrm flipV="1">
            <a:off x="2065338" y="2525714"/>
            <a:ext cx="12382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6" name="Line 46"/>
          <p:cNvSpPr>
            <a:spLocks noChangeShapeType="1"/>
          </p:cNvSpPr>
          <p:nvPr/>
        </p:nvSpPr>
        <p:spPr bwMode="auto">
          <a:xfrm>
            <a:off x="3303589" y="2525714"/>
            <a:ext cx="37242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7" name="Line 47"/>
          <p:cNvSpPr>
            <a:spLocks noChangeShapeType="1"/>
          </p:cNvSpPr>
          <p:nvPr/>
        </p:nvSpPr>
        <p:spPr bwMode="auto">
          <a:xfrm>
            <a:off x="5165726" y="6054725"/>
            <a:ext cx="496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18" name="Text Box 48"/>
          <p:cNvSpPr txBox="1">
            <a:spLocks noChangeArrowheads="1"/>
          </p:cNvSpPr>
          <p:nvPr/>
        </p:nvSpPr>
        <p:spPr bwMode="auto">
          <a:xfrm>
            <a:off x="6618417" y="6051551"/>
            <a:ext cx="20746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Dirección física de 16 bits</a:t>
            </a:r>
          </a:p>
        </p:txBody>
      </p:sp>
      <p:sp>
        <p:nvSpPr>
          <p:cNvPr id="109619" name="Text Box 49"/>
          <p:cNvSpPr txBox="1">
            <a:spLocks noChangeArrowheads="1"/>
          </p:cNvSpPr>
          <p:nvPr/>
        </p:nvSpPr>
        <p:spPr bwMode="auto">
          <a:xfrm>
            <a:off x="3468560" y="1989139"/>
            <a:ext cx="2127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Dirección lógica de 16 bits</a:t>
            </a:r>
          </a:p>
        </p:txBody>
      </p:sp>
      <p:sp>
        <p:nvSpPr>
          <p:cNvPr id="109620" name="Text Box 50"/>
          <p:cNvSpPr txBox="1">
            <a:spLocks noChangeArrowheads="1"/>
          </p:cNvSpPr>
          <p:nvPr/>
        </p:nvSpPr>
        <p:spPr bwMode="auto">
          <a:xfrm>
            <a:off x="2069849" y="2325689"/>
            <a:ext cx="1332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# de  seg. 4 bits</a:t>
            </a:r>
          </a:p>
        </p:txBody>
      </p:sp>
      <p:sp>
        <p:nvSpPr>
          <p:cNvPr id="109621" name="Text Box 51"/>
          <p:cNvSpPr txBox="1">
            <a:spLocks noChangeArrowheads="1"/>
          </p:cNvSpPr>
          <p:nvPr/>
        </p:nvSpPr>
        <p:spPr bwMode="auto">
          <a:xfrm>
            <a:off x="4002089" y="2325689"/>
            <a:ext cx="2327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Desplazamiento de 12 bits</a:t>
            </a:r>
          </a:p>
        </p:txBody>
      </p:sp>
      <p:sp>
        <p:nvSpPr>
          <p:cNvPr id="109622" name="Rectangle 52"/>
          <p:cNvSpPr>
            <a:spLocks noChangeArrowheads="1"/>
          </p:cNvSpPr>
          <p:nvPr/>
        </p:nvSpPr>
        <p:spPr bwMode="auto">
          <a:xfrm>
            <a:off x="3536950" y="3921126"/>
            <a:ext cx="1163638" cy="2000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Courier New" panose="02070309020205020404" pitchFamily="49" charset="0"/>
              </a:rPr>
              <a:t>001011101110</a:t>
            </a:r>
          </a:p>
        </p:txBody>
      </p:sp>
      <p:sp>
        <p:nvSpPr>
          <p:cNvPr id="109623" name="Rectangle 53"/>
          <p:cNvSpPr>
            <a:spLocks noChangeArrowheads="1"/>
          </p:cNvSpPr>
          <p:nvPr/>
        </p:nvSpPr>
        <p:spPr bwMode="auto">
          <a:xfrm>
            <a:off x="3536950" y="4121151"/>
            <a:ext cx="1163638" cy="2000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 dirty="0">
                <a:latin typeface="Courier New" panose="02070309020205020404" pitchFamily="49" charset="0"/>
              </a:rPr>
              <a:t>011110011110</a:t>
            </a:r>
          </a:p>
        </p:txBody>
      </p:sp>
      <p:sp>
        <p:nvSpPr>
          <p:cNvPr id="109624" name="Rectangle 54"/>
          <p:cNvSpPr>
            <a:spLocks noChangeArrowheads="1"/>
          </p:cNvSpPr>
          <p:nvPr/>
        </p:nvSpPr>
        <p:spPr bwMode="auto">
          <a:xfrm>
            <a:off x="4700589" y="3921126"/>
            <a:ext cx="1627187" cy="2000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Courier New" panose="02070309020205020404" pitchFamily="49" charset="0"/>
              </a:rPr>
              <a:t>0000010000000000</a:t>
            </a:r>
          </a:p>
        </p:txBody>
      </p:sp>
      <p:sp>
        <p:nvSpPr>
          <p:cNvPr id="109625" name="Rectangle 55"/>
          <p:cNvSpPr>
            <a:spLocks noChangeArrowheads="1"/>
          </p:cNvSpPr>
          <p:nvPr/>
        </p:nvSpPr>
        <p:spPr bwMode="auto">
          <a:xfrm>
            <a:off x="4700589" y="4121151"/>
            <a:ext cx="1627187" cy="2000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Courier New" panose="02070309020205020404" pitchFamily="49" charset="0"/>
              </a:rPr>
              <a:t>0010000000100000</a:t>
            </a:r>
          </a:p>
        </p:txBody>
      </p:sp>
      <p:sp>
        <p:nvSpPr>
          <p:cNvPr id="109626" name="Text Box 56"/>
          <p:cNvSpPr txBox="1">
            <a:spLocks noChangeArrowheads="1"/>
          </p:cNvSpPr>
          <p:nvPr/>
        </p:nvSpPr>
        <p:spPr bwMode="auto">
          <a:xfrm>
            <a:off x="3327564" y="3886201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9627" name="Text Box 57"/>
          <p:cNvSpPr txBox="1">
            <a:spLocks noChangeArrowheads="1"/>
          </p:cNvSpPr>
          <p:nvPr/>
        </p:nvSpPr>
        <p:spPr bwMode="auto">
          <a:xfrm>
            <a:off x="3303588" y="41211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9628" name="Oval 58"/>
          <p:cNvSpPr>
            <a:spLocks noChangeArrowheads="1"/>
          </p:cNvSpPr>
          <p:nvPr/>
        </p:nvSpPr>
        <p:spPr bwMode="auto">
          <a:xfrm>
            <a:off x="7491413" y="4054475"/>
            <a:ext cx="311150" cy="266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9629" name="Line 59"/>
          <p:cNvSpPr>
            <a:spLocks noChangeShapeType="1"/>
          </p:cNvSpPr>
          <p:nvPr/>
        </p:nvSpPr>
        <p:spPr bwMode="auto">
          <a:xfrm>
            <a:off x="6327775" y="4187825"/>
            <a:ext cx="1163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30" name="Line 60"/>
          <p:cNvSpPr>
            <a:spLocks noChangeShapeType="1"/>
          </p:cNvSpPr>
          <p:nvPr/>
        </p:nvSpPr>
        <p:spPr bwMode="auto">
          <a:xfrm>
            <a:off x="7646988" y="4321176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31" name="Text Box 61"/>
          <p:cNvSpPr txBox="1">
            <a:spLocks noChangeArrowheads="1"/>
          </p:cNvSpPr>
          <p:nvPr/>
        </p:nvSpPr>
        <p:spPr bwMode="auto">
          <a:xfrm>
            <a:off x="3633789" y="4318000"/>
            <a:ext cx="2547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Tabla de segmentos del proceso</a:t>
            </a:r>
          </a:p>
        </p:txBody>
      </p:sp>
      <p:sp>
        <p:nvSpPr>
          <p:cNvPr id="109632" name="Text Box 62"/>
          <p:cNvSpPr txBox="1">
            <a:spLocks noChangeArrowheads="1"/>
          </p:cNvSpPr>
          <p:nvPr/>
        </p:nvSpPr>
        <p:spPr bwMode="auto">
          <a:xfrm>
            <a:off x="3743836" y="3719514"/>
            <a:ext cx="8467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Longitud</a:t>
            </a:r>
          </a:p>
        </p:txBody>
      </p:sp>
      <p:sp>
        <p:nvSpPr>
          <p:cNvPr id="109633" name="Text Box 63"/>
          <p:cNvSpPr txBox="1">
            <a:spLocks noChangeArrowheads="1"/>
          </p:cNvSpPr>
          <p:nvPr/>
        </p:nvSpPr>
        <p:spPr bwMode="auto">
          <a:xfrm>
            <a:off x="5139095" y="3719514"/>
            <a:ext cx="550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200" b="1"/>
              <a:t>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Asociando instrucciones y datos a direcciones de memoria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1970089" y="2094230"/>
            <a:ext cx="3005137" cy="3684588"/>
          </a:xfrm>
          <a:prstGeom prst="can">
            <a:avLst>
              <a:gd name="adj" fmla="val 191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200276" y="2881631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SUB R1,[DATO]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JMP CICLO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892925" y="2073593"/>
            <a:ext cx="2611438" cy="395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5287" name="AutoShape 7"/>
          <p:cNvSpPr>
            <a:spLocks noChangeArrowheads="1"/>
          </p:cNvSpPr>
          <p:nvPr/>
        </p:nvSpPr>
        <p:spPr bwMode="auto">
          <a:xfrm rot="-662841">
            <a:off x="5038726" y="3429319"/>
            <a:ext cx="1685925" cy="676275"/>
          </a:xfrm>
          <a:prstGeom prst="rightArrow">
            <a:avLst>
              <a:gd name="adj1" fmla="val 50000"/>
              <a:gd name="adj2" fmla="val 62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6953251" y="2557781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SUB R1,[DATO]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JMP CICLO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253164" y="2773680"/>
            <a:ext cx="6142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0206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956426" y="2560956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SUB R1,[</a:t>
            </a: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0100</a:t>
            </a:r>
            <a:r>
              <a:rPr lang="es-MX" altLang="es-MX" sz="1400" b="1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latin typeface="Courier New" panose="02070309020205020404" pitchFamily="49" charset="0"/>
              </a:rPr>
              <a:t>    JMP </a:t>
            </a: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225288" grpId="0" animBg="1"/>
      <p:bldP spid="225288" grpId="1" animBg="1"/>
      <p:bldP spid="225290" grpId="0"/>
      <p:bldP spid="22529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Traducción</a:t>
            </a:r>
            <a:r>
              <a:rPr lang="en-US" altLang="es-MX" dirty="0"/>
              <a:t> de </a:t>
            </a:r>
            <a:r>
              <a:rPr lang="en-US" altLang="es-MX" dirty="0" err="1"/>
              <a:t>direcciones</a:t>
            </a:r>
            <a:r>
              <a:rPr lang="en-US" altLang="es-MX" dirty="0"/>
              <a:t> </a:t>
            </a:r>
            <a:r>
              <a:rPr lang="en-US" altLang="es-MX" dirty="0" err="1"/>
              <a:t>lógicas</a:t>
            </a:r>
            <a:r>
              <a:rPr lang="en-US" altLang="es-MX" dirty="0"/>
              <a:t> a </a:t>
            </a:r>
            <a:r>
              <a:rPr lang="en-US" altLang="es-MX" dirty="0" err="1"/>
              <a:t>físicas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segmentación</a:t>
            </a:r>
            <a:endParaRPr lang="en-US" altLang="es-MX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6978322" y="1700463"/>
            <a:ext cx="2053390" cy="4523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6978322" y="2021306"/>
            <a:ext cx="2053390" cy="529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6978322" y="4948988"/>
            <a:ext cx="2053390" cy="906379"/>
          </a:xfrm>
          <a:prstGeom prst="rect">
            <a:avLst/>
          </a:prstGeom>
          <a:solidFill>
            <a:srgbClr val="FFCC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6978322" y="3060029"/>
            <a:ext cx="2053390" cy="1383634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errar llave 3"/>
          <p:cNvSpPr/>
          <p:nvPr/>
        </p:nvSpPr>
        <p:spPr bwMode="auto">
          <a:xfrm>
            <a:off x="9192135" y="2021306"/>
            <a:ext cx="224590" cy="4409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71" name="Cerrar llave 70"/>
          <p:cNvSpPr/>
          <p:nvPr/>
        </p:nvSpPr>
        <p:spPr bwMode="auto">
          <a:xfrm>
            <a:off x="9200153" y="3060029"/>
            <a:ext cx="160422" cy="13836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72" name="Cerrar llave 71"/>
          <p:cNvSpPr/>
          <p:nvPr/>
        </p:nvSpPr>
        <p:spPr bwMode="auto">
          <a:xfrm>
            <a:off x="9232238" y="4948987"/>
            <a:ext cx="112295" cy="90637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344532" y="1918591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0x1000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(4096)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9360575" y="3428681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0x4000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(16384)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9353216" y="504148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0x2800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(10240)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28588" y="183101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0x10000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868694" y="279816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0x12000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900115" y="476432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0x18000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858606" y="1679196"/>
            <a:ext cx="28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lógica: 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1:0x2F00</a:t>
            </a:r>
          </a:p>
        </p:txBody>
      </p:sp>
      <p:sp>
        <p:nvSpPr>
          <p:cNvPr id="15" name="Forma libre 14"/>
          <p:cNvSpPr/>
          <p:nvPr/>
        </p:nvSpPr>
        <p:spPr bwMode="auto">
          <a:xfrm>
            <a:off x="1927878" y="2037348"/>
            <a:ext cx="1974166" cy="1945343"/>
          </a:xfrm>
          <a:custGeom>
            <a:avLst/>
            <a:gdLst>
              <a:gd name="connsiteX0" fmla="*/ 1815461 w 1963651"/>
              <a:gd name="connsiteY0" fmla="*/ 0 h 1997929"/>
              <a:gd name="connsiteX1" fmla="*/ 1815461 w 1963651"/>
              <a:gd name="connsiteY1" fmla="*/ 401053 h 1997929"/>
              <a:gd name="connsiteX2" fmla="*/ 275419 w 1963651"/>
              <a:gd name="connsiteY2" fmla="*/ 545432 h 1997929"/>
              <a:gd name="connsiteX3" fmla="*/ 34787 w 1963651"/>
              <a:gd name="connsiteY3" fmla="*/ 1860885 h 1997929"/>
              <a:gd name="connsiteX4" fmla="*/ 692513 w 1963651"/>
              <a:gd name="connsiteY4" fmla="*/ 1957137 h 1997929"/>
              <a:gd name="connsiteX5" fmla="*/ 692513 w 1963651"/>
              <a:gd name="connsiteY5" fmla="*/ 1957137 h 199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3651" h="1997929">
                <a:moveTo>
                  <a:pt x="1815461" y="0"/>
                </a:moveTo>
                <a:cubicBezTo>
                  <a:pt x="1943798" y="155074"/>
                  <a:pt x="2072135" y="310148"/>
                  <a:pt x="1815461" y="401053"/>
                </a:cubicBezTo>
                <a:cubicBezTo>
                  <a:pt x="1558787" y="491958"/>
                  <a:pt x="572198" y="302127"/>
                  <a:pt x="275419" y="545432"/>
                </a:cubicBezTo>
                <a:cubicBezTo>
                  <a:pt x="-21360" y="788737"/>
                  <a:pt x="-34729" y="1625601"/>
                  <a:pt x="34787" y="1860885"/>
                </a:cubicBezTo>
                <a:cubicBezTo>
                  <a:pt x="104303" y="2096169"/>
                  <a:pt x="692513" y="1957137"/>
                  <a:pt x="692513" y="1957137"/>
                </a:cubicBezTo>
                <a:lnTo>
                  <a:pt x="692513" y="1957137"/>
                </a:ln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16" name="Forma libre 15"/>
          <p:cNvSpPr/>
          <p:nvPr/>
        </p:nvSpPr>
        <p:spPr bwMode="auto">
          <a:xfrm>
            <a:off x="4459706" y="1957137"/>
            <a:ext cx="1090863" cy="1738522"/>
          </a:xfrm>
          <a:custGeom>
            <a:avLst/>
            <a:gdLst>
              <a:gd name="connsiteX0" fmla="*/ 0 w 1090863"/>
              <a:gd name="connsiteY0" fmla="*/ 0 h 1892968"/>
              <a:gd name="connsiteX1" fmla="*/ 882316 w 1090863"/>
              <a:gd name="connsiteY1" fmla="*/ 593558 h 1892968"/>
              <a:gd name="connsiteX2" fmla="*/ 1090863 w 1090863"/>
              <a:gd name="connsiteY2" fmla="*/ 1892968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3" h="1892968">
                <a:moveTo>
                  <a:pt x="0" y="0"/>
                </a:moveTo>
                <a:cubicBezTo>
                  <a:pt x="350253" y="139031"/>
                  <a:pt x="700506" y="278063"/>
                  <a:pt x="882316" y="593558"/>
                </a:cubicBezTo>
                <a:cubicBezTo>
                  <a:pt x="1064127" y="909053"/>
                  <a:pt x="1077495" y="1401010"/>
                  <a:pt x="1090863" y="1892968"/>
                </a:cubicBez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17" name="Elipse 16"/>
          <p:cNvSpPr/>
          <p:nvPr/>
        </p:nvSpPr>
        <p:spPr bwMode="auto">
          <a:xfrm>
            <a:off x="5252350" y="3719142"/>
            <a:ext cx="596437" cy="4914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+</a:t>
            </a:r>
            <a:endParaRPr lang="es-MX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09569" name="Grupo 109568"/>
          <p:cNvGrpSpPr/>
          <p:nvPr/>
        </p:nvGrpSpPr>
        <p:grpSpPr>
          <a:xfrm>
            <a:off x="2607336" y="2637829"/>
            <a:ext cx="2365719" cy="1899454"/>
            <a:chOff x="1083335" y="2637829"/>
            <a:chExt cx="2365719" cy="1899454"/>
          </a:xfrm>
        </p:grpSpPr>
        <p:sp>
          <p:nvSpPr>
            <p:cNvPr id="7" name="Rectángulo 6"/>
            <p:cNvSpPr/>
            <p:nvPr/>
          </p:nvSpPr>
          <p:spPr bwMode="auto">
            <a:xfrm>
              <a:off x="1451810" y="3420973"/>
              <a:ext cx="1034718" cy="360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0x10000</a:t>
              </a:r>
            </a:p>
          </p:txBody>
        </p:sp>
        <p:sp>
          <p:nvSpPr>
            <p:cNvPr id="80" name="Rectángulo 79"/>
            <p:cNvSpPr/>
            <p:nvPr/>
          </p:nvSpPr>
          <p:spPr bwMode="auto">
            <a:xfrm>
              <a:off x="2479170" y="3420973"/>
              <a:ext cx="961862" cy="360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0x1000</a:t>
              </a:r>
            </a:p>
          </p:txBody>
        </p:sp>
        <p:sp>
          <p:nvSpPr>
            <p:cNvPr id="81" name="Rectángulo 80"/>
            <p:cNvSpPr/>
            <p:nvPr/>
          </p:nvSpPr>
          <p:spPr bwMode="auto">
            <a:xfrm>
              <a:off x="1451810" y="3798025"/>
              <a:ext cx="1034718" cy="360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0x12000</a:t>
              </a:r>
            </a:p>
          </p:txBody>
        </p:sp>
        <p:sp>
          <p:nvSpPr>
            <p:cNvPr id="82" name="Rectángulo 81"/>
            <p:cNvSpPr/>
            <p:nvPr/>
          </p:nvSpPr>
          <p:spPr bwMode="auto">
            <a:xfrm>
              <a:off x="2479170" y="3798025"/>
              <a:ext cx="961862" cy="360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0x4000</a:t>
              </a:r>
            </a:p>
          </p:txBody>
        </p:sp>
        <p:sp>
          <p:nvSpPr>
            <p:cNvPr id="83" name="Rectángulo 82"/>
            <p:cNvSpPr/>
            <p:nvPr/>
          </p:nvSpPr>
          <p:spPr bwMode="auto">
            <a:xfrm>
              <a:off x="1451810" y="4158908"/>
              <a:ext cx="1034718" cy="360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0x18000</a:t>
              </a:r>
            </a:p>
          </p:txBody>
        </p:sp>
        <p:sp>
          <p:nvSpPr>
            <p:cNvPr id="84" name="Rectángulo 83"/>
            <p:cNvSpPr/>
            <p:nvPr/>
          </p:nvSpPr>
          <p:spPr bwMode="auto">
            <a:xfrm>
              <a:off x="2479170" y="4158908"/>
              <a:ext cx="961862" cy="360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0x2800</a:t>
              </a:r>
            </a:p>
          </p:txBody>
        </p:sp>
        <p:sp>
          <p:nvSpPr>
            <p:cNvPr id="85" name="Rectángulo 84"/>
            <p:cNvSpPr/>
            <p:nvPr/>
          </p:nvSpPr>
          <p:spPr bwMode="auto">
            <a:xfrm>
              <a:off x="1443790" y="3060028"/>
              <a:ext cx="1034718" cy="360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Base</a:t>
              </a:r>
            </a:p>
          </p:txBody>
        </p:sp>
        <p:sp>
          <p:nvSpPr>
            <p:cNvPr id="86" name="Rectángulo 85"/>
            <p:cNvSpPr/>
            <p:nvPr/>
          </p:nvSpPr>
          <p:spPr bwMode="auto">
            <a:xfrm>
              <a:off x="2487192" y="3060028"/>
              <a:ext cx="961862" cy="360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dirty="0">
                  <a:solidFill>
                    <a:schemeClr val="tx1"/>
                  </a:solidFill>
                  <a:latin typeface="Arial" charset="0"/>
                </a:rPr>
                <a:t>Tamaño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353809" y="2637829"/>
              <a:ext cx="203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Tabla de segmentos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07397" y="34231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0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083335" y="38001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1094832" y="41679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</p:grpSp>
      <p:cxnSp>
        <p:nvCxnSpPr>
          <p:cNvPr id="19" name="Conector recto de flecha 18"/>
          <p:cNvCxnSpPr>
            <a:stCxn id="82" idx="3"/>
            <a:endCxn id="17" idx="2"/>
          </p:cNvCxnSpPr>
          <p:nvPr/>
        </p:nvCxnSpPr>
        <p:spPr bwMode="auto">
          <a:xfrm flipV="1">
            <a:off x="4965033" y="3964886"/>
            <a:ext cx="287317" cy="13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7" idx="4"/>
          </p:cNvCxnSpPr>
          <p:nvPr/>
        </p:nvCxnSpPr>
        <p:spPr bwMode="auto">
          <a:xfrm flipH="1">
            <a:off x="5550568" y="4210630"/>
            <a:ext cx="1" cy="11540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220022" y="5441697"/>
            <a:ext cx="26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Dirección física: 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0x14F00</a:t>
            </a:r>
          </a:p>
        </p:txBody>
      </p:sp>
    </p:spTree>
    <p:extLst>
      <p:ext uri="{BB962C8B-B14F-4D97-AF65-F5344CB8AC3E}">
        <p14:creationId xmlns:p14="http://schemas.microsoft.com/office/powerpoint/2010/main" val="29242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8" grpId="0" animBg="1"/>
      <p:bldP spid="69" grpId="0" animBg="1"/>
      <p:bldP spid="4" grpId="0" animBg="1"/>
      <p:bldP spid="71" grpId="0" animBg="1"/>
      <p:bldP spid="72" grpId="0" animBg="1"/>
      <p:bldP spid="5" grpId="0"/>
      <p:bldP spid="74" grpId="0"/>
      <p:bldP spid="75" grpId="0"/>
      <p:bldP spid="6" grpId="0"/>
      <p:bldP spid="77" grpId="0"/>
      <p:bldP spid="78" grpId="0"/>
      <p:bldP spid="9" grpId="0"/>
      <p:bldP spid="15" grpId="0" animBg="1"/>
      <p:bldP spid="16" grpId="0" animBg="1"/>
      <p:bldP spid="17" grpId="0" animBg="1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Traducción</a:t>
            </a:r>
            <a:r>
              <a:rPr lang="en-US" altLang="es-MX" dirty="0"/>
              <a:t> de </a:t>
            </a:r>
            <a:r>
              <a:rPr lang="en-US" altLang="es-MX" dirty="0" err="1"/>
              <a:t>direcciones</a:t>
            </a:r>
            <a:r>
              <a:rPr lang="en-US" altLang="es-MX" dirty="0"/>
              <a:t> </a:t>
            </a:r>
            <a:r>
              <a:rPr lang="en-US" altLang="es-MX" dirty="0" err="1"/>
              <a:t>lógicas</a:t>
            </a:r>
            <a:r>
              <a:rPr lang="en-US" altLang="es-MX" dirty="0"/>
              <a:t> a </a:t>
            </a:r>
            <a:r>
              <a:rPr lang="en-US" altLang="es-MX" dirty="0" err="1"/>
              <a:t>físicas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segmentación</a:t>
            </a:r>
            <a:endParaRPr lang="en-US" altLang="es-MX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6978322" y="1700463"/>
            <a:ext cx="2053390" cy="4523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6978322" y="2021306"/>
            <a:ext cx="2053390" cy="529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6978322" y="4948988"/>
            <a:ext cx="2053390" cy="906379"/>
          </a:xfrm>
          <a:prstGeom prst="rect">
            <a:avLst/>
          </a:prstGeom>
          <a:solidFill>
            <a:srgbClr val="FFCC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6978322" y="3060029"/>
            <a:ext cx="2053390" cy="1383634"/>
          </a:xfrm>
          <a:prstGeom prst="rect">
            <a:avLst/>
          </a:prstGeom>
          <a:solidFill>
            <a:srgbClr val="99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errar llave 3"/>
          <p:cNvSpPr/>
          <p:nvPr/>
        </p:nvSpPr>
        <p:spPr bwMode="auto">
          <a:xfrm>
            <a:off x="9192135" y="2021306"/>
            <a:ext cx="224590" cy="4409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71" name="Cerrar llave 70"/>
          <p:cNvSpPr/>
          <p:nvPr/>
        </p:nvSpPr>
        <p:spPr bwMode="auto">
          <a:xfrm>
            <a:off x="9200153" y="3060029"/>
            <a:ext cx="160422" cy="13836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72" name="Cerrar llave 71"/>
          <p:cNvSpPr/>
          <p:nvPr/>
        </p:nvSpPr>
        <p:spPr bwMode="auto">
          <a:xfrm>
            <a:off x="9232238" y="4948987"/>
            <a:ext cx="112295" cy="90637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344532" y="1918591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0x1000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(4096)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9360575" y="3428681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0x4000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(16384)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9353216" y="504148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0x2800 bytes</a:t>
            </a:r>
          </a:p>
          <a:p>
            <a:r>
              <a:rPr lang="es-MX" dirty="0">
                <a:latin typeface="Arial Narrow" panose="020B0606020202030204" pitchFamily="34" charset="0"/>
              </a:rPr>
              <a:t>(10240)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28588" y="183101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0x10000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868694" y="279816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0x12000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900115" y="476432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0x18000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858607" y="1679196"/>
            <a:ext cx="20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lógica: 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</p:txBody>
      </p:sp>
      <p:sp>
        <p:nvSpPr>
          <p:cNvPr id="15" name="Forma libre 14"/>
          <p:cNvSpPr/>
          <p:nvPr/>
        </p:nvSpPr>
        <p:spPr bwMode="auto">
          <a:xfrm>
            <a:off x="1927878" y="2037348"/>
            <a:ext cx="1974166" cy="1945343"/>
          </a:xfrm>
          <a:custGeom>
            <a:avLst/>
            <a:gdLst>
              <a:gd name="connsiteX0" fmla="*/ 1815461 w 1963651"/>
              <a:gd name="connsiteY0" fmla="*/ 0 h 1997929"/>
              <a:gd name="connsiteX1" fmla="*/ 1815461 w 1963651"/>
              <a:gd name="connsiteY1" fmla="*/ 401053 h 1997929"/>
              <a:gd name="connsiteX2" fmla="*/ 275419 w 1963651"/>
              <a:gd name="connsiteY2" fmla="*/ 545432 h 1997929"/>
              <a:gd name="connsiteX3" fmla="*/ 34787 w 1963651"/>
              <a:gd name="connsiteY3" fmla="*/ 1860885 h 1997929"/>
              <a:gd name="connsiteX4" fmla="*/ 692513 w 1963651"/>
              <a:gd name="connsiteY4" fmla="*/ 1957137 h 1997929"/>
              <a:gd name="connsiteX5" fmla="*/ 692513 w 1963651"/>
              <a:gd name="connsiteY5" fmla="*/ 1957137 h 199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3651" h="1997929">
                <a:moveTo>
                  <a:pt x="1815461" y="0"/>
                </a:moveTo>
                <a:cubicBezTo>
                  <a:pt x="1943798" y="155074"/>
                  <a:pt x="2072135" y="310148"/>
                  <a:pt x="1815461" y="401053"/>
                </a:cubicBezTo>
                <a:cubicBezTo>
                  <a:pt x="1558787" y="491958"/>
                  <a:pt x="572198" y="302127"/>
                  <a:pt x="275419" y="545432"/>
                </a:cubicBezTo>
                <a:cubicBezTo>
                  <a:pt x="-21360" y="788737"/>
                  <a:pt x="-34729" y="1625601"/>
                  <a:pt x="34787" y="1860885"/>
                </a:cubicBezTo>
                <a:cubicBezTo>
                  <a:pt x="104303" y="2096169"/>
                  <a:pt x="692513" y="1957137"/>
                  <a:pt x="692513" y="1957137"/>
                </a:cubicBezTo>
                <a:lnTo>
                  <a:pt x="692513" y="1957137"/>
                </a:ln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16" name="Forma libre 15"/>
          <p:cNvSpPr/>
          <p:nvPr/>
        </p:nvSpPr>
        <p:spPr bwMode="auto">
          <a:xfrm>
            <a:off x="4459706" y="1957137"/>
            <a:ext cx="1090863" cy="1738522"/>
          </a:xfrm>
          <a:custGeom>
            <a:avLst/>
            <a:gdLst>
              <a:gd name="connsiteX0" fmla="*/ 0 w 1090863"/>
              <a:gd name="connsiteY0" fmla="*/ 0 h 1892968"/>
              <a:gd name="connsiteX1" fmla="*/ 882316 w 1090863"/>
              <a:gd name="connsiteY1" fmla="*/ 593558 h 1892968"/>
              <a:gd name="connsiteX2" fmla="*/ 1090863 w 1090863"/>
              <a:gd name="connsiteY2" fmla="*/ 1892968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3" h="1892968">
                <a:moveTo>
                  <a:pt x="0" y="0"/>
                </a:moveTo>
                <a:cubicBezTo>
                  <a:pt x="350253" y="139031"/>
                  <a:pt x="700506" y="278063"/>
                  <a:pt x="882316" y="593558"/>
                </a:cubicBezTo>
                <a:cubicBezTo>
                  <a:pt x="1064127" y="909053"/>
                  <a:pt x="1077495" y="1401010"/>
                  <a:pt x="1090863" y="1892968"/>
                </a:cubicBezTo>
              </a:path>
            </a:pathLst>
          </a:custGeom>
          <a:ln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17" name="Elipse 16"/>
          <p:cNvSpPr/>
          <p:nvPr/>
        </p:nvSpPr>
        <p:spPr bwMode="auto">
          <a:xfrm>
            <a:off x="5252350" y="3719142"/>
            <a:ext cx="596437" cy="4914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Arial" charset="0"/>
              </a:rPr>
              <a:t>+</a:t>
            </a:r>
            <a:endParaRPr lang="es-MX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2975810" y="3420974"/>
            <a:ext cx="1034718" cy="360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0x10000</a:t>
            </a:r>
          </a:p>
        </p:txBody>
      </p:sp>
      <p:sp>
        <p:nvSpPr>
          <p:cNvPr id="80" name="Rectángulo 79"/>
          <p:cNvSpPr/>
          <p:nvPr/>
        </p:nvSpPr>
        <p:spPr bwMode="auto">
          <a:xfrm>
            <a:off x="4003170" y="3420973"/>
            <a:ext cx="961862" cy="360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0x1000</a:t>
            </a:r>
          </a:p>
        </p:txBody>
      </p:sp>
      <p:sp>
        <p:nvSpPr>
          <p:cNvPr id="81" name="Rectángulo 80"/>
          <p:cNvSpPr/>
          <p:nvPr/>
        </p:nvSpPr>
        <p:spPr bwMode="auto">
          <a:xfrm>
            <a:off x="2975810" y="3798026"/>
            <a:ext cx="1034718" cy="360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0x12000</a:t>
            </a:r>
          </a:p>
        </p:txBody>
      </p:sp>
      <p:sp>
        <p:nvSpPr>
          <p:cNvPr id="82" name="Rectángulo 81"/>
          <p:cNvSpPr/>
          <p:nvPr/>
        </p:nvSpPr>
        <p:spPr bwMode="auto">
          <a:xfrm>
            <a:off x="4003170" y="3798025"/>
            <a:ext cx="961862" cy="360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0x4000</a:t>
            </a:r>
          </a:p>
        </p:txBody>
      </p:sp>
      <p:sp>
        <p:nvSpPr>
          <p:cNvPr id="83" name="Rectángulo 82"/>
          <p:cNvSpPr/>
          <p:nvPr/>
        </p:nvSpPr>
        <p:spPr bwMode="auto">
          <a:xfrm>
            <a:off x="2975810" y="4158909"/>
            <a:ext cx="1034718" cy="360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0x18000</a:t>
            </a:r>
          </a:p>
        </p:txBody>
      </p:sp>
      <p:sp>
        <p:nvSpPr>
          <p:cNvPr id="84" name="Rectángulo 83"/>
          <p:cNvSpPr/>
          <p:nvPr/>
        </p:nvSpPr>
        <p:spPr bwMode="auto">
          <a:xfrm>
            <a:off x="4003170" y="4158908"/>
            <a:ext cx="961862" cy="360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0x2800</a:t>
            </a:r>
          </a:p>
        </p:txBody>
      </p:sp>
      <p:sp>
        <p:nvSpPr>
          <p:cNvPr id="85" name="Rectángulo 84"/>
          <p:cNvSpPr/>
          <p:nvPr/>
        </p:nvSpPr>
        <p:spPr bwMode="auto">
          <a:xfrm>
            <a:off x="2967790" y="3060029"/>
            <a:ext cx="1034718" cy="360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Base</a:t>
            </a:r>
          </a:p>
        </p:txBody>
      </p:sp>
      <p:sp>
        <p:nvSpPr>
          <p:cNvPr id="86" name="Rectángulo 85"/>
          <p:cNvSpPr/>
          <p:nvPr/>
        </p:nvSpPr>
        <p:spPr bwMode="auto">
          <a:xfrm>
            <a:off x="4011192" y="3060028"/>
            <a:ext cx="961862" cy="360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Tamaño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877809" y="2637829"/>
            <a:ext cx="20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de segmentos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31397" y="3423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2607335" y="3800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2618832" y="4167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cxnSp>
        <p:nvCxnSpPr>
          <p:cNvPr id="19" name="Conector recto de flecha 18"/>
          <p:cNvCxnSpPr>
            <a:stCxn id="82" idx="3"/>
            <a:endCxn id="17" idx="2"/>
          </p:cNvCxnSpPr>
          <p:nvPr/>
        </p:nvCxnSpPr>
        <p:spPr bwMode="auto">
          <a:xfrm flipV="1">
            <a:off x="4965033" y="3964886"/>
            <a:ext cx="287317" cy="13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7" idx="4"/>
          </p:cNvCxnSpPr>
          <p:nvPr/>
        </p:nvCxnSpPr>
        <p:spPr bwMode="auto">
          <a:xfrm flipH="1">
            <a:off x="5550568" y="4210630"/>
            <a:ext cx="1" cy="11540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220022" y="5441697"/>
            <a:ext cx="280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Dirección física: </a:t>
            </a:r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INVÁLIDA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713363" y="167629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0x4100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333576" y="5777603"/>
            <a:ext cx="431709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desplazamiento no puede ser más grade que el segmento</a:t>
            </a:r>
          </a:p>
        </p:txBody>
      </p:sp>
    </p:spTree>
    <p:extLst>
      <p:ext uri="{BB962C8B-B14F-4D97-AF65-F5344CB8AC3E}">
        <p14:creationId xmlns:p14="http://schemas.microsoft.com/office/powerpoint/2010/main" val="5319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8" grpId="0" animBg="1"/>
      <p:bldP spid="69" grpId="0" animBg="1"/>
      <p:bldP spid="4" grpId="0" animBg="1"/>
      <p:bldP spid="71" grpId="0" animBg="1"/>
      <p:bldP spid="72" grpId="0" animBg="1"/>
      <p:bldP spid="5" grpId="0"/>
      <p:bldP spid="74" grpId="0"/>
      <p:bldP spid="75" grpId="0"/>
      <p:bldP spid="6" grpId="0"/>
      <p:bldP spid="77" grpId="0"/>
      <p:bldP spid="78" grpId="0"/>
      <p:bldP spid="9" grpId="0"/>
      <p:bldP spid="15" grpId="0" animBg="1"/>
      <p:bldP spid="16" grpId="0" animBg="1"/>
      <p:bldP spid="17" grpId="0" animBg="1"/>
      <p:bldP spid="7" grpId="0" animBg="1"/>
      <p:bldP spid="80" grpId="0" animBg="1"/>
      <p:bldP spid="81" grpId="0" animBg="1"/>
      <p:bldP spid="82" grpId="0" animBg="1"/>
      <p:bldP spid="82" grpId="1" animBg="1"/>
      <p:bldP spid="83" grpId="0" animBg="1"/>
      <p:bldP spid="84" grpId="0" animBg="1"/>
      <p:bldP spid="85" grpId="0" animBg="1"/>
      <p:bldP spid="86" grpId="0" animBg="1"/>
      <p:bldP spid="8" grpId="0"/>
      <p:bldP spid="10" grpId="0"/>
      <p:bldP spid="90" grpId="0"/>
      <p:bldP spid="91" grpId="0"/>
      <p:bldP spid="31" grpId="0"/>
      <p:bldP spid="11" grpId="0"/>
      <p:bldP spid="11" grpId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Traducción de direcciones en un sistema de segmentación</a:t>
            </a:r>
          </a:p>
        </p:txBody>
      </p:sp>
      <p:grpSp>
        <p:nvGrpSpPr>
          <p:cNvPr id="111621" name="Group 2"/>
          <p:cNvGrpSpPr>
            <a:grpSpLocks/>
          </p:cNvGrpSpPr>
          <p:nvPr/>
        </p:nvGrpSpPr>
        <p:grpSpPr bwMode="auto">
          <a:xfrm>
            <a:off x="2424113" y="1989139"/>
            <a:ext cx="7072312" cy="4351337"/>
            <a:chOff x="864" y="1297"/>
            <a:chExt cx="4172" cy="2591"/>
          </a:xfrm>
        </p:grpSpPr>
        <p:sp>
          <p:nvSpPr>
            <p:cNvPr id="111623" name="Rectangle 3"/>
            <p:cNvSpPr>
              <a:spLocks noChangeArrowheads="1"/>
            </p:cNvSpPr>
            <p:nvPr/>
          </p:nvSpPr>
          <p:spPr bwMode="auto">
            <a:xfrm>
              <a:off x="2544" y="2496"/>
              <a:ext cx="528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24" name="Line 4"/>
            <p:cNvSpPr>
              <a:spLocks noChangeShapeType="1"/>
            </p:cNvSpPr>
            <p:nvPr/>
          </p:nvSpPr>
          <p:spPr bwMode="auto">
            <a:xfrm>
              <a:off x="1680" y="1297"/>
              <a:ext cx="0" cy="25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25" name="Line 5"/>
            <p:cNvSpPr>
              <a:spLocks noChangeShapeType="1"/>
            </p:cNvSpPr>
            <p:nvPr/>
          </p:nvSpPr>
          <p:spPr bwMode="auto">
            <a:xfrm>
              <a:off x="3840" y="1297"/>
              <a:ext cx="0" cy="25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26" name="Rectangle 6"/>
            <p:cNvSpPr>
              <a:spLocks noChangeArrowheads="1"/>
            </p:cNvSpPr>
            <p:nvPr/>
          </p:nvSpPr>
          <p:spPr bwMode="auto">
            <a:xfrm>
              <a:off x="912" y="1584"/>
              <a:ext cx="336" cy="14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27" name="Rectangle 7"/>
            <p:cNvSpPr>
              <a:spLocks noChangeArrowheads="1"/>
            </p:cNvSpPr>
            <p:nvPr/>
          </p:nvSpPr>
          <p:spPr bwMode="auto">
            <a:xfrm>
              <a:off x="1248" y="158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28" name="Rectangle 8"/>
            <p:cNvSpPr>
              <a:spLocks noChangeArrowheads="1"/>
            </p:cNvSpPr>
            <p:nvPr/>
          </p:nvSpPr>
          <p:spPr bwMode="auto">
            <a:xfrm>
              <a:off x="1920" y="2112"/>
              <a:ext cx="72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29" name="Rectangle 9"/>
            <p:cNvSpPr>
              <a:spLocks noChangeArrowheads="1"/>
            </p:cNvSpPr>
            <p:nvPr/>
          </p:nvSpPr>
          <p:spPr bwMode="auto">
            <a:xfrm>
              <a:off x="2544" y="2976"/>
              <a:ext cx="528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30" name="Rectangle 10"/>
            <p:cNvSpPr>
              <a:spLocks noChangeArrowheads="1"/>
            </p:cNvSpPr>
            <p:nvPr/>
          </p:nvSpPr>
          <p:spPr bwMode="auto">
            <a:xfrm>
              <a:off x="2976" y="1584"/>
              <a:ext cx="67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Base + d</a:t>
              </a:r>
            </a:p>
          </p:txBody>
        </p:sp>
        <p:sp>
          <p:nvSpPr>
            <p:cNvPr id="111631" name="Rectangle 11"/>
            <p:cNvSpPr>
              <a:spLocks noChangeArrowheads="1"/>
            </p:cNvSpPr>
            <p:nvPr/>
          </p:nvSpPr>
          <p:spPr bwMode="auto">
            <a:xfrm>
              <a:off x="4368" y="2496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32" name="Freeform 12"/>
            <p:cNvSpPr>
              <a:spLocks/>
            </p:cNvSpPr>
            <p:nvPr/>
          </p:nvSpPr>
          <p:spPr bwMode="auto">
            <a:xfrm>
              <a:off x="4366" y="2880"/>
              <a:ext cx="340" cy="530"/>
            </a:xfrm>
            <a:custGeom>
              <a:avLst/>
              <a:gdLst>
                <a:gd name="T0" fmla="*/ 0 w 340"/>
                <a:gd name="T1" fmla="*/ 491 h 530"/>
                <a:gd name="T2" fmla="*/ 23 w 340"/>
                <a:gd name="T3" fmla="*/ 502 h 530"/>
                <a:gd name="T4" fmla="*/ 45 w 340"/>
                <a:gd name="T5" fmla="*/ 513 h 530"/>
                <a:gd name="T6" fmla="*/ 68 w 340"/>
                <a:gd name="T7" fmla="*/ 524 h 530"/>
                <a:gd name="T8" fmla="*/ 83 w 340"/>
                <a:gd name="T9" fmla="*/ 529 h 530"/>
                <a:gd name="T10" fmla="*/ 106 w 340"/>
                <a:gd name="T11" fmla="*/ 529 h 530"/>
                <a:gd name="T12" fmla="*/ 113 w 340"/>
                <a:gd name="T13" fmla="*/ 529 h 530"/>
                <a:gd name="T14" fmla="*/ 128 w 340"/>
                <a:gd name="T15" fmla="*/ 524 h 530"/>
                <a:gd name="T16" fmla="*/ 143 w 340"/>
                <a:gd name="T17" fmla="*/ 518 h 530"/>
                <a:gd name="T18" fmla="*/ 158 w 340"/>
                <a:gd name="T19" fmla="*/ 507 h 530"/>
                <a:gd name="T20" fmla="*/ 181 w 340"/>
                <a:gd name="T21" fmla="*/ 491 h 530"/>
                <a:gd name="T22" fmla="*/ 203 w 340"/>
                <a:gd name="T23" fmla="*/ 474 h 530"/>
                <a:gd name="T24" fmla="*/ 226 w 340"/>
                <a:gd name="T25" fmla="*/ 458 h 530"/>
                <a:gd name="T26" fmla="*/ 241 w 340"/>
                <a:gd name="T27" fmla="*/ 447 h 530"/>
                <a:gd name="T28" fmla="*/ 256 w 340"/>
                <a:gd name="T29" fmla="*/ 436 h 530"/>
                <a:gd name="T30" fmla="*/ 279 w 340"/>
                <a:gd name="T31" fmla="*/ 431 h 530"/>
                <a:gd name="T32" fmla="*/ 294 w 340"/>
                <a:gd name="T33" fmla="*/ 425 h 530"/>
                <a:gd name="T34" fmla="*/ 339 w 340"/>
                <a:gd name="T35" fmla="*/ 425 h 530"/>
                <a:gd name="T36" fmla="*/ 339 w 340"/>
                <a:gd name="T37" fmla="*/ 0 h 530"/>
                <a:gd name="T38" fmla="*/ 0 w 340"/>
                <a:gd name="T39" fmla="*/ 0 h 530"/>
                <a:gd name="T40" fmla="*/ 0 w 340"/>
                <a:gd name="T41" fmla="*/ 491 h 5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0"/>
                <a:gd name="T64" fmla="*/ 0 h 530"/>
                <a:gd name="T65" fmla="*/ 340 w 340"/>
                <a:gd name="T66" fmla="*/ 530 h 5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0" h="530">
                  <a:moveTo>
                    <a:pt x="0" y="491"/>
                  </a:moveTo>
                  <a:lnTo>
                    <a:pt x="23" y="502"/>
                  </a:lnTo>
                  <a:lnTo>
                    <a:pt x="45" y="513"/>
                  </a:lnTo>
                  <a:lnTo>
                    <a:pt x="68" y="524"/>
                  </a:lnTo>
                  <a:lnTo>
                    <a:pt x="83" y="529"/>
                  </a:lnTo>
                  <a:lnTo>
                    <a:pt x="106" y="529"/>
                  </a:lnTo>
                  <a:lnTo>
                    <a:pt x="113" y="529"/>
                  </a:lnTo>
                  <a:lnTo>
                    <a:pt x="128" y="524"/>
                  </a:lnTo>
                  <a:lnTo>
                    <a:pt x="143" y="518"/>
                  </a:lnTo>
                  <a:lnTo>
                    <a:pt x="158" y="507"/>
                  </a:lnTo>
                  <a:lnTo>
                    <a:pt x="181" y="491"/>
                  </a:lnTo>
                  <a:lnTo>
                    <a:pt x="203" y="474"/>
                  </a:lnTo>
                  <a:lnTo>
                    <a:pt x="226" y="458"/>
                  </a:lnTo>
                  <a:lnTo>
                    <a:pt x="241" y="447"/>
                  </a:lnTo>
                  <a:lnTo>
                    <a:pt x="256" y="436"/>
                  </a:lnTo>
                  <a:lnTo>
                    <a:pt x="279" y="431"/>
                  </a:lnTo>
                  <a:lnTo>
                    <a:pt x="294" y="425"/>
                  </a:lnTo>
                  <a:lnTo>
                    <a:pt x="339" y="425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4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1633" name="Freeform 13"/>
            <p:cNvSpPr>
              <a:spLocks/>
            </p:cNvSpPr>
            <p:nvPr/>
          </p:nvSpPr>
          <p:spPr bwMode="auto">
            <a:xfrm>
              <a:off x="4366" y="1826"/>
              <a:ext cx="340" cy="672"/>
            </a:xfrm>
            <a:custGeom>
              <a:avLst/>
              <a:gdLst>
                <a:gd name="T0" fmla="*/ 339 w 340"/>
                <a:gd name="T1" fmla="*/ 44 h 672"/>
                <a:gd name="T2" fmla="*/ 316 w 340"/>
                <a:gd name="T3" fmla="*/ 28 h 672"/>
                <a:gd name="T4" fmla="*/ 294 w 340"/>
                <a:gd name="T5" fmla="*/ 16 h 672"/>
                <a:gd name="T6" fmla="*/ 279 w 340"/>
                <a:gd name="T7" fmla="*/ 8 h 672"/>
                <a:gd name="T8" fmla="*/ 256 w 340"/>
                <a:gd name="T9" fmla="*/ 0 h 672"/>
                <a:gd name="T10" fmla="*/ 241 w 340"/>
                <a:gd name="T11" fmla="*/ 0 h 672"/>
                <a:gd name="T12" fmla="*/ 226 w 340"/>
                <a:gd name="T13" fmla="*/ 4 h 672"/>
                <a:gd name="T14" fmla="*/ 211 w 340"/>
                <a:gd name="T15" fmla="*/ 8 h 672"/>
                <a:gd name="T16" fmla="*/ 203 w 340"/>
                <a:gd name="T17" fmla="*/ 16 h 672"/>
                <a:gd name="T18" fmla="*/ 188 w 340"/>
                <a:gd name="T19" fmla="*/ 24 h 672"/>
                <a:gd name="T20" fmla="*/ 173 w 340"/>
                <a:gd name="T21" fmla="*/ 36 h 672"/>
                <a:gd name="T22" fmla="*/ 158 w 340"/>
                <a:gd name="T23" fmla="*/ 48 h 672"/>
                <a:gd name="T24" fmla="*/ 151 w 340"/>
                <a:gd name="T25" fmla="*/ 56 h 672"/>
                <a:gd name="T26" fmla="*/ 136 w 340"/>
                <a:gd name="T27" fmla="*/ 68 h 672"/>
                <a:gd name="T28" fmla="*/ 113 w 340"/>
                <a:gd name="T29" fmla="*/ 92 h 672"/>
                <a:gd name="T30" fmla="*/ 98 w 340"/>
                <a:gd name="T31" fmla="*/ 104 h 672"/>
                <a:gd name="T32" fmla="*/ 83 w 340"/>
                <a:gd name="T33" fmla="*/ 112 h 672"/>
                <a:gd name="T34" fmla="*/ 68 w 340"/>
                <a:gd name="T35" fmla="*/ 120 h 672"/>
                <a:gd name="T36" fmla="*/ 45 w 340"/>
                <a:gd name="T37" fmla="*/ 128 h 672"/>
                <a:gd name="T38" fmla="*/ 23 w 340"/>
                <a:gd name="T39" fmla="*/ 132 h 672"/>
                <a:gd name="T40" fmla="*/ 0 w 340"/>
                <a:gd name="T41" fmla="*/ 132 h 672"/>
                <a:gd name="T42" fmla="*/ 0 w 340"/>
                <a:gd name="T43" fmla="*/ 671 h 672"/>
                <a:gd name="T44" fmla="*/ 339 w 340"/>
                <a:gd name="T45" fmla="*/ 671 h 672"/>
                <a:gd name="T46" fmla="*/ 339 w 340"/>
                <a:gd name="T47" fmla="*/ 44 h 67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0"/>
                <a:gd name="T73" fmla="*/ 0 h 672"/>
                <a:gd name="T74" fmla="*/ 340 w 340"/>
                <a:gd name="T75" fmla="*/ 672 h 67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0" h="672">
                  <a:moveTo>
                    <a:pt x="339" y="44"/>
                  </a:moveTo>
                  <a:lnTo>
                    <a:pt x="316" y="28"/>
                  </a:lnTo>
                  <a:lnTo>
                    <a:pt x="294" y="16"/>
                  </a:lnTo>
                  <a:lnTo>
                    <a:pt x="279" y="8"/>
                  </a:lnTo>
                  <a:lnTo>
                    <a:pt x="256" y="0"/>
                  </a:lnTo>
                  <a:lnTo>
                    <a:pt x="241" y="0"/>
                  </a:lnTo>
                  <a:lnTo>
                    <a:pt x="226" y="4"/>
                  </a:lnTo>
                  <a:lnTo>
                    <a:pt x="211" y="8"/>
                  </a:lnTo>
                  <a:lnTo>
                    <a:pt x="203" y="16"/>
                  </a:lnTo>
                  <a:lnTo>
                    <a:pt x="188" y="24"/>
                  </a:lnTo>
                  <a:lnTo>
                    <a:pt x="173" y="36"/>
                  </a:lnTo>
                  <a:lnTo>
                    <a:pt x="158" y="48"/>
                  </a:lnTo>
                  <a:lnTo>
                    <a:pt x="151" y="56"/>
                  </a:lnTo>
                  <a:lnTo>
                    <a:pt x="136" y="68"/>
                  </a:lnTo>
                  <a:lnTo>
                    <a:pt x="113" y="92"/>
                  </a:lnTo>
                  <a:lnTo>
                    <a:pt x="98" y="104"/>
                  </a:lnTo>
                  <a:lnTo>
                    <a:pt x="83" y="112"/>
                  </a:lnTo>
                  <a:lnTo>
                    <a:pt x="68" y="120"/>
                  </a:lnTo>
                  <a:lnTo>
                    <a:pt x="45" y="128"/>
                  </a:lnTo>
                  <a:lnTo>
                    <a:pt x="23" y="132"/>
                  </a:lnTo>
                  <a:lnTo>
                    <a:pt x="0" y="132"/>
                  </a:lnTo>
                  <a:lnTo>
                    <a:pt x="0" y="671"/>
                  </a:lnTo>
                  <a:lnTo>
                    <a:pt x="339" y="671"/>
                  </a:lnTo>
                  <a:lnTo>
                    <a:pt x="339" y="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1634" name="Line 14"/>
            <p:cNvSpPr>
              <a:spLocks noChangeShapeType="1"/>
            </p:cNvSpPr>
            <p:nvPr/>
          </p:nvSpPr>
          <p:spPr bwMode="auto">
            <a:xfrm>
              <a:off x="1056" y="1729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5" name="Line 15"/>
            <p:cNvSpPr>
              <a:spLocks noChangeShapeType="1"/>
            </p:cNvSpPr>
            <p:nvPr/>
          </p:nvSpPr>
          <p:spPr bwMode="auto">
            <a:xfrm>
              <a:off x="1057" y="283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6" name="Oval 16"/>
            <p:cNvSpPr>
              <a:spLocks noChangeArrowheads="1"/>
            </p:cNvSpPr>
            <p:nvPr/>
          </p:nvSpPr>
          <p:spPr bwMode="auto">
            <a:xfrm>
              <a:off x="2112" y="2784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37" name="Line 17"/>
            <p:cNvSpPr>
              <a:spLocks noChangeShapeType="1"/>
            </p:cNvSpPr>
            <p:nvPr/>
          </p:nvSpPr>
          <p:spPr bwMode="auto">
            <a:xfrm>
              <a:off x="2208" y="2257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8" name="Line 18"/>
            <p:cNvSpPr>
              <a:spLocks noChangeShapeType="1"/>
            </p:cNvSpPr>
            <p:nvPr/>
          </p:nvSpPr>
          <p:spPr bwMode="auto">
            <a:xfrm>
              <a:off x="2184" y="292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9" name="Line 19"/>
            <p:cNvSpPr>
              <a:spLocks noChangeShapeType="1"/>
            </p:cNvSpPr>
            <p:nvPr/>
          </p:nvSpPr>
          <p:spPr bwMode="auto">
            <a:xfrm>
              <a:off x="2185" y="3024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0" name="Line 20"/>
            <p:cNvSpPr>
              <a:spLocks noChangeShapeType="1"/>
            </p:cNvSpPr>
            <p:nvPr/>
          </p:nvSpPr>
          <p:spPr bwMode="auto">
            <a:xfrm flipV="1">
              <a:off x="2352" y="2593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1" name="Line 21"/>
            <p:cNvSpPr>
              <a:spLocks noChangeShapeType="1"/>
            </p:cNvSpPr>
            <p:nvPr/>
          </p:nvSpPr>
          <p:spPr bwMode="auto">
            <a:xfrm>
              <a:off x="1392" y="172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2" name="Line 22"/>
            <p:cNvSpPr>
              <a:spLocks noChangeShapeType="1"/>
            </p:cNvSpPr>
            <p:nvPr/>
          </p:nvSpPr>
          <p:spPr bwMode="auto">
            <a:xfrm>
              <a:off x="3073" y="3024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3" name="Line 23"/>
            <p:cNvSpPr>
              <a:spLocks noChangeShapeType="1"/>
            </p:cNvSpPr>
            <p:nvPr/>
          </p:nvSpPr>
          <p:spPr bwMode="auto">
            <a:xfrm>
              <a:off x="3649" y="1664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4" name="Line 24"/>
            <p:cNvSpPr>
              <a:spLocks noChangeShapeType="1"/>
            </p:cNvSpPr>
            <p:nvPr/>
          </p:nvSpPr>
          <p:spPr bwMode="auto">
            <a:xfrm>
              <a:off x="4080" y="1681"/>
              <a:ext cx="0" cy="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5" name="Line 25"/>
            <p:cNvSpPr>
              <a:spLocks noChangeShapeType="1"/>
            </p:cNvSpPr>
            <p:nvPr/>
          </p:nvSpPr>
          <p:spPr bwMode="auto">
            <a:xfrm>
              <a:off x="4081" y="2640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6" name="Line 26"/>
            <p:cNvSpPr>
              <a:spLocks noChangeShapeType="1"/>
            </p:cNvSpPr>
            <p:nvPr/>
          </p:nvSpPr>
          <p:spPr bwMode="auto">
            <a:xfrm flipV="1">
              <a:off x="4328" y="2497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7" name="Rectangle 27"/>
            <p:cNvSpPr>
              <a:spLocks noChangeArrowheads="1"/>
            </p:cNvSpPr>
            <p:nvPr/>
          </p:nvSpPr>
          <p:spPr bwMode="auto">
            <a:xfrm>
              <a:off x="912" y="3504"/>
              <a:ext cx="6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400" b="1"/>
                <a:t>Programa</a:t>
              </a:r>
            </a:p>
          </p:txBody>
        </p:sp>
        <p:sp>
          <p:nvSpPr>
            <p:cNvPr id="111648" name="Rectangle 28"/>
            <p:cNvSpPr>
              <a:spLocks noChangeArrowheads="1"/>
            </p:cNvSpPr>
            <p:nvPr/>
          </p:nvSpPr>
          <p:spPr bwMode="auto">
            <a:xfrm>
              <a:off x="2400" y="3504"/>
              <a:ext cx="8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400" b="1"/>
                <a:t>Segmentación</a:t>
              </a:r>
            </a:p>
          </p:txBody>
        </p:sp>
        <p:sp>
          <p:nvSpPr>
            <p:cNvPr id="111649" name="Rectangle 29"/>
            <p:cNvSpPr>
              <a:spLocks noChangeArrowheads="1"/>
            </p:cNvSpPr>
            <p:nvPr/>
          </p:nvSpPr>
          <p:spPr bwMode="auto">
            <a:xfrm>
              <a:off x="4032" y="3504"/>
              <a:ext cx="100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400" b="1"/>
                <a:t>Memoria principal</a:t>
              </a:r>
            </a:p>
          </p:txBody>
        </p:sp>
        <p:sp>
          <p:nvSpPr>
            <p:cNvPr id="111650" name="Rectangle 30"/>
            <p:cNvSpPr>
              <a:spLocks noChangeArrowheads="1"/>
            </p:cNvSpPr>
            <p:nvPr/>
          </p:nvSpPr>
          <p:spPr bwMode="auto">
            <a:xfrm>
              <a:off x="864" y="1411"/>
              <a:ext cx="81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Dirección virtual</a:t>
              </a:r>
            </a:p>
          </p:txBody>
        </p:sp>
        <p:sp>
          <p:nvSpPr>
            <p:cNvPr id="111651" name="Rectangle 31"/>
            <p:cNvSpPr>
              <a:spLocks noChangeArrowheads="1"/>
            </p:cNvSpPr>
            <p:nvPr/>
          </p:nvSpPr>
          <p:spPr bwMode="auto">
            <a:xfrm>
              <a:off x="2016" y="1939"/>
              <a:ext cx="4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Registro</a:t>
              </a:r>
            </a:p>
          </p:txBody>
        </p:sp>
        <p:sp>
          <p:nvSpPr>
            <p:cNvPr id="111652" name="Rectangle 32"/>
            <p:cNvSpPr>
              <a:spLocks noChangeArrowheads="1"/>
            </p:cNvSpPr>
            <p:nvPr/>
          </p:nvSpPr>
          <p:spPr bwMode="auto">
            <a:xfrm>
              <a:off x="2400" y="2323"/>
              <a:ext cx="7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Tabla de segs.</a:t>
              </a:r>
            </a:p>
          </p:txBody>
        </p:sp>
        <p:sp>
          <p:nvSpPr>
            <p:cNvPr id="111653" name="Rectangle 33"/>
            <p:cNvSpPr>
              <a:spLocks noChangeArrowheads="1"/>
            </p:cNvSpPr>
            <p:nvPr/>
          </p:nvSpPr>
          <p:spPr bwMode="auto">
            <a:xfrm rot="16200000">
              <a:off x="4606" y="2608"/>
              <a:ext cx="55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Segmento</a:t>
              </a:r>
            </a:p>
          </p:txBody>
        </p:sp>
        <p:sp>
          <p:nvSpPr>
            <p:cNvPr id="111654" name="Freeform 34"/>
            <p:cNvSpPr>
              <a:spLocks/>
            </p:cNvSpPr>
            <p:nvPr/>
          </p:nvSpPr>
          <p:spPr bwMode="auto">
            <a:xfrm>
              <a:off x="4755" y="2494"/>
              <a:ext cx="47" cy="388"/>
            </a:xfrm>
            <a:custGeom>
              <a:avLst/>
              <a:gdLst>
                <a:gd name="T0" fmla="*/ 0 w 47"/>
                <a:gd name="T1" fmla="*/ 0 h 388"/>
                <a:gd name="T2" fmla="*/ 8 w 47"/>
                <a:gd name="T3" fmla="*/ 4 h 388"/>
                <a:gd name="T4" fmla="*/ 15 w 47"/>
                <a:gd name="T5" fmla="*/ 9 h 388"/>
                <a:gd name="T6" fmla="*/ 23 w 47"/>
                <a:gd name="T7" fmla="*/ 32 h 388"/>
                <a:gd name="T8" fmla="*/ 23 w 47"/>
                <a:gd name="T9" fmla="*/ 161 h 388"/>
                <a:gd name="T10" fmla="*/ 31 w 47"/>
                <a:gd name="T11" fmla="*/ 184 h 388"/>
                <a:gd name="T12" fmla="*/ 38 w 47"/>
                <a:gd name="T13" fmla="*/ 193 h 388"/>
                <a:gd name="T14" fmla="*/ 46 w 47"/>
                <a:gd name="T15" fmla="*/ 193 h 388"/>
                <a:gd name="T16" fmla="*/ 38 w 47"/>
                <a:gd name="T17" fmla="*/ 198 h 388"/>
                <a:gd name="T18" fmla="*/ 31 w 47"/>
                <a:gd name="T19" fmla="*/ 203 h 388"/>
                <a:gd name="T20" fmla="*/ 23 w 47"/>
                <a:gd name="T21" fmla="*/ 226 h 388"/>
                <a:gd name="T22" fmla="*/ 23 w 47"/>
                <a:gd name="T23" fmla="*/ 355 h 388"/>
                <a:gd name="T24" fmla="*/ 15 w 47"/>
                <a:gd name="T25" fmla="*/ 378 h 388"/>
                <a:gd name="T26" fmla="*/ 8 w 47"/>
                <a:gd name="T27" fmla="*/ 387 h 388"/>
                <a:gd name="T28" fmla="*/ 0 w 47"/>
                <a:gd name="T29" fmla="*/ 387 h 3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388"/>
                <a:gd name="T47" fmla="*/ 47 w 47"/>
                <a:gd name="T48" fmla="*/ 388 h 38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388">
                  <a:moveTo>
                    <a:pt x="0" y="0"/>
                  </a:moveTo>
                  <a:lnTo>
                    <a:pt x="8" y="4"/>
                  </a:lnTo>
                  <a:lnTo>
                    <a:pt x="15" y="9"/>
                  </a:lnTo>
                  <a:lnTo>
                    <a:pt x="23" y="32"/>
                  </a:lnTo>
                  <a:lnTo>
                    <a:pt x="23" y="161"/>
                  </a:lnTo>
                  <a:lnTo>
                    <a:pt x="31" y="184"/>
                  </a:lnTo>
                  <a:lnTo>
                    <a:pt x="38" y="193"/>
                  </a:lnTo>
                  <a:lnTo>
                    <a:pt x="46" y="193"/>
                  </a:lnTo>
                  <a:lnTo>
                    <a:pt x="38" y="198"/>
                  </a:lnTo>
                  <a:lnTo>
                    <a:pt x="31" y="203"/>
                  </a:lnTo>
                  <a:lnTo>
                    <a:pt x="23" y="226"/>
                  </a:lnTo>
                  <a:lnTo>
                    <a:pt x="23" y="355"/>
                  </a:lnTo>
                  <a:lnTo>
                    <a:pt x="15" y="378"/>
                  </a:lnTo>
                  <a:lnTo>
                    <a:pt x="8" y="387"/>
                  </a:lnTo>
                  <a:lnTo>
                    <a:pt x="0" y="38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1655" name="Rectangle 35"/>
            <p:cNvSpPr>
              <a:spLocks noChangeArrowheads="1"/>
            </p:cNvSpPr>
            <p:nvPr/>
          </p:nvSpPr>
          <p:spPr bwMode="auto">
            <a:xfrm>
              <a:off x="4160" y="2496"/>
              <a:ext cx="15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d</a:t>
              </a:r>
            </a:p>
          </p:txBody>
        </p:sp>
        <p:sp>
          <p:nvSpPr>
            <p:cNvPr id="111656" name="Rectangle 36"/>
            <p:cNvSpPr>
              <a:spLocks noChangeArrowheads="1"/>
            </p:cNvSpPr>
            <p:nvPr/>
          </p:nvSpPr>
          <p:spPr bwMode="auto">
            <a:xfrm>
              <a:off x="2342" y="2711"/>
              <a:ext cx="2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S#</a:t>
              </a:r>
            </a:p>
          </p:txBody>
        </p:sp>
        <p:sp>
          <p:nvSpPr>
            <p:cNvPr id="111657" name="Line 37"/>
            <p:cNvSpPr>
              <a:spLocks noChangeShapeType="1"/>
            </p:cNvSpPr>
            <p:nvPr/>
          </p:nvSpPr>
          <p:spPr bwMode="auto">
            <a:xfrm>
              <a:off x="2592" y="297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58" name="Rectangle 38"/>
            <p:cNvSpPr>
              <a:spLocks noChangeArrowheads="1"/>
            </p:cNvSpPr>
            <p:nvPr/>
          </p:nvSpPr>
          <p:spPr bwMode="auto">
            <a:xfrm>
              <a:off x="2576" y="2944"/>
              <a:ext cx="48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Tam. Base</a:t>
              </a:r>
            </a:p>
          </p:txBody>
        </p:sp>
        <p:sp>
          <p:nvSpPr>
            <p:cNvPr id="111659" name="Rectangle 39"/>
            <p:cNvSpPr>
              <a:spLocks noChangeArrowheads="1"/>
            </p:cNvSpPr>
            <p:nvPr/>
          </p:nvSpPr>
          <p:spPr bwMode="auto">
            <a:xfrm>
              <a:off x="1920" y="2127"/>
              <a:ext cx="7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800" b="1"/>
                <a:t>Apt. Tabla de segs</a:t>
              </a:r>
            </a:p>
          </p:txBody>
        </p:sp>
        <p:sp>
          <p:nvSpPr>
            <p:cNvPr id="111660" name="Rectangle 40"/>
            <p:cNvSpPr>
              <a:spLocks noChangeArrowheads="1"/>
            </p:cNvSpPr>
            <p:nvPr/>
          </p:nvSpPr>
          <p:spPr bwMode="auto">
            <a:xfrm>
              <a:off x="912" y="1584"/>
              <a:ext cx="313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Seg #</a:t>
              </a:r>
            </a:p>
          </p:txBody>
        </p:sp>
        <p:sp>
          <p:nvSpPr>
            <p:cNvPr id="111661" name="Rectangle 41"/>
            <p:cNvSpPr>
              <a:spLocks noChangeArrowheads="1"/>
            </p:cNvSpPr>
            <p:nvPr/>
          </p:nvSpPr>
          <p:spPr bwMode="auto">
            <a:xfrm>
              <a:off x="1208" y="1584"/>
              <a:ext cx="44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Despl = d</a:t>
              </a:r>
            </a:p>
          </p:txBody>
        </p:sp>
        <p:sp>
          <p:nvSpPr>
            <p:cNvPr id="111662" name="Rectangle 42"/>
            <p:cNvSpPr>
              <a:spLocks noChangeArrowheads="1"/>
            </p:cNvSpPr>
            <p:nvPr/>
          </p:nvSpPr>
          <p:spPr bwMode="auto">
            <a:xfrm>
              <a:off x="2966" y="1411"/>
              <a:ext cx="7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Tabla de segs</a:t>
              </a:r>
            </a:p>
          </p:txBody>
        </p:sp>
        <p:sp>
          <p:nvSpPr>
            <p:cNvPr id="111663" name="Line 43"/>
            <p:cNvSpPr>
              <a:spLocks noChangeShapeType="1"/>
            </p:cNvSpPr>
            <p:nvPr/>
          </p:nvSpPr>
          <p:spPr bwMode="auto">
            <a:xfrm>
              <a:off x="2832" y="2976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64" name="Rectangle 44"/>
            <p:cNvSpPr>
              <a:spLocks noChangeArrowheads="1"/>
            </p:cNvSpPr>
            <p:nvPr/>
          </p:nvSpPr>
          <p:spPr bwMode="auto">
            <a:xfrm>
              <a:off x="2096" y="2776"/>
              <a:ext cx="1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+</a:t>
              </a:r>
            </a:p>
          </p:txBody>
        </p:sp>
        <p:sp>
          <p:nvSpPr>
            <p:cNvPr id="111665" name="Oval 45"/>
            <p:cNvSpPr>
              <a:spLocks noChangeArrowheads="1"/>
            </p:cNvSpPr>
            <p:nvPr/>
          </p:nvSpPr>
          <p:spPr bwMode="auto">
            <a:xfrm>
              <a:off x="2544" y="1584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1666" name="Rectangle 46"/>
            <p:cNvSpPr>
              <a:spLocks noChangeArrowheads="1"/>
            </p:cNvSpPr>
            <p:nvPr/>
          </p:nvSpPr>
          <p:spPr bwMode="auto">
            <a:xfrm>
              <a:off x="2536" y="1576"/>
              <a:ext cx="1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+</a:t>
              </a:r>
            </a:p>
          </p:txBody>
        </p:sp>
        <p:sp>
          <p:nvSpPr>
            <p:cNvPr id="111667" name="Line 47"/>
            <p:cNvSpPr>
              <a:spLocks noChangeShapeType="1"/>
            </p:cNvSpPr>
            <p:nvPr/>
          </p:nvSpPr>
          <p:spPr bwMode="auto">
            <a:xfrm flipV="1">
              <a:off x="3264" y="2017"/>
              <a:ext cx="0" cy="10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68" name="Line 48"/>
            <p:cNvSpPr>
              <a:spLocks noChangeShapeType="1"/>
            </p:cNvSpPr>
            <p:nvPr/>
          </p:nvSpPr>
          <p:spPr bwMode="auto">
            <a:xfrm flipH="1">
              <a:off x="2625" y="2016"/>
              <a:ext cx="6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69" name="Line 49"/>
            <p:cNvSpPr>
              <a:spLocks noChangeShapeType="1"/>
            </p:cNvSpPr>
            <p:nvPr/>
          </p:nvSpPr>
          <p:spPr bwMode="auto">
            <a:xfrm flipV="1">
              <a:off x="2624" y="172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70" name="Line 50"/>
            <p:cNvSpPr>
              <a:spLocks noChangeShapeType="1"/>
            </p:cNvSpPr>
            <p:nvPr/>
          </p:nvSpPr>
          <p:spPr bwMode="auto">
            <a:xfrm>
              <a:off x="2689" y="1656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71" name="Line 51"/>
            <p:cNvSpPr>
              <a:spLocks noChangeShapeType="1"/>
            </p:cNvSpPr>
            <p:nvPr/>
          </p:nvSpPr>
          <p:spPr bwMode="auto">
            <a:xfrm>
              <a:off x="1393" y="1824"/>
              <a:ext cx="8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72" name="Line 52"/>
            <p:cNvSpPr>
              <a:spLocks noChangeShapeType="1"/>
            </p:cNvSpPr>
            <p:nvPr/>
          </p:nvSpPr>
          <p:spPr bwMode="auto">
            <a:xfrm flipV="1">
              <a:off x="2208" y="1665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73" name="Line 53"/>
            <p:cNvSpPr>
              <a:spLocks noChangeShapeType="1"/>
            </p:cNvSpPr>
            <p:nvPr/>
          </p:nvSpPr>
          <p:spPr bwMode="auto">
            <a:xfrm>
              <a:off x="2209" y="166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Arquitectura de la segmentación 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30388" algn="l"/>
                <a:tab pos="2857500" algn="ctr"/>
              </a:tabLst>
            </a:pPr>
            <a:r>
              <a:rPr lang="es-ES" altLang="es-MX" dirty="0"/>
              <a:t>Una dirección lógica consiste de un par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número de </a:t>
            </a:r>
            <a:r>
              <a:rPr lang="es-ES" altLang="es-MX" dirty="0" err="1"/>
              <a:t>segmento:desplazamiento</a:t>
            </a:r>
            <a:endParaRPr lang="es-ES" altLang="es-MX" dirty="0"/>
          </a:p>
          <a:p>
            <a:pPr>
              <a:tabLst>
                <a:tab pos="1830388" algn="l"/>
                <a:tab pos="2857500" algn="ctr"/>
              </a:tabLst>
            </a:pPr>
            <a:r>
              <a:rPr lang="es-ES" altLang="es-MX" i="1" dirty="0"/>
              <a:t>La tabla de segmentos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Mapea de forma </a:t>
            </a:r>
            <a:r>
              <a:rPr lang="es-ES" altLang="es-MX" dirty="0" err="1"/>
              <a:t>bi</a:t>
            </a:r>
            <a:r>
              <a:rPr lang="es-ES" altLang="es-MX" dirty="0"/>
              <a:t>-dimensional direcciones físicas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Cada entrada de la tabla tiene:</a:t>
            </a:r>
          </a:p>
          <a:p>
            <a:pPr lvl="2">
              <a:tabLst>
                <a:tab pos="1830388" algn="l"/>
                <a:tab pos="2857500" algn="ctr"/>
              </a:tabLst>
            </a:pPr>
            <a:r>
              <a:rPr lang="es-ES" altLang="es-MX" b="1" dirty="0"/>
              <a:t>Base: </a:t>
            </a:r>
            <a:r>
              <a:rPr lang="es-ES" altLang="es-MX" dirty="0"/>
              <a:t>contiene la dirección física inicial donde reside el segmento en memoria.</a:t>
            </a:r>
          </a:p>
          <a:p>
            <a:pPr lvl="2">
              <a:tabLst>
                <a:tab pos="1830388" algn="l"/>
                <a:tab pos="2857500" algn="ctr"/>
              </a:tabLst>
            </a:pPr>
            <a:r>
              <a:rPr lang="es-ES" altLang="es-MX" b="1" dirty="0"/>
              <a:t>Límite: </a:t>
            </a:r>
            <a:r>
              <a:rPr lang="es-ES" altLang="es-MX" dirty="0"/>
              <a:t>Especifica el tamaño del segmento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Arquitectura de la segmentación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30388" algn="l"/>
                <a:tab pos="2857500" algn="ctr"/>
              </a:tabLst>
            </a:pPr>
            <a:r>
              <a:rPr lang="es-ES" altLang="es-MX" i="1" dirty="0" err="1"/>
              <a:t>Segment</a:t>
            </a:r>
            <a:r>
              <a:rPr lang="es-ES" altLang="es-MX" i="1" dirty="0"/>
              <a:t>-table base </a:t>
            </a:r>
            <a:r>
              <a:rPr lang="es-ES" altLang="es-MX" i="1" dirty="0" err="1"/>
              <a:t>register</a:t>
            </a:r>
            <a:r>
              <a:rPr lang="es-ES" altLang="es-MX" i="1" dirty="0"/>
              <a:t> (STBR)</a:t>
            </a:r>
            <a:endParaRPr lang="es-ES" altLang="es-MX" dirty="0"/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Apunta a la dirección de la tabla de segmentos en memoria.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s-ES" altLang="es-MX" i="1" dirty="0" err="1"/>
              <a:t>Segment</a:t>
            </a:r>
            <a:r>
              <a:rPr lang="es-ES" altLang="es-MX" i="1" dirty="0"/>
              <a:t>-table </a:t>
            </a:r>
            <a:r>
              <a:rPr lang="es-ES" altLang="es-MX" i="1" dirty="0" err="1"/>
              <a:t>length</a:t>
            </a:r>
            <a:r>
              <a:rPr lang="es-ES" altLang="es-MX" i="1" dirty="0"/>
              <a:t> </a:t>
            </a:r>
            <a:r>
              <a:rPr lang="es-ES" altLang="es-MX" i="1" dirty="0" err="1"/>
              <a:t>register</a:t>
            </a:r>
            <a:r>
              <a:rPr lang="es-ES" altLang="es-MX" i="1" dirty="0"/>
              <a:t> (STLR)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Indica el número de segmentos usados por el programa.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s-ES" altLang="es-MX" dirty="0"/>
              <a:t>La dirección es válida si el número de segmento&lt;STLR</a:t>
            </a:r>
          </a:p>
        </p:txBody>
      </p:sp>
      <p:sp>
        <p:nvSpPr>
          <p:cNvPr id="115719" name="Rectangle 4"/>
          <p:cNvSpPr>
            <a:spLocks noChangeArrowheads="1"/>
          </p:cNvSpPr>
          <p:nvPr/>
        </p:nvSpPr>
        <p:spPr bwMode="auto">
          <a:xfrm>
            <a:off x="5360989" y="4024313"/>
            <a:ext cx="928687" cy="220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99690" name="AutoShape 10"/>
          <p:cNvSpPr>
            <a:spLocks/>
          </p:cNvSpPr>
          <p:nvPr/>
        </p:nvSpPr>
        <p:spPr bwMode="auto">
          <a:xfrm flipH="1">
            <a:off x="6478589" y="4452938"/>
            <a:ext cx="320675" cy="1528762"/>
          </a:xfrm>
          <a:prstGeom prst="leftBrace">
            <a:avLst>
              <a:gd name="adj1" fmla="val 397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2" name="Grupo 1"/>
          <p:cNvGrpSpPr/>
          <p:nvPr/>
        </p:nvGrpSpPr>
        <p:grpSpPr>
          <a:xfrm>
            <a:off x="5359400" y="4464050"/>
            <a:ext cx="928688" cy="1538288"/>
            <a:chOff x="3835400" y="4464050"/>
            <a:chExt cx="928688" cy="1538288"/>
          </a:xfrm>
        </p:grpSpPr>
        <p:sp>
          <p:nvSpPr>
            <p:cNvPr id="115720" name="Rectangle 5"/>
            <p:cNvSpPr>
              <a:spLocks noChangeArrowheads="1"/>
            </p:cNvSpPr>
            <p:nvPr/>
          </p:nvSpPr>
          <p:spPr bwMode="auto">
            <a:xfrm>
              <a:off x="3835400" y="4464050"/>
              <a:ext cx="928688" cy="1538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15721" name="Line 6"/>
            <p:cNvSpPr>
              <a:spLocks noChangeShapeType="1"/>
            </p:cNvSpPr>
            <p:nvPr/>
          </p:nvSpPr>
          <p:spPr bwMode="auto">
            <a:xfrm>
              <a:off x="3983038" y="4768850"/>
              <a:ext cx="62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722" name="Line 7"/>
            <p:cNvSpPr>
              <a:spLocks noChangeShapeType="1"/>
            </p:cNvSpPr>
            <p:nvPr/>
          </p:nvSpPr>
          <p:spPr bwMode="auto">
            <a:xfrm>
              <a:off x="3987800" y="4984750"/>
              <a:ext cx="62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723" name="Line 8"/>
            <p:cNvSpPr>
              <a:spLocks noChangeShapeType="1"/>
            </p:cNvSpPr>
            <p:nvPr/>
          </p:nvSpPr>
          <p:spPr bwMode="auto">
            <a:xfrm>
              <a:off x="3975100" y="5502275"/>
              <a:ext cx="620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724" name="Line 9"/>
            <p:cNvSpPr>
              <a:spLocks noChangeShapeType="1"/>
            </p:cNvSpPr>
            <p:nvPr/>
          </p:nvSpPr>
          <p:spPr bwMode="auto">
            <a:xfrm>
              <a:off x="3979863" y="5718175"/>
              <a:ext cx="62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726" name="Line 11"/>
            <p:cNvSpPr>
              <a:spLocks noChangeShapeType="1"/>
            </p:cNvSpPr>
            <p:nvPr/>
          </p:nvSpPr>
          <p:spPr bwMode="auto">
            <a:xfrm>
              <a:off x="3992563" y="5233988"/>
              <a:ext cx="62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6923088" y="502761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STLR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4292601" y="4476750"/>
            <a:ext cx="950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3468688" y="42751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STBR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  <p:bldP spid="199690" grpId="0" animBg="1"/>
      <p:bldP spid="199692" grpId="0"/>
      <p:bldP spid="19969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Arquitectura de la segmentación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Recolocación.</a:t>
            </a:r>
          </a:p>
          <a:p>
            <a:pPr lvl="1" eaLnBrk="1" hangingPunct="1"/>
            <a:r>
              <a:rPr lang="es-ES" altLang="es-MX"/>
              <a:t>Dinámica</a:t>
            </a:r>
          </a:p>
          <a:p>
            <a:pPr lvl="1" eaLnBrk="1" hangingPunct="1"/>
            <a:r>
              <a:rPr lang="es-ES" altLang="es-MX"/>
              <a:t>Por tabla de segmentos </a:t>
            </a:r>
          </a:p>
          <a:p>
            <a:pPr eaLnBrk="1" hangingPunct="1"/>
            <a:r>
              <a:rPr lang="es-ES" altLang="es-MX"/>
              <a:t>Compartición.</a:t>
            </a:r>
          </a:p>
          <a:p>
            <a:pPr lvl="1" eaLnBrk="1" hangingPunct="1"/>
            <a:r>
              <a:rPr lang="es-ES" altLang="es-MX"/>
              <a:t>Segmentos compartidos</a:t>
            </a:r>
          </a:p>
          <a:p>
            <a:pPr lvl="1" eaLnBrk="1" hangingPunct="1"/>
            <a:r>
              <a:rPr lang="es-ES" altLang="es-MX"/>
              <a:t>El mismo número de segmento </a:t>
            </a:r>
          </a:p>
          <a:p>
            <a:pPr eaLnBrk="1" hangingPunct="1"/>
            <a:r>
              <a:rPr lang="es-ES" altLang="es-MX"/>
              <a:t>Asignación.</a:t>
            </a:r>
          </a:p>
          <a:p>
            <a:pPr lvl="1" eaLnBrk="1" hangingPunct="1"/>
            <a:r>
              <a:rPr lang="es-ES" altLang="es-MX"/>
              <a:t>Primer ajuste/Mejor ajuste</a:t>
            </a:r>
          </a:p>
          <a:p>
            <a:pPr lvl="1" eaLnBrk="1" hangingPunct="1"/>
            <a:r>
              <a:rPr lang="es-ES" altLang="es-MX"/>
              <a:t>Fragmentación externa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Arquitectura de la segmentación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3954463" cy="4525963"/>
          </a:xfrm>
        </p:spPr>
        <p:txBody>
          <a:bodyPr/>
          <a:lstStyle/>
          <a:p>
            <a:pPr eaLnBrk="1" hangingPunct="1"/>
            <a:r>
              <a:rPr lang="es-ES" altLang="es-MX"/>
              <a:t>Protección. En cada entrada en la tabla de segmentos se tiene</a:t>
            </a:r>
          </a:p>
          <a:p>
            <a:pPr lvl="1" eaLnBrk="1" hangingPunct="1"/>
            <a:r>
              <a:rPr lang="es-ES" altLang="es-MX"/>
              <a:t>Bit de validación = 0 segmento ilegal</a:t>
            </a:r>
          </a:p>
          <a:p>
            <a:pPr lvl="1" eaLnBrk="1" hangingPunct="1"/>
            <a:r>
              <a:rPr lang="es-ES" altLang="es-MX"/>
              <a:t>Privilegios de lectura/escritura/ejecución</a:t>
            </a:r>
          </a:p>
        </p:txBody>
      </p:sp>
      <p:sp>
        <p:nvSpPr>
          <p:cNvPr id="119815" name="Rectangle 4"/>
          <p:cNvSpPr>
            <a:spLocks noChangeArrowheads="1"/>
          </p:cNvSpPr>
          <p:nvPr/>
        </p:nvSpPr>
        <p:spPr bwMode="auto">
          <a:xfrm>
            <a:off x="6469064" y="2459038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Inicio de segmento</a:t>
            </a:r>
          </a:p>
        </p:txBody>
      </p:sp>
      <p:sp>
        <p:nvSpPr>
          <p:cNvPr id="119816" name="Rectangle 5"/>
          <p:cNvSpPr>
            <a:spLocks noChangeArrowheads="1"/>
          </p:cNvSpPr>
          <p:nvPr/>
        </p:nvSpPr>
        <p:spPr bwMode="auto">
          <a:xfrm>
            <a:off x="6473826" y="29305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Inicio de segmento</a:t>
            </a:r>
          </a:p>
        </p:txBody>
      </p:sp>
      <p:sp>
        <p:nvSpPr>
          <p:cNvPr id="119817" name="Rectangle 6"/>
          <p:cNvSpPr>
            <a:spLocks noChangeArrowheads="1"/>
          </p:cNvSpPr>
          <p:nvPr/>
        </p:nvSpPr>
        <p:spPr bwMode="auto">
          <a:xfrm>
            <a:off x="8229600" y="2451101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9818" name="Rectangle 7"/>
          <p:cNvSpPr>
            <a:spLocks noChangeArrowheads="1"/>
          </p:cNvSpPr>
          <p:nvPr/>
        </p:nvSpPr>
        <p:spPr bwMode="auto">
          <a:xfrm>
            <a:off x="8223250" y="29225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9819" name="Rectangle 8"/>
          <p:cNvSpPr>
            <a:spLocks noChangeArrowheads="1"/>
          </p:cNvSpPr>
          <p:nvPr/>
        </p:nvSpPr>
        <p:spPr bwMode="auto">
          <a:xfrm>
            <a:off x="6470651" y="33750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Inicio de segmento</a:t>
            </a:r>
          </a:p>
        </p:txBody>
      </p:sp>
      <p:sp>
        <p:nvSpPr>
          <p:cNvPr id="119820" name="Rectangle 9"/>
          <p:cNvSpPr>
            <a:spLocks noChangeArrowheads="1"/>
          </p:cNvSpPr>
          <p:nvPr/>
        </p:nvSpPr>
        <p:spPr bwMode="auto">
          <a:xfrm>
            <a:off x="6475414" y="3846513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FF6600"/>
                </a:solidFill>
              </a:rPr>
              <a:t>Inicio de segmento</a:t>
            </a:r>
          </a:p>
        </p:txBody>
      </p:sp>
      <p:sp>
        <p:nvSpPr>
          <p:cNvPr id="119821" name="Rectangle 10"/>
          <p:cNvSpPr>
            <a:spLocks noChangeArrowheads="1"/>
          </p:cNvSpPr>
          <p:nvPr/>
        </p:nvSpPr>
        <p:spPr bwMode="auto">
          <a:xfrm>
            <a:off x="8231188" y="33670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9822" name="Rectangle 11"/>
          <p:cNvSpPr>
            <a:spLocks noChangeArrowheads="1"/>
          </p:cNvSpPr>
          <p:nvPr/>
        </p:nvSpPr>
        <p:spPr bwMode="auto">
          <a:xfrm>
            <a:off x="8224838" y="38385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19823" name="Rectangle 12"/>
          <p:cNvSpPr>
            <a:spLocks noChangeArrowheads="1"/>
          </p:cNvSpPr>
          <p:nvPr/>
        </p:nvSpPr>
        <p:spPr bwMode="auto">
          <a:xfrm>
            <a:off x="6470651" y="4289425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FF0000"/>
                </a:solidFill>
              </a:rPr>
              <a:t>Segmento ilegal</a:t>
            </a:r>
          </a:p>
        </p:txBody>
      </p:sp>
      <p:sp>
        <p:nvSpPr>
          <p:cNvPr id="119824" name="Rectangle 13"/>
          <p:cNvSpPr>
            <a:spLocks noChangeArrowheads="1"/>
          </p:cNvSpPr>
          <p:nvPr/>
        </p:nvSpPr>
        <p:spPr bwMode="auto">
          <a:xfrm>
            <a:off x="6475414" y="4760913"/>
            <a:ext cx="176847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8000"/>
                </a:solidFill>
              </a:rPr>
              <a:t>Inicio de segmento</a:t>
            </a:r>
          </a:p>
        </p:txBody>
      </p:sp>
      <p:sp>
        <p:nvSpPr>
          <p:cNvPr id="119825" name="Rectangle 14"/>
          <p:cNvSpPr>
            <a:spLocks noChangeArrowheads="1"/>
          </p:cNvSpPr>
          <p:nvPr/>
        </p:nvSpPr>
        <p:spPr bwMode="auto">
          <a:xfrm>
            <a:off x="8231188" y="42814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9826" name="Rectangle 15"/>
          <p:cNvSpPr>
            <a:spLocks noChangeArrowheads="1"/>
          </p:cNvSpPr>
          <p:nvPr/>
        </p:nvSpPr>
        <p:spPr bwMode="auto">
          <a:xfrm>
            <a:off x="8224838" y="47529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9827" name="Line 16"/>
          <p:cNvSpPr>
            <a:spLocks noChangeShapeType="1"/>
          </p:cNvSpPr>
          <p:nvPr/>
        </p:nvSpPr>
        <p:spPr bwMode="auto">
          <a:xfrm flipV="1">
            <a:off x="8226425" y="1900238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828" name="Text Box 17"/>
          <p:cNvSpPr txBox="1">
            <a:spLocks noChangeArrowheads="1"/>
          </p:cNvSpPr>
          <p:nvPr/>
        </p:nvSpPr>
        <p:spPr bwMode="auto">
          <a:xfrm>
            <a:off x="6613525" y="19288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Segmento</a:t>
            </a:r>
          </a:p>
        </p:txBody>
      </p:sp>
      <p:sp>
        <p:nvSpPr>
          <p:cNvPr id="119829" name="Text Box 18"/>
          <p:cNvSpPr txBox="1">
            <a:spLocks noChangeArrowheads="1"/>
          </p:cNvSpPr>
          <p:nvPr/>
        </p:nvSpPr>
        <p:spPr bwMode="auto">
          <a:xfrm>
            <a:off x="8301039" y="1757364"/>
            <a:ext cx="6699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000"/>
              <a:t>Bit Válido-Inválido</a:t>
            </a:r>
          </a:p>
        </p:txBody>
      </p:sp>
      <p:sp>
        <p:nvSpPr>
          <p:cNvPr id="119830" name="Rectangle 19"/>
          <p:cNvSpPr>
            <a:spLocks noChangeArrowheads="1"/>
          </p:cNvSpPr>
          <p:nvPr/>
        </p:nvSpPr>
        <p:spPr bwMode="auto">
          <a:xfrm>
            <a:off x="8943975" y="2452688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RW</a:t>
            </a:r>
          </a:p>
        </p:txBody>
      </p:sp>
      <p:sp>
        <p:nvSpPr>
          <p:cNvPr id="119831" name="Rectangle 20"/>
          <p:cNvSpPr>
            <a:spLocks noChangeArrowheads="1"/>
          </p:cNvSpPr>
          <p:nvPr/>
        </p:nvSpPr>
        <p:spPr bwMode="auto">
          <a:xfrm>
            <a:off x="8937625" y="29241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RW</a:t>
            </a:r>
          </a:p>
        </p:txBody>
      </p:sp>
      <p:sp>
        <p:nvSpPr>
          <p:cNvPr id="119832" name="Rectangle 21"/>
          <p:cNvSpPr>
            <a:spLocks noChangeArrowheads="1"/>
          </p:cNvSpPr>
          <p:nvPr/>
        </p:nvSpPr>
        <p:spPr bwMode="auto">
          <a:xfrm>
            <a:off x="8945563" y="33686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19833" name="Rectangle 22"/>
          <p:cNvSpPr>
            <a:spLocks noChangeArrowheads="1"/>
          </p:cNvSpPr>
          <p:nvPr/>
        </p:nvSpPr>
        <p:spPr bwMode="auto">
          <a:xfrm>
            <a:off x="8939213" y="3840163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6600"/>
                </a:solidFill>
              </a:rPr>
              <a:t>R</a:t>
            </a:r>
          </a:p>
        </p:txBody>
      </p:sp>
      <p:sp>
        <p:nvSpPr>
          <p:cNvPr id="119834" name="Rectangle 23"/>
          <p:cNvSpPr>
            <a:spLocks noChangeArrowheads="1"/>
          </p:cNvSpPr>
          <p:nvPr/>
        </p:nvSpPr>
        <p:spPr bwMode="auto">
          <a:xfrm>
            <a:off x="8945563" y="4283076"/>
            <a:ext cx="711200" cy="474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1800">
              <a:solidFill>
                <a:srgbClr val="FF0000"/>
              </a:solidFill>
            </a:endParaRPr>
          </a:p>
        </p:txBody>
      </p:sp>
      <p:sp>
        <p:nvSpPr>
          <p:cNvPr id="119835" name="Rectangle 24"/>
          <p:cNvSpPr>
            <a:spLocks noChangeArrowheads="1"/>
          </p:cNvSpPr>
          <p:nvPr/>
        </p:nvSpPr>
        <p:spPr bwMode="auto">
          <a:xfrm>
            <a:off x="8939213" y="4754563"/>
            <a:ext cx="711200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008000"/>
                </a:solidFill>
              </a:rPr>
              <a:t>RW</a:t>
            </a:r>
          </a:p>
        </p:txBody>
      </p:sp>
      <p:sp>
        <p:nvSpPr>
          <p:cNvPr id="119836" name="Text Box 25"/>
          <p:cNvSpPr txBox="1">
            <a:spLocks noChangeArrowheads="1"/>
          </p:cNvSpPr>
          <p:nvPr/>
        </p:nvSpPr>
        <p:spPr bwMode="auto">
          <a:xfrm>
            <a:off x="8991600" y="1766889"/>
            <a:ext cx="800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000"/>
              <a:t>Privilegios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Arquitectura de la segmentación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Bits de protección asociados a segmentos</a:t>
            </a:r>
          </a:p>
          <a:p>
            <a:pPr lvl="1" eaLnBrk="1" hangingPunct="1"/>
            <a:r>
              <a:rPr lang="es-ES" altLang="es-MX"/>
              <a:t>La compartición de memoria ocurre al nivel de segmentación</a:t>
            </a:r>
          </a:p>
          <a:p>
            <a:pPr eaLnBrk="1" hangingPunct="1"/>
            <a:endParaRPr lang="es-ES" altLang="es-MX"/>
          </a:p>
          <a:p>
            <a:pPr eaLnBrk="1" hangingPunct="1"/>
            <a:r>
              <a:rPr lang="es-ES" altLang="es-MX"/>
              <a:t>Ya que los segmentos varían en longitud, la asignación de memoria es un problema de asignación dinámica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Compartición de segmentos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2043113" y="1727656"/>
            <a:ext cx="2373312" cy="2411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441575" y="2018169"/>
            <a:ext cx="1100138" cy="701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editor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103563" y="3078618"/>
            <a:ext cx="1047750" cy="476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data1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335213" y="266586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Segmento 0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97163" y="350565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Segmento 1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95501" y="4413706"/>
            <a:ext cx="2373313" cy="2411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2533650" y="4716919"/>
            <a:ext cx="1100138" cy="701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editor</a:t>
            </a: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3195638" y="5777368"/>
            <a:ext cx="1047750" cy="4762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data2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2427288" y="536461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Segmento 0</a:t>
            </a: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2789238" y="62044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Segmento 1</a:t>
            </a:r>
          </a:p>
        </p:txBody>
      </p:sp>
      <p:sp>
        <p:nvSpPr>
          <p:cNvPr id="123920" name="Rectangle 25"/>
          <p:cNvSpPr>
            <a:spLocks noChangeArrowheads="1"/>
          </p:cNvSpPr>
          <p:nvPr/>
        </p:nvSpPr>
        <p:spPr bwMode="auto">
          <a:xfrm>
            <a:off x="5799138" y="2665869"/>
            <a:ext cx="677862" cy="3952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68348</a:t>
            </a:r>
          </a:p>
        </p:txBody>
      </p:sp>
      <p:sp>
        <p:nvSpPr>
          <p:cNvPr id="123921" name="Rectangle 24"/>
          <p:cNvSpPr>
            <a:spLocks noChangeArrowheads="1"/>
          </p:cNvSpPr>
          <p:nvPr/>
        </p:nvSpPr>
        <p:spPr bwMode="auto">
          <a:xfrm>
            <a:off x="5097464" y="2665869"/>
            <a:ext cx="701675" cy="3952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4425</a:t>
            </a:r>
          </a:p>
        </p:txBody>
      </p:sp>
      <p:sp>
        <p:nvSpPr>
          <p:cNvPr id="123922" name="Rectangle 23"/>
          <p:cNvSpPr>
            <a:spLocks noChangeArrowheads="1"/>
          </p:cNvSpPr>
          <p:nvPr/>
        </p:nvSpPr>
        <p:spPr bwMode="auto">
          <a:xfrm>
            <a:off x="4389439" y="2665869"/>
            <a:ext cx="7080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s-ES" altLang="es-MX" sz="1400"/>
              <a:t>1</a:t>
            </a:r>
          </a:p>
        </p:txBody>
      </p:sp>
      <p:sp>
        <p:nvSpPr>
          <p:cNvPr id="123923" name="Rectangle 22"/>
          <p:cNvSpPr>
            <a:spLocks noChangeArrowheads="1"/>
          </p:cNvSpPr>
          <p:nvPr/>
        </p:nvSpPr>
        <p:spPr bwMode="auto">
          <a:xfrm>
            <a:off x="5799138" y="2270580"/>
            <a:ext cx="677862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43062</a:t>
            </a:r>
          </a:p>
        </p:txBody>
      </p:sp>
      <p:sp>
        <p:nvSpPr>
          <p:cNvPr id="123924" name="Rectangle 21"/>
          <p:cNvSpPr>
            <a:spLocks noChangeArrowheads="1"/>
          </p:cNvSpPr>
          <p:nvPr/>
        </p:nvSpPr>
        <p:spPr bwMode="auto">
          <a:xfrm>
            <a:off x="5097464" y="2270580"/>
            <a:ext cx="701675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25286</a:t>
            </a:r>
          </a:p>
        </p:txBody>
      </p:sp>
      <p:sp>
        <p:nvSpPr>
          <p:cNvPr id="123925" name="Rectangle 20"/>
          <p:cNvSpPr>
            <a:spLocks noChangeArrowheads="1"/>
          </p:cNvSpPr>
          <p:nvPr/>
        </p:nvSpPr>
        <p:spPr bwMode="auto">
          <a:xfrm>
            <a:off x="4389439" y="2270580"/>
            <a:ext cx="7080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s-ES" altLang="es-MX" sz="1400"/>
              <a:t>0</a:t>
            </a:r>
          </a:p>
        </p:txBody>
      </p:sp>
      <p:sp>
        <p:nvSpPr>
          <p:cNvPr id="123926" name="Rectangle 19"/>
          <p:cNvSpPr>
            <a:spLocks noChangeArrowheads="1"/>
          </p:cNvSpPr>
          <p:nvPr/>
        </p:nvSpPr>
        <p:spPr bwMode="auto">
          <a:xfrm>
            <a:off x="5799138" y="1875294"/>
            <a:ext cx="677862" cy="395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400"/>
              <a:t>Base</a:t>
            </a:r>
          </a:p>
        </p:txBody>
      </p:sp>
      <p:sp>
        <p:nvSpPr>
          <p:cNvPr id="123927" name="Rectangle 18"/>
          <p:cNvSpPr>
            <a:spLocks noChangeArrowheads="1"/>
          </p:cNvSpPr>
          <p:nvPr/>
        </p:nvSpPr>
        <p:spPr bwMode="auto">
          <a:xfrm>
            <a:off x="5097464" y="1875294"/>
            <a:ext cx="701675" cy="395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400"/>
              <a:t>Límite</a:t>
            </a:r>
          </a:p>
        </p:txBody>
      </p:sp>
      <p:sp>
        <p:nvSpPr>
          <p:cNvPr id="123928" name="Rectangle 17"/>
          <p:cNvSpPr>
            <a:spLocks noChangeArrowheads="1"/>
          </p:cNvSpPr>
          <p:nvPr/>
        </p:nvSpPr>
        <p:spPr bwMode="auto">
          <a:xfrm>
            <a:off x="4389439" y="1875294"/>
            <a:ext cx="7080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1400"/>
          </a:p>
        </p:txBody>
      </p:sp>
      <p:sp>
        <p:nvSpPr>
          <p:cNvPr id="123929" name="Line 30"/>
          <p:cNvSpPr>
            <a:spLocks noChangeShapeType="1"/>
          </p:cNvSpPr>
          <p:nvPr/>
        </p:nvSpPr>
        <p:spPr bwMode="auto">
          <a:xfrm>
            <a:off x="4389438" y="1875294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0" name="Line 32"/>
          <p:cNvSpPr>
            <a:spLocks noChangeShapeType="1"/>
          </p:cNvSpPr>
          <p:nvPr/>
        </p:nvSpPr>
        <p:spPr bwMode="auto">
          <a:xfrm>
            <a:off x="5799138" y="1875293"/>
            <a:ext cx="0" cy="1185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1" name="Line 41"/>
          <p:cNvSpPr>
            <a:spLocks noChangeShapeType="1"/>
          </p:cNvSpPr>
          <p:nvPr/>
        </p:nvSpPr>
        <p:spPr bwMode="auto">
          <a:xfrm>
            <a:off x="4389438" y="2270580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2" name="Line 43"/>
          <p:cNvSpPr>
            <a:spLocks noChangeShapeType="1"/>
          </p:cNvSpPr>
          <p:nvPr/>
        </p:nvSpPr>
        <p:spPr bwMode="auto">
          <a:xfrm>
            <a:off x="5097464" y="2270580"/>
            <a:ext cx="1379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3" name="Line 44"/>
          <p:cNvSpPr>
            <a:spLocks noChangeShapeType="1"/>
          </p:cNvSpPr>
          <p:nvPr/>
        </p:nvSpPr>
        <p:spPr bwMode="auto">
          <a:xfrm>
            <a:off x="4389438" y="2665869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4" name="Line 47"/>
          <p:cNvSpPr>
            <a:spLocks noChangeShapeType="1"/>
          </p:cNvSpPr>
          <p:nvPr/>
        </p:nvSpPr>
        <p:spPr bwMode="auto">
          <a:xfrm>
            <a:off x="5097464" y="2665868"/>
            <a:ext cx="1379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5" name="Line 26"/>
          <p:cNvSpPr>
            <a:spLocks noChangeShapeType="1"/>
          </p:cNvSpPr>
          <p:nvPr/>
        </p:nvSpPr>
        <p:spPr bwMode="auto">
          <a:xfrm>
            <a:off x="4389439" y="1875293"/>
            <a:ext cx="7080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6" name="Line 40"/>
          <p:cNvSpPr>
            <a:spLocks noChangeShapeType="1"/>
          </p:cNvSpPr>
          <p:nvPr/>
        </p:nvSpPr>
        <p:spPr bwMode="auto">
          <a:xfrm>
            <a:off x="5097464" y="1875293"/>
            <a:ext cx="13795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7" name="Line 31"/>
          <p:cNvSpPr>
            <a:spLocks noChangeShapeType="1"/>
          </p:cNvSpPr>
          <p:nvPr/>
        </p:nvSpPr>
        <p:spPr bwMode="auto">
          <a:xfrm>
            <a:off x="5097463" y="1875293"/>
            <a:ext cx="0" cy="11858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8" name="Line 33"/>
          <p:cNvSpPr>
            <a:spLocks noChangeShapeType="1"/>
          </p:cNvSpPr>
          <p:nvPr/>
        </p:nvSpPr>
        <p:spPr bwMode="auto">
          <a:xfrm>
            <a:off x="6477000" y="1875293"/>
            <a:ext cx="0" cy="11858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39" name="Line 29"/>
          <p:cNvSpPr>
            <a:spLocks noChangeShapeType="1"/>
          </p:cNvSpPr>
          <p:nvPr/>
        </p:nvSpPr>
        <p:spPr bwMode="auto">
          <a:xfrm>
            <a:off x="4389439" y="3061155"/>
            <a:ext cx="7080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40" name="Line 48"/>
          <p:cNvSpPr>
            <a:spLocks noChangeShapeType="1"/>
          </p:cNvSpPr>
          <p:nvPr/>
        </p:nvSpPr>
        <p:spPr bwMode="auto">
          <a:xfrm>
            <a:off x="5097464" y="3061155"/>
            <a:ext cx="13795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41" name="Rectangle 171"/>
          <p:cNvSpPr>
            <a:spLocks noChangeArrowheads="1"/>
          </p:cNvSpPr>
          <p:nvPr/>
        </p:nvSpPr>
        <p:spPr bwMode="auto">
          <a:xfrm>
            <a:off x="6134101" y="5231269"/>
            <a:ext cx="677863" cy="39528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90003</a:t>
            </a:r>
          </a:p>
        </p:txBody>
      </p:sp>
      <p:sp>
        <p:nvSpPr>
          <p:cNvPr id="123942" name="Rectangle 172"/>
          <p:cNvSpPr>
            <a:spLocks noChangeArrowheads="1"/>
          </p:cNvSpPr>
          <p:nvPr/>
        </p:nvSpPr>
        <p:spPr bwMode="auto">
          <a:xfrm>
            <a:off x="5432426" y="5231269"/>
            <a:ext cx="701675" cy="39528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8850</a:t>
            </a:r>
          </a:p>
        </p:txBody>
      </p:sp>
      <p:sp>
        <p:nvSpPr>
          <p:cNvPr id="123943" name="Rectangle 173"/>
          <p:cNvSpPr>
            <a:spLocks noChangeArrowheads="1"/>
          </p:cNvSpPr>
          <p:nvPr/>
        </p:nvSpPr>
        <p:spPr bwMode="auto">
          <a:xfrm>
            <a:off x="4724401" y="5231269"/>
            <a:ext cx="7080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s-ES" altLang="es-MX" sz="1400"/>
              <a:t>1</a:t>
            </a:r>
          </a:p>
        </p:txBody>
      </p:sp>
      <p:sp>
        <p:nvSpPr>
          <p:cNvPr id="123944" name="Rectangle 174"/>
          <p:cNvSpPr>
            <a:spLocks noChangeArrowheads="1"/>
          </p:cNvSpPr>
          <p:nvPr/>
        </p:nvSpPr>
        <p:spPr bwMode="auto">
          <a:xfrm>
            <a:off x="6134101" y="4835980"/>
            <a:ext cx="677863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43062</a:t>
            </a:r>
          </a:p>
        </p:txBody>
      </p:sp>
      <p:sp>
        <p:nvSpPr>
          <p:cNvPr id="123945" name="Rectangle 175"/>
          <p:cNvSpPr>
            <a:spLocks noChangeArrowheads="1"/>
          </p:cNvSpPr>
          <p:nvPr/>
        </p:nvSpPr>
        <p:spPr bwMode="auto">
          <a:xfrm>
            <a:off x="5432426" y="4835980"/>
            <a:ext cx="701675" cy="395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s-MX" sz="1400"/>
              <a:t>25286</a:t>
            </a:r>
          </a:p>
        </p:txBody>
      </p:sp>
      <p:sp>
        <p:nvSpPr>
          <p:cNvPr id="123946" name="Rectangle 176"/>
          <p:cNvSpPr>
            <a:spLocks noChangeArrowheads="1"/>
          </p:cNvSpPr>
          <p:nvPr/>
        </p:nvSpPr>
        <p:spPr bwMode="auto">
          <a:xfrm>
            <a:off x="4724401" y="4835980"/>
            <a:ext cx="7080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s-ES" altLang="es-MX" sz="1400"/>
              <a:t>0</a:t>
            </a:r>
          </a:p>
        </p:txBody>
      </p:sp>
      <p:sp>
        <p:nvSpPr>
          <p:cNvPr id="123947" name="Rectangle 177"/>
          <p:cNvSpPr>
            <a:spLocks noChangeArrowheads="1"/>
          </p:cNvSpPr>
          <p:nvPr/>
        </p:nvSpPr>
        <p:spPr bwMode="auto">
          <a:xfrm>
            <a:off x="6134101" y="4440694"/>
            <a:ext cx="677863" cy="395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400"/>
              <a:t>Base</a:t>
            </a:r>
          </a:p>
        </p:txBody>
      </p:sp>
      <p:sp>
        <p:nvSpPr>
          <p:cNvPr id="123948" name="Rectangle 178"/>
          <p:cNvSpPr>
            <a:spLocks noChangeArrowheads="1"/>
          </p:cNvSpPr>
          <p:nvPr/>
        </p:nvSpPr>
        <p:spPr bwMode="auto">
          <a:xfrm>
            <a:off x="5432426" y="4440694"/>
            <a:ext cx="701675" cy="395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400"/>
              <a:t>Límite</a:t>
            </a:r>
          </a:p>
        </p:txBody>
      </p:sp>
      <p:sp>
        <p:nvSpPr>
          <p:cNvPr id="123949" name="Rectangle 179"/>
          <p:cNvSpPr>
            <a:spLocks noChangeArrowheads="1"/>
          </p:cNvSpPr>
          <p:nvPr/>
        </p:nvSpPr>
        <p:spPr bwMode="auto">
          <a:xfrm>
            <a:off x="4724401" y="4440694"/>
            <a:ext cx="7080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1400"/>
          </a:p>
        </p:txBody>
      </p:sp>
      <p:sp>
        <p:nvSpPr>
          <p:cNvPr id="123950" name="Line 180"/>
          <p:cNvSpPr>
            <a:spLocks noChangeShapeType="1"/>
          </p:cNvSpPr>
          <p:nvPr/>
        </p:nvSpPr>
        <p:spPr bwMode="auto">
          <a:xfrm>
            <a:off x="4724400" y="4440694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1" name="Line 181"/>
          <p:cNvSpPr>
            <a:spLocks noChangeShapeType="1"/>
          </p:cNvSpPr>
          <p:nvPr/>
        </p:nvSpPr>
        <p:spPr bwMode="auto">
          <a:xfrm>
            <a:off x="6134100" y="4440693"/>
            <a:ext cx="0" cy="1185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2" name="Line 182"/>
          <p:cNvSpPr>
            <a:spLocks noChangeShapeType="1"/>
          </p:cNvSpPr>
          <p:nvPr/>
        </p:nvSpPr>
        <p:spPr bwMode="auto">
          <a:xfrm>
            <a:off x="4724400" y="4835980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3" name="Line 183"/>
          <p:cNvSpPr>
            <a:spLocks noChangeShapeType="1"/>
          </p:cNvSpPr>
          <p:nvPr/>
        </p:nvSpPr>
        <p:spPr bwMode="auto">
          <a:xfrm>
            <a:off x="5432425" y="4835980"/>
            <a:ext cx="137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4" name="Line 184"/>
          <p:cNvSpPr>
            <a:spLocks noChangeShapeType="1"/>
          </p:cNvSpPr>
          <p:nvPr/>
        </p:nvSpPr>
        <p:spPr bwMode="auto">
          <a:xfrm>
            <a:off x="4724400" y="5231269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5" name="Line 185"/>
          <p:cNvSpPr>
            <a:spLocks noChangeShapeType="1"/>
          </p:cNvSpPr>
          <p:nvPr/>
        </p:nvSpPr>
        <p:spPr bwMode="auto">
          <a:xfrm>
            <a:off x="5432425" y="5231268"/>
            <a:ext cx="137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6" name="Line 186"/>
          <p:cNvSpPr>
            <a:spLocks noChangeShapeType="1"/>
          </p:cNvSpPr>
          <p:nvPr/>
        </p:nvSpPr>
        <p:spPr bwMode="auto">
          <a:xfrm>
            <a:off x="4724401" y="4440693"/>
            <a:ext cx="7080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7" name="Line 187"/>
          <p:cNvSpPr>
            <a:spLocks noChangeShapeType="1"/>
          </p:cNvSpPr>
          <p:nvPr/>
        </p:nvSpPr>
        <p:spPr bwMode="auto">
          <a:xfrm>
            <a:off x="5432425" y="4440693"/>
            <a:ext cx="13795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8" name="Line 188"/>
          <p:cNvSpPr>
            <a:spLocks noChangeShapeType="1"/>
          </p:cNvSpPr>
          <p:nvPr/>
        </p:nvSpPr>
        <p:spPr bwMode="auto">
          <a:xfrm>
            <a:off x="5432425" y="4440693"/>
            <a:ext cx="0" cy="11858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59" name="Line 189"/>
          <p:cNvSpPr>
            <a:spLocks noChangeShapeType="1"/>
          </p:cNvSpPr>
          <p:nvPr/>
        </p:nvSpPr>
        <p:spPr bwMode="auto">
          <a:xfrm>
            <a:off x="6811963" y="4440693"/>
            <a:ext cx="0" cy="11858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60" name="Line 190"/>
          <p:cNvSpPr>
            <a:spLocks noChangeShapeType="1"/>
          </p:cNvSpPr>
          <p:nvPr/>
        </p:nvSpPr>
        <p:spPr bwMode="auto">
          <a:xfrm>
            <a:off x="4724401" y="5626555"/>
            <a:ext cx="7080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61" name="Line 191"/>
          <p:cNvSpPr>
            <a:spLocks noChangeShapeType="1"/>
          </p:cNvSpPr>
          <p:nvPr/>
        </p:nvSpPr>
        <p:spPr bwMode="auto">
          <a:xfrm>
            <a:off x="5432425" y="5626555"/>
            <a:ext cx="13795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962" name="Text Box 192"/>
          <p:cNvSpPr txBox="1">
            <a:spLocks noChangeArrowheads="1"/>
          </p:cNvSpPr>
          <p:nvPr/>
        </p:nvSpPr>
        <p:spPr bwMode="auto">
          <a:xfrm>
            <a:off x="4751388" y="3067506"/>
            <a:ext cx="218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600"/>
              <a:t>Tabla de segmentos para el proceso P</a:t>
            </a:r>
            <a:r>
              <a:rPr lang="es-ES" altLang="es-MX" sz="1600" baseline="-25000"/>
              <a:t>1</a:t>
            </a:r>
          </a:p>
        </p:txBody>
      </p:sp>
      <p:sp>
        <p:nvSpPr>
          <p:cNvPr id="123963" name="Text Box 193"/>
          <p:cNvSpPr txBox="1">
            <a:spLocks noChangeArrowheads="1"/>
          </p:cNvSpPr>
          <p:nvPr/>
        </p:nvSpPr>
        <p:spPr bwMode="auto">
          <a:xfrm>
            <a:off x="5106988" y="5624969"/>
            <a:ext cx="218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600"/>
              <a:t>Tabla de segmentos para el proceso P</a:t>
            </a:r>
            <a:r>
              <a:rPr lang="es-ES" altLang="es-MX" sz="1600" baseline="-25000"/>
              <a:t>2</a:t>
            </a:r>
          </a:p>
        </p:txBody>
      </p:sp>
      <p:sp>
        <p:nvSpPr>
          <p:cNvPr id="123964" name="Rectangle 194"/>
          <p:cNvSpPr>
            <a:spLocks noChangeArrowheads="1"/>
          </p:cNvSpPr>
          <p:nvPr/>
        </p:nvSpPr>
        <p:spPr bwMode="auto">
          <a:xfrm>
            <a:off x="8250239" y="5397955"/>
            <a:ext cx="1343025" cy="38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965" name="Rectangle 195"/>
          <p:cNvSpPr>
            <a:spLocks noChangeArrowheads="1"/>
          </p:cNvSpPr>
          <p:nvPr/>
        </p:nvSpPr>
        <p:spPr bwMode="auto">
          <a:xfrm>
            <a:off x="8245476" y="4975681"/>
            <a:ext cx="1343025" cy="4159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data2</a:t>
            </a:r>
          </a:p>
        </p:txBody>
      </p:sp>
      <p:sp>
        <p:nvSpPr>
          <p:cNvPr id="123966" name="Rectangle 196"/>
          <p:cNvSpPr>
            <a:spLocks noChangeArrowheads="1"/>
          </p:cNvSpPr>
          <p:nvPr/>
        </p:nvSpPr>
        <p:spPr bwMode="auto">
          <a:xfrm>
            <a:off x="8243889" y="4270830"/>
            <a:ext cx="1343025" cy="692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967" name="Rectangle 197"/>
          <p:cNvSpPr>
            <a:spLocks noChangeArrowheads="1"/>
          </p:cNvSpPr>
          <p:nvPr/>
        </p:nvSpPr>
        <p:spPr bwMode="auto">
          <a:xfrm>
            <a:off x="8245476" y="4046993"/>
            <a:ext cx="1343025" cy="2079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data1</a:t>
            </a:r>
          </a:p>
        </p:txBody>
      </p:sp>
      <p:sp>
        <p:nvSpPr>
          <p:cNvPr id="123968" name="Rectangle 198"/>
          <p:cNvSpPr>
            <a:spLocks noChangeArrowheads="1"/>
          </p:cNvSpPr>
          <p:nvPr/>
        </p:nvSpPr>
        <p:spPr bwMode="auto">
          <a:xfrm>
            <a:off x="8247064" y="3235781"/>
            <a:ext cx="1343025" cy="803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editor</a:t>
            </a:r>
          </a:p>
        </p:txBody>
      </p:sp>
      <p:sp>
        <p:nvSpPr>
          <p:cNvPr id="123969" name="Rectangle 199"/>
          <p:cNvSpPr>
            <a:spLocks noChangeArrowheads="1"/>
          </p:cNvSpPr>
          <p:nvPr/>
        </p:nvSpPr>
        <p:spPr bwMode="auto">
          <a:xfrm>
            <a:off x="8245476" y="2745244"/>
            <a:ext cx="1343025" cy="48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970" name="Text Box 201"/>
          <p:cNvSpPr txBox="1">
            <a:spLocks noChangeArrowheads="1"/>
          </p:cNvSpPr>
          <p:nvPr/>
        </p:nvSpPr>
        <p:spPr bwMode="auto">
          <a:xfrm>
            <a:off x="7397750" y="520428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98553</a:t>
            </a:r>
          </a:p>
        </p:txBody>
      </p:sp>
      <p:sp>
        <p:nvSpPr>
          <p:cNvPr id="123971" name="Text Box 202"/>
          <p:cNvSpPr txBox="1">
            <a:spLocks noChangeArrowheads="1"/>
          </p:cNvSpPr>
          <p:nvPr/>
        </p:nvSpPr>
        <p:spPr bwMode="auto">
          <a:xfrm>
            <a:off x="7426325" y="478994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90003</a:t>
            </a:r>
          </a:p>
        </p:txBody>
      </p:sp>
      <p:sp>
        <p:nvSpPr>
          <p:cNvPr id="123972" name="Text Box 203"/>
          <p:cNvSpPr txBox="1">
            <a:spLocks noChangeArrowheads="1"/>
          </p:cNvSpPr>
          <p:nvPr/>
        </p:nvSpPr>
        <p:spPr bwMode="auto">
          <a:xfrm>
            <a:off x="7426325" y="4083506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72773</a:t>
            </a:r>
          </a:p>
        </p:txBody>
      </p:sp>
      <p:sp>
        <p:nvSpPr>
          <p:cNvPr id="123973" name="Text Box 204"/>
          <p:cNvSpPr txBox="1">
            <a:spLocks noChangeArrowheads="1"/>
          </p:cNvSpPr>
          <p:nvPr/>
        </p:nvSpPr>
        <p:spPr bwMode="auto">
          <a:xfrm>
            <a:off x="7453313" y="381998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68348</a:t>
            </a:r>
          </a:p>
        </p:txBody>
      </p:sp>
      <p:sp>
        <p:nvSpPr>
          <p:cNvPr id="123974" name="Text Box 205"/>
          <p:cNvSpPr txBox="1">
            <a:spLocks noChangeArrowheads="1"/>
          </p:cNvSpPr>
          <p:nvPr/>
        </p:nvSpPr>
        <p:spPr bwMode="auto">
          <a:xfrm>
            <a:off x="7412038" y="313259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43062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Manejo de la memoria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Espacio de direcciones lógico vs espacio de direcciones físico</a:t>
            </a:r>
          </a:p>
          <a:p>
            <a:pPr eaLnBrk="1" hangingPunct="1"/>
            <a:r>
              <a:rPr lang="es-ES" altLang="es-MX" dirty="0"/>
              <a:t>Intercambio </a:t>
            </a:r>
          </a:p>
          <a:p>
            <a:pPr eaLnBrk="1" hangingPunct="1"/>
            <a:r>
              <a:rPr lang="es-ES" altLang="es-MX" dirty="0"/>
              <a:t>Asignación contigua</a:t>
            </a:r>
          </a:p>
          <a:p>
            <a:pPr eaLnBrk="1" hangingPunct="1"/>
            <a:r>
              <a:rPr lang="es-ES" altLang="es-MX" dirty="0"/>
              <a:t>Paginación</a:t>
            </a:r>
          </a:p>
          <a:p>
            <a:pPr eaLnBrk="1" hangingPunct="1"/>
            <a:r>
              <a:rPr lang="es-ES" altLang="es-MX" dirty="0"/>
              <a:t>Segmentación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Segmentación con Paginación</a:t>
            </a:r>
          </a:p>
        </p:txBody>
      </p:sp>
    </p:spTree>
    <p:extLst>
      <p:ext uri="{BB962C8B-B14F-4D97-AF65-F5344CB8AC3E}">
        <p14:creationId xmlns:p14="http://schemas.microsoft.com/office/powerpoint/2010/main" val="42409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Asociando instrucciones y datos a direcciones de memoria</a:t>
            </a: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2831432" y="2054575"/>
            <a:ext cx="6529137" cy="593558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MX" sz="2800" dirty="0"/>
              <a:t>Puede darse de 3 formas distintas</a:t>
            </a:r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2253574" y="3537968"/>
            <a:ext cx="4708359" cy="2145268"/>
          </a:xfrm>
          <a:prstGeom prst="round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000" b="1" dirty="0">
                <a:solidFill>
                  <a:schemeClr val="tx1"/>
                </a:solidFill>
                <a:latin typeface="Arial" charset="0"/>
              </a:rPr>
              <a:t>Tiempo de compilación: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Se conocen a priori las direcciones de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Código absoluto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Debe recompilarse si cambia la dirección inicial del programa</a:t>
            </a: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4229520" y="3446601"/>
            <a:ext cx="3847681" cy="1464231"/>
          </a:xfrm>
          <a:prstGeom prst="roundRect">
            <a:avLst/>
          </a:prstGeom>
          <a:solidFill>
            <a:srgbClr val="99FF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000" b="1" dirty="0">
                <a:solidFill>
                  <a:schemeClr val="tx1"/>
                </a:solidFill>
                <a:latin typeface="Arial" charset="0"/>
              </a:rPr>
              <a:t>Tiempo de carga: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Código </a:t>
            </a:r>
            <a:r>
              <a:rPr lang="es-MX" sz="2000" dirty="0" err="1">
                <a:solidFill>
                  <a:schemeClr val="tx1"/>
                </a:solidFill>
                <a:latin typeface="Arial" charset="0"/>
              </a:rPr>
              <a:t>relocalizable</a:t>
            </a:r>
            <a:endParaRPr lang="es-MX" sz="2000" dirty="0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Una vez cargado, no se puede mover en la memoria</a:t>
            </a: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4968616" y="3561230"/>
            <a:ext cx="5309119" cy="214526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000" b="1" dirty="0">
                <a:solidFill>
                  <a:schemeClr val="tx1"/>
                </a:solidFill>
                <a:latin typeface="Arial" charset="0"/>
              </a:rPr>
              <a:t>Tiempo de ejecución: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El proceso puede moverse en la memoria durante su ejecución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La asignación de direcciones se hace hasta el momento de la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Arial" charset="0"/>
              </a:rPr>
              <a:t>Se requiere hardware especial</a:t>
            </a:r>
          </a:p>
        </p:txBody>
      </p:sp>
    </p:spTree>
    <p:extLst>
      <p:ext uri="{BB962C8B-B14F-4D97-AF65-F5344CB8AC3E}">
        <p14:creationId xmlns:p14="http://schemas.microsoft.com/office/powerpoint/2010/main" val="2286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ES" altLang="es-MX" dirty="0"/>
              <a:t>Esquema de traducción de direcciones de MULTICS</a:t>
            </a:r>
          </a:p>
        </p:txBody>
      </p:sp>
      <p:sp>
        <p:nvSpPr>
          <p:cNvPr id="128006" name="Rectangle 5"/>
          <p:cNvSpPr>
            <a:spLocks noChangeArrowheads="1"/>
          </p:cNvSpPr>
          <p:nvPr/>
        </p:nvSpPr>
        <p:spPr bwMode="auto">
          <a:xfrm>
            <a:off x="2528889" y="2270352"/>
            <a:ext cx="517525" cy="330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</a:t>
            </a:r>
          </a:p>
        </p:txBody>
      </p:sp>
      <p:sp>
        <p:nvSpPr>
          <p:cNvPr id="128007" name="Rectangle 6"/>
          <p:cNvSpPr>
            <a:spLocks noChangeArrowheads="1"/>
          </p:cNvSpPr>
          <p:nvPr/>
        </p:nvSpPr>
        <p:spPr bwMode="auto">
          <a:xfrm>
            <a:off x="3036889" y="2275114"/>
            <a:ext cx="517525" cy="33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/>
              <a:t>d</a:t>
            </a:r>
          </a:p>
        </p:txBody>
      </p:sp>
      <p:sp>
        <p:nvSpPr>
          <p:cNvPr id="128008" name="Text Box 7"/>
          <p:cNvSpPr txBox="1">
            <a:spLocks noChangeArrowheads="1"/>
          </p:cNvSpPr>
          <p:nvPr/>
        </p:nvSpPr>
        <p:spPr bwMode="auto">
          <a:xfrm>
            <a:off x="2344739" y="1917927"/>
            <a:ext cx="1436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Dirección lógica</a:t>
            </a:r>
          </a:p>
        </p:txBody>
      </p:sp>
      <p:sp>
        <p:nvSpPr>
          <p:cNvPr id="128009" name="Oval 8"/>
          <p:cNvSpPr>
            <a:spLocks noChangeArrowheads="1"/>
          </p:cNvSpPr>
          <p:nvPr/>
        </p:nvSpPr>
        <p:spPr bwMode="auto">
          <a:xfrm>
            <a:off x="2584451" y="3168878"/>
            <a:ext cx="396875" cy="371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+</a:t>
            </a:r>
          </a:p>
        </p:txBody>
      </p:sp>
      <p:sp>
        <p:nvSpPr>
          <p:cNvPr id="128010" name="Rectangle 15"/>
          <p:cNvSpPr>
            <a:spLocks noChangeArrowheads="1"/>
          </p:cNvSpPr>
          <p:nvPr/>
        </p:nvSpPr>
        <p:spPr bwMode="auto">
          <a:xfrm>
            <a:off x="4738845" y="3570515"/>
            <a:ext cx="968217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2000"/>
          </a:p>
        </p:txBody>
      </p:sp>
      <p:sp>
        <p:nvSpPr>
          <p:cNvPr id="128011" name="Rectangle 14"/>
          <p:cNvSpPr>
            <a:spLocks noChangeArrowheads="1"/>
          </p:cNvSpPr>
          <p:nvPr/>
        </p:nvSpPr>
        <p:spPr bwMode="auto">
          <a:xfrm>
            <a:off x="3736975" y="3570515"/>
            <a:ext cx="1001867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2000"/>
          </a:p>
        </p:txBody>
      </p:sp>
      <p:sp>
        <p:nvSpPr>
          <p:cNvPr id="128012" name="Rectangle 13"/>
          <p:cNvSpPr>
            <a:spLocks noChangeArrowheads="1"/>
          </p:cNvSpPr>
          <p:nvPr/>
        </p:nvSpPr>
        <p:spPr bwMode="auto">
          <a:xfrm>
            <a:off x="4738842" y="3206978"/>
            <a:ext cx="96822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050" dirty="0">
                <a:latin typeface="Arial Narrow" panose="020B0606020202030204" pitchFamily="34" charset="0"/>
                <a:cs typeface="Courier New" panose="02070309020205020404" pitchFamily="49" charset="0"/>
              </a:rPr>
              <a:t>Base de la tabla de páginas</a:t>
            </a:r>
          </a:p>
        </p:txBody>
      </p:sp>
      <p:sp>
        <p:nvSpPr>
          <p:cNvPr id="128013" name="Rectangle 12"/>
          <p:cNvSpPr>
            <a:spLocks noChangeArrowheads="1"/>
          </p:cNvSpPr>
          <p:nvPr/>
        </p:nvSpPr>
        <p:spPr bwMode="auto">
          <a:xfrm>
            <a:off x="3736975" y="3206978"/>
            <a:ext cx="999489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100" dirty="0">
                <a:latin typeface="Arial Narrow" panose="020B0606020202030204" pitchFamily="34" charset="0"/>
              </a:rPr>
              <a:t>Longitud del segmento</a:t>
            </a:r>
          </a:p>
        </p:txBody>
      </p:sp>
      <p:sp>
        <p:nvSpPr>
          <p:cNvPr id="128014" name="Rectangle 11"/>
          <p:cNvSpPr>
            <a:spLocks noChangeArrowheads="1"/>
          </p:cNvSpPr>
          <p:nvPr/>
        </p:nvSpPr>
        <p:spPr bwMode="auto">
          <a:xfrm>
            <a:off x="4731701" y="2967265"/>
            <a:ext cx="975362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2000"/>
          </a:p>
        </p:txBody>
      </p:sp>
      <p:sp>
        <p:nvSpPr>
          <p:cNvPr id="128015" name="Rectangle 10"/>
          <p:cNvSpPr>
            <a:spLocks noChangeArrowheads="1"/>
          </p:cNvSpPr>
          <p:nvPr/>
        </p:nvSpPr>
        <p:spPr bwMode="auto">
          <a:xfrm>
            <a:off x="3736975" y="2967265"/>
            <a:ext cx="999489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s-MX" sz="2000"/>
          </a:p>
        </p:txBody>
      </p:sp>
      <p:sp>
        <p:nvSpPr>
          <p:cNvPr id="128016" name="Line 17"/>
          <p:cNvSpPr>
            <a:spLocks noChangeShapeType="1"/>
          </p:cNvSpPr>
          <p:nvPr/>
        </p:nvSpPr>
        <p:spPr bwMode="auto">
          <a:xfrm>
            <a:off x="3731417" y="3206978"/>
            <a:ext cx="1975645" cy="63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18" name="Text Box 31"/>
          <p:cNvSpPr txBox="1">
            <a:spLocks noChangeArrowheads="1"/>
          </p:cNvSpPr>
          <p:nvPr/>
        </p:nvSpPr>
        <p:spPr bwMode="auto">
          <a:xfrm>
            <a:off x="4068763" y="3888014"/>
            <a:ext cx="1560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/>
              <a:t>Tabla de segmentos</a:t>
            </a:r>
          </a:p>
        </p:txBody>
      </p:sp>
      <p:sp>
        <p:nvSpPr>
          <p:cNvPr id="128019" name="Line 32"/>
          <p:cNvSpPr>
            <a:spLocks noChangeShapeType="1"/>
          </p:cNvSpPr>
          <p:nvPr/>
        </p:nvSpPr>
        <p:spPr bwMode="auto">
          <a:xfrm flipV="1">
            <a:off x="2968627" y="3362552"/>
            <a:ext cx="76834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20" name="Line 33"/>
          <p:cNvSpPr>
            <a:spLocks noChangeShapeType="1"/>
          </p:cNvSpPr>
          <p:nvPr/>
        </p:nvSpPr>
        <p:spPr bwMode="auto">
          <a:xfrm>
            <a:off x="2768600" y="2624365"/>
            <a:ext cx="14288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21" name="Line 34"/>
          <p:cNvSpPr>
            <a:spLocks noChangeShapeType="1"/>
          </p:cNvSpPr>
          <p:nvPr/>
        </p:nvSpPr>
        <p:spPr bwMode="auto">
          <a:xfrm flipV="1">
            <a:off x="2781300" y="355146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22" name="Text Box 35"/>
          <p:cNvSpPr txBox="1">
            <a:spLocks noChangeArrowheads="1"/>
          </p:cNvSpPr>
          <p:nvPr/>
        </p:nvSpPr>
        <p:spPr bwMode="auto">
          <a:xfrm>
            <a:off x="2506664" y="3938815"/>
            <a:ext cx="522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000"/>
              <a:t>STBR</a:t>
            </a:r>
          </a:p>
        </p:txBody>
      </p:sp>
      <p:sp>
        <p:nvSpPr>
          <p:cNvPr id="128023" name="AutoShape 36"/>
          <p:cNvSpPr>
            <a:spLocks noChangeArrowheads="1"/>
          </p:cNvSpPr>
          <p:nvPr/>
        </p:nvSpPr>
        <p:spPr bwMode="auto">
          <a:xfrm>
            <a:off x="6346825" y="2924402"/>
            <a:ext cx="649288" cy="4381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&lt;=</a:t>
            </a:r>
          </a:p>
        </p:txBody>
      </p:sp>
      <p:sp>
        <p:nvSpPr>
          <p:cNvPr id="128024" name="Rectangle 37"/>
          <p:cNvSpPr>
            <a:spLocks noChangeArrowheads="1"/>
          </p:cNvSpPr>
          <p:nvPr/>
        </p:nvSpPr>
        <p:spPr bwMode="auto">
          <a:xfrm>
            <a:off x="7316789" y="3959452"/>
            <a:ext cx="517525" cy="330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p</a:t>
            </a:r>
          </a:p>
        </p:txBody>
      </p:sp>
      <p:sp>
        <p:nvSpPr>
          <p:cNvPr id="128025" name="Rectangle 38"/>
          <p:cNvSpPr>
            <a:spLocks noChangeArrowheads="1"/>
          </p:cNvSpPr>
          <p:nvPr/>
        </p:nvSpPr>
        <p:spPr bwMode="auto">
          <a:xfrm>
            <a:off x="7824789" y="3964214"/>
            <a:ext cx="517525" cy="330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d’</a:t>
            </a:r>
          </a:p>
        </p:txBody>
      </p:sp>
      <p:sp>
        <p:nvSpPr>
          <p:cNvPr id="128026" name="Rectangle 39"/>
          <p:cNvSpPr>
            <a:spLocks noChangeArrowheads="1"/>
          </p:cNvSpPr>
          <p:nvPr/>
        </p:nvSpPr>
        <p:spPr bwMode="auto">
          <a:xfrm>
            <a:off x="7307264" y="4940527"/>
            <a:ext cx="517525" cy="330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f</a:t>
            </a:r>
          </a:p>
        </p:txBody>
      </p:sp>
      <p:sp>
        <p:nvSpPr>
          <p:cNvPr id="128027" name="Rectangle 40"/>
          <p:cNvSpPr>
            <a:spLocks noChangeArrowheads="1"/>
          </p:cNvSpPr>
          <p:nvPr/>
        </p:nvSpPr>
        <p:spPr bwMode="auto">
          <a:xfrm>
            <a:off x="7815264" y="4945289"/>
            <a:ext cx="517525" cy="330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d’</a:t>
            </a:r>
          </a:p>
        </p:txBody>
      </p:sp>
      <p:sp>
        <p:nvSpPr>
          <p:cNvPr id="128028" name="Rectangle 41"/>
          <p:cNvSpPr>
            <a:spLocks noChangeArrowheads="1"/>
          </p:cNvSpPr>
          <p:nvPr/>
        </p:nvSpPr>
        <p:spPr bwMode="auto">
          <a:xfrm>
            <a:off x="6253164" y="4629378"/>
            <a:ext cx="623887" cy="1087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8029" name="Rectangle 42"/>
          <p:cNvSpPr>
            <a:spLocks noChangeArrowheads="1"/>
          </p:cNvSpPr>
          <p:nvPr/>
        </p:nvSpPr>
        <p:spPr bwMode="auto">
          <a:xfrm>
            <a:off x="6253164" y="5027840"/>
            <a:ext cx="623887" cy="2508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f</a:t>
            </a:r>
          </a:p>
        </p:txBody>
      </p:sp>
      <p:sp>
        <p:nvSpPr>
          <p:cNvPr id="128030" name="Oval 43"/>
          <p:cNvSpPr>
            <a:spLocks noChangeArrowheads="1"/>
          </p:cNvSpPr>
          <p:nvPr/>
        </p:nvSpPr>
        <p:spPr bwMode="auto">
          <a:xfrm>
            <a:off x="5172076" y="4935765"/>
            <a:ext cx="396875" cy="371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+</a:t>
            </a:r>
          </a:p>
        </p:txBody>
      </p:sp>
      <p:sp>
        <p:nvSpPr>
          <p:cNvPr id="128031" name="Rectangle 44"/>
          <p:cNvSpPr>
            <a:spLocks noChangeArrowheads="1"/>
          </p:cNvSpPr>
          <p:nvPr/>
        </p:nvSpPr>
        <p:spPr bwMode="auto">
          <a:xfrm>
            <a:off x="8799514" y="2879952"/>
            <a:ext cx="1246187" cy="2703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Memoria</a:t>
            </a:r>
          </a:p>
        </p:txBody>
      </p:sp>
      <p:sp>
        <p:nvSpPr>
          <p:cNvPr id="128032" name="Line 45"/>
          <p:cNvSpPr>
            <a:spLocks noChangeShapeType="1"/>
          </p:cNvSpPr>
          <p:nvPr/>
        </p:nvSpPr>
        <p:spPr bwMode="auto">
          <a:xfrm>
            <a:off x="3286125" y="2614839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3" name="Line 46"/>
          <p:cNvSpPr>
            <a:spLocks noChangeShapeType="1"/>
          </p:cNvSpPr>
          <p:nvPr/>
        </p:nvSpPr>
        <p:spPr bwMode="auto">
          <a:xfrm>
            <a:off x="3273425" y="2735489"/>
            <a:ext cx="337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4" name="Line 47"/>
          <p:cNvSpPr>
            <a:spLocks noChangeShapeType="1"/>
          </p:cNvSpPr>
          <p:nvPr/>
        </p:nvSpPr>
        <p:spPr bwMode="auto">
          <a:xfrm flipH="1">
            <a:off x="6650039" y="2748189"/>
            <a:ext cx="1428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5" name="Line 48"/>
          <p:cNvSpPr>
            <a:spLocks noChangeShapeType="1"/>
          </p:cNvSpPr>
          <p:nvPr/>
        </p:nvSpPr>
        <p:spPr bwMode="auto">
          <a:xfrm flipH="1" flipV="1">
            <a:off x="3506153" y="3264127"/>
            <a:ext cx="209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6" name="Line 49"/>
          <p:cNvSpPr>
            <a:spLocks noChangeShapeType="1"/>
          </p:cNvSpPr>
          <p:nvPr/>
        </p:nvSpPr>
        <p:spPr bwMode="auto">
          <a:xfrm flipV="1">
            <a:off x="3498533" y="287995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7" name="Line 50"/>
          <p:cNvSpPr>
            <a:spLocks noChangeShapeType="1"/>
          </p:cNvSpPr>
          <p:nvPr/>
        </p:nvSpPr>
        <p:spPr bwMode="auto">
          <a:xfrm flipV="1">
            <a:off x="3514726" y="2879952"/>
            <a:ext cx="2528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8" name="Line 51"/>
          <p:cNvSpPr>
            <a:spLocks noChangeShapeType="1"/>
          </p:cNvSpPr>
          <p:nvPr/>
        </p:nvSpPr>
        <p:spPr bwMode="auto">
          <a:xfrm>
            <a:off x="6054725" y="2854552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39" name="Line 52"/>
          <p:cNvSpPr>
            <a:spLocks noChangeShapeType="1"/>
          </p:cNvSpPr>
          <p:nvPr/>
        </p:nvSpPr>
        <p:spPr bwMode="auto">
          <a:xfrm>
            <a:off x="6056313" y="3132364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0" name="Line 53"/>
          <p:cNvSpPr>
            <a:spLocks noChangeShapeType="1"/>
          </p:cNvSpPr>
          <p:nvPr/>
        </p:nvSpPr>
        <p:spPr bwMode="auto">
          <a:xfrm>
            <a:off x="6665913" y="3357789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1" name="Rectangle 54"/>
          <p:cNvSpPr>
            <a:spLocks noChangeArrowheads="1"/>
          </p:cNvSpPr>
          <p:nvPr/>
        </p:nvSpPr>
        <p:spPr bwMode="auto">
          <a:xfrm>
            <a:off x="7550151" y="3357789"/>
            <a:ext cx="517525" cy="33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/>
              <a:t>d</a:t>
            </a:r>
          </a:p>
        </p:txBody>
      </p:sp>
      <p:sp>
        <p:nvSpPr>
          <p:cNvPr id="128042" name="Line 55"/>
          <p:cNvSpPr>
            <a:spLocks noChangeShapeType="1"/>
          </p:cNvSpPr>
          <p:nvPr/>
        </p:nvSpPr>
        <p:spPr bwMode="auto">
          <a:xfrm>
            <a:off x="6983414" y="3145064"/>
            <a:ext cx="795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3" name="Line 56"/>
          <p:cNvSpPr>
            <a:spLocks noChangeShapeType="1"/>
          </p:cNvSpPr>
          <p:nvPr/>
        </p:nvSpPr>
        <p:spPr bwMode="auto">
          <a:xfrm>
            <a:off x="7791450" y="3145065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4" name="Line 57"/>
          <p:cNvSpPr>
            <a:spLocks noChangeShapeType="1"/>
          </p:cNvSpPr>
          <p:nvPr/>
        </p:nvSpPr>
        <p:spPr bwMode="auto">
          <a:xfrm>
            <a:off x="7829550" y="3689577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5" name="Line 58"/>
          <p:cNvSpPr>
            <a:spLocks noChangeShapeType="1"/>
          </p:cNvSpPr>
          <p:nvPr/>
        </p:nvSpPr>
        <p:spPr bwMode="auto">
          <a:xfrm>
            <a:off x="8056563" y="4299177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6" name="Text Box 59"/>
          <p:cNvSpPr txBox="1">
            <a:spLocks noChangeArrowheads="1"/>
          </p:cNvSpPr>
          <p:nvPr/>
        </p:nvSpPr>
        <p:spPr bwMode="auto">
          <a:xfrm>
            <a:off x="6178551" y="3643539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 dirty="0"/>
              <a:t>excepción</a:t>
            </a:r>
          </a:p>
        </p:txBody>
      </p:sp>
      <p:sp>
        <p:nvSpPr>
          <p:cNvPr id="128047" name="Line 60"/>
          <p:cNvSpPr>
            <a:spLocks noChangeShapeType="1"/>
          </p:cNvSpPr>
          <p:nvPr/>
        </p:nvSpPr>
        <p:spPr bwMode="auto">
          <a:xfrm>
            <a:off x="8321675" y="5092927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8" name="Line 61"/>
          <p:cNvSpPr>
            <a:spLocks noChangeShapeType="1"/>
          </p:cNvSpPr>
          <p:nvPr/>
        </p:nvSpPr>
        <p:spPr bwMode="auto">
          <a:xfrm>
            <a:off x="6877051" y="5132614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49" name="Line 62"/>
          <p:cNvSpPr>
            <a:spLocks noChangeShapeType="1"/>
          </p:cNvSpPr>
          <p:nvPr/>
        </p:nvSpPr>
        <p:spPr bwMode="auto">
          <a:xfrm>
            <a:off x="5605463" y="51326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0" name="Line 63"/>
          <p:cNvSpPr>
            <a:spLocks noChangeShapeType="1"/>
          </p:cNvSpPr>
          <p:nvPr/>
        </p:nvSpPr>
        <p:spPr bwMode="auto">
          <a:xfrm>
            <a:off x="5710239" y="3435577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1" name="Line 64"/>
          <p:cNvSpPr>
            <a:spLocks noChangeShapeType="1"/>
          </p:cNvSpPr>
          <p:nvPr/>
        </p:nvSpPr>
        <p:spPr bwMode="auto">
          <a:xfrm>
            <a:off x="5910263" y="3437165"/>
            <a:ext cx="0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2" name="Line 65"/>
          <p:cNvSpPr>
            <a:spLocks noChangeShapeType="1"/>
          </p:cNvSpPr>
          <p:nvPr/>
        </p:nvSpPr>
        <p:spPr bwMode="auto">
          <a:xfrm flipH="1">
            <a:off x="4797425" y="4284889"/>
            <a:ext cx="1100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3" name="Line 66"/>
          <p:cNvSpPr>
            <a:spLocks noChangeShapeType="1"/>
          </p:cNvSpPr>
          <p:nvPr/>
        </p:nvSpPr>
        <p:spPr bwMode="auto">
          <a:xfrm>
            <a:off x="4797425" y="4284890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4" name="Line 67"/>
          <p:cNvSpPr>
            <a:spLocks noChangeShapeType="1"/>
          </p:cNvSpPr>
          <p:nvPr/>
        </p:nvSpPr>
        <p:spPr bwMode="auto">
          <a:xfrm>
            <a:off x="4810125" y="5143727"/>
            <a:ext cx="33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5" name="Line 68"/>
          <p:cNvSpPr>
            <a:spLocks noChangeShapeType="1"/>
          </p:cNvSpPr>
          <p:nvPr/>
        </p:nvSpPr>
        <p:spPr bwMode="auto">
          <a:xfrm>
            <a:off x="7553325" y="4284889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6" name="Line 69"/>
          <p:cNvSpPr>
            <a:spLocks noChangeShapeType="1"/>
          </p:cNvSpPr>
          <p:nvPr/>
        </p:nvSpPr>
        <p:spPr bwMode="auto">
          <a:xfrm flipH="1">
            <a:off x="5367339" y="4470627"/>
            <a:ext cx="218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7" name="Line 70"/>
          <p:cNvSpPr>
            <a:spLocks noChangeShapeType="1"/>
          </p:cNvSpPr>
          <p:nvPr/>
        </p:nvSpPr>
        <p:spPr bwMode="auto">
          <a:xfrm>
            <a:off x="5367338" y="4470628"/>
            <a:ext cx="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058" name="Text Box 71"/>
          <p:cNvSpPr txBox="1">
            <a:spLocks noChangeArrowheads="1"/>
          </p:cNvSpPr>
          <p:nvPr/>
        </p:nvSpPr>
        <p:spPr bwMode="auto">
          <a:xfrm>
            <a:off x="5830889" y="5778727"/>
            <a:ext cx="14049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Tabla de páginas para segmentos</a:t>
            </a:r>
          </a:p>
        </p:txBody>
      </p:sp>
      <p:sp>
        <p:nvSpPr>
          <p:cNvPr id="128059" name="Text Box 72"/>
          <p:cNvSpPr txBox="1">
            <a:spLocks noChangeArrowheads="1"/>
          </p:cNvSpPr>
          <p:nvPr/>
        </p:nvSpPr>
        <p:spPr bwMode="auto">
          <a:xfrm>
            <a:off x="7289800" y="5337403"/>
            <a:ext cx="1214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200"/>
              <a:t>Dirección física</a:t>
            </a:r>
          </a:p>
        </p:txBody>
      </p:sp>
      <p:sp>
        <p:nvSpPr>
          <p:cNvPr id="128060" name="Text Box 75"/>
          <p:cNvSpPr txBox="1">
            <a:spLocks noChangeArrowheads="1"/>
          </p:cNvSpPr>
          <p:nvPr/>
        </p:nvSpPr>
        <p:spPr bwMode="auto">
          <a:xfrm>
            <a:off x="2266950" y="5051653"/>
            <a:ext cx="20447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s= segmento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f= marco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d=desplazamiento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271964" y="1917820"/>
            <a:ext cx="558977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altLang="es-MX" dirty="0"/>
              <a:t>Cada segmento contiene la dirección base para cada tabla de páginas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942874" y="1905118"/>
            <a:ext cx="6279515" cy="646331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s-ES" altLang="es-MX" dirty="0"/>
              <a:t>Resuelve los problemas de fragmentación externa y tiempos de búsqueda largos paginando los segmentos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/>
              <a:t>Intel, traducción de direcciones</a:t>
            </a:r>
            <a:endParaRPr lang="es-MX" altLang="es-MX"/>
          </a:p>
        </p:txBody>
      </p:sp>
      <p:sp>
        <p:nvSpPr>
          <p:cNvPr id="132103" name="Rectangle 4"/>
          <p:cNvSpPr>
            <a:spLocks noChangeArrowheads="1"/>
          </p:cNvSpPr>
          <p:nvPr/>
        </p:nvSpPr>
        <p:spPr bwMode="auto">
          <a:xfrm>
            <a:off x="3151190" y="1761669"/>
            <a:ext cx="1571625" cy="34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Selector</a:t>
            </a:r>
          </a:p>
        </p:txBody>
      </p:sp>
      <p:sp>
        <p:nvSpPr>
          <p:cNvPr id="132104" name="Rectangle 5"/>
          <p:cNvSpPr>
            <a:spLocks noChangeArrowheads="1"/>
          </p:cNvSpPr>
          <p:nvPr/>
        </p:nvSpPr>
        <p:spPr bwMode="auto">
          <a:xfrm>
            <a:off x="4722815" y="1761669"/>
            <a:ext cx="2435225" cy="349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Desplazamiento</a:t>
            </a:r>
          </a:p>
        </p:txBody>
      </p:sp>
      <p:sp>
        <p:nvSpPr>
          <p:cNvPr id="132105" name="Rectangle 6"/>
          <p:cNvSpPr>
            <a:spLocks noChangeArrowheads="1"/>
          </p:cNvSpPr>
          <p:nvPr/>
        </p:nvSpPr>
        <p:spPr bwMode="auto">
          <a:xfrm>
            <a:off x="3544890" y="2599869"/>
            <a:ext cx="1255713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06" name="Rectangle 7"/>
          <p:cNvSpPr>
            <a:spLocks noChangeArrowheads="1"/>
          </p:cNvSpPr>
          <p:nvPr/>
        </p:nvSpPr>
        <p:spPr bwMode="auto">
          <a:xfrm>
            <a:off x="3544890" y="3018970"/>
            <a:ext cx="1255713" cy="2778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Descriptor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segmento</a:t>
            </a:r>
          </a:p>
        </p:txBody>
      </p:sp>
      <p:sp>
        <p:nvSpPr>
          <p:cNvPr id="132107" name="Rectangle 8"/>
          <p:cNvSpPr>
            <a:spLocks noChangeArrowheads="1"/>
          </p:cNvSpPr>
          <p:nvPr/>
        </p:nvSpPr>
        <p:spPr bwMode="auto">
          <a:xfrm>
            <a:off x="3544890" y="3296782"/>
            <a:ext cx="1255713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08" name="Text Box 9"/>
          <p:cNvSpPr txBox="1">
            <a:spLocks noChangeArrowheads="1"/>
          </p:cNvSpPr>
          <p:nvPr/>
        </p:nvSpPr>
        <p:spPr bwMode="auto">
          <a:xfrm>
            <a:off x="1736728" y="1853745"/>
            <a:ext cx="116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Dirección lógica</a:t>
            </a:r>
          </a:p>
        </p:txBody>
      </p:sp>
      <p:sp>
        <p:nvSpPr>
          <p:cNvPr id="132109" name="Text Box 10"/>
          <p:cNvSpPr txBox="1">
            <a:spLocks noChangeArrowheads="1"/>
          </p:cNvSpPr>
          <p:nvPr/>
        </p:nvSpPr>
        <p:spPr bwMode="auto">
          <a:xfrm>
            <a:off x="3449640" y="2376033"/>
            <a:ext cx="1490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Tabla de descriptores</a:t>
            </a:r>
          </a:p>
        </p:txBody>
      </p:sp>
      <p:sp>
        <p:nvSpPr>
          <p:cNvPr id="132110" name="Line 11"/>
          <p:cNvSpPr>
            <a:spLocks noChangeShapeType="1"/>
          </p:cNvSpPr>
          <p:nvPr/>
        </p:nvSpPr>
        <p:spPr bwMode="auto">
          <a:xfrm>
            <a:off x="4408489" y="2110919"/>
            <a:ext cx="0" cy="27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1" name="Line 12"/>
          <p:cNvSpPr>
            <a:spLocks noChangeShapeType="1"/>
          </p:cNvSpPr>
          <p:nvPr/>
        </p:nvSpPr>
        <p:spPr bwMode="auto">
          <a:xfrm>
            <a:off x="3544889" y="2110919"/>
            <a:ext cx="0" cy="209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2" name="Line 13"/>
          <p:cNvSpPr>
            <a:spLocks noChangeShapeType="1"/>
          </p:cNvSpPr>
          <p:nvPr/>
        </p:nvSpPr>
        <p:spPr bwMode="auto">
          <a:xfrm flipH="1">
            <a:off x="2759078" y="2320469"/>
            <a:ext cx="7858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3" name="Line 14"/>
          <p:cNvSpPr>
            <a:spLocks noChangeShapeType="1"/>
          </p:cNvSpPr>
          <p:nvPr/>
        </p:nvSpPr>
        <p:spPr bwMode="auto">
          <a:xfrm>
            <a:off x="2759077" y="2320469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4" name="Line 15"/>
          <p:cNvSpPr>
            <a:spLocks noChangeShapeType="1"/>
          </p:cNvSpPr>
          <p:nvPr/>
        </p:nvSpPr>
        <p:spPr bwMode="auto">
          <a:xfrm>
            <a:off x="2759078" y="3158669"/>
            <a:ext cx="7858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5" name="Oval 16"/>
          <p:cNvSpPr>
            <a:spLocks noChangeArrowheads="1"/>
          </p:cNvSpPr>
          <p:nvPr/>
        </p:nvSpPr>
        <p:spPr bwMode="auto">
          <a:xfrm>
            <a:off x="5351464" y="3018970"/>
            <a:ext cx="471488" cy="347663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+</a:t>
            </a:r>
          </a:p>
        </p:txBody>
      </p:sp>
      <p:sp>
        <p:nvSpPr>
          <p:cNvPr id="132116" name="Line 17"/>
          <p:cNvSpPr>
            <a:spLocks noChangeShapeType="1"/>
          </p:cNvSpPr>
          <p:nvPr/>
        </p:nvSpPr>
        <p:spPr bwMode="auto">
          <a:xfrm>
            <a:off x="4800603" y="3158669"/>
            <a:ext cx="5508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7" name="Line 18"/>
          <p:cNvSpPr>
            <a:spLocks noChangeShapeType="1"/>
          </p:cNvSpPr>
          <p:nvPr/>
        </p:nvSpPr>
        <p:spPr bwMode="auto">
          <a:xfrm>
            <a:off x="6451602" y="2110919"/>
            <a:ext cx="0" cy="10477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8" name="Line 19"/>
          <p:cNvSpPr>
            <a:spLocks noChangeShapeType="1"/>
          </p:cNvSpPr>
          <p:nvPr/>
        </p:nvSpPr>
        <p:spPr bwMode="auto">
          <a:xfrm flipH="1">
            <a:off x="5822952" y="3158669"/>
            <a:ext cx="6286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19" name="Line 20"/>
          <p:cNvSpPr>
            <a:spLocks noChangeShapeType="1"/>
          </p:cNvSpPr>
          <p:nvPr/>
        </p:nvSpPr>
        <p:spPr bwMode="auto">
          <a:xfrm>
            <a:off x="5613402" y="3345994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20" name="Rectangle 21"/>
          <p:cNvSpPr>
            <a:spLocks noChangeArrowheads="1"/>
          </p:cNvSpPr>
          <p:nvPr/>
        </p:nvSpPr>
        <p:spPr bwMode="auto">
          <a:xfrm>
            <a:off x="4957764" y="3915907"/>
            <a:ext cx="1257300" cy="349250"/>
          </a:xfrm>
          <a:prstGeom prst="rect">
            <a:avLst/>
          </a:prstGeom>
          <a:solidFill>
            <a:srgbClr val="99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Página</a:t>
            </a:r>
          </a:p>
        </p:txBody>
      </p:sp>
      <p:sp>
        <p:nvSpPr>
          <p:cNvPr id="132121" name="Rectangle 22"/>
          <p:cNvSpPr>
            <a:spLocks noChangeArrowheads="1"/>
          </p:cNvSpPr>
          <p:nvPr/>
        </p:nvSpPr>
        <p:spPr bwMode="auto">
          <a:xfrm>
            <a:off x="6215064" y="3915907"/>
            <a:ext cx="1257300" cy="349250"/>
          </a:xfrm>
          <a:prstGeom prst="rect">
            <a:avLst/>
          </a:prstGeom>
          <a:solidFill>
            <a:srgbClr val="FFCC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Desplazamiento</a:t>
            </a:r>
          </a:p>
        </p:txBody>
      </p:sp>
      <p:sp>
        <p:nvSpPr>
          <p:cNvPr id="132122" name="Rectangle 23"/>
          <p:cNvSpPr>
            <a:spLocks noChangeArrowheads="1"/>
          </p:cNvSpPr>
          <p:nvPr/>
        </p:nvSpPr>
        <p:spPr bwMode="auto">
          <a:xfrm>
            <a:off x="3702053" y="3915907"/>
            <a:ext cx="1255713" cy="349250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 dirty="0"/>
              <a:t>Directorio</a:t>
            </a:r>
          </a:p>
        </p:txBody>
      </p:sp>
      <p:sp>
        <p:nvSpPr>
          <p:cNvPr id="132123" name="Line 24"/>
          <p:cNvSpPr>
            <a:spLocks noChangeShapeType="1"/>
          </p:cNvSpPr>
          <p:nvPr/>
        </p:nvSpPr>
        <p:spPr bwMode="auto">
          <a:xfrm>
            <a:off x="4329114" y="4265157"/>
            <a:ext cx="0" cy="211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24" name="Line 25"/>
          <p:cNvSpPr>
            <a:spLocks noChangeShapeType="1"/>
          </p:cNvSpPr>
          <p:nvPr/>
        </p:nvSpPr>
        <p:spPr bwMode="auto">
          <a:xfrm flipH="1">
            <a:off x="2836864" y="4476294"/>
            <a:ext cx="14922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25" name="Line 26"/>
          <p:cNvSpPr>
            <a:spLocks noChangeShapeType="1"/>
          </p:cNvSpPr>
          <p:nvPr/>
        </p:nvSpPr>
        <p:spPr bwMode="auto">
          <a:xfrm>
            <a:off x="2836864" y="4476295"/>
            <a:ext cx="0" cy="627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26" name="Rectangle 27"/>
          <p:cNvSpPr>
            <a:spLocks noChangeArrowheads="1"/>
          </p:cNvSpPr>
          <p:nvPr/>
        </p:nvSpPr>
        <p:spPr bwMode="auto">
          <a:xfrm>
            <a:off x="3230565" y="4704895"/>
            <a:ext cx="1255713" cy="3286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27" name="Rectangle 28"/>
          <p:cNvSpPr>
            <a:spLocks noChangeArrowheads="1"/>
          </p:cNvSpPr>
          <p:nvPr/>
        </p:nvSpPr>
        <p:spPr bwMode="auto">
          <a:xfrm>
            <a:off x="3230565" y="5033507"/>
            <a:ext cx="1255713" cy="279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Entrada 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directorio</a:t>
            </a:r>
          </a:p>
        </p:txBody>
      </p:sp>
      <p:sp>
        <p:nvSpPr>
          <p:cNvPr id="132128" name="Rectangle 29"/>
          <p:cNvSpPr>
            <a:spLocks noChangeArrowheads="1"/>
          </p:cNvSpPr>
          <p:nvPr/>
        </p:nvSpPr>
        <p:spPr bwMode="auto">
          <a:xfrm>
            <a:off x="3230565" y="5312907"/>
            <a:ext cx="1255713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29" name="Line 30"/>
          <p:cNvSpPr>
            <a:spLocks noChangeShapeType="1"/>
          </p:cNvSpPr>
          <p:nvPr/>
        </p:nvSpPr>
        <p:spPr bwMode="auto">
          <a:xfrm>
            <a:off x="2836864" y="5103357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30" name="Rectangle 31"/>
          <p:cNvSpPr>
            <a:spLocks noChangeArrowheads="1"/>
          </p:cNvSpPr>
          <p:nvPr/>
        </p:nvSpPr>
        <p:spPr bwMode="auto">
          <a:xfrm>
            <a:off x="5900739" y="4704895"/>
            <a:ext cx="1257300" cy="3286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MX" altLang="es-MX" sz="1000" b="1"/>
          </a:p>
        </p:txBody>
      </p:sp>
      <p:sp>
        <p:nvSpPr>
          <p:cNvPr id="132131" name="Rectangle 32"/>
          <p:cNvSpPr>
            <a:spLocks noChangeArrowheads="1"/>
          </p:cNvSpPr>
          <p:nvPr/>
        </p:nvSpPr>
        <p:spPr bwMode="auto">
          <a:xfrm>
            <a:off x="5900739" y="5033507"/>
            <a:ext cx="1257300" cy="279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Entrada en la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tabla de pags.</a:t>
            </a:r>
          </a:p>
        </p:txBody>
      </p:sp>
      <p:sp>
        <p:nvSpPr>
          <p:cNvPr id="132132" name="Rectangle 33"/>
          <p:cNvSpPr>
            <a:spLocks noChangeArrowheads="1"/>
          </p:cNvSpPr>
          <p:nvPr/>
        </p:nvSpPr>
        <p:spPr bwMode="auto">
          <a:xfrm>
            <a:off x="5900739" y="5312907"/>
            <a:ext cx="1257300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33" name="Rectangle 34"/>
          <p:cNvSpPr>
            <a:spLocks noChangeArrowheads="1"/>
          </p:cNvSpPr>
          <p:nvPr/>
        </p:nvSpPr>
        <p:spPr bwMode="auto">
          <a:xfrm>
            <a:off x="8021639" y="3915907"/>
            <a:ext cx="1257300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34" name="Rectangle 35"/>
          <p:cNvSpPr>
            <a:spLocks noChangeArrowheads="1"/>
          </p:cNvSpPr>
          <p:nvPr/>
        </p:nvSpPr>
        <p:spPr bwMode="auto">
          <a:xfrm>
            <a:off x="8021639" y="4335007"/>
            <a:ext cx="1257300" cy="279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Dirección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física</a:t>
            </a:r>
          </a:p>
        </p:txBody>
      </p:sp>
      <p:sp>
        <p:nvSpPr>
          <p:cNvPr id="132135" name="Rectangle 36"/>
          <p:cNvSpPr>
            <a:spLocks noChangeArrowheads="1"/>
          </p:cNvSpPr>
          <p:nvPr/>
        </p:nvSpPr>
        <p:spPr bwMode="auto">
          <a:xfrm>
            <a:off x="8021639" y="4614407"/>
            <a:ext cx="1257300" cy="419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32136" name="Rectangle 37"/>
          <p:cNvSpPr>
            <a:spLocks noChangeArrowheads="1"/>
          </p:cNvSpPr>
          <p:nvPr/>
        </p:nvSpPr>
        <p:spPr bwMode="auto">
          <a:xfrm>
            <a:off x="1658939" y="5649457"/>
            <a:ext cx="1335088" cy="3492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Registro base 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000" b="1"/>
              <a:t>directorio de pags</a:t>
            </a:r>
          </a:p>
        </p:txBody>
      </p:sp>
      <p:sp>
        <p:nvSpPr>
          <p:cNvPr id="132137" name="Line 38"/>
          <p:cNvSpPr>
            <a:spLocks noChangeShapeType="1"/>
          </p:cNvSpPr>
          <p:nvPr/>
        </p:nvSpPr>
        <p:spPr bwMode="auto">
          <a:xfrm>
            <a:off x="2994027" y="5941557"/>
            <a:ext cx="8651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38" name="Line 39"/>
          <p:cNvSpPr>
            <a:spLocks noChangeShapeType="1"/>
          </p:cNvSpPr>
          <p:nvPr/>
        </p:nvSpPr>
        <p:spPr bwMode="auto">
          <a:xfrm flipV="1">
            <a:off x="3859214" y="5732007"/>
            <a:ext cx="0" cy="209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39" name="Line 40"/>
          <p:cNvSpPr>
            <a:spLocks noChangeShapeType="1"/>
          </p:cNvSpPr>
          <p:nvPr/>
        </p:nvSpPr>
        <p:spPr bwMode="auto">
          <a:xfrm flipH="1">
            <a:off x="5586414" y="4265157"/>
            <a:ext cx="0" cy="9080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0" name="Line 41"/>
          <p:cNvSpPr>
            <a:spLocks noChangeShapeType="1"/>
          </p:cNvSpPr>
          <p:nvPr/>
        </p:nvSpPr>
        <p:spPr bwMode="auto">
          <a:xfrm>
            <a:off x="5586415" y="5173207"/>
            <a:ext cx="31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1" name="Line 42"/>
          <p:cNvSpPr>
            <a:spLocks noChangeShapeType="1"/>
          </p:cNvSpPr>
          <p:nvPr/>
        </p:nvSpPr>
        <p:spPr bwMode="auto">
          <a:xfrm>
            <a:off x="4486277" y="5173207"/>
            <a:ext cx="393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2" name="Line 43"/>
          <p:cNvSpPr>
            <a:spLocks noChangeShapeType="1"/>
          </p:cNvSpPr>
          <p:nvPr/>
        </p:nvSpPr>
        <p:spPr bwMode="auto">
          <a:xfrm>
            <a:off x="4879977" y="5173207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3" name="Line 44"/>
          <p:cNvSpPr>
            <a:spLocks noChangeShapeType="1"/>
          </p:cNvSpPr>
          <p:nvPr/>
        </p:nvSpPr>
        <p:spPr bwMode="auto">
          <a:xfrm>
            <a:off x="4879977" y="6011407"/>
            <a:ext cx="17287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4" name="Line 45"/>
          <p:cNvSpPr>
            <a:spLocks noChangeShapeType="1"/>
          </p:cNvSpPr>
          <p:nvPr/>
        </p:nvSpPr>
        <p:spPr bwMode="auto">
          <a:xfrm flipV="1">
            <a:off x="6608764" y="5732007"/>
            <a:ext cx="0" cy="27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5" name="Line 46"/>
          <p:cNvSpPr>
            <a:spLocks noChangeShapeType="1"/>
          </p:cNvSpPr>
          <p:nvPr/>
        </p:nvSpPr>
        <p:spPr bwMode="auto">
          <a:xfrm>
            <a:off x="6843714" y="4265157"/>
            <a:ext cx="0" cy="211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6" name="Line 47"/>
          <p:cNvSpPr>
            <a:spLocks noChangeShapeType="1"/>
          </p:cNvSpPr>
          <p:nvPr/>
        </p:nvSpPr>
        <p:spPr bwMode="auto">
          <a:xfrm>
            <a:off x="6843715" y="4476294"/>
            <a:ext cx="1177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7" name="Line 48"/>
          <p:cNvSpPr>
            <a:spLocks noChangeShapeType="1"/>
          </p:cNvSpPr>
          <p:nvPr/>
        </p:nvSpPr>
        <p:spPr bwMode="auto">
          <a:xfrm>
            <a:off x="7158039" y="5173207"/>
            <a:ext cx="14922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8" name="Line 49"/>
          <p:cNvSpPr>
            <a:spLocks noChangeShapeType="1"/>
          </p:cNvSpPr>
          <p:nvPr/>
        </p:nvSpPr>
        <p:spPr bwMode="auto">
          <a:xfrm flipH="1" flipV="1">
            <a:off x="8650289" y="5033507"/>
            <a:ext cx="0" cy="139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149" name="Text Box 50"/>
          <p:cNvSpPr txBox="1">
            <a:spLocks noChangeArrowheads="1"/>
          </p:cNvSpPr>
          <p:nvPr/>
        </p:nvSpPr>
        <p:spPr bwMode="auto">
          <a:xfrm>
            <a:off x="3106740" y="4531858"/>
            <a:ext cx="1477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Directorio de páginas</a:t>
            </a:r>
          </a:p>
        </p:txBody>
      </p:sp>
      <p:sp>
        <p:nvSpPr>
          <p:cNvPr id="132150" name="Text Box 51"/>
          <p:cNvSpPr txBox="1">
            <a:spLocks noChangeArrowheads="1"/>
          </p:cNvSpPr>
          <p:nvPr/>
        </p:nvSpPr>
        <p:spPr bwMode="auto">
          <a:xfrm>
            <a:off x="5926140" y="4531858"/>
            <a:ext cx="1209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Tabla de páginas</a:t>
            </a:r>
          </a:p>
        </p:txBody>
      </p:sp>
      <p:sp>
        <p:nvSpPr>
          <p:cNvPr id="132151" name="Text Box 52"/>
          <p:cNvSpPr txBox="1">
            <a:spLocks noChangeArrowheads="1"/>
          </p:cNvSpPr>
          <p:nvPr/>
        </p:nvSpPr>
        <p:spPr bwMode="auto">
          <a:xfrm>
            <a:off x="2328864" y="3973058"/>
            <a:ext cx="111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Dirección lineal</a:t>
            </a:r>
          </a:p>
        </p:txBody>
      </p:sp>
      <p:sp>
        <p:nvSpPr>
          <p:cNvPr id="132152" name="Text Box 53"/>
          <p:cNvSpPr txBox="1">
            <a:spLocks noChangeArrowheads="1"/>
          </p:cNvSpPr>
          <p:nvPr/>
        </p:nvSpPr>
        <p:spPr bwMode="auto">
          <a:xfrm>
            <a:off x="7967664" y="3585708"/>
            <a:ext cx="1182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/>
              <a:t>Marco de página</a:t>
            </a:r>
          </a:p>
        </p:txBody>
      </p:sp>
      <p:sp>
        <p:nvSpPr>
          <p:cNvPr id="132153" name="AutoShape 54"/>
          <p:cNvSpPr>
            <a:spLocks/>
          </p:cNvSpPr>
          <p:nvPr/>
        </p:nvSpPr>
        <p:spPr bwMode="auto">
          <a:xfrm rot="5400000">
            <a:off x="5576889" y="1941058"/>
            <a:ext cx="71438" cy="3744913"/>
          </a:xfrm>
          <a:prstGeom prst="leftBrace">
            <a:avLst>
              <a:gd name="adj1" fmla="val 4368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" name="CuadroTexto 1"/>
          <p:cNvSpPr txBox="1"/>
          <p:nvPr/>
        </p:nvSpPr>
        <p:spPr>
          <a:xfrm>
            <a:off x="7485065" y="1812518"/>
            <a:ext cx="317545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chemeClr val="tx2"/>
                </a:solidFill>
              </a:rPr>
              <a:t>Intel usa segmentación con paginación para el manejo de la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chemeClr val="tx2"/>
                </a:solidFill>
              </a:rPr>
              <a:t>Dos niveles de paginación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Comparando estrategias de manejo de la memoria</a:t>
            </a:r>
          </a:p>
        </p:txBody>
      </p:sp>
      <p:sp>
        <p:nvSpPr>
          <p:cNvPr id="13415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Soporte de Hardware</a:t>
            </a:r>
          </a:p>
          <a:p>
            <a:pPr eaLnBrk="1" hangingPunct="1"/>
            <a:r>
              <a:rPr lang="es-ES" altLang="es-MX"/>
              <a:t>Rendimiento</a:t>
            </a:r>
          </a:p>
          <a:p>
            <a:pPr eaLnBrk="1" hangingPunct="1"/>
            <a:r>
              <a:rPr lang="es-ES" altLang="es-MX"/>
              <a:t>Fragmentación</a:t>
            </a:r>
          </a:p>
          <a:p>
            <a:pPr eaLnBrk="1" hangingPunct="1"/>
            <a:r>
              <a:rPr lang="es-ES" altLang="es-MX"/>
              <a:t>Recolocación</a:t>
            </a:r>
          </a:p>
          <a:p>
            <a:pPr eaLnBrk="1" hangingPunct="1"/>
            <a:r>
              <a:rPr lang="es-ES" altLang="es-MX"/>
              <a:t>Intercambio</a:t>
            </a:r>
          </a:p>
          <a:p>
            <a:pPr eaLnBrk="1" hangingPunct="1"/>
            <a:r>
              <a:rPr lang="es-ES" altLang="es-MX"/>
              <a:t>Compartición </a:t>
            </a:r>
          </a:p>
          <a:p>
            <a:pPr eaLnBrk="1" hangingPunct="1"/>
            <a:r>
              <a:rPr lang="es-ES" altLang="es-MX"/>
              <a:t>Protección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ias por su atencio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3" y="705642"/>
            <a:ext cx="7203170" cy="54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03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</a:t>
            </a: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47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Asociando instrucciones y datos a direcciones de memoria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241134" y="1929289"/>
            <a:ext cx="2611437" cy="4475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1645821" y="2629376"/>
            <a:ext cx="61427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0206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>
                <a:solidFill>
                  <a:srgbClr val="FF0000"/>
                </a:solidFill>
                <a:latin typeface="Courier New" panose="02070309020205020404" pitchFamily="49" charset="0"/>
              </a:rPr>
              <a:t>0406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271296" y="2416652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SUB R1,[0100]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JMP 0200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2255421" y="4385152"/>
            <a:ext cx="2525713" cy="2031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DATO DW 0x1234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CICLO: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MOV 1,R1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ADD R1,R2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SUB R1,[   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b="1" dirty="0">
                <a:latin typeface="Courier New" panose="02070309020205020404" pitchFamily="49" charset="0"/>
              </a:rPr>
              <a:t>    JMP </a:t>
            </a:r>
            <a:endParaRPr lang="es-MX" altLang="es-MX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702676" y="3307055"/>
            <a:ext cx="1460500" cy="1651000"/>
          </a:xfrm>
          <a:prstGeom prst="can">
            <a:avLst>
              <a:gd name="adj" fmla="val 282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Disco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123715" y="5885495"/>
            <a:ext cx="1008832" cy="491743"/>
            <a:chOff x="1599715" y="5473288"/>
            <a:chExt cx="1008832" cy="491743"/>
          </a:xfrm>
        </p:grpSpPr>
        <p:sp>
          <p:nvSpPr>
            <p:cNvPr id="2" name="Rectángulo 1"/>
            <p:cNvSpPr/>
            <p:nvPr/>
          </p:nvSpPr>
          <p:spPr>
            <a:xfrm>
              <a:off x="1994276" y="5473288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latin typeface="Courier New" panose="02070309020205020404" pitchFamily="49" charset="0"/>
                </a:rPr>
                <a:t>0100</a:t>
              </a:r>
              <a:endParaRPr lang="es-MX" sz="1400" dirty="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599715" y="5657254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latin typeface="Courier New" panose="02070309020205020404" pitchFamily="49" charset="0"/>
                </a:rPr>
                <a:t>0200</a:t>
              </a:r>
              <a:endParaRPr lang="es-MX" sz="1400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080393" y="5878241"/>
            <a:ext cx="1044891" cy="498093"/>
            <a:chOff x="1541878" y="5451520"/>
            <a:chExt cx="1044891" cy="498093"/>
          </a:xfrm>
        </p:grpSpPr>
        <p:sp>
          <p:nvSpPr>
            <p:cNvPr id="16" name="Rectángulo 15"/>
            <p:cNvSpPr/>
            <p:nvPr/>
          </p:nvSpPr>
          <p:spPr>
            <a:xfrm>
              <a:off x="1972498" y="5451520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0300</a:t>
              </a:r>
              <a:endParaRPr lang="es-MX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541878" y="5641836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altLang="es-MX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0400</a:t>
              </a:r>
              <a:endParaRPr lang="es-MX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 animBg="1"/>
      <p:bldP spid="2273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Carga dinámica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1997242" y="3531043"/>
            <a:ext cx="7908786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Útil cuando grandes cantidades de código se necesitan para manejar casos que no ocurren frecuentemente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2823411" y="2580264"/>
            <a:ext cx="6232358" cy="8941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Una rutina no usada nunca se carga</a:t>
            </a:r>
          </a:p>
          <a:p>
            <a:pPr algn="ctr" eaLnBrk="1" hangingPunct="1"/>
            <a:r>
              <a:rPr lang="es-MX" sz="2000" dirty="0">
                <a:solidFill>
                  <a:schemeClr val="tx1"/>
                </a:solidFill>
                <a:latin typeface="Arial" charset="0"/>
              </a:rPr>
              <a:t>Mejor utilización del espacio en memoria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1997242" y="1786391"/>
            <a:ext cx="8365958" cy="737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Una rutina no se carga hasta que es llamada</a:t>
            </a: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2225828" y="4481118"/>
            <a:ext cx="7908786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No se requiere soporte especial del sistema operativo, puede implementarse por diseño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1131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197AB4-2F9F-45F8-94A7-DF220CC9C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DFE25-1AA9-4665-84DB-64F2CA28ACC2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c9f30ccb-4534-4a32-90ad-dc3eb3887c43"/>
    <ds:schemaRef ds:uri="4cbf1cb3-1469-4e35-afb2-95d7bcbf8f9d"/>
  </ds:schemaRefs>
</ds:datastoreItem>
</file>

<file path=customXml/itemProps3.xml><?xml version="1.0" encoding="utf-8"?>
<ds:datastoreItem xmlns:ds="http://schemas.openxmlformats.org/officeDocument/2006/customXml" ds:itemID="{71592826-9614-4875-AA7B-2EDB8C0D9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6095</TotalTime>
  <Words>3826</Words>
  <Application>Microsoft Office PowerPoint</Application>
  <PresentationFormat>Panorámica</PresentationFormat>
  <Paragraphs>1152</Paragraphs>
  <Slides>74</Slides>
  <Notes>63</Notes>
  <HiddenSlides>1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  <vt:variant>
        <vt:lpstr>Presentaciones personalizadas</vt:lpstr>
      </vt:variant>
      <vt:variant>
        <vt:i4>9</vt:i4>
      </vt:variant>
    </vt:vector>
  </HeadingPairs>
  <TitlesOfParts>
    <vt:vector size="92" baseType="lpstr">
      <vt:lpstr>Arial</vt:lpstr>
      <vt:lpstr>Arial Narrow</vt:lpstr>
      <vt:lpstr>Calibri</vt:lpstr>
      <vt:lpstr>Calibri Light</vt:lpstr>
      <vt:lpstr>Consolas</vt:lpstr>
      <vt:lpstr>Courier New</vt:lpstr>
      <vt:lpstr>Helvetica</vt:lpstr>
      <vt:lpstr>Times New Roman</vt:lpstr>
      <vt:lpstr>Tema de Office</vt:lpstr>
      <vt:lpstr>Fundamentos de Sistemas Operativos</vt:lpstr>
      <vt:lpstr>Manejo de la memoria</vt:lpstr>
      <vt:lpstr>Manejo de la memoria</vt:lpstr>
      <vt:lpstr>Introducción</vt:lpstr>
      <vt:lpstr>Introducción</vt:lpstr>
      <vt:lpstr>Asociando instrucciones y datos a direcciones de memoria</vt:lpstr>
      <vt:lpstr>Asociando instrucciones y datos a direcciones de memoria</vt:lpstr>
      <vt:lpstr>Asociando instrucciones y datos a direcciones de memoria</vt:lpstr>
      <vt:lpstr>Carga dinámica</vt:lpstr>
      <vt:lpstr>Overlays Ejemplo: MSDOS</vt:lpstr>
      <vt:lpstr>Encadenamiento dinámico</vt:lpstr>
      <vt:lpstr>DLL Librerías de carga dinámica</vt:lpstr>
      <vt:lpstr>Manejo de la memoria</vt:lpstr>
      <vt:lpstr>Espacio de direcciones lógico vs. Espacio de direcciones físico</vt:lpstr>
      <vt:lpstr>Direcciones lógicas y direcciones físicas</vt:lpstr>
      <vt:lpstr>Unidad de manejo de la memoria (MMU)</vt:lpstr>
      <vt:lpstr>Manejo de la memoria</vt:lpstr>
      <vt:lpstr>Intercambio (Swapping)</vt:lpstr>
      <vt:lpstr>Intercambio (Swapping)</vt:lpstr>
      <vt:lpstr>Visión esquemática del intercambio</vt:lpstr>
      <vt:lpstr>Manejo de la memoria</vt:lpstr>
      <vt:lpstr>Asignación contigua</vt:lpstr>
      <vt:lpstr>Asignación contigua</vt:lpstr>
      <vt:lpstr>Asignación contigua</vt:lpstr>
      <vt:lpstr>Ejemplo de particiones dinámicas</vt:lpstr>
      <vt:lpstr>Partición dinámica, Algoritmos de ubicación</vt:lpstr>
      <vt:lpstr>Fragmentación</vt:lpstr>
      <vt:lpstr>Fragmentación</vt:lpstr>
      <vt:lpstr>Fragmentación</vt:lpstr>
      <vt:lpstr>Manejo de la memoria</vt:lpstr>
      <vt:lpstr>Paginación</vt:lpstr>
      <vt:lpstr>Paginación</vt:lpstr>
      <vt:lpstr>Paginación</vt:lpstr>
      <vt:lpstr>Ejemplo de tablas de páginas</vt:lpstr>
      <vt:lpstr>Direcciones lógicas</vt:lpstr>
      <vt:lpstr>Esquema de traducción de direcciones</vt:lpstr>
      <vt:lpstr>Arquitectura de traducción de direcciones </vt:lpstr>
      <vt:lpstr>Traducción de Dirección</vt:lpstr>
      <vt:lpstr>Implementación de la tabla de páginas</vt:lpstr>
      <vt:lpstr>Implementación de la tabla de páginas</vt:lpstr>
      <vt:lpstr>Registro asociativo</vt:lpstr>
      <vt:lpstr>Tiempo de acceso efectivo</vt:lpstr>
      <vt:lpstr>Protección de memoria</vt:lpstr>
      <vt:lpstr>Protección de memoria</vt:lpstr>
      <vt:lpstr>Paginación de dos niveles</vt:lpstr>
      <vt:lpstr>Paginación de dos niveles</vt:lpstr>
      <vt:lpstr>Esquema de paginación de dos niveles</vt:lpstr>
      <vt:lpstr>Paginación de dos niveles</vt:lpstr>
      <vt:lpstr>Esquema de traducción de direcciones</vt:lpstr>
      <vt:lpstr>Paginación multinivel y rendimiento</vt:lpstr>
      <vt:lpstr>Tabla de páginas invertida</vt:lpstr>
      <vt:lpstr>Tabla de páginas Invertida</vt:lpstr>
      <vt:lpstr>Páginas compartidas</vt:lpstr>
      <vt:lpstr>Páginas compartidas</vt:lpstr>
      <vt:lpstr>Ejemplo de páginas compartidas</vt:lpstr>
      <vt:lpstr>Manejo de la memoria</vt:lpstr>
      <vt:lpstr>Segmentación</vt:lpstr>
      <vt:lpstr>Visión lógica de la segmentación</vt:lpstr>
      <vt:lpstr>Traducción de direcciones lógicas a físicas en la segmentación</vt:lpstr>
      <vt:lpstr>Traducción de direcciones lógicas a físicas en la segmentación</vt:lpstr>
      <vt:lpstr>Traducción de direcciones lógicas a físicas en la segmentación</vt:lpstr>
      <vt:lpstr>Traducción de direcciones en un sistema de segmentación</vt:lpstr>
      <vt:lpstr>Arquitectura de la segmentación </vt:lpstr>
      <vt:lpstr>Arquitectura de la segmentación </vt:lpstr>
      <vt:lpstr>Arquitectura de la segmentación</vt:lpstr>
      <vt:lpstr>Arquitectura de la segmentación</vt:lpstr>
      <vt:lpstr>Arquitectura de la segmentación</vt:lpstr>
      <vt:lpstr>Compartición de segmentos</vt:lpstr>
      <vt:lpstr>Manejo de la memoria</vt:lpstr>
      <vt:lpstr>Esquema de traducción de direcciones de MULTICS</vt:lpstr>
      <vt:lpstr>Intel, traducción de direcciones</vt:lpstr>
      <vt:lpstr>Comparando estrategias de manejo de la memoria</vt:lpstr>
      <vt:lpstr>Presentación de PowerPoint</vt:lpstr>
      <vt:lpstr>Fin</vt:lpstr>
      <vt:lpstr>1.-Introducción</vt:lpstr>
      <vt:lpstr>2.-Direcciones físicas y direcciones lógicas</vt:lpstr>
      <vt:lpstr>3.-Intercambio</vt:lpstr>
      <vt:lpstr>4.-Asignación contigua</vt:lpstr>
      <vt:lpstr>5.-Paginación parte 1</vt:lpstr>
      <vt:lpstr>6.-Paginación parte 2</vt:lpstr>
      <vt:lpstr>7.-Paginación parte 3</vt:lpstr>
      <vt:lpstr>8.-Segmentación</vt:lpstr>
      <vt:lpstr>9.-Paginación combinada con segmentación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creator>Marilyn Turnamian</dc:creator>
  <cp:lastModifiedBy>ELVIRA VALENZUELA, JOSE LUIS</cp:lastModifiedBy>
  <cp:revision>195</cp:revision>
  <cp:lastPrinted>1999-06-28T19:27:31Z</cp:lastPrinted>
  <dcterms:created xsi:type="dcterms:W3CDTF">1999-08-02T20:13:57Z</dcterms:created>
  <dcterms:modified xsi:type="dcterms:W3CDTF">2023-06-25T16:21:49Z</dcterms:modified>
</cp:coreProperties>
</file>