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9" r:id="rId4"/>
    <p:sldId id="277" r:id="rId5"/>
    <p:sldId id="278" r:id="rId6"/>
    <p:sldId id="294" r:id="rId7"/>
    <p:sldId id="296" r:id="rId8"/>
    <p:sldId id="283" r:id="rId9"/>
    <p:sldId id="295" r:id="rId10"/>
    <p:sldId id="279" r:id="rId11"/>
    <p:sldId id="286" r:id="rId12"/>
    <p:sldId id="285" r:id="rId13"/>
    <p:sldId id="284" r:id="rId14"/>
    <p:sldId id="281" r:id="rId15"/>
    <p:sldId id="287" r:id="rId16"/>
    <p:sldId id="282" r:id="rId17"/>
    <p:sldId id="288" r:id="rId18"/>
    <p:sldId id="280" r:id="rId19"/>
    <p:sldId id="292" r:id="rId20"/>
    <p:sldId id="289" r:id="rId21"/>
    <p:sldId id="293" r:id="rId22"/>
    <p:sldId id="291" r:id="rId23"/>
    <p:sldId id="290" r:id="rId24"/>
    <p:sldId id="300" r:id="rId25"/>
    <p:sldId id="272" r:id="rId26"/>
    <p:sldId id="261" r:id="rId27"/>
    <p:sldId id="263" r:id="rId28"/>
    <p:sldId id="271" r:id="rId29"/>
    <p:sldId id="267" r:id="rId30"/>
    <p:sldId id="270" r:id="rId31"/>
    <p:sldId id="266" r:id="rId32"/>
    <p:sldId id="303" r:id="rId33"/>
    <p:sldId id="268" r:id="rId34"/>
    <p:sldId id="269" r:id="rId35"/>
    <p:sldId id="265" r:id="rId36"/>
    <p:sldId id="301" r:id="rId37"/>
    <p:sldId id="273" r:id="rId38"/>
    <p:sldId id="262" r:id="rId39"/>
    <p:sldId id="275" r:id="rId40"/>
    <p:sldId id="304" r:id="rId41"/>
    <p:sldId id="302" r:id="rId42"/>
    <p:sldId id="258" r:id="rId43"/>
    <p:sldId id="305" r:id="rId44"/>
    <p:sldId id="274" r:id="rId45"/>
    <p:sldId id="276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5" r:id="rId54"/>
    <p:sldId id="317" r:id="rId55"/>
    <p:sldId id="318" r:id="rId56"/>
    <p:sldId id="319" r:id="rId57"/>
    <p:sldId id="313" r:id="rId58"/>
    <p:sldId id="314" r:id="rId59"/>
    <p:sldId id="320" r:id="rId60"/>
    <p:sldId id="321" r:id="rId61"/>
    <p:sldId id="322" r:id="rId62"/>
    <p:sldId id="338" r:id="rId63"/>
    <p:sldId id="323" r:id="rId64"/>
    <p:sldId id="326" r:id="rId65"/>
    <p:sldId id="324" r:id="rId66"/>
    <p:sldId id="329" r:id="rId67"/>
    <p:sldId id="325" r:id="rId68"/>
    <p:sldId id="330" r:id="rId69"/>
    <p:sldId id="331" r:id="rId70"/>
    <p:sldId id="339" r:id="rId71"/>
    <p:sldId id="332" r:id="rId72"/>
    <p:sldId id="333" r:id="rId73"/>
    <p:sldId id="336" r:id="rId74"/>
    <p:sldId id="335" r:id="rId75"/>
    <p:sldId id="334" r:id="rId76"/>
    <p:sldId id="337" r:id="rId77"/>
    <p:sldId id="340" r:id="rId78"/>
    <p:sldId id="343" r:id="rId79"/>
    <p:sldId id="346" r:id="rId80"/>
    <p:sldId id="344" r:id="rId81"/>
    <p:sldId id="345" r:id="rId82"/>
    <p:sldId id="347" r:id="rId83"/>
    <p:sldId id="348" r:id="rId84"/>
    <p:sldId id="349" r:id="rId85"/>
    <p:sldId id="354" r:id="rId86"/>
    <p:sldId id="355" r:id="rId87"/>
    <p:sldId id="351" r:id="rId88"/>
    <p:sldId id="357" r:id="rId89"/>
    <p:sldId id="353" r:id="rId90"/>
    <p:sldId id="356" r:id="rId91"/>
    <p:sldId id="358" r:id="rId92"/>
    <p:sldId id="360" r:id="rId93"/>
    <p:sldId id="359" r:id="rId94"/>
    <p:sldId id="361" r:id="rId95"/>
    <p:sldId id="257" r:id="rId96"/>
    <p:sldId id="297" r:id="rId97"/>
    <p:sldId id="298" r:id="rId98"/>
  </p:sldIdLst>
  <p:sldSz cx="12192000" cy="6858000"/>
  <p:notesSz cx="6858000" cy="9144000"/>
  <p:custShowLst>
    <p:custShow name="1.-Sistemas de archivos (1/3)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98"/>
      </p:sldLst>
    </p:custShow>
    <p:custShow name="2.-Sistemas de archivos (2/3)" id="1">
      <p:sldLst>
        <p:sld r:id="rId2"/>
        <p:sld r:id="rId4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98"/>
      </p:sldLst>
    </p:custShow>
    <p:custShow name="3.-Sistemas de archivos (3/3)" id="2">
      <p:sldLst>
        <p:sld r:id="rId2"/>
        <p:sld r:id="rId4"/>
        <p:sld r:id="rId21"/>
        <p:sld r:id="rId22"/>
        <p:sld r:id="rId23"/>
        <p:sld r:id="rId24"/>
        <p:sld r:id="rId98"/>
      </p:sldLst>
    </p:custShow>
    <p:custShow name="4.-Discos duros y memorias flash" id="3">
      <p:sldLst>
        <p:sld r:id="rId2"/>
        <p:sld r:id="rId25"/>
        <p:sld r:id="rId26"/>
        <p:sld r:id="rId27"/>
        <p:sld r:id="rId28"/>
        <p:sld r:id="rId30"/>
        <p:sld r:id="rId31"/>
        <p:sld r:id="rId32"/>
        <p:sld r:id="rId33"/>
        <p:sld r:id="rId34"/>
        <p:sld r:id="rId35"/>
        <p:sld r:id="rId36"/>
        <p:sld r:id="rId98"/>
      </p:sldLst>
    </p:custShow>
    <p:custShow name="6.-Particiones" id="4">
      <p:sldLst>
        <p:sld r:id="rId2"/>
        <p:sld r:id="rId44"/>
        <p:sld r:id="rId45"/>
        <p:sld r:id="rId46"/>
        <p:sld r:id="rId47"/>
        <p:sld r:id="rId48"/>
        <p:sld r:id="rId98"/>
      </p:sldLst>
    </p:custShow>
    <p:custShow name="7.-Sectores lógicos" id="5">
      <p:sldLst>
        <p:sld r:id="rId2"/>
        <p:sld r:id="rId49"/>
        <p:sld r:id="rId50"/>
        <p:sld r:id="rId51"/>
        <p:sld r:id="rId52"/>
        <p:sld r:id="rId98"/>
      </p:sldLst>
    </p:custShow>
    <p:custShow name="5.-Sectores Físicos, Cilindros y Superficies" id="6">
      <p:sldLst>
        <p:sld r:id="rId2"/>
        <p:sld r:id="rId37"/>
        <p:sld r:id="rId38"/>
        <p:sld r:id="rId39"/>
        <p:sld r:id="rId40"/>
        <p:sld r:id="rId41"/>
        <p:sld r:id="rId42"/>
        <p:sld r:id="rId43"/>
        <p:sld r:id="rId98"/>
      </p:sldLst>
    </p:custShow>
    <p:custShow name="8.-Formato" id="7">
      <p:sldLst>
        <p:sld r:id="rId2"/>
        <p:sld r:id="rId53"/>
        <p:sld r:id="rId54"/>
        <p:sld r:id="rId55"/>
        <p:sld r:id="rId56"/>
        <p:sld r:id="rId57"/>
        <p:sld r:id="rId58"/>
        <p:sld r:id="rId59"/>
        <p:sld r:id="rId60"/>
        <p:sld r:id="rId98"/>
      </p:sldLst>
    </p:custShow>
    <p:custShow name="9.-Areas del sistema de archivos" id="8">
      <p:sldLst>
        <p:sld r:id="rId2"/>
        <p:sld r:id="rId61"/>
        <p:sld r:id="rId62"/>
        <p:sld r:id="rId63"/>
        <p:sld r:id="rId98"/>
      </p:sldLst>
    </p:custShow>
    <p:custShow name="10.-Mapas de bits" id="9">
      <p:sldLst>
        <p:sld r:id="rId2"/>
        <p:sld r:id="rId64"/>
        <p:sld r:id="rId65"/>
        <p:sld r:id="rId66"/>
        <p:sld r:id="rId67"/>
        <p:sld r:id="rId68"/>
        <p:sld r:id="rId98"/>
      </p:sldLst>
    </p:custShow>
    <p:custShow name="11.-Bloques" id="10">
      <p:sldLst>
        <p:sld r:id="rId2"/>
        <p:sld r:id="rId69"/>
        <p:sld r:id="rId70"/>
        <p:sld r:id="rId71"/>
        <p:sld r:id="rId72"/>
        <p:sld r:id="rId73"/>
        <p:sld r:id="rId74"/>
        <p:sld r:id="rId75"/>
        <p:sld r:id="rId76"/>
        <p:sld r:id="rId98"/>
      </p:sldLst>
    </p:custShow>
    <p:custShow name="12.-Nodos i" id="11">
      <p:sldLst>
        <p:sld r:id="rId2"/>
        <p:sld r:id="rId77"/>
        <p:sld r:id="rId78"/>
        <p:sld r:id="rId79"/>
        <p:sld r:id="rId80"/>
        <p:sld r:id="rId81"/>
        <p:sld r:id="rId82"/>
        <p:sld r:id="rId98"/>
      </p:sldLst>
    </p:custShow>
    <p:custShow name="13.-Operaciones con archivos" id="12">
      <p:sldLst>
        <p:sld r:id="rId2"/>
        <p:sld r:id="rId83"/>
        <p:sld r:id="rId84"/>
        <p:sld r:id="rId85"/>
        <p:sld r:id="rId86"/>
        <p:sld r:id="rId87"/>
        <p:sld r:id="rId88"/>
        <p:sld r:id="rId89"/>
        <p:sld r:id="rId90"/>
        <p:sld r:id="rId91"/>
        <p:sld r:id="rId98"/>
      </p:sldLst>
    </p:custShow>
    <p:custShow name="12.-Directorios" id="13">
      <p:sldLst>
        <p:sld r:id="rId2"/>
        <p:sld r:id="rId83"/>
        <p:sld r:id="rId84"/>
        <p:sld r:id="rId92"/>
        <p:sld r:id="rId93"/>
        <p:sld r:id="rId94"/>
        <p:sld r:id="rId95"/>
        <p:sld r:id="rId98"/>
      </p:sldLst>
    </p:custShow>
    <p:custShow name="15.-Arquitectura del sistema de archivos" id="14">
      <p:sldLst>
        <p:sld r:id="rId2"/>
        <p:sld r:id="rId96"/>
        <p:sld r:id="rId98"/>
      </p:sldLst>
    </p:custShow>
  </p:custShow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6600"/>
    <a:srgbClr val="336600"/>
    <a:srgbClr val="FFCCFF"/>
    <a:srgbClr val="FFCCCC"/>
    <a:srgbClr val="FFFFCC"/>
    <a:srgbClr val="CCFFCC"/>
    <a:srgbClr val="FF9933"/>
    <a:srgbClr val="4F81B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6" autoAdjust="0"/>
    <p:restoredTop sz="94660"/>
  </p:normalViewPr>
  <p:slideViewPr>
    <p:cSldViewPr>
      <p:cViewPr varScale="1">
        <p:scale>
          <a:sx n="73" d="100"/>
          <a:sy n="73" d="100"/>
        </p:scale>
        <p:origin x="75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A VALENZUELA, JOSE LUIS" userId="e19aec6b-46d0-4f6b-8f07-8e7d115ec735" providerId="ADAL" clId="{BCBD6175-8ECD-4259-A425-9678838296EF}"/>
    <pc:docChg chg="undo custSel delSld modSld">
      <pc:chgData name="ELVIRA VALENZUELA, JOSE LUIS" userId="e19aec6b-46d0-4f6b-8f07-8e7d115ec735" providerId="ADAL" clId="{BCBD6175-8ECD-4259-A425-9678838296EF}" dt="2020-05-09T12:35:12.223" v="648" actId="20577"/>
      <pc:docMkLst>
        <pc:docMk/>
      </pc:docMkLst>
      <pc:sldChg chg="modSp">
        <pc:chgData name="ELVIRA VALENZUELA, JOSE LUIS" userId="e19aec6b-46d0-4f6b-8f07-8e7d115ec735" providerId="ADAL" clId="{BCBD6175-8ECD-4259-A425-9678838296EF}" dt="2020-05-09T12:35:12.223" v="648" actId="20577"/>
        <pc:sldMkLst>
          <pc:docMk/>
          <pc:sldMk cId="2389782437" sldId="257"/>
        </pc:sldMkLst>
        <pc:spChg chg="mod">
          <ac:chgData name="ELVIRA VALENZUELA, JOSE LUIS" userId="e19aec6b-46d0-4f6b-8f07-8e7d115ec735" providerId="ADAL" clId="{BCBD6175-8ECD-4259-A425-9678838296EF}" dt="2020-05-09T12:35:12.223" v="648" actId="20577"/>
          <ac:spMkLst>
            <pc:docMk/>
            <pc:sldMk cId="2389782437" sldId="257"/>
            <ac:spMk id="16" creationId="{00000000-0000-0000-0000-000000000000}"/>
          </ac:spMkLst>
        </pc:spChg>
      </pc:sldChg>
      <pc:sldChg chg="addSp modSp modAnim">
        <pc:chgData name="ELVIRA VALENZUELA, JOSE LUIS" userId="e19aec6b-46d0-4f6b-8f07-8e7d115ec735" providerId="ADAL" clId="{BCBD6175-8ECD-4259-A425-9678838296EF}" dt="2020-04-25T23:30:45.638" v="100"/>
        <pc:sldMkLst>
          <pc:docMk/>
          <pc:sldMk cId="1292474422" sldId="262"/>
        </pc:sldMkLst>
        <pc:spChg chg="add mod">
          <ac:chgData name="ELVIRA VALENZUELA, JOSE LUIS" userId="e19aec6b-46d0-4f6b-8f07-8e7d115ec735" providerId="ADAL" clId="{BCBD6175-8ECD-4259-A425-9678838296EF}" dt="2020-04-25T23:20:56.267" v="27" actId="1076"/>
          <ac:spMkLst>
            <pc:docMk/>
            <pc:sldMk cId="1292474422" sldId="262"/>
            <ac:spMk id="2" creationId="{544A0385-AA61-461C-98E7-1633D04EEDBC}"/>
          </ac:spMkLst>
        </pc:spChg>
        <pc:spChg chg="add mod">
          <ac:chgData name="ELVIRA VALENZUELA, JOSE LUIS" userId="e19aec6b-46d0-4f6b-8f07-8e7d115ec735" providerId="ADAL" clId="{BCBD6175-8ECD-4259-A425-9678838296EF}" dt="2020-04-25T23:29:12.356" v="61" actId="13822"/>
          <ac:spMkLst>
            <pc:docMk/>
            <pc:sldMk cId="1292474422" sldId="262"/>
            <ac:spMk id="3" creationId="{F971DBD0-55BB-4836-948D-C4A1FDAE8D56}"/>
          </ac:spMkLst>
        </pc:spChg>
        <pc:spChg chg="add mod">
          <ac:chgData name="ELVIRA VALENZUELA, JOSE LUIS" userId="e19aec6b-46d0-4f6b-8f07-8e7d115ec735" providerId="ADAL" clId="{BCBD6175-8ECD-4259-A425-9678838296EF}" dt="2020-04-25T23:30:38.244" v="99" actId="1076"/>
          <ac:spMkLst>
            <pc:docMk/>
            <pc:sldMk cId="1292474422" sldId="262"/>
            <ac:spMk id="5" creationId="{6BCB5425-5F9F-4B30-97B8-8E0890EBD582}"/>
          </ac:spMkLst>
        </pc:spChg>
        <pc:spChg chg="add mod">
          <ac:chgData name="ELVIRA VALENZUELA, JOSE LUIS" userId="e19aec6b-46d0-4f6b-8f07-8e7d115ec735" providerId="ADAL" clId="{BCBD6175-8ECD-4259-A425-9678838296EF}" dt="2020-04-25T23:22:23.786" v="32" actId="688"/>
          <ac:spMkLst>
            <pc:docMk/>
            <pc:sldMk cId="1292474422" sldId="262"/>
            <ac:spMk id="6" creationId="{E32EA582-1766-4D85-BC0F-36AD6B522C67}"/>
          </ac:spMkLst>
        </pc:spChg>
        <pc:spChg chg="add mod">
          <ac:chgData name="ELVIRA VALENZUELA, JOSE LUIS" userId="e19aec6b-46d0-4f6b-8f07-8e7d115ec735" providerId="ADAL" clId="{BCBD6175-8ECD-4259-A425-9678838296EF}" dt="2020-04-25T23:22:49.818" v="38" actId="1076"/>
          <ac:spMkLst>
            <pc:docMk/>
            <pc:sldMk cId="1292474422" sldId="262"/>
            <ac:spMk id="8" creationId="{33342763-3A37-43D4-9AAC-A8F8FAF82D33}"/>
          </ac:spMkLst>
        </pc:spChg>
        <pc:picChg chg="mod">
          <ac:chgData name="ELVIRA VALENZUELA, JOSE LUIS" userId="e19aec6b-46d0-4f6b-8f07-8e7d115ec735" providerId="ADAL" clId="{BCBD6175-8ECD-4259-A425-9678838296EF}" dt="2020-04-25T23:20:51.405" v="26" actId="1076"/>
          <ac:picMkLst>
            <pc:docMk/>
            <pc:sldMk cId="1292474422" sldId="262"/>
            <ac:picMk id="9" creationId="{00000000-0000-0000-0000-000000000000}"/>
          </ac:picMkLst>
        </pc:picChg>
      </pc:sldChg>
      <pc:sldChg chg="modAnim">
        <pc:chgData name="ELVIRA VALENZUELA, JOSE LUIS" userId="e19aec6b-46d0-4f6b-8f07-8e7d115ec735" providerId="ADAL" clId="{BCBD6175-8ECD-4259-A425-9678838296EF}" dt="2020-04-25T23:03:24.545" v="19"/>
        <pc:sldMkLst>
          <pc:docMk/>
          <pc:sldMk cId="2367848203" sldId="269"/>
        </pc:sldMkLst>
      </pc:sldChg>
      <pc:sldChg chg="modSp">
        <pc:chgData name="ELVIRA VALENZUELA, JOSE LUIS" userId="e19aec6b-46d0-4f6b-8f07-8e7d115ec735" providerId="ADAL" clId="{BCBD6175-8ECD-4259-A425-9678838296EF}" dt="2020-04-26T00:08:04.067" v="188" actId="20577"/>
        <pc:sldMkLst>
          <pc:docMk/>
          <pc:sldMk cId="1360971471" sldId="274"/>
        </pc:sldMkLst>
        <pc:spChg chg="mod">
          <ac:chgData name="ELVIRA VALENZUELA, JOSE LUIS" userId="e19aec6b-46d0-4f6b-8f07-8e7d115ec735" providerId="ADAL" clId="{BCBD6175-8ECD-4259-A425-9678838296EF}" dt="2020-04-26T00:08:04.067" v="188" actId="20577"/>
          <ac:spMkLst>
            <pc:docMk/>
            <pc:sldMk cId="1360971471" sldId="274"/>
            <ac:spMk id="5" creationId="{00000000-0000-0000-0000-000000000000}"/>
          </ac:spMkLst>
        </pc:spChg>
      </pc:sldChg>
      <pc:sldChg chg="modSp">
        <pc:chgData name="ELVIRA VALENZUELA, JOSE LUIS" userId="e19aec6b-46d0-4f6b-8f07-8e7d115ec735" providerId="ADAL" clId="{BCBD6175-8ECD-4259-A425-9678838296EF}" dt="2020-04-26T00:08:40.697" v="238" actId="404"/>
        <pc:sldMkLst>
          <pc:docMk/>
          <pc:sldMk cId="1744565772" sldId="276"/>
        </pc:sldMkLst>
        <pc:spChg chg="mod">
          <ac:chgData name="ELVIRA VALENZUELA, JOSE LUIS" userId="e19aec6b-46d0-4f6b-8f07-8e7d115ec735" providerId="ADAL" clId="{BCBD6175-8ECD-4259-A425-9678838296EF}" dt="2020-04-26T00:08:40.697" v="238" actId="404"/>
          <ac:spMkLst>
            <pc:docMk/>
            <pc:sldMk cId="1744565772" sldId="276"/>
            <ac:spMk id="38" creationId="{00000000-0000-0000-0000-000000000000}"/>
          </ac:spMkLst>
        </pc:spChg>
      </pc:sldChg>
      <pc:sldChg chg="modSp">
        <pc:chgData name="ELVIRA VALENZUELA, JOSE LUIS" userId="e19aec6b-46d0-4f6b-8f07-8e7d115ec735" providerId="ADAL" clId="{BCBD6175-8ECD-4259-A425-9678838296EF}" dt="2020-04-25T22:41:58.534" v="18" actId="20577"/>
        <pc:sldMkLst>
          <pc:docMk/>
          <pc:sldMk cId="1433321946" sldId="281"/>
        </pc:sldMkLst>
        <pc:spChg chg="mod">
          <ac:chgData name="ELVIRA VALENZUELA, JOSE LUIS" userId="e19aec6b-46d0-4f6b-8f07-8e7d115ec735" providerId="ADAL" clId="{BCBD6175-8ECD-4259-A425-9678838296EF}" dt="2020-04-25T22:41:58.534" v="18" actId="20577"/>
          <ac:spMkLst>
            <pc:docMk/>
            <pc:sldMk cId="1433321946" sldId="281"/>
            <ac:spMk id="3" creationId="{00000000-0000-0000-0000-000000000000}"/>
          </ac:spMkLst>
        </pc:spChg>
      </pc:sldChg>
      <pc:sldChg chg="addSp modSp modAnim">
        <pc:chgData name="ELVIRA VALENZUELA, JOSE LUIS" userId="e19aec6b-46d0-4f6b-8f07-8e7d115ec735" providerId="ADAL" clId="{BCBD6175-8ECD-4259-A425-9678838296EF}" dt="2020-04-25T23:59:15.022" v="145"/>
        <pc:sldMkLst>
          <pc:docMk/>
          <pc:sldMk cId="1701278777" sldId="306"/>
        </pc:sldMkLst>
        <pc:spChg chg="add mod">
          <ac:chgData name="ELVIRA VALENZUELA, JOSE LUIS" userId="e19aec6b-46d0-4f6b-8f07-8e7d115ec735" providerId="ADAL" clId="{BCBD6175-8ECD-4259-A425-9678838296EF}" dt="2020-04-25T23:59:03.159" v="143" actId="1076"/>
          <ac:spMkLst>
            <pc:docMk/>
            <pc:sldMk cId="1701278777" sldId="306"/>
            <ac:spMk id="4" creationId="{BA560B74-91EA-454D-8731-32EECEFA10FA}"/>
          </ac:spMkLst>
        </pc:spChg>
      </pc:sldChg>
      <pc:sldChg chg="modSp">
        <pc:chgData name="ELVIRA VALENZUELA, JOSE LUIS" userId="e19aec6b-46d0-4f6b-8f07-8e7d115ec735" providerId="ADAL" clId="{BCBD6175-8ECD-4259-A425-9678838296EF}" dt="2020-04-26T13:09:58.389" v="242" actId="20577"/>
        <pc:sldMkLst>
          <pc:docMk/>
          <pc:sldMk cId="3452298993" sldId="309"/>
        </pc:sldMkLst>
        <pc:spChg chg="mod">
          <ac:chgData name="ELVIRA VALENZUELA, JOSE LUIS" userId="e19aec6b-46d0-4f6b-8f07-8e7d115ec735" providerId="ADAL" clId="{BCBD6175-8ECD-4259-A425-9678838296EF}" dt="2020-04-26T13:09:58.389" v="242" actId="20577"/>
          <ac:spMkLst>
            <pc:docMk/>
            <pc:sldMk cId="3452298993" sldId="309"/>
            <ac:spMk id="21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4-26T00:27:43.779" v="240" actId="1076"/>
          <ac:spMkLst>
            <pc:docMk/>
            <pc:sldMk cId="3452298993" sldId="309"/>
            <ac:spMk id="22" creationId="{00000000-0000-0000-0000-000000000000}"/>
          </ac:spMkLst>
        </pc:spChg>
      </pc:sldChg>
      <pc:sldChg chg="modAnim">
        <pc:chgData name="ELVIRA VALENZUELA, JOSE LUIS" userId="e19aec6b-46d0-4f6b-8f07-8e7d115ec735" providerId="ADAL" clId="{BCBD6175-8ECD-4259-A425-9678838296EF}" dt="2020-05-01T23:47:04.841" v="255"/>
        <pc:sldMkLst>
          <pc:docMk/>
          <pc:sldMk cId="685482826" sldId="314"/>
        </pc:sldMkLst>
      </pc:sldChg>
      <pc:sldChg chg="addSp modSp modAnim">
        <pc:chgData name="ELVIRA VALENZUELA, JOSE LUIS" userId="e19aec6b-46d0-4f6b-8f07-8e7d115ec735" providerId="ADAL" clId="{BCBD6175-8ECD-4259-A425-9678838296EF}" dt="2020-05-01T23:51:04.886" v="283"/>
        <pc:sldMkLst>
          <pc:docMk/>
          <pc:sldMk cId="1661019811" sldId="320"/>
        </pc:sldMkLst>
        <pc:spChg chg="add mod">
          <ac:chgData name="ELVIRA VALENZUELA, JOSE LUIS" userId="e19aec6b-46d0-4f6b-8f07-8e7d115ec735" providerId="ADAL" clId="{BCBD6175-8ECD-4259-A425-9678838296EF}" dt="2020-05-01T23:48:17.753" v="263" actId="1582"/>
          <ac:spMkLst>
            <pc:docMk/>
            <pc:sldMk cId="1661019811" sldId="320"/>
            <ac:spMk id="3" creationId="{2FF667E8-95E7-40F6-99E0-A260372FCB68}"/>
          </ac:spMkLst>
        </pc:spChg>
        <pc:spChg chg="add mod">
          <ac:chgData name="ELVIRA VALENZUELA, JOSE LUIS" userId="e19aec6b-46d0-4f6b-8f07-8e7d115ec735" providerId="ADAL" clId="{BCBD6175-8ECD-4259-A425-9678838296EF}" dt="2020-05-01T23:48:46.788" v="277" actId="1076"/>
          <ac:spMkLst>
            <pc:docMk/>
            <pc:sldMk cId="1661019811" sldId="320"/>
            <ac:spMk id="4" creationId="{8491BC73-3C57-4015-B188-D859E1AC2FA6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92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93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94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95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96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97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98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99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100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101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102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103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104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105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133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136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1T23:47:43.512" v="260" actId="1037"/>
          <ac:spMkLst>
            <pc:docMk/>
            <pc:sldMk cId="1661019811" sldId="320"/>
            <ac:spMk id="138" creationId="{00000000-0000-0000-0000-000000000000}"/>
          </ac:spMkLst>
        </pc:spChg>
        <pc:grpChg chg="mod">
          <ac:chgData name="ELVIRA VALENZUELA, JOSE LUIS" userId="e19aec6b-46d0-4f6b-8f07-8e7d115ec735" providerId="ADAL" clId="{BCBD6175-8ECD-4259-A425-9678838296EF}" dt="2020-05-01T23:47:43.512" v="260" actId="1037"/>
          <ac:grpSpMkLst>
            <pc:docMk/>
            <pc:sldMk cId="1661019811" sldId="320"/>
            <ac:grpSpMk id="119" creationId="{00000000-0000-0000-0000-000000000000}"/>
          </ac:grpSpMkLst>
        </pc:grpChg>
        <pc:cxnChg chg="mod">
          <ac:chgData name="ELVIRA VALENZUELA, JOSE LUIS" userId="e19aec6b-46d0-4f6b-8f07-8e7d115ec735" providerId="ADAL" clId="{BCBD6175-8ECD-4259-A425-9678838296EF}" dt="2020-05-01T23:47:43.512" v="260" actId="1037"/>
          <ac:cxnSpMkLst>
            <pc:docMk/>
            <pc:sldMk cId="1661019811" sldId="320"/>
            <ac:cxnSpMk id="107" creationId="{00000000-0000-0000-0000-000000000000}"/>
          </ac:cxnSpMkLst>
        </pc:cxnChg>
        <pc:cxnChg chg="mod">
          <ac:chgData name="ELVIRA VALENZUELA, JOSE LUIS" userId="e19aec6b-46d0-4f6b-8f07-8e7d115ec735" providerId="ADAL" clId="{BCBD6175-8ECD-4259-A425-9678838296EF}" dt="2020-05-01T23:47:43.512" v="260" actId="1037"/>
          <ac:cxnSpMkLst>
            <pc:docMk/>
            <pc:sldMk cId="1661019811" sldId="320"/>
            <ac:cxnSpMk id="109" creationId="{00000000-0000-0000-0000-000000000000}"/>
          </ac:cxnSpMkLst>
        </pc:cxnChg>
        <pc:cxnChg chg="mod">
          <ac:chgData name="ELVIRA VALENZUELA, JOSE LUIS" userId="e19aec6b-46d0-4f6b-8f07-8e7d115ec735" providerId="ADAL" clId="{BCBD6175-8ECD-4259-A425-9678838296EF}" dt="2020-05-01T23:47:43.512" v="260" actId="1037"/>
          <ac:cxnSpMkLst>
            <pc:docMk/>
            <pc:sldMk cId="1661019811" sldId="320"/>
            <ac:cxnSpMk id="112" creationId="{00000000-0000-0000-0000-000000000000}"/>
          </ac:cxnSpMkLst>
        </pc:cxnChg>
        <pc:cxnChg chg="mod">
          <ac:chgData name="ELVIRA VALENZUELA, JOSE LUIS" userId="e19aec6b-46d0-4f6b-8f07-8e7d115ec735" providerId="ADAL" clId="{BCBD6175-8ECD-4259-A425-9678838296EF}" dt="2020-05-01T23:47:43.512" v="260" actId="1037"/>
          <ac:cxnSpMkLst>
            <pc:docMk/>
            <pc:sldMk cId="1661019811" sldId="320"/>
            <ac:cxnSpMk id="114" creationId="{00000000-0000-0000-0000-000000000000}"/>
          </ac:cxnSpMkLst>
        </pc:cxnChg>
        <pc:cxnChg chg="mod">
          <ac:chgData name="ELVIRA VALENZUELA, JOSE LUIS" userId="e19aec6b-46d0-4f6b-8f07-8e7d115ec735" providerId="ADAL" clId="{BCBD6175-8ECD-4259-A425-9678838296EF}" dt="2020-05-01T23:47:43.512" v="260" actId="1037"/>
          <ac:cxnSpMkLst>
            <pc:docMk/>
            <pc:sldMk cId="1661019811" sldId="320"/>
            <ac:cxnSpMk id="116" creationId="{00000000-0000-0000-0000-000000000000}"/>
          </ac:cxnSpMkLst>
        </pc:cxnChg>
        <pc:cxnChg chg="mod">
          <ac:chgData name="ELVIRA VALENZUELA, JOSE LUIS" userId="e19aec6b-46d0-4f6b-8f07-8e7d115ec735" providerId="ADAL" clId="{BCBD6175-8ECD-4259-A425-9678838296EF}" dt="2020-05-01T23:47:43.512" v="260" actId="1037"/>
          <ac:cxnSpMkLst>
            <pc:docMk/>
            <pc:sldMk cId="1661019811" sldId="320"/>
            <ac:cxnSpMk id="120" creationId="{00000000-0000-0000-0000-000000000000}"/>
          </ac:cxnSpMkLst>
        </pc:cxnChg>
        <pc:cxnChg chg="mod">
          <ac:chgData name="ELVIRA VALENZUELA, JOSE LUIS" userId="e19aec6b-46d0-4f6b-8f07-8e7d115ec735" providerId="ADAL" clId="{BCBD6175-8ECD-4259-A425-9678838296EF}" dt="2020-05-01T23:47:43.512" v="260" actId="1037"/>
          <ac:cxnSpMkLst>
            <pc:docMk/>
            <pc:sldMk cId="1661019811" sldId="320"/>
            <ac:cxnSpMk id="130" creationId="{00000000-0000-0000-0000-000000000000}"/>
          </ac:cxnSpMkLst>
        </pc:cxnChg>
      </pc:sldChg>
      <pc:sldChg chg="modSp">
        <pc:chgData name="ELVIRA VALENZUELA, JOSE LUIS" userId="e19aec6b-46d0-4f6b-8f07-8e7d115ec735" providerId="ADAL" clId="{BCBD6175-8ECD-4259-A425-9678838296EF}" dt="2020-05-02T00:14:38.380" v="330" actId="20577"/>
        <pc:sldMkLst>
          <pc:docMk/>
          <pc:sldMk cId="1792047084" sldId="322"/>
        </pc:sldMkLst>
        <pc:spChg chg="mod">
          <ac:chgData name="ELVIRA VALENZUELA, JOSE LUIS" userId="e19aec6b-46d0-4f6b-8f07-8e7d115ec735" providerId="ADAL" clId="{BCBD6175-8ECD-4259-A425-9678838296EF}" dt="2020-05-02T00:14:38.380" v="330" actId="20577"/>
          <ac:spMkLst>
            <pc:docMk/>
            <pc:sldMk cId="1792047084" sldId="322"/>
            <ac:spMk id="3" creationId="{00000000-0000-0000-0000-000000000000}"/>
          </ac:spMkLst>
        </pc:spChg>
      </pc:sldChg>
      <pc:sldChg chg="modSp">
        <pc:chgData name="ELVIRA VALENZUELA, JOSE LUIS" userId="e19aec6b-46d0-4f6b-8f07-8e7d115ec735" providerId="ADAL" clId="{BCBD6175-8ECD-4259-A425-9678838296EF}" dt="2020-05-02T01:00:00.892" v="331" actId="20577"/>
        <pc:sldMkLst>
          <pc:docMk/>
          <pc:sldMk cId="2017361200" sldId="332"/>
        </pc:sldMkLst>
        <pc:spChg chg="mod">
          <ac:chgData name="ELVIRA VALENZUELA, JOSE LUIS" userId="e19aec6b-46d0-4f6b-8f07-8e7d115ec735" providerId="ADAL" clId="{BCBD6175-8ECD-4259-A425-9678838296EF}" dt="2020-05-02T01:00:00.892" v="331" actId="20577"/>
          <ac:spMkLst>
            <pc:docMk/>
            <pc:sldMk cId="2017361200" sldId="332"/>
            <ac:spMk id="22" creationId="{00000000-0000-0000-0000-000000000000}"/>
          </ac:spMkLst>
        </pc:spChg>
      </pc:sldChg>
      <pc:sldChg chg="modSp">
        <pc:chgData name="ELVIRA VALENZUELA, JOSE LUIS" userId="e19aec6b-46d0-4f6b-8f07-8e7d115ec735" providerId="ADAL" clId="{BCBD6175-8ECD-4259-A425-9678838296EF}" dt="2020-05-02T01:08:26.069" v="365" actId="20577"/>
        <pc:sldMkLst>
          <pc:docMk/>
          <pc:sldMk cId="3719063693" sldId="333"/>
        </pc:sldMkLst>
        <pc:spChg chg="mod">
          <ac:chgData name="ELVIRA VALENZUELA, JOSE LUIS" userId="e19aec6b-46d0-4f6b-8f07-8e7d115ec735" providerId="ADAL" clId="{BCBD6175-8ECD-4259-A425-9678838296EF}" dt="2020-05-02T01:08:26.069" v="365" actId="20577"/>
          <ac:spMkLst>
            <pc:docMk/>
            <pc:sldMk cId="3719063693" sldId="333"/>
            <ac:spMk id="4" creationId="{00000000-0000-0000-0000-000000000000}"/>
          </ac:spMkLst>
        </pc:spChg>
      </pc:sldChg>
      <pc:sldChg chg="modSp">
        <pc:chgData name="ELVIRA VALENZUELA, JOSE LUIS" userId="e19aec6b-46d0-4f6b-8f07-8e7d115ec735" providerId="ADAL" clId="{BCBD6175-8ECD-4259-A425-9678838296EF}" dt="2020-05-02T01:16:58.582" v="371" actId="20577"/>
        <pc:sldMkLst>
          <pc:docMk/>
          <pc:sldMk cId="185235967" sldId="335"/>
        </pc:sldMkLst>
        <pc:spChg chg="mod">
          <ac:chgData name="ELVIRA VALENZUELA, JOSE LUIS" userId="e19aec6b-46d0-4f6b-8f07-8e7d115ec735" providerId="ADAL" clId="{BCBD6175-8ECD-4259-A425-9678838296EF}" dt="2020-05-02T01:16:14.349" v="368" actId="20577"/>
          <ac:spMkLst>
            <pc:docMk/>
            <pc:sldMk cId="185235967" sldId="335"/>
            <ac:spMk id="3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2T01:16:58.582" v="371" actId="20577"/>
          <ac:spMkLst>
            <pc:docMk/>
            <pc:sldMk cId="185235967" sldId="335"/>
            <ac:spMk id="4" creationId="{00000000-0000-0000-0000-000000000000}"/>
          </ac:spMkLst>
        </pc:spChg>
      </pc:sldChg>
      <pc:sldChg chg="modSp">
        <pc:chgData name="ELVIRA VALENZUELA, JOSE LUIS" userId="e19aec6b-46d0-4f6b-8f07-8e7d115ec735" providerId="ADAL" clId="{BCBD6175-8ECD-4259-A425-9678838296EF}" dt="2020-05-02T01:08:15.608" v="361" actId="20577"/>
        <pc:sldMkLst>
          <pc:docMk/>
          <pc:sldMk cId="2375555741" sldId="336"/>
        </pc:sldMkLst>
        <pc:spChg chg="mod">
          <ac:chgData name="ELVIRA VALENZUELA, JOSE LUIS" userId="e19aec6b-46d0-4f6b-8f07-8e7d115ec735" providerId="ADAL" clId="{BCBD6175-8ECD-4259-A425-9678838296EF}" dt="2020-05-02T01:08:15.608" v="361" actId="20577"/>
          <ac:spMkLst>
            <pc:docMk/>
            <pc:sldMk cId="2375555741" sldId="336"/>
            <ac:spMk id="4" creationId="{00000000-0000-0000-0000-000000000000}"/>
          </ac:spMkLst>
        </pc:spChg>
      </pc:sldChg>
      <pc:sldChg chg="modSp">
        <pc:chgData name="ELVIRA VALENZUELA, JOSE LUIS" userId="e19aec6b-46d0-4f6b-8f07-8e7d115ec735" providerId="ADAL" clId="{BCBD6175-8ECD-4259-A425-9678838296EF}" dt="2020-05-02T00:12:01.208" v="327" actId="20577"/>
        <pc:sldMkLst>
          <pc:docMk/>
          <pc:sldMk cId="2863089132" sldId="338"/>
        </pc:sldMkLst>
        <pc:spChg chg="mod">
          <ac:chgData name="ELVIRA VALENZUELA, JOSE LUIS" userId="e19aec6b-46d0-4f6b-8f07-8e7d115ec735" providerId="ADAL" clId="{BCBD6175-8ECD-4259-A425-9678838296EF}" dt="2020-05-02T00:12:01.208" v="327" actId="20577"/>
          <ac:spMkLst>
            <pc:docMk/>
            <pc:sldMk cId="2863089132" sldId="338"/>
            <ac:spMk id="19" creationId="{00000000-0000-0000-0000-000000000000}"/>
          </ac:spMkLst>
        </pc:spChg>
      </pc:sldChg>
      <pc:sldChg chg="modSp modAnim">
        <pc:chgData name="ELVIRA VALENZUELA, JOSE LUIS" userId="e19aec6b-46d0-4f6b-8f07-8e7d115ec735" providerId="ADAL" clId="{BCBD6175-8ECD-4259-A425-9678838296EF}" dt="2020-05-05T14:59:22.345" v="401" actId="27636"/>
        <pc:sldMkLst>
          <pc:docMk/>
          <pc:sldMk cId="1328812054" sldId="340"/>
        </pc:sldMkLst>
        <pc:spChg chg="mod">
          <ac:chgData name="ELVIRA VALENZUELA, JOSE LUIS" userId="e19aec6b-46d0-4f6b-8f07-8e7d115ec735" providerId="ADAL" clId="{BCBD6175-8ECD-4259-A425-9678838296EF}" dt="2020-05-05T14:59:22.345" v="401" actId="27636"/>
          <ac:spMkLst>
            <pc:docMk/>
            <pc:sldMk cId="1328812054" sldId="340"/>
            <ac:spMk id="3" creationId="{00000000-0000-0000-0000-000000000000}"/>
          </ac:spMkLst>
        </pc:spChg>
      </pc:sldChg>
      <pc:sldChg chg="modSp del modAnim">
        <pc:chgData name="ELVIRA VALENZUELA, JOSE LUIS" userId="e19aec6b-46d0-4f6b-8f07-8e7d115ec735" providerId="ADAL" clId="{BCBD6175-8ECD-4259-A425-9678838296EF}" dt="2020-05-05T14:55:53.814" v="385" actId="2696"/>
        <pc:sldMkLst>
          <pc:docMk/>
          <pc:sldMk cId="1328812054" sldId="341"/>
        </pc:sldMkLst>
        <pc:spChg chg="mod">
          <ac:chgData name="ELVIRA VALENZUELA, JOSE LUIS" userId="e19aec6b-46d0-4f6b-8f07-8e7d115ec735" providerId="ADAL" clId="{BCBD6175-8ECD-4259-A425-9678838296EF}" dt="2020-05-05T14:55:40.005" v="378"/>
          <ac:spMkLst>
            <pc:docMk/>
            <pc:sldMk cId="1328812054" sldId="341"/>
            <ac:spMk id="3" creationId="{00000000-0000-0000-0000-000000000000}"/>
          </ac:spMkLst>
        </pc:spChg>
      </pc:sldChg>
      <pc:sldChg chg="modSp del modAnim">
        <pc:chgData name="ELVIRA VALENZUELA, JOSE LUIS" userId="e19aec6b-46d0-4f6b-8f07-8e7d115ec735" providerId="ADAL" clId="{BCBD6175-8ECD-4259-A425-9678838296EF}" dt="2020-05-05T14:59:33.181" v="402" actId="2696"/>
        <pc:sldMkLst>
          <pc:docMk/>
          <pc:sldMk cId="1328812054" sldId="342"/>
        </pc:sldMkLst>
        <pc:spChg chg="mod">
          <ac:chgData name="ELVIRA VALENZUELA, JOSE LUIS" userId="e19aec6b-46d0-4f6b-8f07-8e7d115ec735" providerId="ADAL" clId="{BCBD6175-8ECD-4259-A425-9678838296EF}" dt="2020-05-05T14:58:54.211" v="386"/>
          <ac:spMkLst>
            <pc:docMk/>
            <pc:sldMk cId="1328812054" sldId="342"/>
            <ac:spMk id="3" creationId="{00000000-0000-0000-0000-000000000000}"/>
          </ac:spMkLst>
        </pc:spChg>
      </pc:sldChg>
      <pc:sldChg chg="modSp">
        <pc:chgData name="ELVIRA VALENZUELA, JOSE LUIS" userId="e19aec6b-46d0-4f6b-8f07-8e7d115ec735" providerId="ADAL" clId="{BCBD6175-8ECD-4259-A425-9678838296EF}" dt="2020-05-05T15:03:45.864" v="403" actId="20577"/>
        <pc:sldMkLst>
          <pc:docMk/>
          <pc:sldMk cId="3160817636" sldId="343"/>
        </pc:sldMkLst>
        <pc:spChg chg="mod">
          <ac:chgData name="ELVIRA VALENZUELA, JOSE LUIS" userId="e19aec6b-46d0-4f6b-8f07-8e7d115ec735" providerId="ADAL" clId="{BCBD6175-8ECD-4259-A425-9678838296EF}" dt="2020-05-05T15:03:45.864" v="403" actId="20577"/>
          <ac:spMkLst>
            <pc:docMk/>
            <pc:sldMk cId="3160817636" sldId="343"/>
            <ac:spMk id="16" creationId="{00000000-0000-0000-0000-000000000000}"/>
          </ac:spMkLst>
        </pc:spChg>
      </pc:sldChg>
      <pc:sldChg chg="modSp modAnim">
        <pc:chgData name="ELVIRA VALENZUELA, JOSE LUIS" userId="e19aec6b-46d0-4f6b-8f07-8e7d115ec735" providerId="ADAL" clId="{BCBD6175-8ECD-4259-A425-9678838296EF}" dt="2020-05-05T15:34:02.507" v="634" actId="255"/>
        <pc:sldMkLst>
          <pc:docMk/>
          <pc:sldMk cId="2587022810" sldId="349"/>
        </pc:sldMkLst>
        <pc:spChg chg="mod">
          <ac:chgData name="ELVIRA VALENZUELA, JOSE LUIS" userId="e19aec6b-46d0-4f6b-8f07-8e7d115ec735" providerId="ADAL" clId="{BCBD6175-8ECD-4259-A425-9678838296EF}" dt="2020-05-05T15:34:02.507" v="634" actId="255"/>
          <ac:spMkLst>
            <pc:docMk/>
            <pc:sldMk cId="2587022810" sldId="349"/>
            <ac:spMk id="3" creationId="{00000000-0000-0000-0000-000000000000}"/>
          </ac:spMkLst>
        </pc:spChg>
      </pc:sldChg>
      <pc:sldChg chg="modSp">
        <pc:chgData name="ELVIRA VALENZUELA, JOSE LUIS" userId="e19aec6b-46d0-4f6b-8f07-8e7d115ec735" providerId="ADAL" clId="{BCBD6175-8ECD-4259-A425-9678838296EF}" dt="2020-05-05T15:31:15.358" v="420" actId="1037"/>
        <pc:sldMkLst>
          <pc:docMk/>
          <pc:sldMk cId="1302106243" sldId="353"/>
        </pc:sldMkLst>
        <pc:spChg chg="mod">
          <ac:chgData name="ELVIRA VALENZUELA, JOSE LUIS" userId="e19aec6b-46d0-4f6b-8f07-8e7d115ec735" providerId="ADAL" clId="{BCBD6175-8ECD-4259-A425-9678838296EF}" dt="2020-05-05T15:31:05.673" v="412" actId="1076"/>
          <ac:spMkLst>
            <pc:docMk/>
            <pc:sldMk cId="1302106243" sldId="353"/>
            <ac:spMk id="5" creationId="{00000000-0000-0000-0000-000000000000}"/>
          </ac:spMkLst>
        </pc:spChg>
        <pc:spChg chg="mod">
          <ac:chgData name="ELVIRA VALENZUELA, JOSE LUIS" userId="e19aec6b-46d0-4f6b-8f07-8e7d115ec735" providerId="ADAL" clId="{BCBD6175-8ECD-4259-A425-9678838296EF}" dt="2020-05-05T15:31:15.358" v="420" actId="1037"/>
          <ac:spMkLst>
            <pc:docMk/>
            <pc:sldMk cId="1302106243" sldId="353"/>
            <ac:spMk id="26" creationId="{00000000-0000-0000-0000-000000000000}"/>
          </ac:spMkLst>
        </pc:spChg>
        <pc:cxnChg chg="mod">
          <ac:chgData name="ELVIRA VALENZUELA, JOSE LUIS" userId="e19aec6b-46d0-4f6b-8f07-8e7d115ec735" providerId="ADAL" clId="{BCBD6175-8ECD-4259-A425-9678838296EF}" dt="2020-05-05T15:31:15.358" v="420" actId="1037"/>
          <ac:cxnSpMkLst>
            <pc:docMk/>
            <pc:sldMk cId="1302106243" sldId="353"/>
            <ac:cxnSpMk id="27" creationId="{00000000-0000-0000-0000-000000000000}"/>
          </ac:cxnSpMkLst>
        </pc:cxnChg>
      </pc:sldChg>
      <pc:sldChg chg="modSp modAnim">
        <pc:chgData name="ELVIRA VALENZUELA, JOSE LUIS" userId="e19aec6b-46d0-4f6b-8f07-8e7d115ec735" providerId="ADAL" clId="{BCBD6175-8ECD-4259-A425-9678838296EF}" dt="2020-05-05T15:33:01.550" v="553" actId="20577"/>
        <pc:sldMkLst>
          <pc:docMk/>
          <pc:sldMk cId="308960796" sldId="355"/>
        </pc:sldMkLst>
        <pc:spChg chg="mod">
          <ac:chgData name="ELVIRA VALENZUELA, JOSE LUIS" userId="e19aec6b-46d0-4f6b-8f07-8e7d115ec735" providerId="ADAL" clId="{BCBD6175-8ECD-4259-A425-9678838296EF}" dt="2020-05-05T15:33:01.550" v="553" actId="20577"/>
          <ac:spMkLst>
            <pc:docMk/>
            <pc:sldMk cId="308960796" sldId="35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4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29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761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59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664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3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63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3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63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16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22523-D3EA-4882-80F0-0FB9EE077452}" type="datetimeFigureOut">
              <a:rPr lang="es-MX" smtClean="0"/>
              <a:t>18/11/2020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AF91-D1C0-446F-BACB-1349EE8CB57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93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Sistemas de archivos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07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</a:t>
            </a:r>
            <a:r>
              <a:rPr lang="es-MX" dirty="0" err="1"/>
              <a:t>archivos:FAT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FAT = File </a:t>
            </a:r>
            <a:r>
              <a:rPr lang="es-MX" dirty="0" err="1"/>
              <a:t>Allocation</a:t>
            </a:r>
            <a:r>
              <a:rPr lang="es-MX" dirty="0"/>
              <a:t> </a:t>
            </a:r>
            <a:r>
              <a:rPr lang="es-MX" dirty="0" err="1"/>
              <a:t>Table</a:t>
            </a:r>
            <a:endParaRPr lang="es-MX" dirty="0"/>
          </a:p>
          <a:p>
            <a:r>
              <a:rPr lang="es-MX" dirty="0"/>
              <a:t>Desarrollado para MS-DOS</a:t>
            </a:r>
          </a:p>
          <a:p>
            <a:r>
              <a:rPr lang="es-MX" dirty="0"/>
              <a:t>Popular para diskettes.</a:t>
            </a:r>
          </a:p>
          <a:p>
            <a:r>
              <a:rPr lang="es-MX" dirty="0"/>
              <a:t>Esquema de asignación de nombres 8.3</a:t>
            </a:r>
          </a:p>
          <a:p>
            <a:pPr lvl="1"/>
            <a:r>
              <a:rPr lang="es-MX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nombarch.ext</a:t>
            </a:r>
            <a:endParaRPr lang="es-MX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dirty="0"/>
              <a:t>Relativamente sencillo.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4076349"/>
            <a:ext cx="2133600" cy="2143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4169659"/>
            <a:ext cx="2143125" cy="2143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88" y="1532832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</a:t>
            </a:r>
            <a:r>
              <a:rPr lang="es-MX" dirty="0" err="1"/>
              <a:t>archivos:FAT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FAT12</a:t>
            </a:r>
          </a:p>
          <a:p>
            <a:pPr lvl="1"/>
            <a:r>
              <a:rPr lang="es-MX" dirty="0"/>
              <a:t>Las direcciones de bloque solamente contienen 12 bits. </a:t>
            </a:r>
          </a:p>
          <a:p>
            <a:r>
              <a:rPr lang="es-MX" dirty="0"/>
              <a:t>FAT16</a:t>
            </a:r>
          </a:p>
          <a:p>
            <a:pPr lvl="1"/>
            <a:r>
              <a:rPr lang="es-MX" dirty="0"/>
              <a:t>Utilizado en MS-DOS y en las primeras versiones de Windows. </a:t>
            </a:r>
          </a:p>
          <a:p>
            <a:pPr lvl="1"/>
            <a:r>
              <a:rPr lang="es-MX" dirty="0"/>
              <a:t>Particiones con una capacidad máxima de 2 GB.</a:t>
            </a:r>
          </a:p>
        </p:txBody>
      </p:sp>
    </p:spTree>
    <p:extLst>
      <p:ext uri="{BB962C8B-B14F-4D97-AF65-F5344CB8AC3E}">
        <p14:creationId xmlns:p14="http://schemas.microsoft.com/office/powerpoint/2010/main" val="4108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archivos:FAT32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Evolución de FAT16</a:t>
            </a:r>
          </a:p>
          <a:p>
            <a:r>
              <a:rPr lang="es-MX" dirty="0"/>
              <a:t>El tamaño máximo de archivo es de 4 GB</a:t>
            </a:r>
          </a:p>
          <a:p>
            <a:r>
              <a:rPr lang="es-MX" dirty="0"/>
              <a:t>Lanzado con el segundo gran lanzamiento de Windows 95</a:t>
            </a:r>
          </a:p>
          <a:p>
            <a:r>
              <a:rPr lang="es-MX" dirty="0"/>
              <a:t>Soporta volúmenes hasta de 32 GB(USB).</a:t>
            </a:r>
          </a:p>
          <a:p>
            <a:r>
              <a:rPr lang="es-MX" dirty="0"/>
              <a:t>Admite nombres de archivo largos.</a:t>
            </a:r>
          </a:p>
          <a:p>
            <a:r>
              <a:rPr lang="es-MX" dirty="0"/>
              <a:t>Utilizado en tarjetas de memoria y dispositivos similares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4979302"/>
            <a:ext cx="1440160" cy="14401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5188349"/>
            <a:ext cx="2218953" cy="12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</a:t>
            </a:r>
            <a:r>
              <a:rPr lang="es-MX" dirty="0" err="1"/>
              <a:t>archivos:exFAT</a:t>
            </a:r>
            <a:r>
              <a:rPr lang="es-MX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exFAT</a:t>
            </a:r>
            <a:r>
              <a:rPr lang="es-MX" dirty="0"/>
              <a:t>=Extended File </a:t>
            </a:r>
            <a:r>
              <a:rPr lang="es-MX" dirty="0" err="1"/>
              <a:t>Allocation</a:t>
            </a:r>
            <a:r>
              <a:rPr lang="es-MX" dirty="0"/>
              <a:t> </a:t>
            </a:r>
            <a:r>
              <a:rPr lang="es-MX" dirty="0" err="1"/>
              <a:t>Table</a:t>
            </a:r>
            <a:endParaRPr lang="es-MX" dirty="0"/>
          </a:p>
          <a:p>
            <a:r>
              <a:rPr lang="es-MX" dirty="0"/>
              <a:t>Patentado y propiedad de Microsoft</a:t>
            </a:r>
          </a:p>
          <a:p>
            <a:r>
              <a:rPr lang="es-MX" dirty="0"/>
              <a:t>Especialmente adaptado para memorias flash</a:t>
            </a:r>
          </a:p>
          <a:p>
            <a:r>
              <a:rPr lang="es-MX" dirty="0"/>
              <a:t>Presentado con Windows CE (Windows </a:t>
            </a:r>
            <a:r>
              <a:rPr lang="es-MX" dirty="0" err="1"/>
              <a:t>Embedded</a:t>
            </a:r>
            <a:r>
              <a:rPr lang="es-MX" dirty="0"/>
              <a:t> CE 6.0).</a:t>
            </a:r>
          </a:p>
          <a:p>
            <a:r>
              <a:rPr lang="es-MX" dirty="0"/>
              <a:t>Se utiliza cuando el NTFS no es factible debido a la sobrecarga de las estructuras de datos.</a:t>
            </a:r>
          </a:p>
          <a:p>
            <a:r>
              <a:rPr lang="es-MX" dirty="0"/>
              <a:t>Límite teórico para el tamaño de archivo de 2</a:t>
            </a:r>
            <a:r>
              <a:rPr lang="es-MX" baseline="30000" dirty="0"/>
              <a:t>64</a:t>
            </a:r>
            <a:r>
              <a:rPr lang="es-MX" dirty="0"/>
              <a:t> bytes</a:t>
            </a:r>
          </a:p>
          <a:p>
            <a:pPr lvl="1"/>
            <a:r>
              <a:rPr lang="es-MX" dirty="0"/>
              <a:t>16 </a:t>
            </a:r>
            <a:r>
              <a:rPr lang="es-MX" dirty="0" err="1"/>
              <a:t>hexabytes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33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</a:t>
            </a:r>
            <a:r>
              <a:rPr lang="es-MX" dirty="0" err="1"/>
              <a:t>archivos:NTFS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NTFS=New </a:t>
            </a:r>
            <a:r>
              <a:rPr lang="es-MX" dirty="0" err="1"/>
              <a:t>Technology</a:t>
            </a:r>
            <a:r>
              <a:rPr lang="es-MX" dirty="0"/>
              <a:t> File </a:t>
            </a:r>
            <a:r>
              <a:rPr lang="es-MX" dirty="0" err="1"/>
              <a:t>System</a:t>
            </a:r>
            <a:endParaRPr lang="es-MX" dirty="0"/>
          </a:p>
          <a:p>
            <a:r>
              <a:rPr lang="es-MX" dirty="0"/>
              <a:t>Windows 2000,  XP,  Server 2003, Server 2008, Vista, 7, 8 y 10. </a:t>
            </a:r>
          </a:p>
          <a:p>
            <a:r>
              <a:rPr lang="es-MX" dirty="0"/>
              <a:t>El tamaño mínimo recomendado para las particiones es de 10 GB. </a:t>
            </a:r>
          </a:p>
          <a:p>
            <a:pPr lvl="1"/>
            <a:r>
              <a:rPr lang="es-MX" dirty="0"/>
              <a:t>El tamaño límite de una partición es de 2</a:t>
            </a:r>
            <a:r>
              <a:rPr lang="es-MX" baseline="30000" dirty="0"/>
              <a:t>64</a:t>
            </a:r>
            <a:r>
              <a:rPr lang="es-MX" dirty="0"/>
              <a:t> Bytes = 16 </a:t>
            </a:r>
            <a:r>
              <a:rPr lang="es-MX" dirty="0" err="1"/>
              <a:t>Hexabytes</a:t>
            </a:r>
            <a:r>
              <a:rPr lang="es-MX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05" y="5085184"/>
            <a:ext cx="1493580" cy="10409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17" y="5229200"/>
            <a:ext cx="1176598" cy="6906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986" y="5128896"/>
            <a:ext cx="1152128" cy="11521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214" y="5328303"/>
            <a:ext cx="1224136" cy="7533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7967" y="5066762"/>
            <a:ext cx="1670298" cy="109854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2288" y="4929489"/>
            <a:ext cx="1626738" cy="162673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049" y="5166584"/>
            <a:ext cx="1142783" cy="9151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1732" y="5307450"/>
            <a:ext cx="1163366" cy="77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</a:t>
            </a:r>
            <a:r>
              <a:rPr lang="es-MX" dirty="0" err="1"/>
              <a:t>archivos:NTFS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Mucho más rápido en el acceso a los archivos que FAT.</a:t>
            </a:r>
          </a:p>
          <a:p>
            <a:pPr lvl="1"/>
            <a:r>
              <a:rPr lang="es-MX" dirty="0"/>
              <a:t>Utiliza un árbol binario de alto rendimiento para localizar los archivos. </a:t>
            </a:r>
          </a:p>
          <a:p>
            <a:r>
              <a:rPr lang="es-MX" dirty="0"/>
              <a:t>Más estable los FAT.</a:t>
            </a:r>
          </a:p>
          <a:p>
            <a:pPr lvl="1"/>
            <a:r>
              <a:rPr lang="es-MX" dirty="0"/>
              <a:t>Mas tolerante a fallos</a:t>
            </a:r>
          </a:p>
          <a:p>
            <a:r>
              <a:rPr lang="es-MX" dirty="0"/>
              <a:t>Mayor seguridad</a:t>
            </a:r>
          </a:p>
          <a:p>
            <a:pPr lvl="1"/>
            <a:r>
              <a:rPr lang="es-MX" dirty="0"/>
              <a:t>Controla qué usuarios y grupos puede tener acceso a archivos y carpetas en un volumen NTFS</a:t>
            </a:r>
          </a:p>
        </p:txBody>
      </p:sp>
    </p:spTree>
    <p:extLst>
      <p:ext uri="{BB962C8B-B14F-4D97-AF65-F5344CB8AC3E}">
        <p14:creationId xmlns:p14="http://schemas.microsoft.com/office/powerpoint/2010/main" val="144223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archivos:EXT3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EXT3=</a:t>
            </a:r>
            <a:r>
              <a:rPr lang="es-MX" dirty="0" err="1"/>
              <a:t>Third</a:t>
            </a:r>
            <a:r>
              <a:rPr lang="es-MX" dirty="0"/>
              <a:t> Extended </a:t>
            </a:r>
            <a:r>
              <a:rPr lang="es-MX" dirty="0" err="1"/>
              <a:t>Filesystem</a:t>
            </a:r>
            <a:endParaRPr lang="es-MX" dirty="0"/>
          </a:p>
          <a:p>
            <a:r>
              <a:rPr lang="es-MX" dirty="0"/>
              <a:t>Principalmente utilizado en distribuciones Linux </a:t>
            </a:r>
          </a:p>
          <a:p>
            <a:r>
              <a:rPr lang="es-MX" dirty="0"/>
              <a:t>Principales objetivos: disponibilidad y confiabilidad.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3959962"/>
            <a:ext cx="19716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archivos:EXT3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Implementa </a:t>
            </a:r>
            <a:r>
              <a:rPr lang="es-MX" dirty="0" err="1"/>
              <a:t>Journaling</a:t>
            </a:r>
            <a:endParaRPr lang="es-MX" dirty="0"/>
          </a:p>
          <a:p>
            <a:pPr lvl="1"/>
            <a:r>
              <a:rPr lang="es-MX" dirty="0"/>
              <a:t>Registro diario para restablecer datos del sistema de archivos en caso de falla.</a:t>
            </a:r>
          </a:p>
          <a:p>
            <a:pPr lvl="1"/>
            <a:r>
              <a:rPr lang="es-MX" dirty="0"/>
              <a:t>Si apagamos nuestro equipo incorrectamente se encargará de que al encenderlo lo tengamos igual que lo dejamos antes de apagarlo.</a:t>
            </a:r>
            <a:endParaRPr lang="es-MX" u="sng" dirty="0"/>
          </a:p>
          <a:p>
            <a:r>
              <a:rPr lang="es-MX" dirty="0"/>
              <a:t>Está siendo reemplazado por su sucesor, ext4, </a:t>
            </a:r>
          </a:p>
          <a:p>
            <a:pPr lvl="1"/>
            <a:r>
              <a:rPr lang="es-MX" dirty="0"/>
              <a:t>Aunque todavía se utiliza.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07768" y="5418278"/>
            <a:ext cx="3751348" cy="70788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File </a:t>
            </a:r>
            <a:r>
              <a:rPr lang="es-MX" sz="4000" b="1" dirty="0" err="1">
                <a:solidFill>
                  <a:schemeClr val="bg1"/>
                </a:solidFill>
              </a:rPr>
              <a:t>System</a:t>
            </a:r>
            <a:r>
              <a:rPr lang="es-MX" sz="4000" b="1" dirty="0">
                <a:solidFill>
                  <a:schemeClr val="bg1"/>
                </a:solidFill>
              </a:rPr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8370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archivos:EXT4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EXT4=</a:t>
            </a:r>
            <a:r>
              <a:rPr lang="es-MX" dirty="0" err="1"/>
              <a:t>Fourth</a:t>
            </a:r>
            <a:r>
              <a:rPr lang="es-MX" dirty="0"/>
              <a:t> Extended </a:t>
            </a:r>
            <a:r>
              <a:rPr lang="es-MX" dirty="0" err="1"/>
              <a:t>Filesystem</a:t>
            </a:r>
            <a:endParaRPr lang="es-MX" dirty="0"/>
          </a:p>
          <a:p>
            <a:r>
              <a:rPr lang="es-MX" dirty="0"/>
              <a:t>Mejora compatible de ext3</a:t>
            </a:r>
          </a:p>
          <a:p>
            <a:pPr lvl="1"/>
            <a:r>
              <a:rPr lang="es-MX" dirty="0"/>
              <a:t>Utiliza menos CPU</a:t>
            </a:r>
          </a:p>
          <a:p>
            <a:pPr lvl="1"/>
            <a:r>
              <a:rPr lang="es-MX" dirty="0"/>
              <a:t>Mejora la velocidad de lectura y escritura. </a:t>
            </a:r>
          </a:p>
          <a:p>
            <a:r>
              <a:rPr lang="es-MX" dirty="0"/>
              <a:t>Soporta volúmenes de hasta 1024 </a:t>
            </a:r>
            <a:r>
              <a:rPr lang="es-MX" dirty="0" err="1"/>
              <a:t>PiB</a:t>
            </a:r>
            <a:r>
              <a:rPr lang="es-MX" dirty="0"/>
              <a:t> (</a:t>
            </a:r>
            <a:r>
              <a:rPr lang="es-MX" dirty="0" err="1"/>
              <a:t>PebiByte</a:t>
            </a:r>
            <a:r>
              <a:rPr lang="es-MX" dirty="0"/>
              <a:t>) ( 1 </a:t>
            </a:r>
            <a:r>
              <a:rPr lang="es-MX" dirty="0" err="1"/>
              <a:t>PiB</a:t>
            </a:r>
            <a:r>
              <a:rPr lang="es-MX" dirty="0"/>
              <a:t> = 2^50 Bytes)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4221088"/>
            <a:ext cx="1969179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 de archivos:EXT4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más lento en la eliminación de archivos.</a:t>
            </a:r>
          </a:p>
          <a:p>
            <a:r>
              <a:rPr lang="es-MX" dirty="0"/>
              <a:t>Se introducen los </a:t>
            </a:r>
            <a:r>
              <a:rPr lang="es-MX" i="1" dirty="0" err="1"/>
              <a:t>exents</a:t>
            </a:r>
            <a:endParaRPr lang="es-MX" dirty="0"/>
          </a:p>
          <a:p>
            <a:pPr lvl="1"/>
            <a:r>
              <a:rPr lang="es-MX" dirty="0"/>
              <a:t>Conjuntos de bloques físicos contiguos</a:t>
            </a:r>
          </a:p>
          <a:p>
            <a:pPr lvl="1"/>
            <a:r>
              <a:rPr lang="es-MX" dirty="0"/>
              <a:t>Reemplazan al tradicional esquema de bloques utilizado por ext2 y ext3.</a:t>
            </a:r>
          </a:p>
          <a:p>
            <a:pPr lvl="1"/>
            <a:r>
              <a:rPr lang="es-MX" dirty="0"/>
              <a:t>Mejoran el rendimiento al trabajar con archivos grandes.</a:t>
            </a:r>
          </a:p>
          <a:p>
            <a:pPr lvl="1"/>
            <a:r>
              <a:rPr lang="es-MX" dirty="0"/>
              <a:t>Reducen la fragmentación.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33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6094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Sistemas de archivos/Discos ópticos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2132856"/>
            <a:ext cx="3240360" cy="28863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132856"/>
            <a:ext cx="4808934" cy="29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Sistemas de archivos/Discos ópticos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ISO 9660 </a:t>
            </a:r>
          </a:p>
          <a:p>
            <a:pPr lvl="1"/>
            <a:r>
              <a:rPr lang="es-MX" dirty="0"/>
              <a:t>Define un sistema de archivos para CD-ROM. </a:t>
            </a:r>
          </a:p>
          <a:p>
            <a:pPr lvl="1"/>
            <a:r>
              <a:rPr lang="es-MX" dirty="0"/>
              <a:t>Su propósito es que tales medios sean legibles por diferentes sistemas operativos, de diferentes proveedores y en diferentes plataformas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3893916"/>
            <a:ext cx="259228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Sistemas de archivos/Discos ópticos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UDF (Universal Disc </a:t>
            </a:r>
            <a:r>
              <a:rPr lang="es-MX" dirty="0" err="1"/>
              <a:t>Format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Permite leer, escribir o modificar los archivos contenidos en discos CD/DVD </a:t>
            </a:r>
            <a:r>
              <a:rPr lang="es-MX" dirty="0" err="1"/>
              <a:t>reescribibles</a:t>
            </a:r>
            <a:r>
              <a:rPr lang="es-MX" dirty="0"/>
              <a:t> (RW) </a:t>
            </a:r>
          </a:p>
          <a:p>
            <a:pPr lvl="1"/>
            <a:r>
              <a:rPr lang="es-MX" dirty="0"/>
              <a:t>Utiliza la tecnología de grabación por paquetes (</a:t>
            </a:r>
            <a:r>
              <a:rPr lang="es-MX" dirty="0" err="1"/>
              <a:t>Packet</a:t>
            </a:r>
            <a:r>
              <a:rPr lang="es-MX" dirty="0"/>
              <a:t> </a:t>
            </a:r>
            <a:r>
              <a:rPr lang="es-MX" dirty="0" err="1"/>
              <a:t>Writing</a:t>
            </a:r>
            <a:r>
              <a:rPr lang="es-MX" dirty="0"/>
              <a:t>) soportado por grabadoras CD-RW, DVD-RAM/RW, HD DVD y Blu-ray.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4152843"/>
            <a:ext cx="3384376" cy="21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8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Sistemas de archivos/Discos ópticos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Mount </a:t>
            </a:r>
            <a:r>
              <a:rPr lang="es-MX" dirty="0" err="1"/>
              <a:t>Rainer</a:t>
            </a:r>
            <a:endParaRPr lang="es-MX" dirty="0"/>
          </a:p>
          <a:p>
            <a:pPr lvl="1"/>
            <a:r>
              <a:rPr lang="es-MX" dirty="0"/>
              <a:t>Añade la posibilidad de utilizar escritura de paquetes al UDF (Universal Disk </a:t>
            </a:r>
            <a:r>
              <a:rPr lang="es-MX" dirty="0" err="1"/>
              <a:t>Format</a:t>
            </a:r>
            <a:r>
              <a:rPr lang="es-MX" dirty="0"/>
              <a:t>). </a:t>
            </a:r>
          </a:p>
          <a:p>
            <a:pPr lvl="1"/>
            <a:r>
              <a:rPr lang="es-MX" dirty="0"/>
              <a:t>Su propósito es el de sustituir al disco flexible. </a:t>
            </a:r>
          </a:p>
          <a:p>
            <a:pPr lvl="1"/>
            <a:r>
              <a:rPr lang="es-MX" dirty="0"/>
              <a:t>Recibe el nombre en honor a una montaña cercana a Seattle, Washington, Estados Unidos.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4077072"/>
            <a:ext cx="5114875" cy="25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3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sz="4100" dirty="0">
                <a:solidFill>
                  <a:srgbClr val="FF0000"/>
                </a:solidFill>
              </a:rPr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830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idad de disco duro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Disco duro (HDD)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420667"/>
            <a:ext cx="6192688" cy="484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9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Disco duro (HDD)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Sirve para almacenar de forma permanente tus datos.</a:t>
            </a:r>
          </a:p>
          <a:p>
            <a:r>
              <a:rPr lang="es-MX" dirty="0"/>
              <a:t>Están compuestos de piezas mecánicas</a:t>
            </a:r>
          </a:p>
          <a:p>
            <a:r>
              <a:rPr lang="es-MX" dirty="0"/>
              <a:t>Utilizan el magnetismo para grabar tus datos y archivos.</a:t>
            </a:r>
          </a:p>
          <a:p>
            <a:r>
              <a:rPr lang="es-MX" dirty="0"/>
              <a:t>Se compone de uno o varios discos rígidos unidos por un mismo eje</a:t>
            </a:r>
          </a:p>
          <a:p>
            <a:r>
              <a:rPr lang="es-MX" dirty="0"/>
              <a:t>Giran a gran velocidad dentro de una caja metálica</a:t>
            </a:r>
          </a:p>
        </p:txBody>
      </p:sp>
    </p:spTree>
    <p:extLst>
      <p:ext uri="{BB962C8B-B14F-4D97-AF65-F5344CB8AC3E}">
        <p14:creationId xmlns:p14="http://schemas.microsoft.com/office/powerpoint/2010/main" val="3842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Disco duro (HDD)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Cada plato y en cada una de sus caras, una cabeza de lectura/escritura lee o graba tus datos sobre los discos.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3212976"/>
            <a:ext cx="531004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Disco duro (HDD)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Más rápido giran a mayor velocidad se transmiten los datos, tanto a la hora de leerlos como al escribirlos.</a:t>
            </a:r>
          </a:p>
          <a:p>
            <a:pPr lvl="1"/>
            <a:r>
              <a:rPr lang="es-MX" dirty="0"/>
              <a:t>La velocidad de los discos duros suele ser de 5400 o 7200 RPM</a:t>
            </a:r>
          </a:p>
          <a:p>
            <a:pPr lvl="1"/>
            <a:r>
              <a:rPr lang="es-MX" dirty="0"/>
              <a:t>Pueden llegar a hasta 15,000 RPM (usualmente para servidores)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20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Disco duro (HDD)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Su tamaño pueden ser de 1.8 " 2.5" o de 3.5". </a:t>
            </a:r>
          </a:p>
          <a:p>
            <a:r>
              <a:rPr lang="es-MX" dirty="0"/>
              <a:t>La gran ventaja de estos discos duros con respecto a los SSD es que </a:t>
            </a:r>
            <a:r>
              <a:rPr lang="es-MX" b="1" dirty="0"/>
              <a:t>son bastante más económicos</a:t>
            </a:r>
            <a:r>
              <a:rPr lang="es-MX" dirty="0"/>
              <a:t>.</a:t>
            </a:r>
          </a:p>
          <a:p>
            <a:pPr lvl="1"/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8083" t="19197" r="3004" b="21191"/>
          <a:stretch/>
        </p:blipFill>
        <p:spPr>
          <a:xfrm>
            <a:off x="2999656" y="3140968"/>
            <a:ext cx="5400600" cy="36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sz="4100" dirty="0">
                <a:solidFill>
                  <a:srgbClr val="FF0000"/>
                </a:solidFill>
              </a:rPr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4747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estado sólido (SDD)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7" y="1988840"/>
            <a:ext cx="3857571" cy="216024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650267"/>
            <a:ext cx="3816424" cy="239198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4178070"/>
            <a:ext cx="3466989" cy="20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estado sólido (SDD)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Son una alternativa a los discos duros. </a:t>
            </a:r>
          </a:p>
          <a:p>
            <a:r>
              <a:rPr lang="es-MX" dirty="0"/>
              <a:t>Almacenan los archivos en microchips con memorias flash interconectadas entre sí. </a:t>
            </a:r>
          </a:p>
          <a:p>
            <a:pPr lvl="1"/>
            <a:r>
              <a:rPr lang="es-MX" dirty="0"/>
              <a:t>Podríamos considerarlos como una evolución de las memorias USB.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06759"/>
            <a:ext cx="4824536" cy="214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estado sólido (SDD)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Suelen utilizar memorias flash basadas en NAND</a:t>
            </a:r>
          </a:p>
          <a:p>
            <a:pPr lvl="1"/>
            <a:r>
              <a:rPr lang="es-MX" dirty="0"/>
              <a:t>no-volátiles mantienen la información almacenada cuando el disco se desconecta.</a:t>
            </a:r>
          </a:p>
          <a:p>
            <a:r>
              <a:rPr lang="es-MX" dirty="0"/>
              <a:t>No tienen cabezas físicos para grabar los datos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4005064"/>
            <a:ext cx="4108011" cy="24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3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estado sólido (SDD)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Incluyen un procesador integrado para realizar operaciones relacionadas con la lectura y escritura de datos.</a:t>
            </a:r>
          </a:p>
          <a:p>
            <a:r>
              <a:rPr lang="es-MX" dirty="0"/>
              <a:t>Son los que toman las "decisiones" sobre cómo almacenar, recuperar, almacenar en caché y limpiar los datos del disco</a:t>
            </a:r>
          </a:p>
          <a:p>
            <a:r>
              <a:rPr lang="es-MX" dirty="0"/>
              <a:t>Al no depender del giro de un componente físico, también se logra una unidad más silenciosa que los discos mecánicos.</a:t>
            </a:r>
          </a:p>
        </p:txBody>
      </p:sp>
    </p:spTree>
    <p:extLst>
      <p:ext uri="{BB962C8B-B14F-4D97-AF65-F5344CB8AC3E}">
        <p14:creationId xmlns:p14="http://schemas.microsoft.com/office/powerpoint/2010/main" val="23678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estado sólido (SDD)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Suelen ser de 2.5“</a:t>
            </a:r>
          </a:p>
          <a:p>
            <a:r>
              <a:rPr lang="es-MX" dirty="0"/>
              <a:t>Diseño casi idéntico al de los discos duros mecánicos</a:t>
            </a:r>
          </a:p>
          <a:p>
            <a:pPr lvl="1"/>
            <a:r>
              <a:rPr lang="es-MX" dirty="0"/>
              <a:t>Puedan encajar en las mismas carcasas y ranuras donde van montados los discos duros convencionales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8350" b="9821"/>
          <a:stretch/>
        </p:blipFill>
        <p:spPr>
          <a:xfrm>
            <a:off x="1775520" y="3804419"/>
            <a:ext cx="3722337" cy="30459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584" y="3967785"/>
            <a:ext cx="4176464" cy="27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SSD vs HDD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12027"/>
              </p:ext>
            </p:extLst>
          </p:nvPr>
        </p:nvGraphicFramePr>
        <p:xfrm>
          <a:off x="1019436" y="1196752"/>
          <a:ext cx="10153128" cy="5374348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3180382178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766759179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758698513"/>
                    </a:ext>
                  </a:extLst>
                </a:gridCol>
              </a:tblGrid>
              <a:tr h="376556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cap="all" dirty="0">
                          <a:effectLst/>
                        </a:rPr>
                        <a:t>PRINCIPALES VENTAJAS</a:t>
                      </a:r>
                    </a:p>
                  </a:txBody>
                  <a:tcPr marL="78034" marR="78034" marT="78034" marB="7803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cap="all" dirty="0">
                          <a:effectLst/>
                          <a:latin typeface="Tofino"/>
                        </a:rPr>
                        <a:t>SSD</a:t>
                      </a:r>
                    </a:p>
                  </a:txBody>
                  <a:tcPr marL="78034" marR="78034" marT="78034" marB="7803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cap="all" dirty="0">
                          <a:effectLst/>
                          <a:latin typeface="Tofino"/>
                        </a:rPr>
                        <a:t>HDD</a:t>
                      </a:r>
                    </a:p>
                  </a:txBody>
                  <a:tcPr marL="78034" marR="78034" marT="78034" marB="78034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60959"/>
                  </a:ext>
                </a:extLst>
              </a:tr>
              <a:tr h="376556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 dirty="0">
                          <a:effectLst/>
                          <a:latin typeface="Tofino"/>
                        </a:rPr>
                        <a:t>CAPACIDAD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En general entre 256 GB y 4 TB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En general entre 1 y 10 TB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630526"/>
                  </a:ext>
                </a:extLst>
              </a:tr>
              <a:tr h="376556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 dirty="0">
                          <a:effectLst/>
                          <a:latin typeface="Tofino"/>
                        </a:rPr>
                        <a:t>CONSUMO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Menor consumo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Mayor consumo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903310"/>
                  </a:ext>
                </a:extLst>
              </a:tr>
              <a:tr h="376556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>
                          <a:effectLst/>
                          <a:latin typeface="Tofino"/>
                        </a:rPr>
                        <a:t>COSTE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Bastante más caros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Mucho más económicos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292123"/>
                  </a:ext>
                </a:extLst>
              </a:tr>
              <a:tr h="581950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 dirty="0">
                          <a:effectLst/>
                          <a:latin typeface="Tofino"/>
                        </a:rPr>
                        <a:t>RUIDO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Más silencioso por no tener partes móviles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Algo más ruidoso por tener partes móviles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34509"/>
                  </a:ext>
                </a:extLst>
              </a:tr>
              <a:tr h="581950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>
                          <a:effectLst/>
                          <a:latin typeface="Tofino"/>
                        </a:rPr>
                        <a:t>VIBRACIONES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No vibra por no tener partes móviles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El giro de sus discos puede provocar leves vibracioness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93394"/>
                  </a:ext>
                </a:extLst>
              </a:tr>
              <a:tr h="376556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>
                          <a:effectLst/>
                          <a:latin typeface="Tofino"/>
                        </a:rPr>
                        <a:t>FRAGMENTACIÓN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No tiene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Puede darse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25896"/>
                  </a:ext>
                </a:extLst>
              </a:tr>
              <a:tr h="581950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>
                          <a:effectLst/>
                          <a:latin typeface="Tofino"/>
                        </a:rPr>
                        <a:t>DURABILIDAD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Sus celdas pueden reescribirse un número limitado de veces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Con partes mecánicas que pueden dañarse con movimientos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686304"/>
                  </a:ext>
                </a:extLst>
              </a:tr>
              <a:tr h="376556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>
                          <a:effectLst/>
                          <a:latin typeface="Tofino"/>
                        </a:rPr>
                        <a:t>TIEMPO DE ARRANQUE DE SO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7 segundos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16 segundos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768583"/>
                  </a:ext>
                </a:extLst>
              </a:tr>
              <a:tr h="376556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>
                          <a:effectLst/>
                          <a:latin typeface="Tofino"/>
                        </a:rPr>
                        <a:t>TRANSFERENCIA DE DATOS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En general, entre 200 y 550 MB/s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En general entre 50 y 150 MB/s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73446"/>
                  </a:ext>
                </a:extLst>
              </a:tr>
              <a:tr h="581950">
                <a:tc>
                  <a:txBody>
                    <a:bodyPr/>
                    <a:lstStyle/>
                    <a:p>
                      <a:pPr algn="l" fontAlgn="t"/>
                      <a:r>
                        <a:rPr lang="es-MX" sz="1600" b="0" cap="all">
                          <a:effectLst/>
                          <a:latin typeface="Tofino"/>
                        </a:rPr>
                        <a:t>AFECTADO POR EL MAGNETISMO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>
                          <a:effectLst/>
                          <a:latin typeface="Tofino"/>
                        </a:rPr>
                        <a:t>No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600" b="0" dirty="0">
                          <a:effectLst/>
                          <a:latin typeface="Tofino"/>
                        </a:rPr>
                        <a:t>El magnetismo puede eliminar datos</a:t>
                      </a:r>
                    </a:p>
                  </a:txBody>
                  <a:tcPr marL="78034" marR="78034" marT="78034" marB="7803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18925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911424" y="1556792"/>
            <a:ext cx="10369152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916420" y="1988840"/>
            <a:ext cx="10369152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911424" y="2348880"/>
            <a:ext cx="10369152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911424" y="2780928"/>
            <a:ext cx="10369152" cy="562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911424" y="3343002"/>
            <a:ext cx="10369152" cy="7340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911424" y="4066550"/>
            <a:ext cx="10369152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911424" y="4474826"/>
            <a:ext cx="10369152" cy="6103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912035" y="5085183"/>
            <a:ext cx="10369152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911424" y="5517231"/>
            <a:ext cx="10369152" cy="4320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911424" y="5949278"/>
            <a:ext cx="10369152" cy="6218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56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sz="4100" dirty="0">
                <a:solidFill>
                  <a:srgbClr val="FF0000"/>
                </a:solidFill>
              </a:rPr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656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idad de disco duro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Sectores físicos, cilindros y superficies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417638"/>
            <a:ext cx="6215470" cy="4641347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4439816" y="2346747"/>
            <a:ext cx="2808312" cy="2954461"/>
            <a:chOff x="4439816" y="2346747"/>
            <a:chExt cx="2808312" cy="2954461"/>
          </a:xfrm>
        </p:grpSpPr>
        <p:cxnSp>
          <p:nvCxnSpPr>
            <p:cNvPr id="8" name="Conector recto 7"/>
            <p:cNvCxnSpPr/>
            <p:nvPr/>
          </p:nvCxnSpPr>
          <p:spPr>
            <a:xfrm>
              <a:off x="4439816" y="2346747"/>
              <a:ext cx="0" cy="2954461"/>
            </a:xfrm>
            <a:prstGeom prst="line">
              <a:avLst/>
            </a:prstGeom>
            <a:ln w="762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>
              <a:off x="7248128" y="2346747"/>
              <a:ext cx="0" cy="2954461"/>
            </a:xfrm>
            <a:prstGeom prst="line">
              <a:avLst/>
            </a:prstGeom>
            <a:ln w="762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uadroTexto 10"/>
          <p:cNvSpPr txBox="1"/>
          <p:nvPr/>
        </p:nvSpPr>
        <p:spPr>
          <a:xfrm>
            <a:off x="9130498" y="2346747"/>
            <a:ext cx="2467273" cy="17543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Sector físico:</a:t>
            </a:r>
            <a:r>
              <a:rPr lang="es-MX" dirty="0">
                <a:solidFill>
                  <a:schemeClr val="bg1"/>
                </a:solidFill>
              </a:rPr>
              <a:t> sección de la superficie del mismo que corresponde al área encerrada entre dos líneas radiales de una pista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9251129" y="4578096"/>
            <a:ext cx="2160240" cy="14773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Cilindro: </a:t>
            </a:r>
            <a:r>
              <a:rPr lang="es-MX" dirty="0"/>
              <a:t>son todas las pistas de todas las superficies con las misma numeración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07975" y="2265173"/>
            <a:ext cx="1927214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Superficie: </a:t>
            </a:r>
            <a:r>
              <a:rPr lang="es-MX" dirty="0"/>
              <a:t>en cada plato hay dos superficies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2087589" y="1234958"/>
            <a:ext cx="2165097" cy="4819747"/>
            <a:chOff x="2087589" y="1234958"/>
            <a:chExt cx="2165097" cy="4819747"/>
          </a:xfrm>
        </p:grpSpPr>
        <p:sp>
          <p:nvSpPr>
            <p:cNvPr id="24" name="Forma libre 23"/>
            <p:cNvSpPr/>
            <p:nvPr/>
          </p:nvSpPr>
          <p:spPr>
            <a:xfrm>
              <a:off x="2101295" y="1234958"/>
              <a:ext cx="2151391" cy="1440678"/>
            </a:xfrm>
            <a:custGeom>
              <a:avLst/>
              <a:gdLst>
                <a:gd name="connsiteX0" fmla="*/ 3276 w 2151391"/>
                <a:gd name="connsiteY0" fmla="*/ 1435671 h 1440678"/>
                <a:gd name="connsiteX1" fmla="*/ 133905 w 2151391"/>
                <a:gd name="connsiteY1" fmla="*/ 1276013 h 1440678"/>
                <a:gd name="connsiteX2" fmla="*/ 1120876 w 2151391"/>
                <a:gd name="connsiteY2" fmla="*/ 13271 h 1440678"/>
                <a:gd name="connsiteX3" fmla="*/ 2151391 w 2151391"/>
                <a:gd name="connsiteY3" fmla="*/ 724471 h 14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391" h="1440678">
                  <a:moveTo>
                    <a:pt x="3276" y="1435671"/>
                  </a:moveTo>
                  <a:cubicBezTo>
                    <a:pt x="-24543" y="1474375"/>
                    <a:pt x="133905" y="1276013"/>
                    <a:pt x="133905" y="1276013"/>
                  </a:cubicBezTo>
                  <a:cubicBezTo>
                    <a:pt x="320172" y="1038946"/>
                    <a:pt x="784628" y="105195"/>
                    <a:pt x="1120876" y="13271"/>
                  </a:cubicBezTo>
                  <a:cubicBezTo>
                    <a:pt x="1457124" y="-78653"/>
                    <a:pt x="1804257" y="322909"/>
                    <a:pt x="2151391" y="724471"/>
                  </a:cubicBezTo>
                </a:path>
              </a:pathLst>
            </a:custGeom>
            <a:ln w="762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Forma libre 24"/>
            <p:cNvSpPr/>
            <p:nvPr/>
          </p:nvSpPr>
          <p:spPr>
            <a:xfrm flipV="1">
              <a:off x="2101295" y="2508312"/>
              <a:ext cx="1985457" cy="559783"/>
            </a:xfrm>
            <a:custGeom>
              <a:avLst/>
              <a:gdLst>
                <a:gd name="connsiteX0" fmla="*/ 3276 w 2151391"/>
                <a:gd name="connsiteY0" fmla="*/ 1435671 h 1440678"/>
                <a:gd name="connsiteX1" fmla="*/ 133905 w 2151391"/>
                <a:gd name="connsiteY1" fmla="*/ 1276013 h 1440678"/>
                <a:gd name="connsiteX2" fmla="*/ 1120876 w 2151391"/>
                <a:gd name="connsiteY2" fmla="*/ 13271 h 1440678"/>
                <a:gd name="connsiteX3" fmla="*/ 2151391 w 2151391"/>
                <a:gd name="connsiteY3" fmla="*/ 724471 h 1440678"/>
                <a:gd name="connsiteX0" fmla="*/ 3276 w 2120389"/>
                <a:gd name="connsiteY0" fmla="*/ 1432506 h 2050389"/>
                <a:gd name="connsiteX1" fmla="*/ 133905 w 2120389"/>
                <a:gd name="connsiteY1" fmla="*/ 1272848 h 2050389"/>
                <a:gd name="connsiteX2" fmla="*/ 1120876 w 2120389"/>
                <a:gd name="connsiteY2" fmla="*/ 10106 h 2050389"/>
                <a:gd name="connsiteX3" fmla="*/ 2120389 w 2120389"/>
                <a:gd name="connsiteY3" fmla="*/ 2050388 h 205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0389" h="2050389">
                  <a:moveTo>
                    <a:pt x="3276" y="1432506"/>
                  </a:moveTo>
                  <a:cubicBezTo>
                    <a:pt x="-24543" y="1471210"/>
                    <a:pt x="133905" y="1272848"/>
                    <a:pt x="133905" y="1272848"/>
                  </a:cubicBezTo>
                  <a:cubicBezTo>
                    <a:pt x="320172" y="1035781"/>
                    <a:pt x="789795" y="-119484"/>
                    <a:pt x="1120876" y="10106"/>
                  </a:cubicBezTo>
                  <a:cubicBezTo>
                    <a:pt x="1451957" y="139696"/>
                    <a:pt x="1773255" y="1648826"/>
                    <a:pt x="2120389" y="2050388"/>
                  </a:cubicBezTo>
                </a:path>
              </a:pathLst>
            </a:custGeom>
            <a:ln w="762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Forma libre 25"/>
            <p:cNvSpPr/>
            <p:nvPr/>
          </p:nvSpPr>
          <p:spPr>
            <a:xfrm flipV="1">
              <a:off x="2253695" y="2828036"/>
              <a:ext cx="1988633" cy="1609076"/>
            </a:xfrm>
            <a:custGeom>
              <a:avLst/>
              <a:gdLst>
                <a:gd name="connsiteX0" fmla="*/ 3276 w 2151391"/>
                <a:gd name="connsiteY0" fmla="*/ 1435671 h 1440678"/>
                <a:gd name="connsiteX1" fmla="*/ 133905 w 2151391"/>
                <a:gd name="connsiteY1" fmla="*/ 1276013 h 1440678"/>
                <a:gd name="connsiteX2" fmla="*/ 1120876 w 2151391"/>
                <a:gd name="connsiteY2" fmla="*/ 13271 h 1440678"/>
                <a:gd name="connsiteX3" fmla="*/ 2151391 w 2151391"/>
                <a:gd name="connsiteY3" fmla="*/ 724471 h 14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391" h="1440678">
                  <a:moveTo>
                    <a:pt x="3276" y="1435671"/>
                  </a:moveTo>
                  <a:cubicBezTo>
                    <a:pt x="-24543" y="1474375"/>
                    <a:pt x="133905" y="1276013"/>
                    <a:pt x="133905" y="1276013"/>
                  </a:cubicBezTo>
                  <a:cubicBezTo>
                    <a:pt x="320172" y="1038946"/>
                    <a:pt x="784628" y="105195"/>
                    <a:pt x="1120876" y="13271"/>
                  </a:cubicBezTo>
                  <a:cubicBezTo>
                    <a:pt x="1457124" y="-78653"/>
                    <a:pt x="1804257" y="322909"/>
                    <a:pt x="2151391" y="724471"/>
                  </a:cubicBezTo>
                </a:path>
              </a:pathLst>
            </a:custGeom>
            <a:ln w="762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Forma libre 26"/>
            <p:cNvSpPr/>
            <p:nvPr/>
          </p:nvSpPr>
          <p:spPr>
            <a:xfrm flipV="1">
              <a:off x="2101295" y="3188503"/>
              <a:ext cx="1834465" cy="2391609"/>
            </a:xfrm>
            <a:custGeom>
              <a:avLst/>
              <a:gdLst>
                <a:gd name="connsiteX0" fmla="*/ 3276 w 2151391"/>
                <a:gd name="connsiteY0" fmla="*/ 1435671 h 1440678"/>
                <a:gd name="connsiteX1" fmla="*/ 133905 w 2151391"/>
                <a:gd name="connsiteY1" fmla="*/ 1276013 h 1440678"/>
                <a:gd name="connsiteX2" fmla="*/ 1120876 w 2151391"/>
                <a:gd name="connsiteY2" fmla="*/ 13271 h 1440678"/>
                <a:gd name="connsiteX3" fmla="*/ 2151391 w 2151391"/>
                <a:gd name="connsiteY3" fmla="*/ 724471 h 14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391" h="1440678">
                  <a:moveTo>
                    <a:pt x="3276" y="1435671"/>
                  </a:moveTo>
                  <a:cubicBezTo>
                    <a:pt x="-24543" y="1474375"/>
                    <a:pt x="133905" y="1276013"/>
                    <a:pt x="133905" y="1276013"/>
                  </a:cubicBezTo>
                  <a:cubicBezTo>
                    <a:pt x="320172" y="1038946"/>
                    <a:pt x="784628" y="105195"/>
                    <a:pt x="1120876" y="13271"/>
                  </a:cubicBezTo>
                  <a:cubicBezTo>
                    <a:pt x="1457124" y="-78653"/>
                    <a:pt x="1804257" y="322909"/>
                    <a:pt x="2151391" y="724471"/>
                  </a:cubicBezTo>
                </a:path>
              </a:pathLst>
            </a:custGeom>
            <a:ln w="762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Forma libre 27"/>
            <p:cNvSpPr/>
            <p:nvPr/>
          </p:nvSpPr>
          <p:spPr>
            <a:xfrm flipV="1">
              <a:off x="2235189" y="3308045"/>
              <a:ext cx="1810973" cy="2746660"/>
            </a:xfrm>
            <a:custGeom>
              <a:avLst/>
              <a:gdLst>
                <a:gd name="connsiteX0" fmla="*/ 3276 w 2151391"/>
                <a:gd name="connsiteY0" fmla="*/ 1435671 h 1440678"/>
                <a:gd name="connsiteX1" fmla="*/ 133905 w 2151391"/>
                <a:gd name="connsiteY1" fmla="*/ 1276013 h 1440678"/>
                <a:gd name="connsiteX2" fmla="*/ 1120876 w 2151391"/>
                <a:gd name="connsiteY2" fmla="*/ 13271 h 1440678"/>
                <a:gd name="connsiteX3" fmla="*/ 2151391 w 2151391"/>
                <a:gd name="connsiteY3" fmla="*/ 724471 h 1440678"/>
                <a:gd name="connsiteX0" fmla="*/ 3276 w 2052682"/>
                <a:gd name="connsiteY0" fmla="*/ 1649551 h 1654558"/>
                <a:gd name="connsiteX1" fmla="*/ 133905 w 2052682"/>
                <a:gd name="connsiteY1" fmla="*/ 1489893 h 1654558"/>
                <a:gd name="connsiteX2" fmla="*/ 1120876 w 2052682"/>
                <a:gd name="connsiteY2" fmla="*/ 227151 h 1654558"/>
                <a:gd name="connsiteX3" fmla="*/ 2052682 w 2052682"/>
                <a:gd name="connsiteY3" fmla="*/ 238891 h 165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682" h="1654558">
                  <a:moveTo>
                    <a:pt x="3276" y="1649551"/>
                  </a:moveTo>
                  <a:cubicBezTo>
                    <a:pt x="-24543" y="1688255"/>
                    <a:pt x="133905" y="1489893"/>
                    <a:pt x="133905" y="1489893"/>
                  </a:cubicBezTo>
                  <a:cubicBezTo>
                    <a:pt x="320172" y="1252826"/>
                    <a:pt x="801080" y="435651"/>
                    <a:pt x="1120876" y="227151"/>
                  </a:cubicBezTo>
                  <a:cubicBezTo>
                    <a:pt x="1440672" y="18651"/>
                    <a:pt x="1705548" y="-162671"/>
                    <a:pt x="2052682" y="238891"/>
                  </a:cubicBezTo>
                </a:path>
              </a:pathLst>
            </a:custGeom>
            <a:ln w="762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2179832" y="2391437"/>
              <a:ext cx="1847105" cy="803301"/>
            </a:xfrm>
            <a:custGeom>
              <a:avLst/>
              <a:gdLst>
                <a:gd name="connsiteX0" fmla="*/ 3276 w 2151391"/>
                <a:gd name="connsiteY0" fmla="*/ 1435671 h 1440678"/>
                <a:gd name="connsiteX1" fmla="*/ 133905 w 2151391"/>
                <a:gd name="connsiteY1" fmla="*/ 1276013 h 1440678"/>
                <a:gd name="connsiteX2" fmla="*/ 1120876 w 2151391"/>
                <a:gd name="connsiteY2" fmla="*/ 13271 h 1440678"/>
                <a:gd name="connsiteX3" fmla="*/ 2151391 w 2151391"/>
                <a:gd name="connsiteY3" fmla="*/ 724471 h 1440678"/>
                <a:gd name="connsiteX0" fmla="*/ 3276 w 1832077"/>
                <a:gd name="connsiteY0" fmla="*/ 1427761 h 1819647"/>
                <a:gd name="connsiteX1" fmla="*/ 133905 w 1832077"/>
                <a:gd name="connsiteY1" fmla="*/ 1268103 h 1819647"/>
                <a:gd name="connsiteX2" fmla="*/ 1120876 w 1832077"/>
                <a:gd name="connsiteY2" fmla="*/ 5361 h 1819647"/>
                <a:gd name="connsiteX3" fmla="*/ 1832077 w 1832077"/>
                <a:gd name="connsiteY3" fmla="*/ 1819647 h 1819647"/>
                <a:gd name="connsiteX0" fmla="*/ 18304 w 1847105"/>
                <a:gd name="connsiteY0" fmla="*/ 411415 h 803301"/>
                <a:gd name="connsiteX1" fmla="*/ 148933 w 1847105"/>
                <a:gd name="connsiteY1" fmla="*/ 251757 h 803301"/>
                <a:gd name="connsiteX2" fmla="*/ 1092361 w 1847105"/>
                <a:gd name="connsiteY2" fmla="*/ 19530 h 803301"/>
                <a:gd name="connsiteX3" fmla="*/ 1847105 w 1847105"/>
                <a:gd name="connsiteY3" fmla="*/ 803301 h 80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7105" h="803301">
                  <a:moveTo>
                    <a:pt x="18304" y="411415"/>
                  </a:moveTo>
                  <a:cubicBezTo>
                    <a:pt x="-9515" y="450119"/>
                    <a:pt x="-30077" y="317071"/>
                    <a:pt x="148933" y="251757"/>
                  </a:cubicBezTo>
                  <a:cubicBezTo>
                    <a:pt x="327943" y="186443"/>
                    <a:pt x="809332" y="-72394"/>
                    <a:pt x="1092361" y="19530"/>
                  </a:cubicBezTo>
                  <a:cubicBezTo>
                    <a:pt x="1375390" y="111454"/>
                    <a:pt x="1499971" y="401739"/>
                    <a:pt x="1847105" y="803301"/>
                  </a:cubicBezTo>
                </a:path>
              </a:pathLst>
            </a:custGeom>
            <a:ln w="762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Forma libre 29"/>
            <p:cNvSpPr/>
            <p:nvPr/>
          </p:nvSpPr>
          <p:spPr>
            <a:xfrm>
              <a:off x="2087589" y="2482672"/>
              <a:ext cx="2137390" cy="1836924"/>
            </a:xfrm>
            <a:custGeom>
              <a:avLst/>
              <a:gdLst>
                <a:gd name="connsiteX0" fmla="*/ 3276 w 2151391"/>
                <a:gd name="connsiteY0" fmla="*/ 1435671 h 1440678"/>
                <a:gd name="connsiteX1" fmla="*/ 133905 w 2151391"/>
                <a:gd name="connsiteY1" fmla="*/ 1276013 h 1440678"/>
                <a:gd name="connsiteX2" fmla="*/ 1120876 w 2151391"/>
                <a:gd name="connsiteY2" fmla="*/ 13271 h 1440678"/>
                <a:gd name="connsiteX3" fmla="*/ 2151391 w 2151391"/>
                <a:gd name="connsiteY3" fmla="*/ 724471 h 1440678"/>
                <a:gd name="connsiteX0" fmla="*/ 3276 w 1832077"/>
                <a:gd name="connsiteY0" fmla="*/ 1427761 h 1819647"/>
                <a:gd name="connsiteX1" fmla="*/ 133905 w 1832077"/>
                <a:gd name="connsiteY1" fmla="*/ 1268103 h 1819647"/>
                <a:gd name="connsiteX2" fmla="*/ 1120876 w 1832077"/>
                <a:gd name="connsiteY2" fmla="*/ 5361 h 1819647"/>
                <a:gd name="connsiteX3" fmla="*/ 1832077 w 1832077"/>
                <a:gd name="connsiteY3" fmla="*/ 1819647 h 1819647"/>
                <a:gd name="connsiteX0" fmla="*/ 18304 w 1847105"/>
                <a:gd name="connsiteY0" fmla="*/ 411415 h 803301"/>
                <a:gd name="connsiteX1" fmla="*/ 148933 w 1847105"/>
                <a:gd name="connsiteY1" fmla="*/ 251757 h 803301"/>
                <a:gd name="connsiteX2" fmla="*/ 1092361 w 1847105"/>
                <a:gd name="connsiteY2" fmla="*/ 19530 h 803301"/>
                <a:gd name="connsiteX3" fmla="*/ 1847105 w 1847105"/>
                <a:gd name="connsiteY3" fmla="*/ 803301 h 803301"/>
                <a:gd name="connsiteX0" fmla="*/ 18304 w 1905162"/>
                <a:gd name="connsiteY0" fmla="*/ 460845 h 1651017"/>
                <a:gd name="connsiteX1" fmla="*/ 148933 w 1905162"/>
                <a:gd name="connsiteY1" fmla="*/ 301187 h 1651017"/>
                <a:gd name="connsiteX2" fmla="*/ 1092361 w 1905162"/>
                <a:gd name="connsiteY2" fmla="*/ 68960 h 1651017"/>
                <a:gd name="connsiteX3" fmla="*/ 1905162 w 1905162"/>
                <a:gd name="connsiteY3" fmla="*/ 1651017 h 1651017"/>
                <a:gd name="connsiteX0" fmla="*/ 18304 w 2137390"/>
                <a:gd name="connsiteY0" fmla="*/ 472581 h 1836924"/>
                <a:gd name="connsiteX1" fmla="*/ 148933 w 2137390"/>
                <a:gd name="connsiteY1" fmla="*/ 312923 h 1836924"/>
                <a:gd name="connsiteX2" fmla="*/ 1092361 w 2137390"/>
                <a:gd name="connsiteY2" fmla="*/ 80696 h 1836924"/>
                <a:gd name="connsiteX3" fmla="*/ 2137390 w 2137390"/>
                <a:gd name="connsiteY3" fmla="*/ 1836924 h 183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390" h="1836924">
                  <a:moveTo>
                    <a:pt x="18304" y="472581"/>
                  </a:moveTo>
                  <a:cubicBezTo>
                    <a:pt x="-9515" y="511285"/>
                    <a:pt x="-30077" y="378237"/>
                    <a:pt x="148933" y="312923"/>
                  </a:cubicBezTo>
                  <a:cubicBezTo>
                    <a:pt x="327943" y="247609"/>
                    <a:pt x="760952" y="-173304"/>
                    <a:pt x="1092361" y="80696"/>
                  </a:cubicBezTo>
                  <a:cubicBezTo>
                    <a:pt x="1423770" y="334696"/>
                    <a:pt x="1790256" y="1435362"/>
                    <a:pt x="2137390" y="1836924"/>
                  </a:cubicBezTo>
                </a:path>
              </a:pathLst>
            </a:custGeom>
            <a:ln w="762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2336308" y="2793750"/>
              <a:ext cx="1668858" cy="2309616"/>
            </a:xfrm>
            <a:custGeom>
              <a:avLst/>
              <a:gdLst>
                <a:gd name="connsiteX0" fmla="*/ 3276 w 2151391"/>
                <a:gd name="connsiteY0" fmla="*/ 1435671 h 1440678"/>
                <a:gd name="connsiteX1" fmla="*/ 133905 w 2151391"/>
                <a:gd name="connsiteY1" fmla="*/ 1276013 h 1440678"/>
                <a:gd name="connsiteX2" fmla="*/ 1120876 w 2151391"/>
                <a:gd name="connsiteY2" fmla="*/ 13271 h 1440678"/>
                <a:gd name="connsiteX3" fmla="*/ 2151391 w 2151391"/>
                <a:gd name="connsiteY3" fmla="*/ 724471 h 1440678"/>
                <a:gd name="connsiteX0" fmla="*/ 3276 w 1832077"/>
                <a:gd name="connsiteY0" fmla="*/ 1427761 h 1819647"/>
                <a:gd name="connsiteX1" fmla="*/ 133905 w 1832077"/>
                <a:gd name="connsiteY1" fmla="*/ 1268103 h 1819647"/>
                <a:gd name="connsiteX2" fmla="*/ 1120876 w 1832077"/>
                <a:gd name="connsiteY2" fmla="*/ 5361 h 1819647"/>
                <a:gd name="connsiteX3" fmla="*/ 1832077 w 1832077"/>
                <a:gd name="connsiteY3" fmla="*/ 1819647 h 1819647"/>
                <a:gd name="connsiteX0" fmla="*/ 18304 w 1847105"/>
                <a:gd name="connsiteY0" fmla="*/ 411415 h 803301"/>
                <a:gd name="connsiteX1" fmla="*/ 148933 w 1847105"/>
                <a:gd name="connsiteY1" fmla="*/ 251757 h 803301"/>
                <a:gd name="connsiteX2" fmla="*/ 1092361 w 1847105"/>
                <a:gd name="connsiteY2" fmla="*/ 19530 h 803301"/>
                <a:gd name="connsiteX3" fmla="*/ 1847105 w 1847105"/>
                <a:gd name="connsiteY3" fmla="*/ 803301 h 803301"/>
                <a:gd name="connsiteX0" fmla="*/ 18304 w 1672933"/>
                <a:gd name="connsiteY0" fmla="*/ 527088 h 2675202"/>
                <a:gd name="connsiteX1" fmla="*/ 148933 w 1672933"/>
                <a:gd name="connsiteY1" fmla="*/ 367430 h 2675202"/>
                <a:gd name="connsiteX2" fmla="*/ 1092361 w 1672933"/>
                <a:gd name="connsiteY2" fmla="*/ 135203 h 2675202"/>
                <a:gd name="connsiteX3" fmla="*/ 1672933 w 1672933"/>
                <a:gd name="connsiteY3" fmla="*/ 2675202 h 2675202"/>
                <a:gd name="connsiteX0" fmla="*/ 14229 w 1668858"/>
                <a:gd name="connsiteY0" fmla="*/ 161502 h 2309616"/>
                <a:gd name="connsiteX1" fmla="*/ 144858 w 1668858"/>
                <a:gd name="connsiteY1" fmla="*/ 1844 h 2309616"/>
                <a:gd name="connsiteX2" fmla="*/ 972172 w 1668858"/>
                <a:gd name="connsiteY2" fmla="*/ 306646 h 2309616"/>
                <a:gd name="connsiteX3" fmla="*/ 1668858 w 1668858"/>
                <a:gd name="connsiteY3" fmla="*/ 2309616 h 230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8858" h="2309616">
                  <a:moveTo>
                    <a:pt x="14229" y="161502"/>
                  </a:moveTo>
                  <a:cubicBezTo>
                    <a:pt x="-13590" y="200206"/>
                    <a:pt x="-14799" y="-22347"/>
                    <a:pt x="144858" y="1844"/>
                  </a:cubicBezTo>
                  <a:cubicBezTo>
                    <a:pt x="304515" y="26035"/>
                    <a:pt x="718172" y="-77983"/>
                    <a:pt x="972172" y="306646"/>
                  </a:cubicBezTo>
                  <a:cubicBezTo>
                    <a:pt x="1226172" y="691275"/>
                    <a:pt x="1321724" y="1908054"/>
                    <a:pt x="1668858" y="2309616"/>
                  </a:cubicBezTo>
                </a:path>
              </a:pathLst>
            </a:custGeom>
            <a:ln w="762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33546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idad de disco duro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Sectores físicos, cilindros y superficies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443105"/>
            <a:ext cx="6480720" cy="4666824"/>
          </a:xfrm>
          <a:prstGeom prst="rect">
            <a:avLst/>
          </a:prstGeom>
        </p:spPr>
      </p:pic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544A0385-AA61-461C-98E7-1633D04EEDBC}"/>
              </a:ext>
            </a:extLst>
          </p:cNvPr>
          <p:cNvSpPr/>
          <p:nvPr/>
        </p:nvSpPr>
        <p:spPr>
          <a:xfrm rot="21115246">
            <a:off x="3318631" y="3794371"/>
            <a:ext cx="432048" cy="25202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E32EA582-1766-4D85-BC0F-36AD6B522C67}"/>
              </a:ext>
            </a:extLst>
          </p:cNvPr>
          <p:cNvSpPr/>
          <p:nvPr/>
        </p:nvSpPr>
        <p:spPr>
          <a:xfrm rot="21419884">
            <a:off x="3497579" y="3763614"/>
            <a:ext cx="432048" cy="25202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33342763-3A37-43D4-9AAC-A8F8FAF82D33}"/>
              </a:ext>
            </a:extLst>
          </p:cNvPr>
          <p:cNvSpPr/>
          <p:nvPr/>
        </p:nvSpPr>
        <p:spPr>
          <a:xfrm rot="1511889">
            <a:off x="3925638" y="3794371"/>
            <a:ext cx="432048" cy="25202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71DBD0-55BB-4836-948D-C4A1FDAE8D56}"/>
              </a:ext>
            </a:extLst>
          </p:cNvPr>
          <p:cNvSpPr txBox="1"/>
          <p:nvPr/>
        </p:nvSpPr>
        <p:spPr>
          <a:xfrm>
            <a:off x="532294" y="1852860"/>
            <a:ext cx="2467273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dirty="0"/>
              <a:t>Tiempo de búsqueda: cantidad de tiempo requerida por la cabeza para posicionar su brazo en la pista </a:t>
            </a:r>
            <a:endParaRPr lang="es-MX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CB5425-5F9F-4B30-97B8-8E0890EBD582}"/>
              </a:ext>
            </a:extLst>
          </p:cNvPr>
          <p:cNvSpPr txBox="1"/>
          <p:nvPr/>
        </p:nvSpPr>
        <p:spPr>
          <a:xfrm>
            <a:off x="148224" y="5214840"/>
            <a:ext cx="3163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</a:rPr>
              <a:t>Tiempo=Distancia/Velocidad</a:t>
            </a:r>
          </a:p>
        </p:txBody>
      </p:sp>
    </p:spTree>
    <p:extLst>
      <p:ext uri="{BB962C8B-B14F-4D97-AF65-F5344CB8AC3E}">
        <p14:creationId xmlns:p14="http://schemas.microsoft.com/office/powerpoint/2010/main" val="12924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8" grpId="0" animBg="1"/>
      <p:bldP spid="3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idad de disco duro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Sectores físicos, cilindros y superficies</a:t>
            </a:r>
          </a:p>
        </p:txBody>
      </p:sp>
      <p:grpSp>
        <p:nvGrpSpPr>
          <p:cNvPr id="33" name="Grupo 32"/>
          <p:cNvGrpSpPr/>
          <p:nvPr/>
        </p:nvGrpSpPr>
        <p:grpSpPr>
          <a:xfrm>
            <a:off x="3791744" y="1916832"/>
            <a:ext cx="4298053" cy="4334632"/>
            <a:chOff x="3791744" y="1628800"/>
            <a:chExt cx="4298053" cy="4334632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10667">
              <a:off x="3791744" y="1628800"/>
              <a:ext cx="4298053" cy="4334632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5273952" y="245849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7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6886704" y="302731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1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6994432" y="392871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2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240546" y="46177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3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332721" y="46177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4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617334" y="395830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5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651914" y="309120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6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6197837" y="24394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8</a:t>
              </a:r>
            </a:p>
          </p:txBody>
        </p:sp>
      </p:grpSp>
      <p:sp>
        <p:nvSpPr>
          <p:cNvPr id="36" name="Triángulo isósceles 35"/>
          <p:cNvSpPr/>
          <p:nvPr/>
        </p:nvSpPr>
        <p:spPr>
          <a:xfrm rot="13574468">
            <a:off x="7382713" y="1605262"/>
            <a:ext cx="648072" cy="13819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9" name="Grupo 38"/>
          <p:cNvGrpSpPr/>
          <p:nvPr/>
        </p:nvGrpSpPr>
        <p:grpSpPr>
          <a:xfrm rot="18325060">
            <a:off x="3803192" y="1916831"/>
            <a:ext cx="4298053" cy="4334632"/>
            <a:chOff x="3791744" y="1628800"/>
            <a:chExt cx="4298053" cy="4334632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10667">
              <a:off x="3791744" y="1628800"/>
              <a:ext cx="4298053" cy="4334632"/>
            </a:xfrm>
            <a:prstGeom prst="rect">
              <a:avLst/>
            </a:prstGeom>
          </p:spPr>
        </p:pic>
        <p:sp>
          <p:nvSpPr>
            <p:cNvPr id="41" name="CuadroTexto 40"/>
            <p:cNvSpPr txBox="1"/>
            <p:nvPr/>
          </p:nvSpPr>
          <p:spPr>
            <a:xfrm>
              <a:off x="5273952" y="245849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7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886704" y="302731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1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6994432" y="392871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2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40546" y="46177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3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5332721" y="46177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4</a:t>
              </a: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4617334" y="395830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5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651914" y="309120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6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6197837" y="24394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8</a:t>
              </a:r>
            </a:p>
          </p:txBody>
        </p:sp>
      </p:grpSp>
      <p:grpSp>
        <p:nvGrpSpPr>
          <p:cNvPr id="49" name="Grupo 48"/>
          <p:cNvGrpSpPr/>
          <p:nvPr/>
        </p:nvGrpSpPr>
        <p:grpSpPr>
          <a:xfrm rot="18907871">
            <a:off x="3787426" y="1930134"/>
            <a:ext cx="4298053" cy="4334632"/>
            <a:chOff x="3791744" y="1628800"/>
            <a:chExt cx="4298053" cy="4334632"/>
          </a:xfrm>
        </p:grpSpPr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10667">
              <a:off x="3791744" y="1628800"/>
              <a:ext cx="4298053" cy="4334632"/>
            </a:xfrm>
            <a:prstGeom prst="rect">
              <a:avLst/>
            </a:prstGeom>
          </p:spPr>
        </p:pic>
        <p:sp>
          <p:nvSpPr>
            <p:cNvPr id="51" name="CuadroTexto 50"/>
            <p:cNvSpPr txBox="1"/>
            <p:nvPr/>
          </p:nvSpPr>
          <p:spPr>
            <a:xfrm>
              <a:off x="5273952" y="245849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7</a:t>
              </a:r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6886704" y="302731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1</a:t>
              </a:r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6994432" y="392871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2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240546" y="46177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3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5332721" y="46177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4</a:t>
              </a: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4617334" y="395830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5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4651914" y="309120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6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6197837" y="24394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8</a:t>
              </a:r>
            </a:p>
          </p:txBody>
        </p:sp>
      </p:grpSp>
      <p:sp>
        <p:nvSpPr>
          <p:cNvPr id="59" name="Arco 58"/>
          <p:cNvSpPr/>
          <p:nvPr/>
        </p:nvSpPr>
        <p:spPr>
          <a:xfrm rot="1786039">
            <a:off x="5389735" y="2627719"/>
            <a:ext cx="2351017" cy="2549469"/>
          </a:xfrm>
          <a:prstGeom prst="arc">
            <a:avLst>
              <a:gd name="adj1" fmla="val 16200000"/>
              <a:gd name="adj2" fmla="val 20283658"/>
            </a:avLst>
          </a:prstGeom>
          <a:ln w="57150">
            <a:solidFill>
              <a:srgbClr val="0033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Flecha curvada hacia la izquierda 59"/>
          <p:cNvSpPr/>
          <p:nvPr/>
        </p:nvSpPr>
        <p:spPr>
          <a:xfrm rot="10800000" flipV="1">
            <a:off x="2859460" y="2633236"/>
            <a:ext cx="795230" cy="2801855"/>
          </a:xfrm>
          <a:prstGeom prst="curvedLeftArrow">
            <a:avLst>
              <a:gd name="adj1" fmla="val 25000"/>
              <a:gd name="adj2" fmla="val 83835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62" name="Conector recto 61"/>
          <p:cNvCxnSpPr>
            <a:endCxn id="59" idx="0"/>
          </p:cNvCxnSpPr>
          <p:nvPr/>
        </p:nvCxnSpPr>
        <p:spPr>
          <a:xfrm>
            <a:off x="6949490" y="2586732"/>
            <a:ext cx="248632" cy="20918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8573129" y="2687064"/>
            <a:ext cx="2986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</a:rPr>
              <a:t>Se transfiere el sector leído al controlador y el disco sigue girando</a:t>
            </a:r>
          </a:p>
        </p:txBody>
      </p:sp>
      <p:sp>
        <p:nvSpPr>
          <p:cNvPr id="66" name="Flecha derecha 65"/>
          <p:cNvSpPr/>
          <p:nvPr/>
        </p:nvSpPr>
        <p:spPr>
          <a:xfrm>
            <a:off x="8710669" y="1844824"/>
            <a:ext cx="2353883" cy="741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Arco 66"/>
          <p:cNvSpPr/>
          <p:nvPr/>
        </p:nvSpPr>
        <p:spPr>
          <a:xfrm>
            <a:off x="4090971" y="2307771"/>
            <a:ext cx="3733221" cy="3569501"/>
          </a:xfrm>
          <a:prstGeom prst="arc">
            <a:avLst>
              <a:gd name="adj1" fmla="val 18694418"/>
              <a:gd name="adj2" fmla="val 18101899"/>
            </a:avLst>
          </a:prstGeom>
          <a:ln w="571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8513153" y="4619211"/>
            <a:ext cx="2871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El disco tiene que dar casi una revolución completa para llegar al inicio del sector 2</a:t>
            </a:r>
          </a:p>
        </p:txBody>
      </p:sp>
      <p:sp>
        <p:nvSpPr>
          <p:cNvPr id="69" name="Llamada rectangular 68"/>
          <p:cNvSpPr/>
          <p:nvPr/>
        </p:nvSpPr>
        <p:spPr>
          <a:xfrm>
            <a:off x="816987" y="2687064"/>
            <a:ext cx="1894637" cy="817181"/>
          </a:xfrm>
          <a:prstGeom prst="wedgeRectCallout">
            <a:avLst>
              <a:gd name="adj1" fmla="val 304692"/>
              <a:gd name="adj2" fmla="val 14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Sector a leer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609600" y="1353664"/>
            <a:ext cx="3573799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2800" dirty="0"/>
              <a:t>Intercalado de sectores</a:t>
            </a:r>
          </a:p>
          <a:p>
            <a:pPr algn="ctr"/>
            <a:r>
              <a:rPr lang="es-MX" sz="2800" dirty="0"/>
              <a:t>(</a:t>
            </a:r>
            <a:r>
              <a:rPr lang="es-MX" sz="2800" dirty="0" err="1"/>
              <a:t>Interleave</a:t>
            </a:r>
            <a:r>
              <a:rPr lang="es-MX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9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9" grpId="0" animBg="1"/>
      <p:bldP spid="59" grpId="1" animBg="1"/>
      <p:bldP spid="59" grpId="2" animBg="1"/>
      <p:bldP spid="60" grpId="0" animBg="1"/>
      <p:bldP spid="60" grpId="1" animBg="1"/>
      <p:bldP spid="65" grpId="0"/>
      <p:bldP spid="65" grpId="1"/>
      <p:bldP spid="66" grpId="0" animBg="1"/>
      <p:bldP spid="66" grpId="1" animBg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69" grpId="2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de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Componente del sistema operativo encargado de administrar y facilitar el uso de los dispositivos de almacenamiento</a:t>
            </a:r>
          </a:p>
          <a:p>
            <a:r>
              <a:rPr lang="es-MX" dirty="0"/>
              <a:t>Los usuarios deben poder crear, modificar y borrar archivos.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705153"/>
            <a:ext cx="5256584" cy="26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idad de disco duro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Sectores físicos, cilindros y superficies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3791744" y="1916832"/>
            <a:ext cx="4298053" cy="4334632"/>
            <a:chOff x="3791744" y="1916832"/>
            <a:chExt cx="4298053" cy="4334632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10667">
              <a:off x="3791744" y="1916832"/>
              <a:ext cx="4298053" cy="4334632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5273952" y="27465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6919096" y="3269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6994432" y="421674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6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240546" y="490574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5332721" y="490574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7</a:t>
              </a: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617334" y="424633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651914" y="33792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8</a:t>
              </a: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6096672" y="264454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…</a:t>
              </a:r>
            </a:p>
          </p:txBody>
        </p:sp>
      </p:grpSp>
      <p:sp>
        <p:nvSpPr>
          <p:cNvPr id="36" name="Triángulo isósceles 35"/>
          <p:cNvSpPr/>
          <p:nvPr/>
        </p:nvSpPr>
        <p:spPr>
          <a:xfrm rot="13574468">
            <a:off x="7382713" y="1605262"/>
            <a:ext cx="648072" cy="13819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8" name="Grupo 17"/>
          <p:cNvGrpSpPr/>
          <p:nvPr/>
        </p:nvGrpSpPr>
        <p:grpSpPr>
          <a:xfrm rot="18458716">
            <a:off x="3791743" y="1916832"/>
            <a:ext cx="4298053" cy="4334632"/>
            <a:chOff x="3791744" y="1916832"/>
            <a:chExt cx="4298053" cy="4334632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10667">
              <a:off x="3791744" y="1916832"/>
              <a:ext cx="4298053" cy="4334632"/>
            </a:xfrm>
            <a:prstGeom prst="rect">
              <a:avLst/>
            </a:prstGeom>
          </p:spPr>
        </p:pic>
        <p:sp>
          <p:nvSpPr>
            <p:cNvPr id="20" name="CuadroTexto 19"/>
            <p:cNvSpPr txBox="1"/>
            <p:nvPr/>
          </p:nvSpPr>
          <p:spPr>
            <a:xfrm>
              <a:off x="5273952" y="27465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919096" y="3269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6994432" y="421674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6</a:t>
              </a: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6240546" y="490574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5332721" y="490574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7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4617334" y="424633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4651914" y="33792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8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6096672" y="264454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…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 rot="16200000">
            <a:off x="3791742" y="1916832"/>
            <a:ext cx="4298053" cy="4334632"/>
            <a:chOff x="3791744" y="1916832"/>
            <a:chExt cx="4298053" cy="4334632"/>
          </a:xfrm>
        </p:grpSpPr>
        <p:pic>
          <p:nvPicPr>
            <p:cNvPr id="40" name="Imagen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10667">
              <a:off x="3791744" y="1916832"/>
              <a:ext cx="4298053" cy="4334632"/>
            </a:xfrm>
            <a:prstGeom prst="rect">
              <a:avLst/>
            </a:prstGeom>
          </p:spPr>
        </p:pic>
        <p:sp>
          <p:nvSpPr>
            <p:cNvPr id="41" name="CuadroTexto 40"/>
            <p:cNvSpPr txBox="1"/>
            <p:nvPr/>
          </p:nvSpPr>
          <p:spPr>
            <a:xfrm>
              <a:off x="5273952" y="27465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919096" y="32697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6994432" y="421674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6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40546" y="490574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5332721" y="490574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7</a:t>
              </a: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4617334" y="424633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4651914" y="337923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8</a:t>
              </a:r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6096672" y="264454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dirty="0"/>
                <a:t>…</a:t>
              </a:r>
            </a:p>
          </p:txBody>
        </p:sp>
      </p:grpSp>
      <p:sp>
        <p:nvSpPr>
          <p:cNvPr id="12" name="Arco 11"/>
          <p:cNvSpPr/>
          <p:nvPr/>
        </p:nvSpPr>
        <p:spPr>
          <a:xfrm>
            <a:off x="6101034" y="2757720"/>
            <a:ext cx="1619524" cy="2671246"/>
          </a:xfrm>
          <a:prstGeom prst="arc">
            <a:avLst>
              <a:gd name="adj1" fmla="val 16853046"/>
              <a:gd name="adj2" fmla="val 20631018"/>
            </a:avLst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Arco 48"/>
          <p:cNvSpPr/>
          <p:nvPr/>
        </p:nvSpPr>
        <p:spPr>
          <a:xfrm rot="1786039">
            <a:off x="5389735" y="2627719"/>
            <a:ext cx="2351017" cy="2549469"/>
          </a:xfrm>
          <a:prstGeom prst="arc">
            <a:avLst>
              <a:gd name="adj1" fmla="val 16200000"/>
              <a:gd name="adj2" fmla="val 20283658"/>
            </a:avLst>
          </a:prstGeom>
          <a:ln w="57150">
            <a:solidFill>
              <a:srgbClr val="0033C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/>
          <p:cNvSpPr txBox="1"/>
          <p:nvPr/>
        </p:nvSpPr>
        <p:spPr>
          <a:xfrm>
            <a:off x="8573129" y="2687064"/>
            <a:ext cx="2986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FF0000"/>
                </a:solidFill>
              </a:rPr>
              <a:t>Se transfiere el sector leído al controlador y el disco sigue girando</a:t>
            </a:r>
          </a:p>
        </p:txBody>
      </p:sp>
      <p:sp>
        <p:nvSpPr>
          <p:cNvPr id="51" name="Flecha derecha 50"/>
          <p:cNvSpPr/>
          <p:nvPr/>
        </p:nvSpPr>
        <p:spPr>
          <a:xfrm>
            <a:off x="8710669" y="1844824"/>
            <a:ext cx="2353883" cy="741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/>
          <p:cNvSpPr txBox="1"/>
          <p:nvPr/>
        </p:nvSpPr>
        <p:spPr>
          <a:xfrm>
            <a:off x="8654118" y="4576334"/>
            <a:ext cx="2757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8000"/>
                </a:solidFill>
              </a:rPr>
              <a:t>El disco solo tiene que girar un poco menos de un sector para llegar al inicio del sector 2</a:t>
            </a:r>
          </a:p>
        </p:txBody>
      </p:sp>
      <p:sp>
        <p:nvSpPr>
          <p:cNvPr id="17" name="Llamada rectangular 16"/>
          <p:cNvSpPr/>
          <p:nvPr/>
        </p:nvSpPr>
        <p:spPr>
          <a:xfrm>
            <a:off x="816987" y="2687064"/>
            <a:ext cx="1894637" cy="817181"/>
          </a:xfrm>
          <a:prstGeom prst="wedgeRectCallout">
            <a:avLst>
              <a:gd name="adj1" fmla="val 304692"/>
              <a:gd name="adj2" fmla="val 14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Sector a leer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609600" y="1353664"/>
            <a:ext cx="3573799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2800" dirty="0"/>
              <a:t>Intercalado de sectores</a:t>
            </a:r>
          </a:p>
          <a:p>
            <a:pPr algn="ctr"/>
            <a:r>
              <a:rPr lang="es-MX" sz="2800" dirty="0"/>
              <a:t>(</a:t>
            </a:r>
            <a:r>
              <a:rPr lang="es-MX" sz="2800" dirty="0" err="1"/>
              <a:t>Interleave</a:t>
            </a:r>
            <a:r>
              <a:rPr lang="es-MX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02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2" grpId="0" animBg="1"/>
      <p:bldP spid="12" grpId="1" animBg="1"/>
      <p:bldP spid="49" grpId="0" animBg="1"/>
      <p:bldP spid="49" grpId="1" animBg="1"/>
      <p:bldP spid="49" grpId="2" animBg="1"/>
      <p:bldP spid="50" grpId="0"/>
      <p:bldP spid="50" grpId="1"/>
      <p:bldP spid="51" grpId="0" animBg="1"/>
      <p:bldP spid="51" grpId="1" animBg="1"/>
      <p:bldP spid="15" grpId="0"/>
      <p:bldP spid="15" grpId="1"/>
      <p:bldP spid="17" grpId="0" animBg="1"/>
      <p:bldP spid="17" grpId="1" animBg="1"/>
      <p:bldP spid="17" grpId="2" animBg="1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Unidad de disco duro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Sectores físicos, cilindros y superficies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772816"/>
            <a:ext cx="7010400" cy="36861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7648" y="5661248"/>
            <a:ext cx="218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/>
              <a:t>Interleave</a:t>
            </a:r>
            <a:r>
              <a:rPr lang="es-MX" sz="2800" dirty="0"/>
              <a:t> 1:2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960096" y="5552559"/>
            <a:ext cx="218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err="1"/>
              <a:t>Interleave</a:t>
            </a:r>
            <a:r>
              <a:rPr lang="es-MX" sz="2800" dirty="0"/>
              <a:t> 1:3</a:t>
            </a:r>
          </a:p>
        </p:txBody>
      </p:sp>
    </p:spTree>
    <p:extLst>
      <p:ext uri="{BB962C8B-B14F-4D97-AF65-F5344CB8AC3E}">
        <p14:creationId xmlns:p14="http://schemas.microsoft.com/office/powerpoint/2010/main" val="8431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Sectores físicos, cilindros y superficies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Geometría del disco para la práctica 8</a:t>
            </a:r>
          </a:p>
          <a:p>
            <a:pPr lvl="1"/>
            <a:r>
              <a:rPr lang="es-MX" dirty="0"/>
              <a:t>Cilindros = 200</a:t>
            </a:r>
          </a:p>
          <a:p>
            <a:pPr lvl="2"/>
            <a:r>
              <a:rPr lang="es-MX" dirty="0"/>
              <a:t>Desde el 0 hasta el 199</a:t>
            </a:r>
          </a:p>
          <a:p>
            <a:pPr lvl="1"/>
            <a:r>
              <a:rPr lang="es-MX" dirty="0"/>
              <a:t>Superficies = 8</a:t>
            </a:r>
          </a:p>
          <a:p>
            <a:pPr lvl="2"/>
            <a:r>
              <a:rPr lang="es-MX" dirty="0"/>
              <a:t>Desde la 0 hasta la 7</a:t>
            </a:r>
          </a:p>
          <a:p>
            <a:pPr lvl="1"/>
            <a:r>
              <a:rPr lang="es-MX" dirty="0"/>
              <a:t>Sectores físicos por </a:t>
            </a:r>
            <a:r>
              <a:rPr lang="es-MX" dirty="0" err="1"/>
              <a:t>track</a:t>
            </a:r>
            <a:r>
              <a:rPr lang="es-MX" dirty="0"/>
              <a:t> = 27</a:t>
            </a:r>
          </a:p>
          <a:p>
            <a:pPr lvl="2"/>
            <a:r>
              <a:rPr lang="es-MX" dirty="0"/>
              <a:t>Desde el 1 hasta el 27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Total de sectores de la unidad = 200*8*27=43200</a:t>
            </a:r>
          </a:p>
        </p:txBody>
      </p:sp>
    </p:spTree>
    <p:extLst>
      <p:ext uri="{BB962C8B-B14F-4D97-AF65-F5344CB8AC3E}">
        <p14:creationId xmlns:p14="http://schemas.microsoft.com/office/powerpoint/2010/main" val="16190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sz="4100" dirty="0">
                <a:solidFill>
                  <a:srgbClr val="FF0000"/>
                </a:solidFill>
              </a:rPr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861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Particiones del disco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132856"/>
            <a:ext cx="3456384" cy="384229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11268" y="1486525"/>
            <a:ext cx="500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MBR (Sector de arranque maestro)</a:t>
            </a:r>
          </a:p>
          <a:p>
            <a:r>
              <a:rPr lang="es-MX" dirty="0"/>
              <a:t>Cilindro=0, Superficie=0,Sector físico=1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07568" y="1486525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Sector de arranque o </a:t>
            </a:r>
            <a:r>
              <a:rPr lang="es-MX" dirty="0" err="1"/>
              <a:t>superbloque</a:t>
            </a:r>
            <a:r>
              <a:rPr lang="es-MX" dirty="0"/>
              <a:t> de cada partición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96314" y="2963473"/>
            <a:ext cx="3240360" cy="1200329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Con las particiones podemos tener múltiples unidades de almacenamiento lógicas en una unidad física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790317" y="2969451"/>
            <a:ext cx="3240360" cy="923330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Cada partición puede estar formateada con un sistema de archivos diferente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591230" y="4428931"/>
            <a:ext cx="4234128" cy="2031325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Las particiones permiten administrar el control sobre el uso del disco.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Una partición para intercambio de la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Una partición para instalar aplicaciones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Una partición para archivos de usuarios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097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Particiones del disco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329864" y="2296705"/>
            <a:ext cx="1584176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Código de arranque del MBR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29864" y="4223496"/>
            <a:ext cx="1584176" cy="13123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Tablas de particiones primarias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29864" y="5537065"/>
            <a:ext cx="1584176" cy="628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Número mágico</a:t>
            </a:r>
          </a:p>
        </p:txBody>
      </p:sp>
      <p:sp>
        <p:nvSpPr>
          <p:cNvPr id="8" name="Cerrar llave 7"/>
          <p:cNvSpPr/>
          <p:nvPr/>
        </p:nvSpPr>
        <p:spPr>
          <a:xfrm>
            <a:off x="7392144" y="2204864"/>
            <a:ext cx="648072" cy="390460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066168" y="3957110"/>
            <a:ext cx="1195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512 bytes</a:t>
            </a:r>
          </a:p>
        </p:txBody>
      </p:sp>
      <p:sp>
        <p:nvSpPr>
          <p:cNvPr id="10" name="Abrir llave 9"/>
          <p:cNvSpPr/>
          <p:nvPr/>
        </p:nvSpPr>
        <p:spPr>
          <a:xfrm>
            <a:off x="4224196" y="2259447"/>
            <a:ext cx="360040" cy="1944216"/>
          </a:xfrm>
          <a:prstGeom prst="leftBrace">
            <a:avLst/>
          </a:prstGeom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3011454" y="3049791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446 bytes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128473" y="4721162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64 bytes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173485" y="5610681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 bytes</a:t>
            </a:r>
          </a:p>
        </p:txBody>
      </p:sp>
      <p:sp>
        <p:nvSpPr>
          <p:cNvPr id="16" name="Abrir llave 15"/>
          <p:cNvSpPr/>
          <p:nvPr/>
        </p:nvSpPr>
        <p:spPr>
          <a:xfrm>
            <a:off x="4226189" y="4211748"/>
            <a:ext cx="360040" cy="1324063"/>
          </a:xfrm>
          <a:prstGeom prst="leftBrac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Abrir llave 16"/>
          <p:cNvSpPr/>
          <p:nvPr/>
        </p:nvSpPr>
        <p:spPr>
          <a:xfrm>
            <a:off x="4177736" y="5564983"/>
            <a:ext cx="360040" cy="620154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3427551" y="1391126"/>
            <a:ext cx="5388802" cy="830997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Master </a:t>
            </a:r>
            <a:r>
              <a:rPr lang="es-MX" sz="2800" dirty="0" err="1"/>
              <a:t>Boot</a:t>
            </a:r>
            <a:r>
              <a:rPr lang="es-MX" sz="2800" dirty="0"/>
              <a:t> </a:t>
            </a:r>
            <a:r>
              <a:rPr lang="es-MX" sz="2800" dirty="0" err="1"/>
              <a:t>Record</a:t>
            </a:r>
            <a:endParaRPr lang="es-MX" sz="2800" dirty="0"/>
          </a:p>
          <a:p>
            <a:pPr algn="ctr"/>
            <a:r>
              <a:rPr lang="es-MX" sz="2000" dirty="0"/>
              <a:t>Cilindro=0,Superficie=0,Sector Físico=1</a:t>
            </a:r>
          </a:p>
        </p:txBody>
      </p:sp>
    </p:spTree>
    <p:extLst>
      <p:ext uri="{BB962C8B-B14F-4D97-AF65-F5344CB8AC3E}">
        <p14:creationId xmlns:p14="http://schemas.microsoft.com/office/powerpoint/2010/main" val="17445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Particiones del disco</a:t>
            </a: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59" y="1940453"/>
            <a:ext cx="7797728" cy="4417253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382461" y="2368595"/>
            <a:ext cx="11685519" cy="3868717"/>
            <a:chOff x="382461" y="2368595"/>
            <a:chExt cx="11685519" cy="3868717"/>
          </a:xfrm>
        </p:grpSpPr>
        <p:sp>
          <p:nvSpPr>
            <p:cNvPr id="28" name="Abrir llave 27"/>
            <p:cNvSpPr/>
            <p:nvPr/>
          </p:nvSpPr>
          <p:spPr>
            <a:xfrm>
              <a:off x="1509503" y="2420888"/>
              <a:ext cx="482041" cy="1728192"/>
            </a:xfrm>
            <a:prstGeom prst="leftBrac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Abrir llave 28"/>
            <p:cNvSpPr/>
            <p:nvPr/>
          </p:nvSpPr>
          <p:spPr>
            <a:xfrm>
              <a:off x="1502443" y="4533142"/>
              <a:ext cx="482041" cy="1704170"/>
            </a:xfrm>
            <a:prstGeom prst="leftBrac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Abrir llave 29"/>
            <p:cNvSpPr/>
            <p:nvPr/>
          </p:nvSpPr>
          <p:spPr>
            <a:xfrm flipH="1">
              <a:off x="10170761" y="2368595"/>
              <a:ext cx="604413" cy="1728192"/>
            </a:xfrm>
            <a:prstGeom prst="leftBrac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Abrir llave 30"/>
            <p:cNvSpPr/>
            <p:nvPr/>
          </p:nvSpPr>
          <p:spPr>
            <a:xfrm flipH="1">
              <a:off x="10163701" y="4480849"/>
              <a:ext cx="604413" cy="1704170"/>
            </a:xfrm>
            <a:prstGeom prst="leftBrac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402944" y="3039250"/>
              <a:ext cx="98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16 bytes</a:t>
              </a: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382461" y="5191833"/>
              <a:ext cx="98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16 bytes</a:t>
              </a: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11079889" y="3039250"/>
              <a:ext cx="98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16 bytes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1033429" y="5094187"/>
              <a:ext cx="98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b="1" dirty="0"/>
                <a:t>16 bytes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3071664" y="2636912"/>
            <a:ext cx="1296144" cy="4023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3071664" y="3209545"/>
            <a:ext cx="1296144" cy="4023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6960096" y="2659222"/>
            <a:ext cx="1296144" cy="4023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6960096" y="3207413"/>
            <a:ext cx="1296144" cy="4023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6922962" y="4703882"/>
            <a:ext cx="1296144" cy="4023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/>
          <p:cNvSpPr/>
          <p:nvPr/>
        </p:nvSpPr>
        <p:spPr>
          <a:xfrm>
            <a:off x="6922962" y="5276515"/>
            <a:ext cx="1296144" cy="4023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3071664" y="4753572"/>
            <a:ext cx="1296144" cy="4023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/>
          <p:cNvSpPr/>
          <p:nvPr/>
        </p:nvSpPr>
        <p:spPr>
          <a:xfrm>
            <a:off x="3071664" y="5326205"/>
            <a:ext cx="1296144" cy="4023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560B74-91EA-454D-8731-32EECEFA10FA}"/>
              </a:ext>
            </a:extLst>
          </p:cNvPr>
          <p:cNvSpPr txBox="1"/>
          <p:nvPr/>
        </p:nvSpPr>
        <p:spPr>
          <a:xfrm>
            <a:off x="3563506" y="1248261"/>
            <a:ext cx="5184433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3200" dirty="0"/>
              <a:t>Tabla de particiones primarias</a:t>
            </a:r>
          </a:p>
        </p:txBody>
      </p:sp>
    </p:spTree>
    <p:extLst>
      <p:ext uri="{BB962C8B-B14F-4D97-AF65-F5344CB8AC3E}">
        <p14:creationId xmlns:p14="http://schemas.microsoft.com/office/powerpoint/2010/main" val="170127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7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Particiones del disco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91944" y="1908047"/>
            <a:ext cx="2515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Si la partición inicia en</a:t>
            </a:r>
          </a:p>
          <a:p>
            <a:r>
              <a:rPr lang="es-MX" sz="2000" dirty="0">
                <a:solidFill>
                  <a:srgbClr val="FF0000"/>
                </a:solidFill>
              </a:rPr>
              <a:t>Cilindro: 0</a:t>
            </a:r>
          </a:p>
          <a:p>
            <a:r>
              <a:rPr lang="es-MX" sz="2000" dirty="0">
                <a:solidFill>
                  <a:srgbClr val="008000"/>
                </a:solidFill>
              </a:rPr>
              <a:t>Superficie: 0</a:t>
            </a:r>
          </a:p>
          <a:p>
            <a:r>
              <a:rPr lang="es-MX" sz="2000" dirty="0">
                <a:solidFill>
                  <a:srgbClr val="0033CC"/>
                </a:solidFill>
              </a:rPr>
              <a:t>Sector físico: 2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593928" y="4193793"/>
            <a:ext cx="27948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Si la partición termina en</a:t>
            </a:r>
          </a:p>
          <a:p>
            <a:r>
              <a:rPr lang="es-MX" sz="2000" dirty="0">
                <a:solidFill>
                  <a:srgbClr val="FF0000"/>
                </a:solidFill>
              </a:rPr>
              <a:t>Cilindro: 199</a:t>
            </a:r>
          </a:p>
          <a:p>
            <a:r>
              <a:rPr lang="es-MX" sz="2000" dirty="0">
                <a:solidFill>
                  <a:srgbClr val="008000"/>
                </a:solidFill>
              </a:rPr>
              <a:t>Superficie: 7</a:t>
            </a:r>
          </a:p>
          <a:p>
            <a:r>
              <a:rPr lang="es-MX" sz="2000" dirty="0">
                <a:solidFill>
                  <a:srgbClr val="0033CC"/>
                </a:solidFill>
              </a:rPr>
              <a:t>Sector físico: 27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223821" y="2621049"/>
            <a:ext cx="12875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s-MX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000010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968208" y="2621049"/>
            <a:ext cx="12875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511353" y="2621049"/>
            <a:ext cx="12875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8047"/>
            <a:ext cx="4816376" cy="4311017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9223821" y="4869160"/>
            <a:ext cx="12875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s-MX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011011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7968208" y="4869160"/>
            <a:ext cx="12875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00000111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0511353" y="4869160"/>
            <a:ext cx="12875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11000111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31010" y="1370455"/>
            <a:ext cx="4903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accent3">
                    <a:lumMod val="50000"/>
                  </a:schemeClr>
                </a:solidFill>
              </a:rPr>
              <a:t>CHS = </a:t>
            </a:r>
            <a:r>
              <a:rPr lang="es-MX" sz="3200" dirty="0" err="1">
                <a:solidFill>
                  <a:schemeClr val="accent3">
                    <a:lumMod val="50000"/>
                  </a:schemeClr>
                </a:solidFill>
              </a:rPr>
              <a:t>Cylinder</a:t>
            </a:r>
            <a:r>
              <a:rPr lang="es-MX" sz="3200" dirty="0">
                <a:solidFill>
                  <a:schemeClr val="accent3">
                    <a:lumMod val="50000"/>
                  </a:schemeClr>
                </a:solidFill>
              </a:rPr>
              <a:t>, Head, Sector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611974" y="323316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00  02  00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611974" y="5404326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07  1B  C7</a:t>
            </a:r>
          </a:p>
        </p:txBody>
      </p:sp>
    </p:spTree>
    <p:extLst>
      <p:ext uri="{BB962C8B-B14F-4D97-AF65-F5344CB8AC3E}">
        <p14:creationId xmlns:p14="http://schemas.microsoft.com/office/powerpoint/2010/main" val="354768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1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1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10" grpId="0" animBg="1"/>
      <p:bldP spid="22" grpId="0" animBg="1"/>
      <p:bldP spid="23" grpId="0" animBg="1"/>
      <p:bldP spid="25" grpId="0" animBg="1"/>
      <p:bldP spid="27" grpId="0" animBg="1"/>
      <p:bldP spid="36" grpId="0" animBg="1"/>
      <p:bldP spid="12" grpId="0"/>
      <p:bldP spid="13" grpId="0"/>
      <p:bldP spid="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sz="4100" dirty="0">
                <a:solidFill>
                  <a:srgbClr val="FF0000"/>
                </a:solidFill>
              </a:rPr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400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Sectores lógicos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015880" y="1412776"/>
            <a:ext cx="2160240" cy="576064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MBR</a:t>
            </a:r>
          </a:p>
          <a:p>
            <a:pPr algn="ctr"/>
            <a:r>
              <a:rPr lang="es-MX" dirty="0"/>
              <a:t>Master </a:t>
            </a:r>
            <a:r>
              <a:rPr lang="es-MX" dirty="0" err="1"/>
              <a:t>Boot</a:t>
            </a:r>
            <a:r>
              <a:rPr lang="es-MX" dirty="0"/>
              <a:t> Record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015880" y="1993702"/>
            <a:ext cx="2160240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5015880" y="2564904"/>
            <a:ext cx="2160240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5015880" y="3140968"/>
            <a:ext cx="2160240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5015880" y="3712170"/>
            <a:ext cx="2160240" cy="19539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.</a:t>
            </a:r>
          </a:p>
          <a:p>
            <a:pPr algn="ctr"/>
            <a:r>
              <a:rPr lang="es-MX" sz="2400" b="1" dirty="0"/>
              <a:t>.</a:t>
            </a:r>
          </a:p>
          <a:p>
            <a:pPr algn="ctr"/>
            <a:r>
              <a:rPr lang="es-MX" sz="2400" b="1" dirty="0"/>
              <a:t>.</a:t>
            </a:r>
          </a:p>
          <a:p>
            <a:pPr algn="ctr"/>
            <a:r>
              <a:rPr lang="es-MX" sz="2400" b="1" dirty="0"/>
              <a:t>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015880" y="5666110"/>
            <a:ext cx="2160240" cy="5760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1703512" y="1502164"/>
            <a:ext cx="313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Cil</a:t>
            </a:r>
            <a:r>
              <a:rPr lang="es-MX" sz="2000" b="1" dirty="0"/>
              <a:t>=0, </a:t>
            </a:r>
            <a:r>
              <a:rPr lang="es-MX" sz="2000" b="1" dirty="0" err="1"/>
              <a:t>Sup</a:t>
            </a:r>
            <a:r>
              <a:rPr lang="es-MX" sz="2000" b="1" dirty="0"/>
              <a:t>=0,Sector Físico=1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701393" y="2063754"/>
            <a:ext cx="313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Cil</a:t>
            </a:r>
            <a:r>
              <a:rPr lang="es-MX" sz="2000" b="1" dirty="0"/>
              <a:t>=0, </a:t>
            </a:r>
            <a:r>
              <a:rPr lang="es-MX" sz="2000" b="1" dirty="0" err="1"/>
              <a:t>Sup</a:t>
            </a:r>
            <a:r>
              <a:rPr lang="es-MX" sz="2000" b="1" dirty="0"/>
              <a:t>=0,Sector Físico=2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701393" y="2616406"/>
            <a:ext cx="313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Cil</a:t>
            </a:r>
            <a:r>
              <a:rPr lang="es-MX" sz="2000" b="1" dirty="0"/>
              <a:t>=0, </a:t>
            </a:r>
            <a:r>
              <a:rPr lang="es-MX" sz="2000" b="1" dirty="0" err="1"/>
              <a:t>Sup</a:t>
            </a:r>
            <a:r>
              <a:rPr lang="es-MX" sz="2000" b="1" dirty="0"/>
              <a:t>=0,Sector Físico=3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701393" y="3228945"/>
            <a:ext cx="3137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Cil</a:t>
            </a:r>
            <a:r>
              <a:rPr lang="es-MX" sz="2000" b="1" dirty="0"/>
              <a:t>=0, </a:t>
            </a:r>
            <a:r>
              <a:rPr lang="es-MX" sz="2000" b="1" dirty="0" err="1"/>
              <a:t>Sup</a:t>
            </a:r>
            <a:r>
              <a:rPr lang="es-MX" sz="2000" b="1" dirty="0"/>
              <a:t>=0,Sector Físico=4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271464" y="5754087"/>
            <a:ext cx="356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/>
              <a:t>Cil</a:t>
            </a:r>
            <a:r>
              <a:rPr lang="es-MX" sz="2000" b="1" dirty="0"/>
              <a:t>=199, </a:t>
            </a:r>
            <a:r>
              <a:rPr lang="es-MX" sz="2000" b="1" dirty="0" err="1"/>
              <a:t>Sup</a:t>
            </a:r>
            <a:r>
              <a:rPr lang="es-MX" sz="2000" b="1" dirty="0"/>
              <a:t>=7,Sector Físico=27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353077" y="2079143"/>
            <a:ext cx="184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Sector Lógico=0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7353076" y="2616406"/>
            <a:ext cx="184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Sector Lógico=1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353075" y="3185752"/>
            <a:ext cx="1849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Sector Lógico=2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353075" y="5735448"/>
            <a:ext cx="2368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Sector Lógico=43198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7536160" y="3844009"/>
            <a:ext cx="3831342" cy="156966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400" dirty="0"/>
              <a:t>Es mucho más fácil manejar los sectores numerados de forma </a:t>
            </a:r>
            <a:r>
              <a:rPr lang="es-MX" sz="2400" b="1" dirty="0"/>
              <a:t>lineal</a:t>
            </a:r>
            <a:r>
              <a:rPr lang="es-MX" sz="2400" dirty="0"/>
              <a:t> que de una forma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34522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7" grpId="0" animBg="1"/>
      <p:bldP spid="10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de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Estructuran la información guardada en un dispositivo de almacenamiento de datos o unidad de almacenamiento</a:t>
            </a:r>
          </a:p>
          <a:p>
            <a:pPr lvl="1"/>
            <a:r>
              <a:rPr lang="es-MX" dirty="0"/>
              <a:t>Normalmente un disco duro de una computadora.</a:t>
            </a:r>
          </a:p>
          <a:p>
            <a:pPr lvl="1"/>
            <a:r>
              <a:rPr lang="es-MX" dirty="0"/>
              <a:t>Puede ser una memoria flash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31" y="4144261"/>
            <a:ext cx="2808312" cy="21417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750" y="4557499"/>
            <a:ext cx="2269034" cy="13152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603" y="4579280"/>
            <a:ext cx="1293490" cy="12934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272" y="4144261"/>
            <a:ext cx="2800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Sectores lógicos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55440" y="1644890"/>
            <a:ext cx="96398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sectorLógicoInicioPartición</a:t>
            </a:r>
            <a:r>
              <a:rPr lang="es-MX" sz="2400" dirty="0"/>
              <a:t> = </a:t>
            </a:r>
            <a:r>
              <a:rPr lang="es-MX" sz="2400" dirty="0">
                <a:solidFill>
                  <a:srgbClr val="C00000"/>
                </a:solidFill>
              </a:rPr>
              <a:t>	</a:t>
            </a:r>
            <a:r>
              <a:rPr lang="es-MX" sz="2400" dirty="0" err="1">
                <a:solidFill>
                  <a:srgbClr val="C00000"/>
                </a:solidFill>
              </a:rPr>
              <a:t>cilindroInicial</a:t>
            </a:r>
            <a:r>
              <a:rPr lang="es-MX" sz="2400" dirty="0">
                <a:solidFill>
                  <a:srgbClr val="C00000"/>
                </a:solidFill>
              </a:rPr>
              <a:t> </a:t>
            </a:r>
            <a:r>
              <a:rPr lang="es-MX" sz="2400" dirty="0"/>
              <a:t>* </a:t>
            </a:r>
            <a:r>
              <a:rPr lang="es-MX" sz="2400" dirty="0">
                <a:solidFill>
                  <a:srgbClr val="7030A0"/>
                </a:solidFill>
              </a:rPr>
              <a:t>SEC_X_TRACK </a:t>
            </a:r>
            <a:r>
              <a:rPr lang="es-MX" sz="2400" dirty="0"/>
              <a:t>* </a:t>
            </a:r>
            <a:r>
              <a:rPr lang="es-MX" sz="2400" dirty="0">
                <a:solidFill>
                  <a:srgbClr val="FF9933"/>
                </a:solidFill>
              </a:rPr>
              <a:t>SUPERFICIES</a:t>
            </a:r>
            <a:r>
              <a:rPr lang="es-MX" sz="2400" dirty="0"/>
              <a:t> </a:t>
            </a:r>
            <a:r>
              <a:rPr lang="es-MX" sz="2400" b="1" dirty="0"/>
              <a:t>+</a:t>
            </a:r>
          </a:p>
          <a:p>
            <a:r>
              <a:rPr lang="es-MX" sz="2400" dirty="0"/>
              <a:t>				</a:t>
            </a:r>
            <a:r>
              <a:rPr lang="es-MX" sz="2400" dirty="0" err="1">
                <a:solidFill>
                  <a:srgbClr val="008000"/>
                </a:solidFill>
              </a:rPr>
              <a:t>superficieInicial</a:t>
            </a:r>
            <a:r>
              <a:rPr lang="es-MX" sz="2400" dirty="0"/>
              <a:t> * </a:t>
            </a:r>
            <a:r>
              <a:rPr lang="es-MX" sz="2400" dirty="0">
                <a:solidFill>
                  <a:srgbClr val="7030A0"/>
                </a:solidFill>
              </a:rPr>
              <a:t>SEC_X_TRACK</a:t>
            </a:r>
            <a:r>
              <a:rPr lang="es-MX" sz="2400" dirty="0"/>
              <a:t> </a:t>
            </a:r>
            <a:r>
              <a:rPr lang="es-MX" sz="2400" b="1" dirty="0"/>
              <a:t>+</a:t>
            </a:r>
          </a:p>
          <a:p>
            <a:r>
              <a:rPr lang="es-MX" sz="2400" dirty="0"/>
              <a:t>				</a:t>
            </a:r>
            <a:r>
              <a:rPr lang="es-MX" sz="2400" dirty="0" err="1">
                <a:solidFill>
                  <a:schemeClr val="tx2"/>
                </a:solidFill>
              </a:rPr>
              <a:t>sectorInicial</a:t>
            </a:r>
            <a:r>
              <a:rPr lang="es-MX" sz="2400" dirty="0"/>
              <a:t> </a:t>
            </a:r>
            <a:r>
              <a:rPr lang="es-MX" sz="2400" b="1" dirty="0"/>
              <a:t>–</a:t>
            </a:r>
          </a:p>
          <a:p>
            <a:r>
              <a:rPr lang="es-MX" sz="2400" dirty="0"/>
              <a:t>				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87488" y="3241505"/>
            <a:ext cx="2584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C00000"/>
                </a:solidFill>
              </a:rPr>
              <a:t>cilindroInicial</a:t>
            </a:r>
            <a:r>
              <a:rPr lang="es-MX" sz="2400" dirty="0">
                <a:solidFill>
                  <a:srgbClr val="C00000"/>
                </a:solidFill>
              </a:rPr>
              <a:t> = 0</a:t>
            </a:r>
          </a:p>
          <a:p>
            <a:r>
              <a:rPr lang="es-MX" sz="2400" dirty="0" err="1">
                <a:solidFill>
                  <a:srgbClr val="008000"/>
                </a:solidFill>
              </a:rPr>
              <a:t>superficieInicial</a:t>
            </a:r>
            <a:r>
              <a:rPr lang="es-MX" sz="2400" dirty="0">
                <a:solidFill>
                  <a:srgbClr val="008000"/>
                </a:solidFill>
              </a:rPr>
              <a:t> = 0</a:t>
            </a:r>
          </a:p>
          <a:p>
            <a:r>
              <a:rPr lang="es-MX" sz="2400" dirty="0" err="1">
                <a:solidFill>
                  <a:schemeClr val="tx2"/>
                </a:solidFill>
              </a:rPr>
              <a:t>sectorInicial</a:t>
            </a:r>
            <a:r>
              <a:rPr lang="es-MX" sz="2400" dirty="0">
                <a:solidFill>
                  <a:schemeClr val="tx2"/>
                </a:solidFill>
              </a:rPr>
              <a:t> = 2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96000" y="3241505"/>
            <a:ext cx="2524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7030A0"/>
                </a:solidFill>
              </a:rPr>
              <a:t>SEC_X_TRACK = 27</a:t>
            </a:r>
          </a:p>
          <a:p>
            <a:r>
              <a:rPr lang="es-MX" sz="2400" dirty="0">
                <a:solidFill>
                  <a:srgbClr val="FF9933"/>
                </a:solidFill>
              </a:rPr>
              <a:t>SUPERFICIES = 8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55440" y="4869160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/>
              <a:t>sectorLógicoInicioPartición</a:t>
            </a:r>
            <a:r>
              <a:rPr lang="es-MX" sz="2400" dirty="0"/>
              <a:t> 	= </a:t>
            </a:r>
            <a:r>
              <a:rPr lang="es-MX" sz="2400" dirty="0">
                <a:solidFill>
                  <a:srgbClr val="C00000"/>
                </a:solidFill>
              </a:rPr>
              <a:t>0</a:t>
            </a:r>
            <a:r>
              <a:rPr lang="es-MX" sz="2400" dirty="0"/>
              <a:t> * </a:t>
            </a:r>
            <a:r>
              <a:rPr lang="es-MX" sz="2400" dirty="0">
                <a:solidFill>
                  <a:srgbClr val="7030A0"/>
                </a:solidFill>
              </a:rPr>
              <a:t>27</a:t>
            </a:r>
            <a:r>
              <a:rPr lang="es-MX" sz="2400" dirty="0"/>
              <a:t> * </a:t>
            </a:r>
            <a:r>
              <a:rPr lang="es-MX" sz="2400" dirty="0">
                <a:solidFill>
                  <a:srgbClr val="FF9933"/>
                </a:solidFill>
              </a:rPr>
              <a:t>8</a:t>
            </a:r>
            <a:r>
              <a:rPr lang="es-MX" sz="2400" dirty="0"/>
              <a:t> </a:t>
            </a:r>
            <a:r>
              <a:rPr lang="es-MX" sz="2400" b="1" dirty="0"/>
              <a:t>+ </a:t>
            </a:r>
            <a:r>
              <a:rPr lang="es-MX" sz="2400" dirty="0">
                <a:solidFill>
                  <a:srgbClr val="008000"/>
                </a:solidFill>
              </a:rPr>
              <a:t>0</a:t>
            </a:r>
            <a:r>
              <a:rPr lang="es-MX" sz="2400" dirty="0"/>
              <a:t> * </a:t>
            </a:r>
            <a:r>
              <a:rPr lang="es-MX" sz="2400" dirty="0">
                <a:solidFill>
                  <a:srgbClr val="7030A0"/>
                </a:solidFill>
              </a:rPr>
              <a:t>27</a:t>
            </a:r>
            <a:r>
              <a:rPr lang="es-MX" sz="2400" dirty="0"/>
              <a:t> </a:t>
            </a:r>
            <a:r>
              <a:rPr lang="es-MX" sz="2400" b="1" dirty="0"/>
              <a:t>+ </a:t>
            </a:r>
            <a:r>
              <a:rPr lang="es-MX" sz="2400" dirty="0">
                <a:solidFill>
                  <a:schemeClr val="tx2"/>
                </a:solidFill>
              </a:rPr>
              <a:t>2</a:t>
            </a:r>
            <a:r>
              <a:rPr lang="es-MX" sz="2400" dirty="0"/>
              <a:t> </a:t>
            </a:r>
            <a:r>
              <a:rPr lang="es-MX" sz="2400" b="1" dirty="0"/>
              <a:t>– </a:t>
            </a:r>
            <a:r>
              <a:rPr lang="es-MX" sz="2400" dirty="0"/>
              <a:t>1</a:t>
            </a:r>
          </a:p>
          <a:p>
            <a:r>
              <a:rPr lang="es-MX" sz="2400" dirty="0"/>
              <a:t>				= 1</a:t>
            </a:r>
          </a:p>
        </p:txBody>
      </p:sp>
    </p:spTree>
    <p:extLst>
      <p:ext uri="{BB962C8B-B14F-4D97-AF65-F5344CB8AC3E}">
        <p14:creationId xmlns:p14="http://schemas.microsoft.com/office/powerpoint/2010/main" val="35616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Sectores lógicos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47826" y="1480514"/>
            <a:ext cx="2524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7030A0"/>
                </a:solidFill>
              </a:rPr>
              <a:t>SEC_X_TRACK = 27</a:t>
            </a:r>
          </a:p>
          <a:p>
            <a:r>
              <a:rPr lang="es-MX" sz="2400" dirty="0">
                <a:solidFill>
                  <a:srgbClr val="FF9933"/>
                </a:solidFill>
              </a:rPr>
              <a:t>SUPERFICIES = 8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1384" y="2564904"/>
            <a:ext cx="9872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sectorFísico</a:t>
            </a:r>
            <a:r>
              <a:rPr lang="es-MX" sz="2400" dirty="0"/>
              <a:t> = (</a:t>
            </a:r>
            <a:r>
              <a:rPr lang="es-MX" sz="2400" dirty="0" err="1"/>
              <a:t>sectorLógico</a:t>
            </a:r>
            <a:r>
              <a:rPr lang="es-MX" sz="2400" dirty="0"/>
              <a:t> + </a:t>
            </a:r>
            <a:r>
              <a:rPr lang="es-MX" sz="2400" dirty="0" err="1">
                <a:solidFill>
                  <a:srgbClr val="00B050"/>
                </a:solidFill>
              </a:rPr>
              <a:t>sectorLógicoInicioPartición</a:t>
            </a:r>
            <a:r>
              <a:rPr lang="es-MX" sz="2400" dirty="0"/>
              <a:t>) % </a:t>
            </a:r>
            <a:r>
              <a:rPr lang="es-MX" sz="2400" dirty="0">
                <a:solidFill>
                  <a:srgbClr val="7030A0"/>
                </a:solidFill>
              </a:rPr>
              <a:t>SEC_X_TRACK</a:t>
            </a:r>
            <a:r>
              <a:rPr lang="es-MX" sz="2400" dirty="0"/>
              <a:t> + 1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51384" y="3140968"/>
            <a:ext cx="1100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superficie = (</a:t>
            </a:r>
            <a:r>
              <a:rPr lang="es-MX" sz="2400" dirty="0" err="1"/>
              <a:t>sectorLógico</a:t>
            </a:r>
            <a:r>
              <a:rPr lang="es-MX" sz="2400" dirty="0"/>
              <a:t> + </a:t>
            </a:r>
            <a:r>
              <a:rPr lang="es-MX" sz="2400" dirty="0" err="1">
                <a:solidFill>
                  <a:srgbClr val="00B050"/>
                </a:solidFill>
              </a:rPr>
              <a:t>sectorLógicoInicioPartición</a:t>
            </a:r>
            <a:r>
              <a:rPr lang="es-MX" sz="2400" dirty="0"/>
              <a:t>) / </a:t>
            </a:r>
            <a:r>
              <a:rPr lang="es-MX" sz="2400" dirty="0">
                <a:solidFill>
                  <a:srgbClr val="7030A0"/>
                </a:solidFill>
              </a:rPr>
              <a:t>SEC_X_TRACK</a:t>
            </a:r>
            <a:r>
              <a:rPr lang="es-MX" sz="2400" dirty="0"/>
              <a:t> % </a:t>
            </a:r>
            <a:r>
              <a:rPr lang="es-MX" sz="2400" dirty="0">
                <a:solidFill>
                  <a:srgbClr val="FF9933"/>
                </a:solidFill>
              </a:rPr>
              <a:t>SUPERFICIES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1384" y="3717032"/>
            <a:ext cx="10829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cilindro = (</a:t>
            </a:r>
            <a:r>
              <a:rPr lang="es-MX" sz="2400" dirty="0" err="1"/>
              <a:t>sectorLógico</a:t>
            </a:r>
            <a:r>
              <a:rPr lang="es-MX" sz="2400" dirty="0"/>
              <a:t> + </a:t>
            </a:r>
            <a:r>
              <a:rPr lang="es-MX" sz="2400" dirty="0" err="1">
                <a:solidFill>
                  <a:srgbClr val="00B050"/>
                </a:solidFill>
              </a:rPr>
              <a:t>sectorLógicoInicioPartición</a:t>
            </a:r>
            <a:r>
              <a:rPr lang="es-MX" sz="2400" dirty="0"/>
              <a:t>) / (</a:t>
            </a:r>
            <a:r>
              <a:rPr lang="es-MX" sz="2400" dirty="0">
                <a:solidFill>
                  <a:srgbClr val="7030A0"/>
                </a:solidFill>
              </a:rPr>
              <a:t>SEC_X_TRACK</a:t>
            </a:r>
            <a:r>
              <a:rPr lang="es-MX" sz="2400" dirty="0"/>
              <a:t> * </a:t>
            </a:r>
            <a:r>
              <a:rPr lang="es-MX" sz="2400" dirty="0">
                <a:solidFill>
                  <a:srgbClr val="FF9933"/>
                </a:solidFill>
              </a:rPr>
              <a:t>SUPERFICIES</a:t>
            </a:r>
            <a:r>
              <a:rPr lang="es-MX" sz="2400" dirty="0"/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303912" y="1428918"/>
            <a:ext cx="397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>
                <a:solidFill>
                  <a:srgbClr val="00B050"/>
                </a:solidFill>
              </a:rPr>
              <a:t>sectorLógicoInicioPartición</a:t>
            </a:r>
            <a:r>
              <a:rPr lang="es-MX" sz="2400" dirty="0">
                <a:solidFill>
                  <a:srgbClr val="00B050"/>
                </a:solidFill>
              </a:rPr>
              <a:t> = 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178231" y="4365104"/>
            <a:ext cx="388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Ejemplo: </a:t>
            </a:r>
            <a:r>
              <a:rPr lang="es-MX" sz="2400" b="1" dirty="0" err="1"/>
              <a:t>sectorLógico</a:t>
            </a:r>
            <a:r>
              <a:rPr lang="es-MX" sz="2400" b="1" dirty="0"/>
              <a:t> = 1000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30060" y="4922848"/>
            <a:ext cx="475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/>
              <a:t>sectorFísico</a:t>
            </a:r>
            <a:r>
              <a:rPr lang="es-MX" sz="2400" dirty="0"/>
              <a:t> = (1000 + </a:t>
            </a:r>
            <a:r>
              <a:rPr lang="es-MX" sz="2400" dirty="0">
                <a:solidFill>
                  <a:srgbClr val="00B050"/>
                </a:solidFill>
              </a:rPr>
              <a:t>1</a:t>
            </a:r>
            <a:r>
              <a:rPr lang="es-MX" sz="2400" dirty="0"/>
              <a:t>) % </a:t>
            </a:r>
            <a:r>
              <a:rPr lang="es-MX" sz="2400" dirty="0">
                <a:solidFill>
                  <a:srgbClr val="7030A0"/>
                </a:solidFill>
              </a:rPr>
              <a:t>27</a:t>
            </a:r>
            <a:r>
              <a:rPr lang="es-MX" sz="2400" dirty="0"/>
              <a:t> + 1 = </a:t>
            </a:r>
            <a:r>
              <a:rPr lang="es-MX" sz="2400" b="1" dirty="0"/>
              <a:t>3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30060" y="5498912"/>
            <a:ext cx="4483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superficie = (1000 + </a:t>
            </a:r>
            <a:r>
              <a:rPr lang="es-MX" sz="2400" dirty="0">
                <a:solidFill>
                  <a:srgbClr val="00B050"/>
                </a:solidFill>
              </a:rPr>
              <a:t>1</a:t>
            </a:r>
            <a:r>
              <a:rPr lang="es-MX" sz="2400" dirty="0"/>
              <a:t>) / </a:t>
            </a:r>
            <a:r>
              <a:rPr lang="es-MX" sz="2400" dirty="0">
                <a:solidFill>
                  <a:srgbClr val="7030A0"/>
                </a:solidFill>
              </a:rPr>
              <a:t>27</a:t>
            </a:r>
            <a:r>
              <a:rPr lang="es-MX" sz="2400" dirty="0"/>
              <a:t> % </a:t>
            </a:r>
            <a:r>
              <a:rPr lang="es-MX" sz="2400" dirty="0">
                <a:solidFill>
                  <a:srgbClr val="FF9933"/>
                </a:solidFill>
              </a:rPr>
              <a:t>8</a:t>
            </a:r>
            <a:r>
              <a:rPr lang="es-MX" sz="2400" dirty="0"/>
              <a:t> </a:t>
            </a:r>
            <a:r>
              <a:rPr lang="es-MX" sz="2400"/>
              <a:t>= </a:t>
            </a:r>
            <a:r>
              <a:rPr lang="es-MX" sz="2400" b="1" smtClean="0"/>
              <a:t>5</a:t>
            </a:r>
            <a:endParaRPr lang="es-MX" sz="24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30060" y="6074976"/>
            <a:ext cx="4309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cilindro = (1000 + </a:t>
            </a:r>
            <a:r>
              <a:rPr lang="es-MX" sz="2400" dirty="0">
                <a:solidFill>
                  <a:srgbClr val="00B050"/>
                </a:solidFill>
              </a:rPr>
              <a:t>1</a:t>
            </a:r>
            <a:r>
              <a:rPr lang="es-MX" sz="2400" dirty="0"/>
              <a:t>) / (</a:t>
            </a:r>
            <a:r>
              <a:rPr lang="es-MX" sz="2400" dirty="0">
                <a:solidFill>
                  <a:srgbClr val="7030A0"/>
                </a:solidFill>
              </a:rPr>
              <a:t>27</a:t>
            </a:r>
            <a:r>
              <a:rPr lang="es-MX" sz="2400" dirty="0"/>
              <a:t> * </a:t>
            </a:r>
            <a:r>
              <a:rPr lang="es-MX" sz="2400" dirty="0">
                <a:solidFill>
                  <a:srgbClr val="FF9933"/>
                </a:solidFill>
              </a:rPr>
              <a:t>8</a:t>
            </a:r>
            <a:r>
              <a:rPr lang="es-MX" sz="2400" dirty="0"/>
              <a:t>) = </a:t>
            </a:r>
            <a:r>
              <a:rPr lang="es-MX" sz="2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120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81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42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1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2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sz="4100" dirty="0">
                <a:solidFill>
                  <a:srgbClr val="FF0000"/>
                </a:solidFill>
              </a:rPr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6410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Dos tipos de formateo</a:t>
            </a:r>
          </a:p>
          <a:p>
            <a:pPr lvl="1"/>
            <a:r>
              <a:rPr lang="es-MX" dirty="0"/>
              <a:t>De bajo nivel o formateo físico</a:t>
            </a:r>
          </a:p>
          <a:p>
            <a:pPr lvl="1"/>
            <a:r>
              <a:rPr lang="es-MX" dirty="0"/>
              <a:t>Alto nivel o lógico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2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 bajo nivel o formateo físico</a:t>
            </a:r>
          </a:p>
          <a:p>
            <a:pPr lvl="1"/>
            <a:r>
              <a:rPr lang="es-MX" dirty="0"/>
              <a:t>Se caracteriza por ser un proceso de gran lentitud, por la rigurosidad con la que se tiene que realizar.</a:t>
            </a:r>
          </a:p>
          <a:p>
            <a:pPr lvl="1"/>
            <a:r>
              <a:rPr lang="es-MX" dirty="0"/>
              <a:t>Se hace la selección del </a:t>
            </a:r>
            <a:r>
              <a:rPr lang="es-MX" dirty="0" err="1"/>
              <a:t>interleave</a:t>
            </a:r>
            <a:endParaRPr lang="es-MX" dirty="0"/>
          </a:p>
          <a:p>
            <a:pPr lvl="1"/>
            <a:r>
              <a:rPr lang="es-MX" dirty="0"/>
              <a:t>Actualmente suele ser aplicado, por el fabricante</a:t>
            </a:r>
          </a:p>
          <a:p>
            <a:pPr lvl="1"/>
            <a:r>
              <a:rPr lang="es-MX" dirty="0"/>
              <a:t>Esta tarea actualmente no la tiene que hacer el usuario</a:t>
            </a:r>
          </a:p>
        </p:txBody>
      </p:sp>
    </p:spTree>
    <p:extLst>
      <p:ext uri="{BB962C8B-B14F-4D97-AF65-F5344CB8AC3E}">
        <p14:creationId xmlns:p14="http://schemas.microsoft.com/office/powerpoint/2010/main" val="1190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Alto nivel o Lógico</a:t>
            </a:r>
          </a:p>
          <a:p>
            <a:pPr lvl="1"/>
            <a:r>
              <a:rPr lang="es-MX" dirty="0"/>
              <a:t>Para crear un sistema de archivos en una partición</a:t>
            </a:r>
          </a:p>
          <a:p>
            <a:pPr lvl="1"/>
            <a:r>
              <a:rPr lang="es-MX" dirty="0"/>
              <a:t>Realizado de manera rápida</a:t>
            </a:r>
          </a:p>
          <a:p>
            <a:pPr lvl="1"/>
            <a:r>
              <a:rPr lang="es-MX" dirty="0"/>
              <a:t>Escribe o reescribe para inicializar las áreas del sistema de archivos utilizadas para:</a:t>
            </a:r>
          </a:p>
          <a:p>
            <a:pPr lvl="2"/>
            <a:r>
              <a:rPr lang="es-MX" dirty="0"/>
              <a:t>Llevar control de los bloques libres</a:t>
            </a:r>
          </a:p>
          <a:p>
            <a:pPr lvl="2"/>
            <a:r>
              <a:rPr lang="es-MX" dirty="0"/>
              <a:t>Bloques ocupados</a:t>
            </a:r>
          </a:p>
          <a:p>
            <a:pPr lvl="2"/>
            <a:r>
              <a:rPr lang="es-MX" dirty="0"/>
              <a:t>Directorio raíz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32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Alto nivel o Lógico</a:t>
            </a:r>
          </a:p>
          <a:p>
            <a:pPr lvl="1"/>
            <a:r>
              <a:rPr lang="es-MX" dirty="0"/>
              <a:t>No requiere reescribir todos los demás sectores del disco</a:t>
            </a:r>
          </a:p>
          <a:p>
            <a:pPr lvl="2"/>
            <a:r>
              <a:rPr lang="es-MX" dirty="0"/>
              <a:t>Al menos que se haga un formateo completo que puede durar horas</a:t>
            </a:r>
          </a:p>
          <a:p>
            <a:pPr lvl="2"/>
            <a:r>
              <a:rPr lang="es-MX" dirty="0"/>
              <a:t>Aunque los archivos aún existan; después de un tiempo, y con el almacenamiento de nuevos datos, se reescribirán los anteriores, haciéndolos irrecuperables.</a:t>
            </a:r>
          </a:p>
          <a:p>
            <a:pPr lvl="1"/>
            <a:r>
              <a:rPr lang="es-MX" dirty="0"/>
              <a:t>Escribe el sector de arranque de la partición o </a:t>
            </a:r>
            <a:r>
              <a:rPr lang="es-MX" dirty="0" err="1"/>
              <a:t>superbloque</a:t>
            </a:r>
            <a:endParaRPr lang="es-MX" dirty="0"/>
          </a:p>
          <a:p>
            <a:pPr lvl="2"/>
            <a:r>
              <a:rPr lang="es-MX" dirty="0"/>
              <a:t>Inicializa los parámetros de la partición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323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Sector de arranque de la partición o </a:t>
            </a:r>
            <a:r>
              <a:rPr lang="es-MX" dirty="0" err="1"/>
              <a:t>superbloque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 cada partición debe de haber un sector de arranque o </a:t>
            </a:r>
            <a:r>
              <a:rPr lang="es-MX" dirty="0" err="1"/>
              <a:t>superbloque</a:t>
            </a:r>
            <a:endParaRPr lang="es-MX" dirty="0"/>
          </a:p>
          <a:p>
            <a:r>
              <a:rPr lang="es-MX" dirty="0"/>
              <a:t>Mide 512 bytes y contiene:</a:t>
            </a:r>
          </a:p>
          <a:p>
            <a:pPr lvl="1"/>
            <a:r>
              <a:rPr lang="es-MX" dirty="0"/>
              <a:t>Código de arranque del SO instalado en la partición</a:t>
            </a:r>
          </a:p>
          <a:p>
            <a:pPr lvl="1"/>
            <a:r>
              <a:rPr lang="es-MX" dirty="0"/>
              <a:t>Tabla de parámetros de la partición</a:t>
            </a:r>
          </a:p>
          <a:p>
            <a:pPr lvl="2"/>
            <a:r>
              <a:rPr lang="es-MX" dirty="0"/>
              <a:t>Información que describe al sistema de archivos como el tamaño de las distintas partes que la conforman</a:t>
            </a:r>
          </a:p>
        </p:txBody>
      </p:sp>
    </p:spTree>
    <p:extLst>
      <p:ext uri="{BB962C8B-B14F-4D97-AF65-F5344CB8AC3E}">
        <p14:creationId xmlns:p14="http://schemas.microsoft.com/office/powerpoint/2010/main" val="35715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Sector de arranque de la partición o </a:t>
            </a:r>
            <a:r>
              <a:rPr lang="es-MX" dirty="0" err="1"/>
              <a:t>superbloque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2351584" y="1417638"/>
            <a:ext cx="2160240" cy="355178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Instrucción JMP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351584" y="1772816"/>
            <a:ext cx="2160240" cy="161435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Tabla de parámetros de la partición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350678" y="3387175"/>
            <a:ext cx="2160240" cy="3240360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Código de arranque del SO en la partición</a:t>
            </a:r>
          </a:p>
        </p:txBody>
      </p:sp>
      <p:sp>
        <p:nvSpPr>
          <p:cNvPr id="7" name="Abrir llave 6"/>
          <p:cNvSpPr/>
          <p:nvPr/>
        </p:nvSpPr>
        <p:spPr>
          <a:xfrm>
            <a:off x="1919536" y="1417639"/>
            <a:ext cx="288032" cy="35517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brir llave 7"/>
          <p:cNvSpPr/>
          <p:nvPr/>
        </p:nvSpPr>
        <p:spPr>
          <a:xfrm>
            <a:off x="1919083" y="1772815"/>
            <a:ext cx="288258" cy="16143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Abrir llave 8"/>
          <p:cNvSpPr/>
          <p:nvPr/>
        </p:nvSpPr>
        <p:spPr>
          <a:xfrm>
            <a:off x="1919307" y="3387175"/>
            <a:ext cx="288033" cy="32403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914605" y="1403483"/>
            <a:ext cx="8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 bytes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14695" y="2395329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 bytes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44627" y="4822689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489 bytes</a:t>
            </a:r>
          </a:p>
        </p:txBody>
      </p:sp>
      <p:grpSp>
        <p:nvGrpSpPr>
          <p:cNvPr id="47" name="Grupo 46"/>
          <p:cNvGrpSpPr/>
          <p:nvPr/>
        </p:nvGrpSpPr>
        <p:grpSpPr>
          <a:xfrm>
            <a:off x="6665530" y="1531881"/>
            <a:ext cx="4471030" cy="2914523"/>
            <a:chOff x="6665530" y="1531881"/>
            <a:chExt cx="4471030" cy="2914523"/>
          </a:xfrm>
        </p:grpSpPr>
        <p:sp>
          <p:nvSpPr>
            <p:cNvPr id="13" name="Llamada rectangular 12"/>
            <p:cNvSpPr/>
            <p:nvPr/>
          </p:nvSpPr>
          <p:spPr>
            <a:xfrm>
              <a:off x="6665533" y="1531881"/>
              <a:ext cx="3360579" cy="662634"/>
            </a:xfrm>
            <a:prstGeom prst="wedgeRectCallout">
              <a:avLst>
                <a:gd name="adj1" fmla="val -130632"/>
                <a:gd name="adj2" fmla="val -4546"/>
              </a:avLst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/>
                <a:t>Nombre de la unidad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6665530" y="2210428"/>
              <a:ext cx="3362252" cy="184901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Sectores reservados (</a:t>
              </a:r>
              <a:r>
                <a:rPr lang="es-MX" sz="1400" dirty="0" err="1"/>
                <a:t>sec</a:t>
              </a:r>
              <a:r>
                <a:rPr lang="es-MX" sz="1400" dirty="0"/>
                <a:t> </a:t>
              </a:r>
              <a:r>
                <a:rPr lang="es-MX" sz="1400" dirty="0" err="1"/>
                <a:t>boot</a:t>
              </a:r>
              <a:r>
                <a:rPr lang="es-MX" sz="1400" dirty="0"/>
                <a:t> </a:t>
              </a:r>
              <a:r>
                <a:rPr lang="es-MX" sz="1400" dirty="0" err="1"/>
                <a:t>part</a:t>
              </a:r>
              <a:r>
                <a:rPr lang="es-MX" sz="1400" dirty="0"/>
                <a:t>)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665530" y="2410024"/>
              <a:ext cx="3364715" cy="19909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Sectores mapa de bits área de nodos i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6665533" y="2616495"/>
              <a:ext cx="3360579" cy="20545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/>
                <a:t>Sectores mapa de bits área de bloques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665530" y="2829327"/>
              <a:ext cx="3360687" cy="32393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/>
                <a:t>Sectores tabla de nodos i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6665530" y="3178954"/>
              <a:ext cx="3360582" cy="32205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/>
                <a:t>Sectores lógicos de la partición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665530" y="3510266"/>
              <a:ext cx="3360687" cy="212832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/>
                <a:t>Sectores por bloque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6665530" y="3747931"/>
              <a:ext cx="3360687" cy="18512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/>
                <a:t>Superficies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6665530" y="4171789"/>
              <a:ext cx="3360582" cy="1933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/>
                <a:t>Cilindros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6665530" y="3955765"/>
              <a:ext cx="3360687" cy="19331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/>
                <a:t>Sectores físicos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10037236" y="1690368"/>
              <a:ext cx="1099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8 bytes</a:t>
              </a: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10037238" y="2078707"/>
              <a:ext cx="98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10037238" y="2317369"/>
              <a:ext cx="98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10037238" y="2543987"/>
              <a:ext cx="98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10037238" y="3432016"/>
              <a:ext cx="98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10051111" y="3645024"/>
              <a:ext cx="98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10051111" y="3861048"/>
              <a:ext cx="98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0051111" y="4077072"/>
              <a:ext cx="984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10026112" y="2813000"/>
              <a:ext cx="1099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 bytes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10037238" y="3124527"/>
              <a:ext cx="1099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4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Sector de arranque de la partición o </a:t>
            </a:r>
            <a:r>
              <a:rPr lang="es-MX" dirty="0" err="1"/>
              <a:t>superbloque</a:t>
            </a:r>
            <a:endParaRPr lang="es-MX" dirty="0"/>
          </a:p>
        </p:txBody>
      </p:sp>
      <p:grpSp>
        <p:nvGrpSpPr>
          <p:cNvPr id="119" name="Grupo 118"/>
          <p:cNvGrpSpPr/>
          <p:nvPr/>
        </p:nvGrpSpPr>
        <p:grpSpPr>
          <a:xfrm>
            <a:off x="551384" y="1372962"/>
            <a:ext cx="5259384" cy="5164527"/>
            <a:chOff x="871330" y="1417638"/>
            <a:chExt cx="5259384" cy="5164527"/>
          </a:xfrm>
        </p:grpSpPr>
        <p:sp>
          <p:nvSpPr>
            <p:cNvPr id="72" name="Rectángulo 71"/>
            <p:cNvSpPr/>
            <p:nvPr/>
          </p:nvSpPr>
          <p:spPr>
            <a:xfrm>
              <a:off x="1731564" y="2538353"/>
              <a:ext cx="4392489" cy="39406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/>
                <a:t>Sectores</a:t>
              </a:r>
              <a:r>
                <a:rPr lang="es-MX" sz="2800" dirty="0"/>
                <a:t> </a:t>
              </a:r>
              <a:r>
                <a:rPr lang="es-MX" sz="2000" dirty="0"/>
                <a:t>reservados (</a:t>
              </a:r>
              <a:r>
                <a:rPr lang="es-MX" sz="2000" dirty="0" err="1"/>
                <a:t>sec</a:t>
              </a:r>
              <a:r>
                <a:rPr lang="es-MX" sz="2000" dirty="0"/>
                <a:t> </a:t>
              </a:r>
              <a:r>
                <a:rPr lang="es-MX" sz="2000" dirty="0" err="1"/>
                <a:t>boot</a:t>
              </a:r>
              <a:r>
                <a:rPr lang="es-MX" sz="2000" dirty="0"/>
                <a:t> </a:t>
              </a:r>
              <a:r>
                <a:rPr lang="es-MX" sz="2000" dirty="0" err="1"/>
                <a:t>part</a:t>
              </a:r>
              <a:r>
                <a:rPr lang="es-MX" sz="2000" dirty="0"/>
                <a:t>) = </a:t>
              </a:r>
              <a:r>
                <a:rPr lang="es-MX" sz="2400" b="1" dirty="0"/>
                <a:t>1</a:t>
              </a:r>
              <a:endParaRPr lang="es-MX" sz="2800" b="1" dirty="0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1740269" y="2964468"/>
              <a:ext cx="4390306" cy="4243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Sectores mapa de bits área de nodos i = </a:t>
              </a:r>
              <a:r>
                <a:rPr lang="es-MX" sz="2000" b="1" dirty="0"/>
                <a:t>1</a:t>
              </a:r>
              <a:endParaRPr lang="es-MX" b="1" dirty="0"/>
            </a:p>
          </p:txBody>
        </p:sp>
        <p:sp>
          <p:nvSpPr>
            <p:cNvPr id="74" name="Rectángulo 73"/>
            <p:cNvSpPr/>
            <p:nvPr/>
          </p:nvSpPr>
          <p:spPr>
            <a:xfrm>
              <a:off x="1740271" y="3373439"/>
              <a:ext cx="4390304" cy="4378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/>
                <a:t>Sectores mapa de bits área de bloques = </a:t>
              </a:r>
              <a:r>
                <a:rPr lang="es-MX" sz="2000" b="1" dirty="0"/>
                <a:t>6</a:t>
              </a:r>
              <a:endParaRPr lang="es-MX" b="1" dirty="0"/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1740270" y="3828564"/>
              <a:ext cx="4390444" cy="532335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/>
                <a:t>Sectores tabla de nodos i = </a:t>
              </a:r>
              <a:r>
                <a:rPr lang="es-MX" sz="2400" b="1" dirty="0"/>
                <a:t>3</a:t>
              </a: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1740268" y="4369966"/>
              <a:ext cx="4390307" cy="53149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/>
                <a:t>Sectores lógicos de la partición = </a:t>
              </a:r>
              <a:r>
                <a:rPr lang="es-MX" sz="2400" b="1" dirty="0"/>
                <a:t>43199</a:t>
              </a:r>
              <a:endParaRPr lang="es-MX" sz="2000" b="1" dirty="0"/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1740270" y="4924484"/>
              <a:ext cx="4390444" cy="4535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/>
                <a:t>Sectores por bloque = </a:t>
              </a:r>
              <a:r>
                <a:rPr lang="es-MX" sz="2400" b="1" dirty="0"/>
                <a:t>2</a:t>
              </a:r>
            </a:p>
          </p:txBody>
        </p:sp>
        <p:sp>
          <p:nvSpPr>
            <p:cNvPr id="78" name="Rectángulo 77"/>
            <p:cNvSpPr/>
            <p:nvPr/>
          </p:nvSpPr>
          <p:spPr>
            <a:xfrm>
              <a:off x="1740270" y="5378078"/>
              <a:ext cx="4390444" cy="39454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/>
                <a:t>Superficies = </a:t>
              </a:r>
              <a:r>
                <a:rPr lang="es-MX" sz="2400" b="1" dirty="0"/>
                <a:t>8</a:t>
              </a:r>
            </a:p>
          </p:txBody>
        </p:sp>
        <p:sp>
          <p:nvSpPr>
            <p:cNvPr id="79" name="Rectángulo 78"/>
            <p:cNvSpPr/>
            <p:nvPr/>
          </p:nvSpPr>
          <p:spPr>
            <a:xfrm>
              <a:off x="1740268" y="6170166"/>
              <a:ext cx="4390307" cy="41199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/>
                <a:t>Cilindros = </a:t>
              </a:r>
              <a:r>
                <a:rPr lang="es-MX" sz="2000" b="1" dirty="0"/>
                <a:t>200</a:t>
              </a: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1740270" y="5758167"/>
              <a:ext cx="4390444" cy="41199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/>
                <a:t>Sectores físicos = </a:t>
              </a:r>
              <a:r>
                <a:rPr lang="es-MX" sz="2400" b="1" dirty="0"/>
                <a:t>27</a:t>
              </a:r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880035" y="1772816"/>
              <a:ext cx="86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8 bytes</a:t>
              </a:r>
            </a:p>
          </p:txBody>
        </p:sp>
        <p:sp>
          <p:nvSpPr>
            <p:cNvPr id="82" name="CuadroTexto 81"/>
            <p:cNvSpPr txBox="1"/>
            <p:nvPr/>
          </p:nvSpPr>
          <p:spPr>
            <a:xfrm>
              <a:off x="880036" y="2564904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83" name="CuadroTexto 82"/>
            <p:cNvSpPr txBox="1"/>
            <p:nvPr/>
          </p:nvSpPr>
          <p:spPr>
            <a:xfrm>
              <a:off x="880036" y="2987660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880036" y="3356992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880036" y="4941168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890892" y="5373216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890892" y="5795972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890892" y="6165304"/>
              <a:ext cx="770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 byte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871330" y="3923764"/>
              <a:ext cx="86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 bytes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880036" y="4437112"/>
              <a:ext cx="86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 bytes</a:t>
              </a: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1731565" y="1417638"/>
              <a:ext cx="4392489" cy="111999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2000" dirty="0"/>
                <a:t>Nombre de la unidad = “</a:t>
              </a:r>
              <a:r>
                <a:rPr lang="es-MX" sz="2400" b="1" dirty="0"/>
                <a:t>FSYS2020</a:t>
              </a:r>
              <a:r>
                <a:rPr lang="es-MX" sz="2000" dirty="0"/>
                <a:t>”</a:t>
              </a:r>
              <a:endParaRPr lang="es-MX" sz="2800" dirty="0"/>
            </a:p>
          </p:txBody>
        </p:sp>
      </p:grpSp>
      <p:sp>
        <p:nvSpPr>
          <p:cNvPr id="92" name="Rectángulo 91"/>
          <p:cNvSpPr/>
          <p:nvPr/>
        </p:nvSpPr>
        <p:spPr>
          <a:xfrm>
            <a:off x="7812640" y="1417639"/>
            <a:ext cx="2592289" cy="50489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92"/>
          <p:cNvSpPr/>
          <p:nvPr/>
        </p:nvSpPr>
        <p:spPr>
          <a:xfrm>
            <a:off x="7920875" y="4246503"/>
            <a:ext cx="2456112" cy="214807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Area</a:t>
            </a:r>
            <a:r>
              <a:rPr lang="es-MX" dirty="0"/>
              <a:t> de Datos</a:t>
            </a:r>
          </a:p>
        </p:txBody>
      </p:sp>
      <p:sp>
        <p:nvSpPr>
          <p:cNvPr id="94" name="Rectángulo 93"/>
          <p:cNvSpPr/>
          <p:nvPr/>
        </p:nvSpPr>
        <p:spPr>
          <a:xfrm>
            <a:off x="7812639" y="1417638"/>
            <a:ext cx="2592289" cy="440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MBR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7928715" y="1858070"/>
            <a:ext cx="2448272" cy="4404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Sec.Boot</a:t>
            </a:r>
            <a:r>
              <a:rPr lang="es-MX" sz="1600" dirty="0"/>
              <a:t> y tabla de parámetros de la partición</a:t>
            </a:r>
          </a:p>
        </p:txBody>
      </p:sp>
      <p:sp>
        <p:nvSpPr>
          <p:cNvPr id="96" name="Rectángulo 95"/>
          <p:cNvSpPr/>
          <p:nvPr/>
        </p:nvSpPr>
        <p:spPr>
          <a:xfrm>
            <a:off x="7928715" y="2298502"/>
            <a:ext cx="2448272" cy="4404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Nodos i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7920876" y="2715225"/>
            <a:ext cx="2462863" cy="6741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dirty="0" err="1"/>
              <a:t>Area</a:t>
            </a:r>
            <a:r>
              <a:rPr lang="es-MX" dirty="0"/>
              <a:t> Datos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7920875" y="3389347"/>
            <a:ext cx="2462862" cy="8571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Area</a:t>
            </a:r>
            <a:r>
              <a:rPr lang="es-MX" dirty="0"/>
              <a:t> Nodos i, directorio </a:t>
            </a:r>
            <a:r>
              <a:rPr lang="es-MX" dirty="0" err="1"/>
              <a:t>ráiz</a:t>
            </a:r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10642590" y="188733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SL=0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10642590" y="23100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0498573" y="2751436"/>
            <a:ext cx="9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SL=2,3,4,5,6,7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10498573" y="3399508"/>
            <a:ext cx="89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SL=8,9,10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10485222" y="4325290"/>
            <a:ext cx="1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SL=11,12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7920875" y="4285977"/>
            <a:ext cx="2384104" cy="47152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1 (11,12)</a:t>
            </a:r>
          </a:p>
        </p:txBody>
      </p:sp>
      <p:sp>
        <p:nvSpPr>
          <p:cNvPr id="105" name="Rectángulo 104"/>
          <p:cNvSpPr/>
          <p:nvPr/>
        </p:nvSpPr>
        <p:spPr>
          <a:xfrm>
            <a:off x="7920875" y="4757500"/>
            <a:ext cx="2384104" cy="47152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2 (13,14)</a:t>
            </a:r>
          </a:p>
        </p:txBody>
      </p:sp>
      <p:cxnSp>
        <p:nvCxnSpPr>
          <p:cNvPr id="107" name="Conector recto de flecha 106"/>
          <p:cNvCxnSpPr>
            <a:stCxn id="72" idx="3"/>
          </p:cNvCxnSpPr>
          <p:nvPr/>
        </p:nvCxnSpPr>
        <p:spPr>
          <a:xfrm flipV="1">
            <a:off x="5804107" y="2142148"/>
            <a:ext cx="1987342" cy="548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>
            <a:stCxn id="73" idx="3"/>
          </p:cNvCxnSpPr>
          <p:nvPr/>
        </p:nvCxnSpPr>
        <p:spPr>
          <a:xfrm flipV="1">
            <a:off x="5810629" y="2492960"/>
            <a:ext cx="2040306" cy="6389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74" idx="3"/>
          </p:cNvCxnSpPr>
          <p:nvPr/>
        </p:nvCxnSpPr>
        <p:spPr>
          <a:xfrm flipV="1">
            <a:off x="5810629" y="3211838"/>
            <a:ext cx="1952595" cy="335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/>
          <p:cNvCxnSpPr>
            <a:stCxn id="75" idx="3"/>
          </p:cNvCxnSpPr>
          <p:nvPr/>
        </p:nvCxnSpPr>
        <p:spPr>
          <a:xfrm flipV="1">
            <a:off x="5810768" y="3923765"/>
            <a:ext cx="1980681" cy="1262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>
            <a:endCxn id="136" idx="1"/>
          </p:cNvCxnSpPr>
          <p:nvPr/>
        </p:nvCxnSpPr>
        <p:spPr>
          <a:xfrm flipV="1">
            <a:off x="5856855" y="4541785"/>
            <a:ext cx="1629722" cy="6647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/>
          <p:cNvCxnSpPr/>
          <p:nvPr/>
        </p:nvCxnSpPr>
        <p:spPr>
          <a:xfrm flipV="1">
            <a:off x="5794765" y="5013176"/>
            <a:ext cx="1780214" cy="2158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/>
          <p:nvPr/>
        </p:nvCxnSpPr>
        <p:spPr>
          <a:xfrm flipH="1">
            <a:off x="3615475" y="2142148"/>
            <a:ext cx="5493309" cy="199013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/>
          <p:cNvSpPr txBox="1"/>
          <p:nvPr/>
        </p:nvSpPr>
        <p:spPr>
          <a:xfrm>
            <a:off x="10476936" y="4740582"/>
            <a:ext cx="1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SL=13,14</a:t>
            </a:r>
          </a:p>
        </p:txBody>
      </p:sp>
      <p:sp>
        <p:nvSpPr>
          <p:cNvPr id="136" name="Abrir llave 135"/>
          <p:cNvSpPr/>
          <p:nvPr/>
        </p:nvSpPr>
        <p:spPr>
          <a:xfrm>
            <a:off x="7486577" y="4374859"/>
            <a:ext cx="288032" cy="33385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8" name="Abrir llave 137"/>
          <p:cNvSpPr/>
          <p:nvPr/>
        </p:nvSpPr>
        <p:spPr>
          <a:xfrm>
            <a:off x="7477785" y="4823092"/>
            <a:ext cx="288032" cy="33385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2FF667E8-95E7-40F6-99E0-A260372FCB68}"/>
              </a:ext>
            </a:extLst>
          </p:cNvPr>
          <p:cNvSpPr/>
          <p:nvPr/>
        </p:nvSpPr>
        <p:spPr>
          <a:xfrm>
            <a:off x="10498573" y="1887339"/>
            <a:ext cx="618743" cy="4579243"/>
          </a:xfrm>
          <a:prstGeom prst="rightBrace">
            <a:avLst>
              <a:gd name="adj1" fmla="val 8333"/>
              <a:gd name="adj2" fmla="val 8300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91BC73-3C57-4015-B188-D859E1AC2FA6}"/>
              </a:ext>
            </a:extLst>
          </p:cNvPr>
          <p:cNvSpPr txBox="1"/>
          <p:nvPr/>
        </p:nvSpPr>
        <p:spPr>
          <a:xfrm>
            <a:off x="11114408" y="5530674"/>
            <a:ext cx="101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Partición</a:t>
            </a:r>
          </a:p>
        </p:txBody>
      </p:sp>
    </p:spTree>
    <p:extLst>
      <p:ext uri="{BB962C8B-B14F-4D97-AF65-F5344CB8AC3E}">
        <p14:creationId xmlns:p14="http://schemas.microsoft.com/office/powerpoint/2010/main" val="16610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 animBg="1"/>
      <p:bldP spid="105" grpId="0" animBg="1"/>
      <p:bldP spid="133" grpId="0"/>
      <p:bldP spid="136" grpId="0" animBg="1"/>
      <p:bldP spid="138" grpId="0" animBg="1"/>
      <p:bldP spid="3" grpId="0" animBg="1"/>
      <p:bldP spid="3" grpId="1" animBg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de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Sus principales funciones son:</a:t>
            </a:r>
          </a:p>
          <a:p>
            <a:pPr lvl="1"/>
            <a:r>
              <a:rPr lang="es-MX" dirty="0"/>
              <a:t>Asignación de espacio a los archivos</a:t>
            </a:r>
          </a:p>
          <a:p>
            <a:pPr lvl="1"/>
            <a:r>
              <a:rPr lang="es-MX" dirty="0"/>
              <a:t>Administración del espacio libre</a:t>
            </a:r>
          </a:p>
          <a:p>
            <a:pPr lvl="1"/>
            <a:r>
              <a:rPr lang="es-MX" dirty="0"/>
              <a:t>Acceso a los datos resguardados.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4064525"/>
            <a:ext cx="2810500" cy="2139881"/>
          </a:xfrm>
          <a:prstGeom prst="rect">
            <a:avLst/>
          </a:prstGeom>
        </p:spPr>
      </p:pic>
      <p:pic>
        <p:nvPicPr>
          <p:cNvPr id="13" name="Imagen 12" descr="SWF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21" y="3993308"/>
            <a:ext cx="1008112" cy="1008112"/>
          </a:xfrm>
          <a:prstGeom prst="rect">
            <a:avLst/>
          </a:prstGeom>
        </p:spPr>
      </p:pic>
      <p:pic>
        <p:nvPicPr>
          <p:cNvPr id="14" name="Imagen 13" descr="File:PDF file icon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73" y="5353913"/>
            <a:ext cx="798422" cy="980728"/>
          </a:xfrm>
          <a:prstGeom prst="rect">
            <a:avLst/>
          </a:prstGeom>
        </p:spPr>
      </p:pic>
      <p:pic>
        <p:nvPicPr>
          <p:cNvPr id="15" name="Imagen 14" descr="File:.docx icon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71" y="5563792"/>
            <a:ext cx="1124744" cy="1124744"/>
          </a:xfrm>
          <a:prstGeom prst="rect">
            <a:avLst/>
          </a:prstGeom>
        </p:spPr>
      </p:pic>
      <p:pic>
        <p:nvPicPr>
          <p:cNvPr id="16" name="Imagen 15" descr="File:File alt font awesome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83" y="4619239"/>
            <a:ext cx="1224136" cy="1224136"/>
          </a:xfrm>
          <a:prstGeom prst="rect">
            <a:avLst/>
          </a:prstGeom>
        </p:spPr>
      </p:pic>
      <p:pic>
        <p:nvPicPr>
          <p:cNvPr id="17" name="Imagen 16" descr="File:Text-txt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54" y="4248127"/>
            <a:ext cx="1205133" cy="11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3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58333E-6 2.96296E-6 L 0.2414 0.054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270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xit" presetSubtype="32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45833E-6 -3.33333E-6 L 0.29531 -0.1525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763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xit" presetSubtype="32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2.96296E-6 L 0.20026 -0.193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3" y="-969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xit" presetSubtype="32" repeatCount="indefinite" fill="hold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58333E-6 0 L 0.23412 -0.0569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-284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0833E-6 -1.48148E-6 L 0.2349 0.0988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5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sz="4100" dirty="0">
                <a:solidFill>
                  <a:srgbClr val="FF0000"/>
                </a:solidFill>
              </a:rPr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73919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Áreas del sistema de archivos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559497" y="1556793"/>
            <a:ext cx="2592289" cy="50489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ectángulo 92"/>
          <p:cNvSpPr/>
          <p:nvPr/>
        </p:nvSpPr>
        <p:spPr>
          <a:xfrm>
            <a:off x="1667732" y="4385657"/>
            <a:ext cx="2456112" cy="214807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Area</a:t>
            </a:r>
            <a:r>
              <a:rPr lang="es-MX" dirty="0"/>
              <a:t> de Datos</a:t>
            </a:r>
          </a:p>
        </p:txBody>
      </p:sp>
      <p:sp>
        <p:nvSpPr>
          <p:cNvPr id="94" name="Rectángulo 93"/>
          <p:cNvSpPr/>
          <p:nvPr/>
        </p:nvSpPr>
        <p:spPr>
          <a:xfrm>
            <a:off x="1559496" y="1556792"/>
            <a:ext cx="2592289" cy="440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MBR</a:t>
            </a:r>
          </a:p>
        </p:txBody>
      </p:sp>
      <p:sp>
        <p:nvSpPr>
          <p:cNvPr id="95" name="Rectángulo 94"/>
          <p:cNvSpPr/>
          <p:nvPr/>
        </p:nvSpPr>
        <p:spPr>
          <a:xfrm>
            <a:off x="1675572" y="1997224"/>
            <a:ext cx="2448272" cy="4404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Sec.Boot</a:t>
            </a:r>
            <a:r>
              <a:rPr lang="es-MX" sz="1600" dirty="0"/>
              <a:t> y tabla de parámetros de la partición</a:t>
            </a:r>
          </a:p>
        </p:txBody>
      </p:sp>
      <p:sp>
        <p:nvSpPr>
          <p:cNvPr id="96" name="Rectángulo 95"/>
          <p:cNvSpPr/>
          <p:nvPr/>
        </p:nvSpPr>
        <p:spPr>
          <a:xfrm>
            <a:off x="1675572" y="2437656"/>
            <a:ext cx="2448272" cy="4404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b="1" dirty="0">
                <a:solidFill>
                  <a:srgbClr val="FFFF00"/>
                </a:solidFill>
              </a:rPr>
              <a:t>Nodos i</a:t>
            </a:r>
          </a:p>
        </p:txBody>
      </p:sp>
      <p:sp>
        <p:nvSpPr>
          <p:cNvPr id="97" name="Rectángulo 96"/>
          <p:cNvSpPr/>
          <p:nvPr/>
        </p:nvSpPr>
        <p:spPr>
          <a:xfrm>
            <a:off x="1667733" y="2854379"/>
            <a:ext cx="2462863" cy="67412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dirty="0" err="1"/>
              <a:t>Area</a:t>
            </a:r>
            <a:r>
              <a:rPr lang="es-MX" dirty="0"/>
              <a:t> Datos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1667732" y="3528501"/>
            <a:ext cx="2462862" cy="857154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Area</a:t>
            </a:r>
            <a:r>
              <a:rPr lang="es-MX" dirty="0"/>
              <a:t> Nodos i, directorio </a:t>
            </a:r>
            <a:r>
              <a:rPr lang="es-MX" dirty="0" err="1"/>
              <a:t>ráiz</a:t>
            </a:r>
            <a:endParaRPr lang="es-MX" dirty="0"/>
          </a:p>
        </p:txBody>
      </p:sp>
      <p:sp>
        <p:nvSpPr>
          <p:cNvPr id="99" name="CuadroTexto 98"/>
          <p:cNvSpPr txBox="1"/>
          <p:nvPr/>
        </p:nvSpPr>
        <p:spPr>
          <a:xfrm>
            <a:off x="794797" y="199722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SL=0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794797" y="24199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SL=1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608802" y="2861321"/>
            <a:ext cx="9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SL=2,3,4,5,6,7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92359" y="3509393"/>
            <a:ext cx="89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SL=8,9,10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429136" y="4435175"/>
            <a:ext cx="1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SL=11,…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1775520" y="4502178"/>
            <a:ext cx="2268028" cy="471523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1 (11,12)</a:t>
            </a:r>
          </a:p>
        </p:txBody>
      </p:sp>
      <p:sp>
        <p:nvSpPr>
          <p:cNvPr id="105" name="Rectángulo 104"/>
          <p:cNvSpPr/>
          <p:nvPr/>
        </p:nvSpPr>
        <p:spPr>
          <a:xfrm>
            <a:off x="1775520" y="4973701"/>
            <a:ext cx="2268028" cy="471523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2 (13,14)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6960096" y="1318224"/>
            <a:ext cx="3816718" cy="129614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Contiene: el código de arranque del sistema operativo instalado en la partición y la tabla de parámetros  de la partición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5412071" y="2789313"/>
            <a:ext cx="3456384" cy="71834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indica que </a:t>
            </a:r>
            <a:r>
              <a:rPr lang="es-MX" sz="2000" b="1" dirty="0">
                <a:solidFill>
                  <a:srgbClr val="FFFF00"/>
                </a:solidFill>
              </a:rPr>
              <a:t>nodos i</a:t>
            </a:r>
            <a:r>
              <a:rPr lang="es-MX" sz="2000" dirty="0"/>
              <a:t> están libres y que </a:t>
            </a:r>
            <a:r>
              <a:rPr lang="es-MX" sz="2000" b="1" dirty="0">
                <a:solidFill>
                  <a:srgbClr val="FFFF00"/>
                </a:solidFill>
              </a:rPr>
              <a:t>nodos i</a:t>
            </a:r>
            <a:r>
              <a:rPr lang="es-MX" sz="2000" dirty="0"/>
              <a:t> están ocupados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120336" y="2727286"/>
            <a:ext cx="2880320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FFFF00"/>
                </a:solidFill>
              </a:rPr>
              <a:t>Nodo i:</a:t>
            </a:r>
            <a:r>
              <a:rPr lang="es-MX" sz="2000" dirty="0"/>
              <a:t> Por cada archivo hay una entrada en el directorio llamada nodo i</a:t>
            </a:r>
          </a:p>
        </p:txBody>
      </p:sp>
      <p:sp>
        <p:nvSpPr>
          <p:cNvPr id="51" name="Rectángulo redondeado 50"/>
          <p:cNvSpPr/>
          <p:nvPr/>
        </p:nvSpPr>
        <p:spPr>
          <a:xfrm>
            <a:off x="6096000" y="3717032"/>
            <a:ext cx="4680520" cy="100240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Indica que bloques están libres y que bloques están ocupados, lleva el control del espacio libre</a:t>
            </a:r>
          </a:p>
        </p:txBody>
      </p:sp>
      <p:sp>
        <p:nvSpPr>
          <p:cNvPr id="52" name="Rectángulo redondeado 51"/>
          <p:cNvSpPr/>
          <p:nvPr/>
        </p:nvSpPr>
        <p:spPr>
          <a:xfrm>
            <a:off x="5663952" y="4797152"/>
            <a:ext cx="3707273" cy="942662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Los nodos-i (1 por cada archivo) en el directorio raíz de la partición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5634225" y="5907354"/>
            <a:ext cx="4644369" cy="51244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área para los bloques de los archivos</a:t>
            </a:r>
          </a:p>
        </p:txBody>
      </p:sp>
    </p:spTree>
    <p:extLst>
      <p:ext uri="{BB962C8B-B14F-4D97-AF65-F5344CB8AC3E}">
        <p14:creationId xmlns:p14="http://schemas.microsoft.com/office/powerpoint/2010/main" val="179204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3" grpId="1" animBg="1"/>
      <p:bldP spid="94" grpId="0" animBg="1"/>
      <p:bldP spid="95" grpId="0" animBg="1"/>
      <p:bldP spid="95" grpId="1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 animBg="1"/>
      <p:bldP spid="105" grpId="0" animBg="1"/>
      <p:bldP spid="3" grpId="0" animBg="1"/>
      <p:bldP spid="3" grpId="1" animBg="1"/>
      <p:bldP spid="49" grpId="0" animBg="1"/>
      <p:bldP spid="4" grpId="0" animBg="1"/>
      <p:bldP spid="51" grpId="0" animBg="1"/>
      <p:bldP spid="52" grpId="0" animBg="1"/>
      <p:bldP spid="5" grpId="0" animBg="1"/>
      <p:bldP spid="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Áreas del sistema de archivos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328247" y="1628801"/>
            <a:ext cx="2592289" cy="50489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8436482" y="4457665"/>
            <a:ext cx="2456112" cy="21480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Area</a:t>
            </a:r>
            <a:r>
              <a:rPr lang="es-MX" dirty="0"/>
              <a:t> de Datos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28246" y="1628800"/>
            <a:ext cx="2592289" cy="440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MBR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444322" y="2069232"/>
            <a:ext cx="2448272" cy="440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Sec.Boot</a:t>
            </a:r>
            <a:r>
              <a:rPr lang="es-MX" sz="1600" dirty="0"/>
              <a:t> y </a:t>
            </a:r>
            <a:r>
              <a:rPr lang="es-MX" sz="1600" b="1" dirty="0"/>
              <a:t>tabla de parámetros</a:t>
            </a:r>
            <a:r>
              <a:rPr lang="es-MX" sz="1600" dirty="0"/>
              <a:t> de la partición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444322" y="2509664"/>
            <a:ext cx="2448272" cy="440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b="1" dirty="0">
                <a:solidFill>
                  <a:schemeClr val="bg1"/>
                </a:solidFill>
              </a:rPr>
              <a:t>Nodos i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436483" y="2926387"/>
            <a:ext cx="2462863" cy="6741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dirty="0" err="1"/>
              <a:t>Area</a:t>
            </a:r>
            <a:r>
              <a:rPr lang="es-MX" dirty="0"/>
              <a:t> Datos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436482" y="3600509"/>
            <a:ext cx="2462862" cy="8571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Area</a:t>
            </a:r>
            <a:r>
              <a:rPr lang="es-MX" dirty="0"/>
              <a:t> Nodos i, directorio </a:t>
            </a:r>
            <a:r>
              <a:rPr lang="es-MX" dirty="0" err="1"/>
              <a:t>ráiz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7563547" y="20692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SL=0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563547" y="249198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</a:t>
            </a:r>
            <a:r>
              <a:rPr lang="es-MX" b="1" dirty="0"/>
              <a:t>1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377552" y="2933329"/>
            <a:ext cx="9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</a:t>
            </a:r>
            <a:r>
              <a:rPr lang="es-MX" b="1" dirty="0"/>
              <a:t>2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,3,4,5,6,7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361109" y="3581401"/>
            <a:ext cx="89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</a:t>
            </a:r>
            <a:r>
              <a:rPr lang="es-MX" b="1" dirty="0"/>
              <a:t>8</a:t>
            </a:r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,9,10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197886" y="4507183"/>
            <a:ext cx="1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</a:t>
            </a:r>
            <a:r>
              <a:rPr lang="es-MX" b="1" dirty="0"/>
              <a:t>11</a:t>
            </a:r>
            <a:r>
              <a:rPr lang="es-MX" dirty="0"/>
              <a:t>,…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544270" y="4574186"/>
            <a:ext cx="2268028" cy="471523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1 (11,12)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544270" y="5045709"/>
            <a:ext cx="2268028" cy="471523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2 (13,14)</a:t>
            </a:r>
          </a:p>
        </p:txBody>
      </p:sp>
      <p:sp>
        <p:nvSpPr>
          <p:cNvPr id="18" name="Rectángulo redondeado 17"/>
          <p:cNvSpPr/>
          <p:nvPr/>
        </p:nvSpPr>
        <p:spPr>
          <a:xfrm>
            <a:off x="609600" y="1628800"/>
            <a:ext cx="6278488" cy="129758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/>
              <a:t>Con los datos que están en la tabla de parámetros de la partición podemos calcular en qué sector lógico inicia cada una de las áreas</a:t>
            </a:r>
            <a:endParaRPr lang="es-MX" sz="2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9600" y="3212976"/>
            <a:ext cx="62784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/>
              <a:t>SL_Mapa_bits_nodos_i</a:t>
            </a:r>
            <a:r>
              <a:rPr lang="es-MX" sz="2000" dirty="0">
                <a:latin typeface="Arial Narrow" panose="020B0606020202030204" pitchFamily="34" charset="0"/>
              </a:rPr>
              <a:t> = </a:t>
            </a:r>
            <a:r>
              <a:rPr lang="es-MX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sec_reservados</a:t>
            </a:r>
            <a:r>
              <a:rPr lang="es-MX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 Narrow" panose="020B0606020202030204" pitchFamily="34" charset="0"/>
              </a:rPr>
              <a:t>SL_Mapa_bits_área_datos</a:t>
            </a:r>
            <a:r>
              <a:rPr lang="es-MX" sz="2000" dirty="0">
                <a:latin typeface="Arial Narrow" panose="020B0606020202030204" pitchFamily="34" charset="0"/>
              </a:rPr>
              <a:t> = </a:t>
            </a:r>
            <a:r>
              <a:rPr lang="es-MX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sec_reservados</a:t>
            </a:r>
            <a:r>
              <a:rPr lang="es-MX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(1)</a:t>
            </a:r>
            <a:r>
              <a:rPr lang="es-MX" sz="2000" dirty="0">
                <a:latin typeface="Arial Narrow" panose="020B0606020202030204" pitchFamily="34" charset="0"/>
              </a:rPr>
              <a:t> + </a:t>
            </a:r>
            <a:r>
              <a:rPr lang="es-MX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sec_mapa_bits_nodos_i</a:t>
            </a:r>
            <a:r>
              <a:rPr lang="es-MX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 Narrow" panose="020B0606020202030204" pitchFamily="34" charset="0"/>
              </a:rPr>
              <a:t>SL_Area_nodos_i</a:t>
            </a:r>
            <a:r>
              <a:rPr lang="es-MX" sz="2000" dirty="0">
                <a:latin typeface="Arial Narrow" panose="020B0606020202030204" pitchFamily="34" charset="0"/>
              </a:rPr>
              <a:t> = </a:t>
            </a:r>
            <a:r>
              <a:rPr lang="es-MX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sec_reservados</a:t>
            </a:r>
            <a:r>
              <a:rPr lang="es-MX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(1)</a:t>
            </a:r>
            <a:r>
              <a:rPr lang="es-MX" sz="2000" dirty="0">
                <a:latin typeface="Arial Narrow" panose="020B0606020202030204" pitchFamily="34" charset="0"/>
              </a:rPr>
              <a:t> + </a:t>
            </a:r>
            <a:r>
              <a:rPr lang="es-MX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sec_mapa_bits_nodos_i</a:t>
            </a:r>
            <a:r>
              <a:rPr lang="es-MX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 (1)</a:t>
            </a:r>
            <a:r>
              <a:rPr lang="es-MX" sz="2000" dirty="0">
                <a:latin typeface="Arial Narrow" panose="020B0606020202030204" pitchFamily="34" charset="0"/>
              </a:rPr>
              <a:t> + </a:t>
            </a:r>
            <a:r>
              <a:rPr lang="es-MX" sz="20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sec_mapa_bits_área_datos</a:t>
            </a:r>
            <a:r>
              <a:rPr lang="es-MX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 (6)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 Narrow" panose="020B0606020202030204" pitchFamily="34" charset="0"/>
              </a:rPr>
              <a:t>SL_Area_datos</a:t>
            </a:r>
            <a:r>
              <a:rPr lang="es-MX" sz="2000" dirty="0">
                <a:latin typeface="Arial Narrow" panose="020B0606020202030204" pitchFamily="34" charset="0"/>
              </a:rPr>
              <a:t> = </a:t>
            </a:r>
            <a:r>
              <a:rPr lang="es-MX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sec_reservados</a:t>
            </a:r>
            <a:r>
              <a:rPr lang="es-MX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(1)</a:t>
            </a:r>
            <a:r>
              <a:rPr lang="es-MX" sz="2000" dirty="0">
                <a:latin typeface="Arial Narrow" panose="020B0606020202030204" pitchFamily="34" charset="0"/>
              </a:rPr>
              <a:t> + </a:t>
            </a:r>
            <a:r>
              <a:rPr lang="es-MX" sz="2000" dirty="0" err="1">
                <a:solidFill>
                  <a:srgbClr val="0070C0"/>
                </a:solidFill>
                <a:latin typeface="Arial Narrow" panose="020B0606020202030204" pitchFamily="34" charset="0"/>
              </a:rPr>
              <a:t>sec_mapa_bits_nodos_i</a:t>
            </a:r>
            <a:r>
              <a:rPr lang="es-MX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 (1)</a:t>
            </a:r>
            <a:r>
              <a:rPr lang="es-MX" sz="2000" dirty="0">
                <a:latin typeface="Arial Narrow" panose="020B0606020202030204" pitchFamily="34" charset="0"/>
              </a:rPr>
              <a:t> + </a:t>
            </a:r>
            <a:r>
              <a:rPr lang="es-MX" sz="2000" dirty="0" err="1">
                <a:solidFill>
                  <a:srgbClr val="00B050"/>
                </a:solidFill>
                <a:latin typeface="Arial Narrow" panose="020B0606020202030204" pitchFamily="34" charset="0"/>
              </a:rPr>
              <a:t>sec_mapa_bits_área_datos</a:t>
            </a:r>
            <a:r>
              <a:rPr lang="es-MX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 (6)</a:t>
            </a:r>
            <a:r>
              <a:rPr lang="es-MX" sz="2000" dirty="0">
                <a:latin typeface="Arial Narrow" panose="020B0606020202030204" pitchFamily="34" charset="0"/>
              </a:rPr>
              <a:t> + </a:t>
            </a:r>
            <a:r>
              <a:rPr lang="es-MX" sz="2000" dirty="0" err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sec_nodos_i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286308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>
                <a:solidFill>
                  <a:srgbClr val="FF0000"/>
                </a:solidFill>
              </a:rPr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0657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Mapas de bits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36161" y="1448929"/>
            <a:ext cx="2592289" cy="50489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7644396" y="4277793"/>
            <a:ext cx="2456112" cy="21480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Area</a:t>
            </a:r>
            <a:r>
              <a:rPr lang="es-MX" dirty="0"/>
              <a:t> de Datos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536160" y="1448928"/>
            <a:ext cx="2592289" cy="440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MBR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652236" y="1889360"/>
            <a:ext cx="2448272" cy="440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1600">
                <a:solidFill>
                  <a:prstClr val="white"/>
                </a:solidFill>
              </a:rPr>
              <a:t>Sec.Boot y tabla de parámetros de la partición</a:t>
            </a: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52236" y="2329792"/>
            <a:ext cx="2448272" cy="440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b="1" dirty="0">
                <a:solidFill>
                  <a:schemeClr val="bg1"/>
                </a:solidFill>
              </a:rPr>
              <a:t>Nodos i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644397" y="2746515"/>
            <a:ext cx="2462863" cy="6741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dirty="0" err="1"/>
              <a:t>Area</a:t>
            </a:r>
            <a:r>
              <a:rPr lang="es-MX" dirty="0"/>
              <a:t> Datos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644396" y="3420637"/>
            <a:ext cx="2462862" cy="8571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Area</a:t>
            </a:r>
            <a:r>
              <a:rPr lang="es-MX" dirty="0"/>
              <a:t> Nodos i, directorio </a:t>
            </a:r>
            <a:r>
              <a:rPr lang="es-MX" dirty="0" err="1"/>
              <a:t>ráiz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1461" y="18893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SL=0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771461" y="23121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585466" y="2753457"/>
            <a:ext cx="9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SL=2,3,4,5,6,7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569023" y="3401529"/>
            <a:ext cx="89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SL=8,9,10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405800" y="4327311"/>
            <a:ext cx="1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SL=11,…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7752184" y="4394314"/>
            <a:ext cx="2268028" cy="471523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1 (11,12)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752184" y="4865837"/>
            <a:ext cx="2268028" cy="471523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2 (13,14)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767408" y="1796685"/>
            <a:ext cx="3744416" cy="12744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Nuestro sistema de archivos tendrá </a:t>
            </a:r>
            <a:r>
              <a:rPr lang="es-MX" sz="2400" b="1" dirty="0"/>
              <a:t>dos mapas de bits</a:t>
            </a:r>
          </a:p>
        </p:txBody>
      </p:sp>
      <p:sp>
        <p:nvSpPr>
          <p:cNvPr id="20" name="Llamada rectangular 19"/>
          <p:cNvSpPr/>
          <p:nvPr/>
        </p:nvSpPr>
        <p:spPr>
          <a:xfrm>
            <a:off x="609600" y="3399788"/>
            <a:ext cx="3326160" cy="2693508"/>
          </a:xfrm>
          <a:prstGeom prst="wedgeRectCallout">
            <a:avLst>
              <a:gd name="adj1" fmla="val 167285"/>
              <a:gd name="adj2" fmla="val -81503"/>
            </a:avLst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utiliza para llevar el control de los nodos-i libres y ocupados.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Por cada nodo-i existe un bit que indica su estado.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Si el bit es 0 significa que el nodo-i está libre, y si es 1 está ocupado</a:t>
            </a:r>
          </a:p>
        </p:txBody>
      </p:sp>
    </p:spTree>
    <p:extLst>
      <p:ext uri="{BB962C8B-B14F-4D97-AF65-F5344CB8AC3E}">
        <p14:creationId xmlns:p14="http://schemas.microsoft.com/office/powerpoint/2010/main" val="110918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 de bits del área de nodos i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43672" y="1561654"/>
            <a:ext cx="5760640" cy="1008112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6023992" y="299695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2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464152" y="299695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3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023992" y="357301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6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7464152" y="3573264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143672" y="299695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0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583832" y="299695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1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143672" y="357301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4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583832" y="357301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5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6023992" y="422108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10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7464152" y="422133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11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6023992" y="479715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14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7464152" y="4797400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15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143672" y="422108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8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583832" y="422108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9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143672" y="479715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12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4583832" y="479715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13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023992" y="5445224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Nodo-i18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7464152" y="5445472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Nodo-i19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023992" y="602128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22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7464152" y="602153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23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3143672" y="5445224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16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583832" y="5445224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Nodo-i17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3143672" y="602128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20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583832" y="6021288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Nodo-i 21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199456" y="1865655"/>
            <a:ext cx="175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Sector Lógico 2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199456" y="3319353"/>
            <a:ext cx="175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Sector Lógico 8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1199456" y="4572996"/>
            <a:ext cx="175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Sector Lógico 9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199456" y="5733256"/>
            <a:ext cx="1887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Sector Lógico 10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9192344" y="1711767"/>
            <a:ext cx="2189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Mapa de bits del área de nodos i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685444" y="4419108"/>
            <a:ext cx="204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Área de nodos i del directorio </a:t>
            </a:r>
            <a:r>
              <a:rPr lang="es-MX" sz="2000" dirty="0" err="1"/>
              <a:t>ráiz</a:t>
            </a:r>
            <a:endParaRPr lang="es-MX" sz="2000" dirty="0"/>
          </a:p>
        </p:txBody>
      </p:sp>
      <p:sp>
        <p:nvSpPr>
          <p:cNvPr id="42" name="Cerrar llave 41"/>
          <p:cNvSpPr/>
          <p:nvPr/>
        </p:nvSpPr>
        <p:spPr>
          <a:xfrm>
            <a:off x="9048328" y="2996952"/>
            <a:ext cx="493100" cy="360040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3143672" y="1619508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00000000 00000000 00000000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3143672" y="1628800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0000000</a:t>
            </a:r>
            <a:r>
              <a:rPr lang="es-MX" dirty="0">
                <a:solidFill>
                  <a:srgbClr val="FF0000"/>
                </a:solidFill>
              </a:rPr>
              <a:t>1</a:t>
            </a:r>
            <a:r>
              <a:rPr lang="es-MX" dirty="0"/>
              <a:t> 00000000 00000000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41091" y="1619508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000000</a:t>
            </a:r>
            <a:r>
              <a:rPr lang="es-MX" dirty="0">
                <a:solidFill>
                  <a:srgbClr val="FF0000"/>
                </a:solidFill>
              </a:rPr>
              <a:t>11</a:t>
            </a:r>
            <a:r>
              <a:rPr lang="es-MX" dirty="0"/>
              <a:t> 00000000 00000000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3141091" y="1619508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000000</a:t>
            </a:r>
            <a:r>
              <a:rPr lang="es-MX" dirty="0">
                <a:solidFill>
                  <a:srgbClr val="FF0000"/>
                </a:solidFill>
              </a:rPr>
              <a:t>1</a:t>
            </a:r>
            <a:r>
              <a:rPr lang="es-MX" dirty="0"/>
              <a:t>0 00000000 00000000</a:t>
            </a:r>
          </a:p>
        </p:txBody>
      </p:sp>
      <p:sp>
        <p:nvSpPr>
          <p:cNvPr id="47" name="Rectángulo redondeado 46"/>
          <p:cNvSpPr/>
          <p:nvPr/>
        </p:nvSpPr>
        <p:spPr>
          <a:xfrm>
            <a:off x="4403812" y="1931705"/>
            <a:ext cx="3384376" cy="4826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Se crea el primer archivo</a:t>
            </a:r>
          </a:p>
        </p:txBody>
      </p:sp>
      <p:sp>
        <p:nvSpPr>
          <p:cNvPr id="48" name="Rectángulo redondeado 47"/>
          <p:cNvSpPr/>
          <p:nvPr/>
        </p:nvSpPr>
        <p:spPr>
          <a:xfrm>
            <a:off x="4403812" y="1936344"/>
            <a:ext cx="3384376" cy="4948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Se crea otro archivo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4403812" y="1938635"/>
            <a:ext cx="3586608" cy="45956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Se borra el primer archivo</a:t>
            </a:r>
          </a:p>
        </p:txBody>
      </p:sp>
    </p:spTree>
    <p:extLst>
      <p:ext uri="{BB962C8B-B14F-4D97-AF65-F5344CB8AC3E}">
        <p14:creationId xmlns:p14="http://schemas.microsoft.com/office/powerpoint/2010/main" val="408300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 animBg="1"/>
      <p:bldP spid="48" grpId="0" animBg="1"/>
      <p:bldP spid="4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Mapas de bits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36161" y="1448929"/>
            <a:ext cx="2592289" cy="50489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7644396" y="4277793"/>
            <a:ext cx="2456112" cy="214807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 err="1"/>
              <a:t>Area</a:t>
            </a:r>
            <a:r>
              <a:rPr lang="es-MX" dirty="0"/>
              <a:t> de Datos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536160" y="1448928"/>
            <a:ext cx="2592289" cy="440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MBR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652236" y="1889360"/>
            <a:ext cx="2448272" cy="440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1600">
                <a:solidFill>
                  <a:prstClr val="white"/>
                </a:solidFill>
              </a:rPr>
              <a:t>Sec.Boot y tabla de parámetros de la partición</a:t>
            </a: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652236" y="2329792"/>
            <a:ext cx="2448272" cy="44043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b="1" dirty="0">
                <a:solidFill>
                  <a:schemeClr val="bg1"/>
                </a:solidFill>
              </a:rPr>
              <a:t>Nodos i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644397" y="2746515"/>
            <a:ext cx="2462863" cy="67412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dirty="0" err="1"/>
              <a:t>Area</a:t>
            </a:r>
            <a:r>
              <a:rPr lang="es-MX" dirty="0"/>
              <a:t> Datos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644396" y="3420637"/>
            <a:ext cx="2462862" cy="8571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Area</a:t>
            </a:r>
            <a:r>
              <a:rPr lang="es-MX" dirty="0"/>
              <a:t> Nodos i, directorio </a:t>
            </a:r>
            <a:r>
              <a:rPr lang="es-MX" dirty="0" err="1"/>
              <a:t>ráiz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771461" y="18893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SL=0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771461" y="23121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585466" y="2753457"/>
            <a:ext cx="9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SL=2,3,4,5,6,7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569023" y="3401529"/>
            <a:ext cx="89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SL=8,9,10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405800" y="4327311"/>
            <a:ext cx="1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SL=11,…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7752184" y="4394314"/>
            <a:ext cx="2268028" cy="471523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1 (11,12)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7752184" y="4865837"/>
            <a:ext cx="2268028" cy="471523"/>
          </a:xfrm>
          <a:prstGeom prst="rect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2 (13,14)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767408" y="1796685"/>
            <a:ext cx="3744416" cy="1274440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Nuestro sistema de archivos tendrá </a:t>
            </a:r>
            <a:r>
              <a:rPr lang="es-MX" sz="2400" b="1" dirty="0"/>
              <a:t>dos mapas de bits</a:t>
            </a:r>
          </a:p>
        </p:txBody>
      </p:sp>
      <p:sp>
        <p:nvSpPr>
          <p:cNvPr id="20" name="Llamada rectangular 19"/>
          <p:cNvSpPr/>
          <p:nvPr/>
        </p:nvSpPr>
        <p:spPr>
          <a:xfrm>
            <a:off x="609600" y="3399788"/>
            <a:ext cx="3326160" cy="3269572"/>
          </a:xfrm>
          <a:prstGeom prst="wedgeRectCallout">
            <a:avLst>
              <a:gd name="adj1" fmla="val 164624"/>
              <a:gd name="adj2" fmla="val -59337"/>
            </a:avLst>
          </a:prstGeom>
          <a:solidFill>
            <a:srgbClr val="008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utiliza para llevar el control de los bloques del área de  datos.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información contenida en los archivos se almacena en los bloques en el área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Su funcionamiento es idéntico al del mapa de bits de los nodos-i.</a:t>
            </a:r>
          </a:p>
        </p:txBody>
      </p:sp>
    </p:spTree>
    <p:extLst>
      <p:ext uri="{BB962C8B-B14F-4D97-AF65-F5344CB8AC3E}">
        <p14:creationId xmlns:p14="http://schemas.microsoft.com/office/powerpoint/2010/main" val="341447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 de bits del área de datos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3215680" y="3501008"/>
            <a:ext cx="5616624" cy="504056"/>
            <a:chOff x="3215680" y="3465529"/>
            <a:chExt cx="5616624" cy="504056"/>
          </a:xfrm>
        </p:grpSpPr>
        <p:sp>
          <p:nvSpPr>
            <p:cNvPr id="10" name="Rectángulo 9"/>
            <p:cNvSpPr/>
            <p:nvPr/>
          </p:nvSpPr>
          <p:spPr>
            <a:xfrm>
              <a:off x="3215680" y="3465529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023992" y="3465529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3215680" y="4005064"/>
            <a:ext cx="5616624" cy="504056"/>
            <a:chOff x="3215680" y="3969585"/>
            <a:chExt cx="5616624" cy="504056"/>
          </a:xfrm>
        </p:grpSpPr>
        <p:sp>
          <p:nvSpPr>
            <p:cNvPr id="12" name="Rectángulo 11"/>
            <p:cNvSpPr/>
            <p:nvPr/>
          </p:nvSpPr>
          <p:spPr>
            <a:xfrm>
              <a:off x="3215680" y="3969585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023992" y="3969585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3215680" y="4504258"/>
            <a:ext cx="5616624" cy="504056"/>
            <a:chOff x="3215680" y="4468779"/>
            <a:chExt cx="5616624" cy="504056"/>
          </a:xfrm>
        </p:grpSpPr>
        <p:sp>
          <p:nvSpPr>
            <p:cNvPr id="14" name="Rectángulo 13"/>
            <p:cNvSpPr/>
            <p:nvPr/>
          </p:nvSpPr>
          <p:spPr>
            <a:xfrm>
              <a:off x="3215680" y="4468779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023992" y="4468779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3215680" y="4987097"/>
            <a:ext cx="5616624" cy="504056"/>
            <a:chOff x="3215680" y="4951618"/>
            <a:chExt cx="5616624" cy="504056"/>
          </a:xfrm>
        </p:grpSpPr>
        <p:sp>
          <p:nvSpPr>
            <p:cNvPr id="16" name="Rectángulo 15"/>
            <p:cNvSpPr/>
            <p:nvPr/>
          </p:nvSpPr>
          <p:spPr>
            <a:xfrm>
              <a:off x="3215680" y="4951618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023992" y="4951618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3215680" y="5491153"/>
            <a:ext cx="5616624" cy="504056"/>
            <a:chOff x="3215680" y="5455674"/>
            <a:chExt cx="5616624" cy="504056"/>
          </a:xfrm>
        </p:grpSpPr>
        <p:sp>
          <p:nvSpPr>
            <p:cNvPr id="18" name="Rectángulo 17"/>
            <p:cNvSpPr/>
            <p:nvPr/>
          </p:nvSpPr>
          <p:spPr>
            <a:xfrm>
              <a:off x="3215680" y="5455674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6023992" y="5455674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3215680" y="5990347"/>
            <a:ext cx="5616624" cy="504056"/>
            <a:chOff x="3215680" y="5954868"/>
            <a:chExt cx="5616624" cy="504056"/>
          </a:xfrm>
        </p:grpSpPr>
        <p:sp>
          <p:nvSpPr>
            <p:cNvPr id="20" name="Rectángulo 19"/>
            <p:cNvSpPr/>
            <p:nvPr/>
          </p:nvSpPr>
          <p:spPr>
            <a:xfrm>
              <a:off x="3215680" y="5954868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6023992" y="5954868"/>
              <a:ext cx="280831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" name="CuadroTexto 21"/>
          <p:cNvSpPr txBox="1"/>
          <p:nvPr/>
        </p:nvSpPr>
        <p:spPr>
          <a:xfrm>
            <a:off x="9120336" y="1350421"/>
            <a:ext cx="27261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Cada bit mapea un bloque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6 sectores para el mapa de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= 512x6=</a:t>
            </a:r>
            <a:r>
              <a:rPr lang="es-MX" b="1" dirty="0"/>
              <a:t>3072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= 3072x8=</a:t>
            </a:r>
            <a:r>
              <a:rPr lang="es-MX" b="1" dirty="0"/>
              <a:t>24576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Se pueden mapear 24576 bloques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132237" y="147851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SL=2,3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132236" y="193987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SL=4,5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132236" y="240123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SL=6,7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839416" y="350100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1 (SL=11 y 12)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839416" y="400506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2 (SL=13 y 14)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53110" y="450912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3 (SL=15 y 16)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43152" y="500388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4 (SL=17 y 18)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843152" y="550794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5 (SL=19 y 20)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56846" y="6011996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6 (SL=21 y 22)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3182269" y="1368086"/>
            <a:ext cx="5702420" cy="1581934"/>
            <a:chOff x="3182269" y="1368086"/>
            <a:chExt cx="5702420" cy="1581934"/>
          </a:xfrm>
        </p:grpSpPr>
        <p:grpSp>
          <p:nvGrpSpPr>
            <p:cNvPr id="23" name="Grupo 22"/>
            <p:cNvGrpSpPr/>
            <p:nvPr/>
          </p:nvGrpSpPr>
          <p:grpSpPr>
            <a:xfrm>
              <a:off x="3215680" y="1412776"/>
              <a:ext cx="5616624" cy="1507306"/>
              <a:chOff x="3215680" y="1412776"/>
              <a:chExt cx="5616624" cy="1507306"/>
            </a:xfrm>
          </p:grpSpPr>
          <p:sp>
            <p:nvSpPr>
              <p:cNvPr id="4" name="Rectángulo 3"/>
              <p:cNvSpPr/>
              <p:nvPr/>
            </p:nvSpPr>
            <p:spPr>
              <a:xfrm>
                <a:off x="3215680" y="1412776"/>
                <a:ext cx="2808312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6023992" y="1412776"/>
                <a:ext cx="2808312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3215680" y="1916832"/>
                <a:ext cx="2808312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6023992" y="1916832"/>
                <a:ext cx="2808312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215680" y="2416026"/>
                <a:ext cx="2808312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6023992" y="2416026"/>
                <a:ext cx="2808312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9" name="CuadroTexto 38"/>
            <p:cNvSpPr txBox="1"/>
            <p:nvPr/>
          </p:nvSpPr>
          <p:spPr>
            <a:xfrm>
              <a:off x="3182270" y="1371385"/>
              <a:ext cx="284172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000000011010101010101010101010101010101010100101010101010100110010101010101010101010101010101010101010101010101010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6033480" y="1368086"/>
              <a:ext cx="284172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000000011010101010101010101010101010101010100101010101010100110010101010101010101010101010101010101010101010101010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182269" y="1862418"/>
              <a:ext cx="284172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000000011010101010101010101010101010101010100101010101010100110010101010101010101010101010101010101010101010101010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6033479" y="1859119"/>
              <a:ext cx="284172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000000011010101010101010101010101010101010100101010101010100110010101010101010101010101010101010101010101010101010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191757" y="2372939"/>
              <a:ext cx="284172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000000011010101010101010101010101010101010100101010101010100110010101010101010101010101010101010101010101010101010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042967" y="2369640"/>
              <a:ext cx="284172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dirty="0"/>
                <a:t>000000011010101010101010101010101010101010100101010101010100110010101010101010101010101010101010101010101010101010</a:t>
              </a:r>
            </a:p>
          </p:txBody>
        </p:sp>
      </p:grpSp>
      <p:sp>
        <p:nvSpPr>
          <p:cNvPr id="46" name="Rectángulo 45"/>
          <p:cNvSpPr/>
          <p:nvPr/>
        </p:nvSpPr>
        <p:spPr>
          <a:xfrm>
            <a:off x="2860660" y="1320746"/>
            <a:ext cx="244827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/>
          <p:cNvSpPr txBox="1"/>
          <p:nvPr/>
        </p:nvSpPr>
        <p:spPr>
          <a:xfrm>
            <a:off x="2783632" y="133147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</a:t>
            </a:r>
            <a:r>
              <a:rPr lang="es-MX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783632" y="133147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  <a:r>
              <a:rPr lang="es-MX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2783632" y="133147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  <a:r>
              <a:rPr lang="es-MX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s-MX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2781814" y="133147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s-MX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s-MX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2783632" y="133147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s-MX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MX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</a:t>
            </a:r>
          </a:p>
        </p:txBody>
      </p:sp>
      <p:sp>
        <p:nvSpPr>
          <p:cNvPr id="52" name="Llamada rectangular 51"/>
          <p:cNvSpPr/>
          <p:nvPr/>
        </p:nvSpPr>
        <p:spPr>
          <a:xfrm>
            <a:off x="335360" y="1700808"/>
            <a:ext cx="1654035" cy="1674768"/>
          </a:xfrm>
          <a:prstGeom prst="wedgeRectCallout">
            <a:avLst>
              <a:gd name="adj1" fmla="val 164063"/>
              <a:gd name="adj2" fmla="val -54793"/>
            </a:avLst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Este bit debe iniciar en 1 ya que el 0 no lo usaremos para nombrar bloques</a:t>
            </a:r>
          </a:p>
        </p:txBody>
      </p:sp>
      <p:grpSp>
        <p:nvGrpSpPr>
          <p:cNvPr id="53" name="Grupo 52"/>
          <p:cNvGrpSpPr/>
          <p:nvPr/>
        </p:nvGrpSpPr>
        <p:grpSpPr>
          <a:xfrm>
            <a:off x="3215680" y="3501008"/>
            <a:ext cx="5616624" cy="504056"/>
            <a:chOff x="3215680" y="5954868"/>
            <a:chExt cx="5616624" cy="504056"/>
          </a:xfrm>
          <a:solidFill>
            <a:srgbClr val="C00000"/>
          </a:solidFill>
        </p:grpSpPr>
        <p:sp>
          <p:nvSpPr>
            <p:cNvPr id="54" name="Rectángulo 53"/>
            <p:cNvSpPr/>
            <p:nvPr/>
          </p:nvSpPr>
          <p:spPr>
            <a:xfrm>
              <a:off x="3215680" y="5954868"/>
              <a:ext cx="2808312" cy="5040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6023992" y="5954868"/>
              <a:ext cx="2808312" cy="5040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3215680" y="4005064"/>
            <a:ext cx="5616624" cy="504056"/>
            <a:chOff x="3215680" y="5954868"/>
            <a:chExt cx="5616624" cy="504056"/>
          </a:xfrm>
          <a:solidFill>
            <a:srgbClr val="C00000"/>
          </a:solidFill>
        </p:grpSpPr>
        <p:sp>
          <p:nvSpPr>
            <p:cNvPr id="57" name="Rectángulo 56"/>
            <p:cNvSpPr/>
            <p:nvPr/>
          </p:nvSpPr>
          <p:spPr>
            <a:xfrm>
              <a:off x="3215680" y="5954868"/>
              <a:ext cx="2808312" cy="5040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6023992" y="5954868"/>
              <a:ext cx="2808312" cy="5040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3215680" y="4509120"/>
            <a:ext cx="5616624" cy="504056"/>
            <a:chOff x="3215680" y="5954868"/>
            <a:chExt cx="5616624" cy="504056"/>
          </a:xfrm>
          <a:solidFill>
            <a:srgbClr val="C00000"/>
          </a:solidFill>
        </p:grpSpPr>
        <p:sp>
          <p:nvSpPr>
            <p:cNvPr id="60" name="Rectángulo 59"/>
            <p:cNvSpPr/>
            <p:nvPr/>
          </p:nvSpPr>
          <p:spPr>
            <a:xfrm>
              <a:off x="3215680" y="5954868"/>
              <a:ext cx="2808312" cy="5040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6023992" y="5954868"/>
              <a:ext cx="2808312" cy="5040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2" name="CuadroTexto 61"/>
          <p:cNvSpPr txBox="1"/>
          <p:nvPr/>
        </p:nvSpPr>
        <p:spPr>
          <a:xfrm>
            <a:off x="9312275" y="4006805"/>
            <a:ext cx="2592287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Se asigna el bloque 1 al archivo A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9312049" y="4005064"/>
            <a:ext cx="2592287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Se asigna el bloque 2 a archivo B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9312049" y="4005064"/>
            <a:ext cx="2592287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Se asigna el bloque 3 al archivo B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9312049" y="4006805"/>
            <a:ext cx="2592287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Se borra el archivo A y se libera el bloque 1</a:t>
            </a:r>
          </a:p>
        </p:txBody>
      </p:sp>
    </p:spTree>
    <p:extLst>
      <p:ext uri="{BB962C8B-B14F-4D97-AF65-F5344CB8AC3E}">
        <p14:creationId xmlns:p14="http://schemas.microsoft.com/office/powerpoint/2010/main" val="14276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3" grpId="0"/>
      <p:bldP spid="34" grpId="0"/>
      <p:bldP spid="35" grpId="0"/>
      <p:bldP spid="36" grpId="0"/>
      <p:bldP spid="37" grpId="0"/>
      <p:bldP spid="38" grpId="0"/>
      <p:bldP spid="46" grpId="0" animBg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sz="4100" dirty="0">
                <a:solidFill>
                  <a:srgbClr val="FF0000"/>
                </a:solidFill>
              </a:rPr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32998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Bloques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Bloque</a:t>
            </a:r>
          </a:p>
          <a:p>
            <a:pPr lvl="1"/>
            <a:r>
              <a:rPr lang="es-MX" dirty="0"/>
              <a:t>Se forma de uno o más sectores</a:t>
            </a:r>
          </a:p>
          <a:p>
            <a:pPr lvl="1"/>
            <a:r>
              <a:rPr lang="es-MX" dirty="0"/>
              <a:t>Si es más de uno, usualmente el tamaño es potencia de 2</a:t>
            </a:r>
          </a:p>
          <a:p>
            <a:pPr lvl="2"/>
            <a:r>
              <a:rPr lang="es-MX" dirty="0"/>
              <a:t>2 sectores x bloque</a:t>
            </a:r>
          </a:p>
          <a:p>
            <a:pPr lvl="2"/>
            <a:r>
              <a:rPr lang="es-MX" dirty="0"/>
              <a:t>4 sectores x bloque</a:t>
            </a:r>
          </a:p>
          <a:p>
            <a:pPr lvl="2"/>
            <a:r>
              <a:rPr lang="es-MX" dirty="0"/>
              <a:t>8 sectores x bloque</a:t>
            </a:r>
          </a:p>
          <a:p>
            <a:pPr lvl="2"/>
            <a:r>
              <a:rPr lang="es-MX" dirty="0"/>
              <a:t>16 sectores x bloque</a:t>
            </a:r>
          </a:p>
          <a:p>
            <a:pPr lvl="2"/>
            <a:r>
              <a:rPr lang="es-MX" dirty="0"/>
              <a:t>32 sectores x bloque</a:t>
            </a:r>
          </a:p>
          <a:p>
            <a:pPr lvl="2"/>
            <a:r>
              <a:rPr lang="es-MX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6212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File:Gnome-drive-harddisk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3645024"/>
            <a:ext cx="3453006" cy="34530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de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Sus principales funciones son:</a:t>
            </a:r>
          </a:p>
          <a:p>
            <a:pPr lvl="1"/>
            <a:r>
              <a:rPr lang="es-MX" dirty="0"/>
              <a:t>Poder compartir los archivos de una manera cuidadosamente controlada</a:t>
            </a:r>
          </a:p>
          <a:p>
            <a:pPr lvl="1"/>
            <a:r>
              <a:rPr lang="es-MX" dirty="0"/>
              <a:t>Controlar accesos</a:t>
            </a:r>
          </a:p>
          <a:p>
            <a:pPr lvl="2"/>
            <a:r>
              <a:rPr lang="es-MX" dirty="0"/>
              <a:t>“Acceso de Lectura”, “Acceso de Escritura”, “Acceso de Ejecución”, varias combinaciones de estos, etc.</a:t>
            </a:r>
          </a:p>
        </p:txBody>
      </p:sp>
      <p:pic>
        <p:nvPicPr>
          <p:cNvPr id="5" name="Imagen 4" descr="SWF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33" y="4453488"/>
            <a:ext cx="703588" cy="703588"/>
          </a:xfrm>
          <a:prstGeom prst="rect">
            <a:avLst/>
          </a:prstGeom>
        </p:spPr>
      </p:pic>
      <p:pic>
        <p:nvPicPr>
          <p:cNvPr id="6" name="Imagen 5" descr="File:PDF file icon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82" y="4634080"/>
            <a:ext cx="415093" cy="509873"/>
          </a:xfrm>
          <a:prstGeom prst="rect">
            <a:avLst/>
          </a:prstGeom>
        </p:spPr>
      </p:pic>
      <p:pic>
        <p:nvPicPr>
          <p:cNvPr id="7" name="Imagen 6" descr="File:.docx icon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09" y="5208249"/>
            <a:ext cx="659575" cy="659575"/>
          </a:xfrm>
          <a:prstGeom prst="rect">
            <a:avLst/>
          </a:prstGeom>
        </p:spPr>
      </p:pic>
      <p:pic>
        <p:nvPicPr>
          <p:cNvPr id="8" name="Imagen 7" descr="File:File alt font awesome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4725291"/>
            <a:ext cx="672473" cy="672473"/>
          </a:xfrm>
          <a:prstGeom prst="rect">
            <a:avLst/>
          </a:prstGeom>
        </p:spPr>
      </p:pic>
      <p:pic>
        <p:nvPicPr>
          <p:cNvPr id="9" name="Imagen 8" descr="File:Text-txt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93" y="5268061"/>
            <a:ext cx="690396" cy="633482"/>
          </a:xfrm>
          <a:prstGeom prst="rect">
            <a:avLst/>
          </a:prstGeom>
        </p:spPr>
      </p:pic>
      <p:pic>
        <p:nvPicPr>
          <p:cNvPr id="11" name="Imagen 10" descr="Image vectorielle gratuite: Personne, Utilisateur, Avatar ...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4772506"/>
            <a:ext cx="995252" cy="165492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727848" y="4453488"/>
            <a:ext cx="1608577" cy="141433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/>
          <p:cNvSpPr/>
          <p:nvPr/>
        </p:nvSpPr>
        <p:spPr>
          <a:xfrm>
            <a:off x="5672545" y="4296195"/>
            <a:ext cx="1650705" cy="1605348"/>
          </a:xfrm>
          <a:prstGeom prst="rect">
            <a:avLst/>
          </a:prstGeom>
          <a:noFill/>
          <a:ln w="762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 descr="Fichier:Crystal Clear kdm user female.svg — Wikipédia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46" y="4453488"/>
            <a:ext cx="1589939" cy="1589939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7477118" y="4889016"/>
            <a:ext cx="897392" cy="482511"/>
          </a:xfrm>
          <a:prstGeom prst="rightArrow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 izquierda 16"/>
          <p:cNvSpPr/>
          <p:nvPr/>
        </p:nvSpPr>
        <p:spPr>
          <a:xfrm>
            <a:off x="3317270" y="4889016"/>
            <a:ext cx="1100148" cy="508748"/>
          </a:xfrm>
          <a:prstGeom prst="lef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76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repeatCount="indefinit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Bloques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Bloque</a:t>
            </a:r>
          </a:p>
          <a:p>
            <a:pPr lvl="1"/>
            <a:r>
              <a:rPr lang="es-MX" dirty="0"/>
              <a:t>En los bloques se almacena el contenido de los archivos o apuntadores a otros bloques</a:t>
            </a:r>
          </a:p>
          <a:p>
            <a:pPr lvl="1"/>
            <a:r>
              <a:rPr lang="es-MX" dirty="0"/>
              <a:t>Es la unidad mínima de asignación para los archivos	</a:t>
            </a:r>
          </a:p>
          <a:p>
            <a:pPr lvl="2"/>
            <a:r>
              <a:rPr lang="es-MX" dirty="0"/>
              <a:t>Un archivo por más pequeño que sea va a ocupar un bloque completo</a:t>
            </a:r>
          </a:p>
          <a:p>
            <a:pPr lvl="1"/>
            <a:r>
              <a:rPr lang="es-MX" dirty="0"/>
              <a:t>El primer bloque del sistema de archivos será el bloque 1</a:t>
            </a:r>
          </a:p>
          <a:p>
            <a:pPr lvl="2"/>
            <a:r>
              <a:rPr lang="es-MX" dirty="0"/>
              <a:t>El número 0 será un valor reservado</a:t>
            </a:r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12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Bloques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824663" y="1417639"/>
            <a:ext cx="2592289" cy="52517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1932898" y="4102487"/>
            <a:ext cx="2456112" cy="24228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24662" y="1417638"/>
            <a:ext cx="2592289" cy="440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MBR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940738" y="1858070"/>
            <a:ext cx="2448272" cy="440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1600">
                <a:solidFill>
                  <a:prstClr val="white"/>
                </a:solidFill>
              </a:rPr>
              <a:t>Sec.Boot y tabla de parámetros de la partición</a:t>
            </a:r>
            <a:endParaRPr lang="es-MX" sz="1600" dirty="0">
              <a:solidFill>
                <a:prstClr val="white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940738" y="2298502"/>
            <a:ext cx="2448272" cy="4404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b="1" dirty="0">
                <a:solidFill>
                  <a:schemeClr val="bg1"/>
                </a:solidFill>
              </a:rPr>
              <a:t>Nodos i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932899" y="2715225"/>
            <a:ext cx="2462863" cy="67412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Mapa de Bits </a:t>
            </a:r>
            <a:r>
              <a:rPr lang="es-MX" dirty="0" err="1"/>
              <a:t>Area</a:t>
            </a:r>
            <a:r>
              <a:rPr lang="es-MX" dirty="0"/>
              <a:t> Datos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932898" y="3389347"/>
            <a:ext cx="2462862" cy="7131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Area</a:t>
            </a:r>
            <a:r>
              <a:rPr lang="es-MX" dirty="0"/>
              <a:t> Nodos i, directorio </a:t>
            </a:r>
            <a:r>
              <a:rPr lang="es-MX" dirty="0" err="1"/>
              <a:t>ráiz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2040686" y="4149080"/>
            <a:ext cx="2268028" cy="471523"/>
          </a:xfrm>
          <a:prstGeom prst="rect">
            <a:avLst/>
          </a:prstGeom>
          <a:solidFill>
            <a:srgbClr val="0033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1 (11,12)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040686" y="4620603"/>
            <a:ext cx="2268028" cy="471523"/>
          </a:xfrm>
          <a:prstGeom prst="rect">
            <a:avLst/>
          </a:prstGeom>
          <a:solidFill>
            <a:srgbClr val="0033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2 (13,14)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040686" y="5106594"/>
            <a:ext cx="2268028" cy="471523"/>
          </a:xfrm>
          <a:prstGeom prst="rect">
            <a:avLst/>
          </a:prstGeom>
          <a:solidFill>
            <a:srgbClr val="0033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Bloque 3 (15,16)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19936" y="1735175"/>
            <a:ext cx="65527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/>
              <a:t>En nuestro sistema de archivos un bloque será conformado por dos sectores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/>
              <a:t>1 bloque = 2x512 bytes = 1024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/>
              <a:t>La partición tiene 43199 sectores, menos 11 sectores que usamos en para las áreas críticas = 43188 sectores para los bloques.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/>
              <a:t>43188 sectores en el área de archivos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900" dirty="0"/>
              <a:t>43188 entre 2 sectores x bloque = </a:t>
            </a:r>
            <a:r>
              <a:rPr lang="es-MX" sz="1900" b="1" dirty="0"/>
              <a:t>21594 bloques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040686" y="6025016"/>
            <a:ext cx="2268028" cy="471523"/>
          </a:xfrm>
          <a:prstGeom prst="rect">
            <a:avLst/>
          </a:prstGeom>
          <a:solidFill>
            <a:srgbClr val="0033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21594 (43197,43198)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416950" y="18580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SL=0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416950" y="228082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SL=1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4416950" y="2722167"/>
            <a:ext cx="95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SL=2,3,4,5,6,7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4416950" y="3370239"/>
            <a:ext cx="895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SL=8,9,10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416950" y="4296021"/>
            <a:ext cx="1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SL=11,12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416950" y="4653136"/>
            <a:ext cx="1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SL=13,14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416950" y="5129249"/>
            <a:ext cx="1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SL=15,16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417303" y="6123627"/>
            <a:ext cx="175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SL=43197,43198</a:t>
            </a:r>
          </a:p>
        </p:txBody>
      </p:sp>
      <p:sp>
        <p:nvSpPr>
          <p:cNvPr id="31" name="Abrir llave 30"/>
          <p:cNvSpPr/>
          <p:nvPr/>
        </p:nvSpPr>
        <p:spPr>
          <a:xfrm>
            <a:off x="1203982" y="4192655"/>
            <a:ext cx="472470" cy="388473"/>
          </a:xfrm>
          <a:prstGeom prst="leftBrace">
            <a:avLst/>
          </a:prstGeom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Abrir llave 31"/>
          <p:cNvSpPr/>
          <p:nvPr/>
        </p:nvSpPr>
        <p:spPr>
          <a:xfrm>
            <a:off x="1199456" y="4624703"/>
            <a:ext cx="472470" cy="388473"/>
          </a:xfrm>
          <a:prstGeom prst="leftBrace">
            <a:avLst/>
          </a:prstGeom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Abrir llave 32"/>
          <p:cNvSpPr/>
          <p:nvPr/>
        </p:nvSpPr>
        <p:spPr>
          <a:xfrm>
            <a:off x="1199456" y="5056751"/>
            <a:ext cx="472470" cy="388473"/>
          </a:xfrm>
          <a:prstGeom prst="leftBrace">
            <a:avLst/>
          </a:prstGeom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Abrir llave 33"/>
          <p:cNvSpPr/>
          <p:nvPr/>
        </p:nvSpPr>
        <p:spPr>
          <a:xfrm>
            <a:off x="1231042" y="6064863"/>
            <a:ext cx="472470" cy="388473"/>
          </a:xfrm>
          <a:prstGeom prst="leftBrace">
            <a:avLst/>
          </a:prstGeom>
          <a:ln w="571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/>
          <p:cNvSpPr txBox="1"/>
          <p:nvPr/>
        </p:nvSpPr>
        <p:spPr>
          <a:xfrm>
            <a:off x="47328" y="4211796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1024 bytes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7328" y="4620603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1024 bytes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60170" y="5075892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1024 bytes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47328" y="6025016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1024 bytes</a:t>
            </a:r>
          </a:p>
        </p:txBody>
      </p:sp>
      <p:sp>
        <p:nvSpPr>
          <p:cNvPr id="39" name="Elipse 38"/>
          <p:cNvSpPr/>
          <p:nvPr/>
        </p:nvSpPr>
        <p:spPr>
          <a:xfrm>
            <a:off x="4696696" y="4221188"/>
            <a:ext cx="792088" cy="420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/>
          <p:cNvSpPr/>
          <p:nvPr/>
        </p:nvSpPr>
        <p:spPr>
          <a:xfrm>
            <a:off x="4696696" y="4653136"/>
            <a:ext cx="792088" cy="420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4713370" y="5110527"/>
            <a:ext cx="792088" cy="420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4713828" y="6090669"/>
            <a:ext cx="1454180" cy="420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errar llave 43"/>
          <p:cNvSpPr/>
          <p:nvPr/>
        </p:nvSpPr>
        <p:spPr>
          <a:xfrm>
            <a:off x="4655840" y="1858070"/>
            <a:ext cx="2180363" cy="4572227"/>
          </a:xfrm>
          <a:prstGeom prst="rightBrace">
            <a:avLst>
              <a:gd name="adj1" fmla="val 7657"/>
              <a:gd name="adj2" fmla="val 73259"/>
            </a:avLst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Proceso alternativo 46"/>
          <p:cNvSpPr/>
          <p:nvPr/>
        </p:nvSpPr>
        <p:spPr>
          <a:xfrm>
            <a:off x="4416950" y="1932903"/>
            <a:ext cx="1102987" cy="2083667"/>
          </a:xfrm>
          <a:prstGeom prst="flowChartAlternateProcess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5505458" y="3717032"/>
            <a:ext cx="2445161" cy="133971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6836203" y="4995238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679E2A"/>
                </a:solidFill>
              </a:rPr>
              <a:t>43199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7686000" y="4976827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0094C8"/>
                </a:solidFill>
              </a:rPr>
              <a:t>– 11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8308252" y="4995799"/>
            <a:ext cx="231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prstClr val="black"/>
                </a:solidFill>
              </a:rPr>
              <a:t>= </a:t>
            </a:r>
            <a:r>
              <a:rPr lang="es-MX" sz="2400" b="1" dirty="0">
                <a:solidFill>
                  <a:srgbClr val="FF9933"/>
                </a:solidFill>
              </a:rPr>
              <a:t>43188 sectores</a:t>
            </a:r>
            <a:endParaRPr lang="es-MX" b="1" dirty="0">
              <a:solidFill>
                <a:srgbClr val="FF9933"/>
              </a:solidFill>
            </a:endParaRPr>
          </a:p>
        </p:txBody>
      </p:sp>
      <p:sp>
        <p:nvSpPr>
          <p:cNvPr id="55" name="Cerrar llave 54"/>
          <p:cNvSpPr/>
          <p:nvPr/>
        </p:nvSpPr>
        <p:spPr>
          <a:xfrm>
            <a:off x="5338916" y="4149081"/>
            <a:ext cx="1454850" cy="2343880"/>
          </a:xfrm>
          <a:prstGeom prst="rightBrace">
            <a:avLst>
              <a:gd name="adj1" fmla="val 8333"/>
              <a:gd name="adj2" fmla="val 69215"/>
            </a:avLst>
          </a:prstGeom>
          <a:ln w="5715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CuadroTexto 55"/>
          <p:cNvSpPr txBox="1"/>
          <p:nvPr/>
        </p:nvSpPr>
        <p:spPr>
          <a:xfrm>
            <a:off x="6953778" y="5517753"/>
            <a:ext cx="4818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rgbClr val="FF9933"/>
                </a:solidFill>
              </a:rPr>
              <a:t>43188 sectores </a:t>
            </a:r>
            <a:r>
              <a:rPr lang="es-MX" sz="2400" b="1" dirty="0">
                <a:solidFill>
                  <a:schemeClr val="bg1">
                    <a:lumMod val="65000"/>
                  </a:schemeClr>
                </a:solidFill>
              </a:rPr>
              <a:t>/ 2 sectores x bloque</a:t>
            </a:r>
          </a:p>
        </p:txBody>
      </p:sp>
      <p:sp>
        <p:nvSpPr>
          <p:cNvPr id="57" name="Cerrar llave 56"/>
          <p:cNvSpPr/>
          <p:nvPr/>
        </p:nvSpPr>
        <p:spPr>
          <a:xfrm>
            <a:off x="5358994" y="4157762"/>
            <a:ext cx="1454850" cy="2343880"/>
          </a:xfrm>
          <a:prstGeom prst="rightBrace">
            <a:avLst>
              <a:gd name="adj1" fmla="val 8333"/>
              <a:gd name="adj2" fmla="val 83687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6910427" y="5877272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=</a:t>
            </a:r>
            <a:r>
              <a:rPr lang="es-MX" sz="2400" b="1" dirty="0">
                <a:solidFill>
                  <a:srgbClr val="7030A0"/>
                </a:solidFill>
              </a:rPr>
              <a:t>21594 bloques</a:t>
            </a:r>
          </a:p>
        </p:txBody>
      </p:sp>
    </p:spTree>
    <p:extLst>
      <p:ext uri="{BB962C8B-B14F-4D97-AF65-F5344CB8AC3E}">
        <p14:creationId xmlns:p14="http://schemas.microsoft.com/office/powerpoint/2010/main" val="201736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25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5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 animBg="1"/>
      <p:bldP spid="44" grpId="1" animBg="1"/>
      <p:bldP spid="47" grpId="0" animBg="1"/>
      <p:bldP spid="47" grpId="1" animBg="1"/>
      <p:bldP spid="50" grpId="0"/>
      <p:bldP spid="52" grpId="0"/>
      <p:bldP spid="53" grpId="0"/>
      <p:bldP spid="55" grpId="0" animBg="1"/>
      <p:bldP spid="55" grpId="1" animBg="1"/>
      <p:bldP spid="56" grpId="0"/>
      <p:bldP spid="57" grpId="0" animBg="1"/>
      <p:bldP spid="5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ángulo 41"/>
          <p:cNvSpPr/>
          <p:nvPr/>
        </p:nvSpPr>
        <p:spPr>
          <a:xfrm>
            <a:off x="8976320" y="5661248"/>
            <a:ext cx="151216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976320" y="5589240"/>
            <a:ext cx="1512168" cy="72008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Bloques grandes vs bloques pequeños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572650" y="1405197"/>
            <a:ext cx="4683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¿Cuántos sectores por bloque?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63352" y="2320312"/>
            <a:ext cx="5830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Bloques pequeños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Pocos sectores por bloque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Muchos bloques por archivo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Se desperdicia menos espacio en el último bloque de los archivos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Muchos bloques por partición -&gt; Muchos sectores para el mapa de bits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744072" y="2060848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bloque = 1 sector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8976320" y="2132856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1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8976320" y="3284984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5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8976320" y="2420888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2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976320" y="3573016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6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8976320" y="2708920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3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8976320" y="5589240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13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8976320" y="2996952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4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456040" y="2708920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456040" y="3003414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456040" y="3284984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456040" y="3579478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6456040" y="3861048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6456040" y="4155542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6456040" y="4437112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456040" y="4731606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8976320" y="3861048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7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8976320" y="5013176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11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8976320" y="4149080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8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8976320" y="5301208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12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76320" y="4437112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9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8976320" y="4725144"/>
            <a:ext cx="1512168" cy="288032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10</a:t>
            </a:r>
          </a:p>
        </p:txBody>
      </p:sp>
    </p:spTree>
    <p:extLst>
      <p:ext uri="{BB962C8B-B14F-4D97-AF65-F5344CB8AC3E}">
        <p14:creationId xmlns:p14="http://schemas.microsoft.com/office/powerpoint/2010/main" val="37190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4" grpId="0" animBg="1"/>
      <p:bldP spid="6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8980437" y="5661247"/>
            <a:ext cx="1505811" cy="1072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8976320" y="5589240"/>
            <a:ext cx="1512168" cy="72008"/>
          </a:xfrm>
          <a:prstGeom prst="rect">
            <a:avLst/>
          </a:prstGeom>
          <a:solidFill>
            <a:srgbClr val="66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Bloques grandes vs bloques pequeños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572650" y="1405197"/>
            <a:ext cx="4683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¿Cuántos sectores por bloque?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63352" y="2320312"/>
            <a:ext cx="58309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Bloques grandes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Muchos sectores por bloque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Pocos bloques por archivo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Se desperdicia mucho espacio en el último bloque de los archivos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Pocos bloques por partición -&gt; Pocos sectores para el mapa de bits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672064" y="2060848"/>
            <a:ext cx="218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bloque = 4 sectores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8982676" y="5584981"/>
            <a:ext cx="1505811" cy="1152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4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456040" y="3856360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456040" y="4150854"/>
            <a:ext cx="1512168" cy="28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tx1"/>
                </a:solidFill>
              </a:rPr>
              <a:t>0000111010101010101010101001010101001000011100010010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8976320" y="2132856"/>
            <a:ext cx="1512168" cy="1152128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1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982677" y="3284984"/>
            <a:ext cx="1505811" cy="1152128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2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8982677" y="4437112"/>
            <a:ext cx="1505811" cy="1152128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Bloque 3</a:t>
            </a:r>
          </a:p>
        </p:txBody>
      </p:sp>
    </p:spTree>
    <p:extLst>
      <p:ext uri="{BB962C8B-B14F-4D97-AF65-F5344CB8AC3E}">
        <p14:creationId xmlns:p14="http://schemas.microsoft.com/office/powerpoint/2010/main" val="23755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6" grpId="0"/>
      <p:bldP spid="21" grpId="0" animBg="1"/>
      <p:bldP spid="28" grpId="0" animBg="1"/>
      <p:bldP spid="29" grpId="0" animBg="1"/>
      <p:bldP spid="42" grpId="0" animBg="1"/>
      <p:bldP spid="43" grpId="0" animBg="1"/>
      <p:bldP spid="4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lectura y escritura de bloques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79376" y="1556792"/>
            <a:ext cx="6192688" cy="1631216"/>
          </a:xfrm>
          <a:prstGeom prst="rect">
            <a:avLst/>
          </a:prstGeom>
          <a:solidFill>
            <a:srgbClr val="3366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readblock</a:t>
            </a:r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MX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block,char</a:t>
            </a:r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*buffer)</a:t>
            </a:r>
          </a:p>
          <a:p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2000" dirty="0">
                <a:latin typeface="+mj-lt"/>
                <a:cs typeface="Courier New" panose="02070309020205020404" pitchFamily="49" charset="0"/>
              </a:rPr>
              <a:t>calcula los </a:t>
            </a:r>
            <a:r>
              <a:rPr lang="es-MX" sz="2000" b="1" dirty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sectores lógicos </a:t>
            </a:r>
            <a:r>
              <a:rPr lang="es-MX" sz="2000" dirty="0">
                <a:latin typeface="+mj-lt"/>
                <a:cs typeface="Courier New" panose="02070309020205020404" pitchFamily="49" charset="0"/>
              </a:rPr>
              <a:t>a leer </a:t>
            </a:r>
          </a:p>
          <a:p>
            <a:r>
              <a:rPr lang="es-MX" sz="2000" dirty="0">
                <a:latin typeface="+mj-lt"/>
                <a:cs typeface="Courier New" panose="02070309020205020404" pitchFamily="49" charset="0"/>
              </a:rPr>
              <a:t>	invoca a la función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vdreadseclog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79376" y="3356992"/>
            <a:ext cx="7802136" cy="1631216"/>
          </a:xfrm>
          <a:prstGeom prst="rect">
            <a:avLst/>
          </a:prstGeom>
          <a:solidFill>
            <a:srgbClr val="3366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vdreadseclog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logunit,int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seclog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 char *buffer)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cs typeface="Courier New" panose="02070309020205020404" pitchFamily="49" charset="0"/>
              </a:rPr>
              <a:t>calcula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99CC"/>
                </a:solidFill>
                <a:cs typeface="Courier New" panose="02070309020205020404" pitchFamily="49" charset="0"/>
              </a:rPr>
              <a:t>superficie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CCFFCC"/>
                </a:solidFill>
                <a:cs typeface="Courier New" panose="02070309020205020404" pitchFamily="49" charset="0"/>
              </a:rPr>
              <a:t>cilindro</a:t>
            </a:r>
            <a:r>
              <a:rPr lang="en-US" sz="2000" dirty="0">
                <a:solidFill>
                  <a:srgbClr val="CCFFCC"/>
                </a:solidFill>
                <a:cs typeface="Courier New" panose="02070309020205020404" pitchFamily="49" charset="0"/>
              </a:rPr>
              <a:t>,</a:t>
            </a:r>
            <a:r>
              <a:rPr lang="en-US" sz="2000" dirty="0">
                <a:cs typeface="Courier New" panose="02070309020205020404" pitchFamily="49" charset="0"/>
              </a:rPr>
              <a:t> y </a:t>
            </a:r>
            <a:r>
              <a:rPr lang="en-US" sz="2000" b="1" dirty="0">
                <a:solidFill>
                  <a:srgbClr val="FFFF99"/>
                </a:solidFill>
                <a:cs typeface="Courier New" panose="02070309020205020404" pitchFamily="49" charset="0"/>
              </a:rPr>
              <a:t>sector </a:t>
            </a:r>
            <a:r>
              <a:rPr lang="en-US" sz="2000" b="1" dirty="0" err="1">
                <a:solidFill>
                  <a:srgbClr val="FFFF99"/>
                </a:solidFill>
                <a:cs typeface="Courier New" panose="02070309020205020404" pitchFamily="49" charset="0"/>
              </a:rPr>
              <a:t>físico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>
                <a:cs typeface="Courier New" panose="02070309020205020404" pitchFamily="49" charset="0"/>
              </a:rPr>
              <a:t>a leer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err="1">
                <a:cs typeface="Courier New" panose="02070309020205020404" pitchFamily="49" charset="0"/>
              </a:rPr>
              <a:t>invoca</a:t>
            </a:r>
            <a:r>
              <a:rPr lang="en-US" sz="2000" dirty="0">
                <a:cs typeface="Courier New" panose="02070309020205020404" pitchFamily="49" charset="0"/>
              </a:rPr>
              <a:t> a la </a:t>
            </a:r>
            <a:r>
              <a:rPr lang="en-US" sz="2000" dirty="0" err="1">
                <a:cs typeface="Courier New" panose="02070309020205020404" pitchFamily="49" charset="0"/>
              </a:rPr>
              <a:t>función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vdreadsector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s-MX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9376" y="5157192"/>
            <a:ext cx="11328742" cy="1200329"/>
          </a:xfrm>
          <a:prstGeom prst="rect">
            <a:avLst/>
          </a:prstGeom>
          <a:solidFill>
            <a:srgbClr val="3366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vdreadsector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drive,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99CC"/>
                </a:solidFill>
                <a:latin typeface="Consolas" panose="020B0609020204030204" pitchFamily="49" charset="0"/>
              </a:rPr>
              <a:t>head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FFCC"/>
                </a:solidFill>
                <a:latin typeface="Consolas" panose="020B0609020204030204" pitchFamily="49" charset="0"/>
              </a:rPr>
              <a:t>cylinder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sector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nsecs</a:t>
            </a:r>
            <a:r>
              <a:rPr lang="en-US" b="1" dirty="0">
                <a:latin typeface="Consolas" panose="020B0609020204030204" pitchFamily="49" charset="0"/>
              </a:rPr>
              <a:t>, char *buffer)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+mj-lt"/>
              </a:rPr>
              <a:t>Realiza</a:t>
            </a:r>
            <a:r>
              <a:rPr lang="en-US" dirty="0">
                <a:latin typeface="+mj-lt"/>
              </a:rPr>
              <a:t> la </a:t>
            </a:r>
            <a:r>
              <a:rPr lang="en-US" dirty="0" err="1">
                <a:latin typeface="+mj-lt"/>
              </a:rPr>
              <a:t>operación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lectura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el </a:t>
            </a:r>
            <a:r>
              <a:rPr lang="en-US" dirty="0" err="1">
                <a:latin typeface="+mj-lt"/>
              </a:rPr>
              <a:t>cilindro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superficie</a:t>
            </a:r>
            <a:r>
              <a:rPr lang="en-US" dirty="0">
                <a:latin typeface="+mj-lt"/>
              </a:rPr>
              <a:t> y sector </a:t>
            </a:r>
            <a:r>
              <a:rPr lang="en-US" dirty="0" err="1">
                <a:latin typeface="+mj-lt"/>
              </a:rPr>
              <a:t>físico</a:t>
            </a:r>
            <a:r>
              <a:rPr lang="en-US" dirty="0">
                <a:latin typeface="+mj-lt"/>
              </a:rPr>
              <a:t> de la </a:t>
            </a:r>
            <a:r>
              <a:rPr lang="en-US" dirty="0" err="1">
                <a:latin typeface="+mj-lt"/>
              </a:rPr>
              <a:t>unidad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567608" y="2132856"/>
            <a:ext cx="1728192" cy="5040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/>
          <p:cNvCxnSpPr>
            <a:stCxn id="6" idx="2"/>
          </p:cNvCxnSpPr>
          <p:nvPr/>
        </p:nvCxnSpPr>
        <p:spPr>
          <a:xfrm>
            <a:off x="3431704" y="2636912"/>
            <a:ext cx="1800200" cy="86409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2207568" y="3913311"/>
            <a:ext cx="1080120" cy="504056"/>
          </a:xfrm>
          <a:prstGeom prst="rect">
            <a:avLst/>
          </a:prstGeom>
          <a:noFill/>
          <a:ln w="5715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/>
          <p:cNvCxnSpPr>
            <a:stCxn id="12" idx="2"/>
          </p:cNvCxnSpPr>
          <p:nvPr/>
        </p:nvCxnSpPr>
        <p:spPr>
          <a:xfrm>
            <a:off x="2747628" y="4417367"/>
            <a:ext cx="1908212" cy="883841"/>
          </a:xfrm>
          <a:prstGeom prst="straightConnector1">
            <a:avLst/>
          </a:prstGeom>
          <a:ln w="57150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359696" y="3913311"/>
            <a:ext cx="936104" cy="504056"/>
          </a:xfrm>
          <a:prstGeom prst="rect">
            <a:avLst/>
          </a:prstGeom>
          <a:noFill/>
          <a:ln w="57150"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/>
          <p:cNvCxnSpPr>
            <a:stCxn id="15" idx="2"/>
          </p:cNvCxnSpPr>
          <p:nvPr/>
        </p:nvCxnSpPr>
        <p:spPr>
          <a:xfrm>
            <a:off x="3827748" y="4417367"/>
            <a:ext cx="2016224" cy="883841"/>
          </a:xfrm>
          <a:prstGeom prst="straightConnector1">
            <a:avLst/>
          </a:prstGeom>
          <a:ln w="57150">
            <a:solidFill>
              <a:srgbClr val="CC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4439816" y="3913311"/>
            <a:ext cx="1404156" cy="504056"/>
          </a:xfrm>
          <a:prstGeom prst="rect">
            <a:avLst/>
          </a:prstGeom>
          <a:noFill/>
          <a:ln w="57150"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/>
          <p:cNvCxnSpPr>
            <a:stCxn id="18" idx="2"/>
          </p:cNvCxnSpPr>
          <p:nvPr/>
        </p:nvCxnSpPr>
        <p:spPr>
          <a:xfrm>
            <a:off x="5141894" y="4417367"/>
            <a:ext cx="2538282" cy="883841"/>
          </a:xfrm>
          <a:prstGeom prst="straightConnector1">
            <a:avLst/>
          </a:prstGeom>
          <a:ln w="5715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248128" y="1556792"/>
            <a:ext cx="3350213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3200" dirty="0"/>
              <a:t>Lectura de bloques</a:t>
            </a:r>
          </a:p>
        </p:txBody>
      </p:sp>
    </p:spTree>
    <p:extLst>
      <p:ext uri="{BB962C8B-B14F-4D97-AF65-F5344CB8AC3E}">
        <p14:creationId xmlns:p14="http://schemas.microsoft.com/office/powerpoint/2010/main" val="18523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5" grpId="0" animBg="1"/>
      <p:bldP spid="18" grpId="0" animBg="1"/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lectura y escritura de bloques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79376" y="1556792"/>
            <a:ext cx="6192688" cy="1631216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writeblock</a:t>
            </a:r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MX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block,char</a:t>
            </a:r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*buffer)</a:t>
            </a:r>
          </a:p>
          <a:p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MX" sz="2000" dirty="0">
                <a:latin typeface="+mj-lt"/>
                <a:cs typeface="Courier New" panose="02070309020205020404" pitchFamily="49" charset="0"/>
              </a:rPr>
              <a:t>calcula los </a:t>
            </a:r>
            <a:r>
              <a:rPr lang="es-MX" sz="2000" b="1" dirty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sectores lógicos </a:t>
            </a:r>
            <a:r>
              <a:rPr lang="es-MX" sz="2000" dirty="0">
                <a:latin typeface="+mj-lt"/>
                <a:cs typeface="Courier New" panose="02070309020205020404" pitchFamily="49" charset="0"/>
              </a:rPr>
              <a:t>a escribir </a:t>
            </a:r>
          </a:p>
          <a:p>
            <a:r>
              <a:rPr lang="es-MX" sz="2000" dirty="0">
                <a:latin typeface="+mj-lt"/>
                <a:cs typeface="Courier New" panose="02070309020205020404" pitchFamily="49" charset="0"/>
              </a:rPr>
              <a:t>	invoca a la función </a:t>
            </a:r>
            <a:r>
              <a:rPr lang="es-MX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vdwriteseclog</a:t>
            </a:r>
            <a:r>
              <a:rPr lang="es-MX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s-MX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79376" y="3356992"/>
            <a:ext cx="7943200" cy="1631216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vdwriteseclog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logunit,int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seclog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, char *buffer)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cs typeface="Courier New" panose="02070309020205020404" pitchFamily="49" charset="0"/>
              </a:rPr>
              <a:t>calcula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99CC"/>
                </a:solidFill>
                <a:cs typeface="Courier New" panose="02070309020205020404" pitchFamily="49" charset="0"/>
              </a:rPr>
              <a:t>superficie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CCFFCC"/>
                </a:solidFill>
                <a:cs typeface="Courier New" panose="02070309020205020404" pitchFamily="49" charset="0"/>
              </a:rPr>
              <a:t>cilindro</a:t>
            </a:r>
            <a:r>
              <a:rPr lang="en-US" sz="2000" dirty="0">
                <a:solidFill>
                  <a:srgbClr val="CCFFCC"/>
                </a:solidFill>
                <a:cs typeface="Courier New" panose="02070309020205020404" pitchFamily="49" charset="0"/>
              </a:rPr>
              <a:t>,</a:t>
            </a:r>
            <a:r>
              <a:rPr lang="en-US" sz="2000" dirty="0">
                <a:cs typeface="Courier New" panose="02070309020205020404" pitchFamily="49" charset="0"/>
              </a:rPr>
              <a:t> y </a:t>
            </a:r>
            <a:r>
              <a:rPr lang="en-US" sz="2000" b="1" dirty="0">
                <a:solidFill>
                  <a:srgbClr val="FFFF99"/>
                </a:solidFill>
                <a:cs typeface="Courier New" panose="02070309020205020404" pitchFamily="49" charset="0"/>
              </a:rPr>
              <a:t>sector </a:t>
            </a:r>
            <a:r>
              <a:rPr lang="en-US" sz="2000" b="1" dirty="0" err="1">
                <a:solidFill>
                  <a:srgbClr val="FFFF99"/>
                </a:solidFill>
                <a:cs typeface="Courier New" panose="02070309020205020404" pitchFamily="49" charset="0"/>
              </a:rPr>
              <a:t>físico</a:t>
            </a:r>
            <a:r>
              <a:rPr lang="en-US" sz="2000" dirty="0">
                <a:cs typeface="Courier New" panose="02070309020205020404" pitchFamily="49" charset="0"/>
              </a:rPr>
              <a:t> a </a:t>
            </a:r>
            <a:r>
              <a:rPr lang="en-US" sz="2000" dirty="0" err="1">
                <a:cs typeface="Courier New" panose="02070309020205020404" pitchFamily="49" charset="0"/>
              </a:rPr>
              <a:t>escribir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	</a:t>
            </a:r>
            <a:r>
              <a:rPr lang="en-US" sz="2000" dirty="0" err="1">
                <a:cs typeface="Courier New" panose="02070309020205020404" pitchFamily="49" charset="0"/>
              </a:rPr>
              <a:t>invoca</a:t>
            </a:r>
            <a:r>
              <a:rPr lang="en-US" sz="2000" dirty="0">
                <a:cs typeface="Courier New" panose="02070309020205020404" pitchFamily="49" charset="0"/>
              </a:rPr>
              <a:t> a la </a:t>
            </a:r>
            <a:r>
              <a:rPr lang="en-US" sz="2000" dirty="0" err="1">
                <a:cs typeface="Courier New" panose="02070309020205020404" pitchFamily="49" charset="0"/>
              </a:rPr>
              <a:t>función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vdwritesector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s-MX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9376" y="5157192"/>
            <a:ext cx="11455380" cy="1200329"/>
          </a:xfrm>
          <a:prstGeom prst="rect">
            <a:avLst/>
          </a:prstGeom>
          <a:solidFill>
            <a:srgbClr val="8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vdwritesector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drive,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99CC"/>
                </a:solidFill>
                <a:latin typeface="Consolas" panose="020B0609020204030204" pitchFamily="49" charset="0"/>
              </a:rPr>
              <a:t>head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CFFCC"/>
                </a:solidFill>
                <a:latin typeface="Consolas" panose="020B0609020204030204" pitchFamily="49" charset="0"/>
              </a:rPr>
              <a:t>cylinder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nsolas" panose="020B0609020204030204" pitchFamily="49" charset="0"/>
              </a:rPr>
              <a:t>sector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nsecs</a:t>
            </a:r>
            <a:r>
              <a:rPr lang="en-US" b="1" dirty="0">
                <a:latin typeface="Consolas" panose="020B0609020204030204" pitchFamily="49" charset="0"/>
              </a:rPr>
              <a:t>, char *buffer)</a:t>
            </a: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+mj-lt"/>
              </a:rPr>
              <a:t>Realiza</a:t>
            </a:r>
            <a:r>
              <a:rPr lang="en-US" dirty="0">
                <a:latin typeface="+mj-lt"/>
              </a:rPr>
              <a:t> la </a:t>
            </a:r>
            <a:r>
              <a:rPr lang="en-US" dirty="0" err="1">
                <a:latin typeface="+mj-lt"/>
              </a:rPr>
              <a:t>operación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escritura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el </a:t>
            </a:r>
            <a:r>
              <a:rPr lang="en-US" dirty="0" err="1">
                <a:latin typeface="+mj-lt"/>
              </a:rPr>
              <a:t>cilindro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superficie</a:t>
            </a:r>
            <a:r>
              <a:rPr lang="en-US" dirty="0">
                <a:latin typeface="+mj-lt"/>
              </a:rPr>
              <a:t> y sector </a:t>
            </a:r>
            <a:r>
              <a:rPr lang="en-US" dirty="0" err="1">
                <a:latin typeface="+mj-lt"/>
              </a:rPr>
              <a:t>físico</a:t>
            </a:r>
            <a:r>
              <a:rPr lang="en-US" dirty="0">
                <a:latin typeface="+mj-lt"/>
              </a:rPr>
              <a:t> de la </a:t>
            </a:r>
            <a:r>
              <a:rPr lang="en-US" dirty="0" err="1">
                <a:latin typeface="+mj-lt"/>
              </a:rPr>
              <a:t>unidad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567608" y="2132856"/>
            <a:ext cx="1728192" cy="5040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/>
          <p:cNvCxnSpPr>
            <a:stCxn id="6" idx="2"/>
          </p:cNvCxnSpPr>
          <p:nvPr/>
        </p:nvCxnSpPr>
        <p:spPr>
          <a:xfrm>
            <a:off x="3431704" y="2636912"/>
            <a:ext cx="1944216" cy="95584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2207568" y="3913311"/>
            <a:ext cx="1080120" cy="504056"/>
          </a:xfrm>
          <a:prstGeom prst="rect">
            <a:avLst/>
          </a:prstGeom>
          <a:noFill/>
          <a:ln w="5715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 recto de flecha 12"/>
          <p:cNvCxnSpPr>
            <a:stCxn id="12" idx="2"/>
          </p:cNvCxnSpPr>
          <p:nvPr/>
        </p:nvCxnSpPr>
        <p:spPr>
          <a:xfrm>
            <a:off x="2747628" y="4417367"/>
            <a:ext cx="2052228" cy="883841"/>
          </a:xfrm>
          <a:prstGeom prst="straightConnector1">
            <a:avLst/>
          </a:prstGeom>
          <a:ln w="57150">
            <a:solidFill>
              <a:srgbClr val="FF99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359696" y="3913311"/>
            <a:ext cx="936104" cy="504056"/>
          </a:xfrm>
          <a:prstGeom prst="rect">
            <a:avLst/>
          </a:prstGeom>
          <a:noFill/>
          <a:ln w="57150"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/>
          <p:cNvCxnSpPr>
            <a:stCxn id="15" idx="2"/>
          </p:cNvCxnSpPr>
          <p:nvPr/>
        </p:nvCxnSpPr>
        <p:spPr>
          <a:xfrm>
            <a:off x="3827748" y="4417367"/>
            <a:ext cx="2340260" cy="883841"/>
          </a:xfrm>
          <a:prstGeom prst="straightConnector1">
            <a:avLst/>
          </a:prstGeom>
          <a:ln w="57150">
            <a:solidFill>
              <a:srgbClr val="CCFF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4439816" y="3913311"/>
            <a:ext cx="1404156" cy="504056"/>
          </a:xfrm>
          <a:prstGeom prst="rect">
            <a:avLst/>
          </a:prstGeom>
          <a:noFill/>
          <a:ln w="57150"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/>
          <p:cNvCxnSpPr>
            <a:stCxn id="18" idx="2"/>
          </p:cNvCxnSpPr>
          <p:nvPr/>
        </p:nvCxnSpPr>
        <p:spPr>
          <a:xfrm>
            <a:off x="5141894" y="4417367"/>
            <a:ext cx="2898322" cy="883841"/>
          </a:xfrm>
          <a:prstGeom prst="straightConnector1">
            <a:avLst/>
          </a:prstGeom>
          <a:ln w="5715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248128" y="1556792"/>
            <a:ext cx="357142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3200" dirty="0"/>
              <a:t>Escritura de bloques</a:t>
            </a:r>
          </a:p>
        </p:txBody>
      </p:sp>
    </p:spTree>
    <p:extLst>
      <p:ext uri="{BB962C8B-B14F-4D97-AF65-F5344CB8AC3E}">
        <p14:creationId xmlns:p14="http://schemas.microsoft.com/office/powerpoint/2010/main" val="19476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5" grpId="0" animBg="1"/>
      <p:bldP spid="18" grpId="0" animBg="1"/>
      <p:bldP spid="2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sz="4100" dirty="0">
                <a:solidFill>
                  <a:srgbClr val="FF0000"/>
                </a:solidFill>
              </a:rPr>
              <a:t>Nodos i</a:t>
            </a:r>
          </a:p>
          <a:p>
            <a:r>
              <a:rPr lang="es-MX" dirty="0"/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44569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Nodos 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Nodo índice </a:t>
            </a:r>
          </a:p>
          <a:p>
            <a:r>
              <a:rPr lang="es-MX" dirty="0"/>
              <a:t>Estructura de datos propia de los sistemas de archivos.</a:t>
            </a:r>
          </a:p>
          <a:p>
            <a:pPr lvl="1"/>
            <a:r>
              <a:rPr lang="es-MX" dirty="0"/>
              <a:t>Común en los sistemas operativos tipo UNIX, por ejemplo Linux</a:t>
            </a:r>
          </a:p>
          <a:p>
            <a:r>
              <a:rPr lang="es-MX" dirty="0"/>
              <a:t>Un nodo-i contiene la descripción de:</a:t>
            </a:r>
          </a:p>
          <a:p>
            <a:pPr lvl="1"/>
            <a:r>
              <a:rPr lang="es-MX" dirty="0"/>
              <a:t>Un archivo regular</a:t>
            </a:r>
          </a:p>
          <a:p>
            <a:pPr lvl="1"/>
            <a:r>
              <a:rPr lang="es-MX" dirty="0"/>
              <a:t>Un directorio</a:t>
            </a:r>
          </a:p>
          <a:p>
            <a:pPr lvl="1"/>
            <a:r>
              <a:rPr lang="es-MX" dirty="0"/>
              <a:t>Enlaces simbólicos</a:t>
            </a:r>
          </a:p>
          <a:p>
            <a:pPr lvl="2"/>
            <a:r>
              <a:rPr lang="es-MX" dirty="0"/>
              <a:t>Puede tener más de un nombre en distintos o incluso en el mismo directorio</a:t>
            </a:r>
          </a:p>
        </p:txBody>
      </p:sp>
    </p:spTree>
    <p:extLst>
      <p:ext uri="{BB962C8B-B14F-4D97-AF65-F5344CB8AC3E}">
        <p14:creationId xmlns:p14="http://schemas.microsoft.com/office/powerpoint/2010/main" val="132881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Nodos 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11424" y="5334536"/>
            <a:ext cx="2318048" cy="974784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Apuntadores a bloques</a:t>
            </a:r>
          </a:p>
        </p:txBody>
      </p:sp>
      <p:cxnSp>
        <p:nvCxnSpPr>
          <p:cNvPr id="19" name="Conector recto de flecha 18"/>
          <p:cNvCxnSpPr>
            <a:stCxn id="16" idx="3"/>
            <a:endCxn id="65" idx="1"/>
          </p:cNvCxnSpPr>
          <p:nvPr/>
        </p:nvCxnSpPr>
        <p:spPr>
          <a:xfrm flipV="1">
            <a:off x="3229472" y="1619692"/>
            <a:ext cx="1080120" cy="4202236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6" idx="3"/>
            <a:endCxn id="66" idx="1"/>
          </p:cNvCxnSpPr>
          <p:nvPr/>
        </p:nvCxnSpPr>
        <p:spPr>
          <a:xfrm flipV="1">
            <a:off x="3229472" y="2384777"/>
            <a:ext cx="1080120" cy="3437151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6" idx="3"/>
            <a:endCxn id="67" idx="1"/>
          </p:cNvCxnSpPr>
          <p:nvPr/>
        </p:nvCxnSpPr>
        <p:spPr>
          <a:xfrm flipV="1">
            <a:off x="3229472" y="3173865"/>
            <a:ext cx="1080120" cy="2648063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6" idx="3"/>
            <a:endCxn id="68" idx="1"/>
          </p:cNvCxnSpPr>
          <p:nvPr/>
        </p:nvCxnSpPr>
        <p:spPr>
          <a:xfrm flipV="1">
            <a:off x="3229472" y="3938019"/>
            <a:ext cx="1080120" cy="1883909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/>
          <p:cNvSpPr/>
          <p:nvPr/>
        </p:nvSpPr>
        <p:spPr>
          <a:xfrm>
            <a:off x="4309592" y="1295656"/>
            <a:ext cx="1368152" cy="648072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sp>
        <p:nvSpPr>
          <p:cNvPr id="66" name="Rectángulo 65"/>
          <p:cNvSpPr/>
          <p:nvPr/>
        </p:nvSpPr>
        <p:spPr>
          <a:xfrm>
            <a:off x="4309592" y="2060741"/>
            <a:ext cx="1368152" cy="648072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4309592" y="2849829"/>
            <a:ext cx="1368152" cy="648072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4309592" y="3613983"/>
            <a:ext cx="1368152" cy="648072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33508"/>
              </p:ext>
            </p:extLst>
          </p:nvPr>
        </p:nvGraphicFramePr>
        <p:xfrm>
          <a:off x="911424" y="1412776"/>
          <a:ext cx="2318048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880">
                  <a:extLst>
                    <a:ext uri="{9D8B030D-6E8A-4147-A177-3AD203B41FA5}">
                      <a16:colId xmlns:a16="http://schemas.microsoft.com/office/drawing/2014/main" val="227238522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794291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solidFill>
                            <a:schemeClr val="bg1"/>
                          </a:solidFill>
                        </a:rPr>
                        <a:t>Atributos del archivo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1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22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bg1"/>
                          </a:solidFill>
                        </a:rPr>
                        <a:t>Nombre</a:t>
                      </a:r>
                      <a:r>
                        <a:rPr lang="es-MX" sz="1600" b="1" baseline="0" dirty="0">
                          <a:solidFill>
                            <a:schemeClr val="bg1"/>
                          </a:solidFill>
                        </a:rPr>
                        <a:t> del archivo</a:t>
                      </a:r>
                      <a:endParaRPr lang="es-MX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04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bg1"/>
                          </a:solidFill>
                        </a:rPr>
                        <a:t>Usuario dueño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7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bg1"/>
                          </a:solidFill>
                        </a:rPr>
                        <a:t>Grupo dueño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0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bg1"/>
                          </a:solidFill>
                        </a:rPr>
                        <a:t>Permisos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5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bg1"/>
                          </a:solidFill>
                        </a:rPr>
                        <a:t>Fecha/Hora de creación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93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bg1"/>
                          </a:solidFill>
                        </a:rPr>
                        <a:t>Fecha/hora de modificación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solidFill>
                            <a:schemeClr val="bg1"/>
                          </a:solidFill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dirty="0">
                          <a:solidFill>
                            <a:schemeClr val="bg1"/>
                          </a:solidFill>
                        </a:rPr>
                        <a:t>Tamaño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46813"/>
                  </a:ext>
                </a:extLst>
              </a:tr>
            </a:tbl>
          </a:graphicData>
        </a:graphic>
      </p:graphicFrame>
      <p:grpSp>
        <p:nvGrpSpPr>
          <p:cNvPr id="53" name="Grupo 52"/>
          <p:cNvGrpSpPr/>
          <p:nvPr/>
        </p:nvGrpSpPr>
        <p:grpSpPr>
          <a:xfrm>
            <a:off x="6334132" y="4175763"/>
            <a:ext cx="5688632" cy="510271"/>
            <a:chOff x="6096000" y="2558690"/>
            <a:chExt cx="5688632" cy="510271"/>
          </a:xfrm>
        </p:grpSpPr>
        <p:sp>
          <p:nvSpPr>
            <p:cNvPr id="22" name="Rectángulo 21"/>
            <p:cNvSpPr/>
            <p:nvPr/>
          </p:nvSpPr>
          <p:spPr>
            <a:xfrm>
              <a:off x="10776520" y="2558690"/>
              <a:ext cx="1008112" cy="5071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>
                  <a:latin typeface="+mj-lt"/>
                  <a:cs typeface="Courier New" panose="02070309020205020404" pitchFamily="49" charset="0"/>
                </a:rPr>
                <a:t>Segundos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8832304" y="2558690"/>
              <a:ext cx="936104" cy="5071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cs typeface="Courier New" panose="02070309020205020404" pitchFamily="49" charset="0"/>
                </a:rPr>
                <a:t>Horas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9768408" y="2558691"/>
              <a:ext cx="1008112" cy="5102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+mj-lt"/>
                  <a:cs typeface="Courier New" panose="02070309020205020404" pitchFamily="49" charset="0"/>
                </a:rPr>
                <a:t>Minutos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7896200" y="2558690"/>
              <a:ext cx="936104" cy="5071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latin typeface="+mj-lt"/>
                  <a:cs typeface="Courier New" panose="02070309020205020404" pitchFamily="49" charset="0"/>
                </a:rPr>
                <a:t>Dia</a:t>
              </a:r>
              <a:endParaRPr lang="es-MX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7107854" y="2558691"/>
              <a:ext cx="783704" cy="5102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+mj-lt"/>
                  <a:cs typeface="Courier New" panose="02070309020205020404" pitchFamily="49" charset="0"/>
                </a:rPr>
                <a:t>Mes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6096000" y="2558690"/>
              <a:ext cx="1008112" cy="50716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latin typeface="+mj-lt"/>
                  <a:cs typeface="Courier New" panose="02070309020205020404" pitchFamily="49" charset="0"/>
                </a:rPr>
                <a:t>Año</a:t>
              </a:r>
            </a:p>
          </p:txBody>
        </p:sp>
      </p:grpSp>
      <p:sp>
        <p:nvSpPr>
          <p:cNvPr id="24" name="Abrir llave 23"/>
          <p:cNvSpPr/>
          <p:nvPr/>
        </p:nvSpPr>
        <p:spPr>
          <a:xfrm rot="5400000">
            <a:off x="11302683" y="3242766"/>
            <a:ext cx="432048" cy="10081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Abrir llave 36"/>
          <p:cNvSpPr/>
          <p:nvPr/>
        </p:nvSpPr>
        <p:spPr>
          <a:xfrm rot="5400000">
            <a:off x="10298111" y="3242766"/>
            <a:ext cx="432048" cy="10081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Abrir llave 37"/>
          <p:cNvSpPr/>
          <p:nvPr/>
        </p:nvSpPr>
        <p:spPr>
          <a:xfrm rot="5400000">
            <a:off x="9322464" y="3278770"/>
            <a:ext cx="432048" cy="93610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Abrir llave 38"/>
          <p:cNvSpPr/>
          <p:nvPr/>
        </p:nvSpPr>
        <p:spPr>
          <a:xfrm rot="5400000">
            <a:off x="8384924" y="3275564"/>
            <a:ext cx="432048" cy="94251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Abrir llave 39"/>
          <p:cNvSpPr/>
          <p:nvPr/>
        </p:nvSpPr>
        <p:spPr>
          <a:xfrm rot="5400000">
            <a:off x="7522264" y="3350778"/>
            <a:ext cx="432048" cy="79208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Abrir llave 40"/>
          <p:cNvSpPr/>
          <p:nvPr/>
        </p:nvSpPr>
        <p:spPr>
          <a:xfrm rot="5400000">
            <a:off x="6618625" y="3222641"/>
            <a:ext cx="432048" cy="10081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/>
          <p:cNvSpPr txBox="1"/>
          <p:nvPr/>
        </p:nvSpPr>
        <p:spPr>
          <a:xfrm>
            <a:off x="10162584" y="316457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 bits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11124508" y="316457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 bits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9181105" y="31738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 bits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8265513" y="31738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 bits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378332" y="31738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 bits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6453157" y="31738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 bits</a:t>
            </a: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944979" y="4103352"/>
            <a:ext cx="3392895" cy="1741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 flipV="1">
            <a:off x="2941440" y="4554959"/>
            <a:ext cx="3396434" cy="71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o 60"/>
          <p:cNvGrpSpPr/>
          <p:nvPr/>
        </p:nvGrpSpPr>
        <p:grpSpPr>
          <a:xfrm>
            <a:off x="7539096" y="2152459"/>
            <a:ext cx="3585412" cy="464636"/>
            <a:chOff x="7223614" y="1943728"/>
            <a:chExt cx="3585412" cy="464636"/>
          </a:xfrm>
        </p:grpSpPr>
        <p:sp>
          <p:nvSpPr>
            <p:cNvPr id="60" name="Rectángulo 59"/>
            <p:cNvSpPr/>
            <p:nvPr/>
          </p:nvSpPr>
          <p:spPr>
            <a:xfrm>
              <a:off x="8654736" y="1943728"/>
              <a:ext cx="715561" cy="4646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endParaRPr lang="es-MX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9377904" y="1943728"/>
              <a:ext cx="715561" cy="4646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endParaRPr lang="es-MX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10093465" y="1943728"/>
              <a:ext cx="715561" cy="4646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rwx</a:t>
              </a:r>
              <a:endParaRPr lang="es-MX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7223614" y="1943728"/>
              <a:ext cx="1431122" cy="4646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xxxxxxx</a:t>
              </a:r>
              <a:endParaRPr lang="es-MX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2" name="Abrir llave 71"/>
          <p:cNvSpPr/>
          <p:nvPr/>
        </p:nvSpPr>
        <p:spPr>
          <a:xfrm rot="5400000">
            <a:off x="10527621" y="1516310"/>
            <a:ext cx="432048" cy="66939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8957382" y="126876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dueño</a:t>
            </a:r>
          </a:p>
        </p:txBody>
      </p:sp>
      <p:sp>
        <p:nvSpPr>
          <p:cNvPr id="74" name="Abrir llave 73"/>
          <p:cNvSpPr/>
          <p:nvPr/>
        </p:nvSpPr>
        <p:spPr>
          <a:xfrm rot="5400000">
            <a:off x="9835141" y="1510125"/>
            <a:ext cx="432048" cy="66939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Abrir llave 74"/>
          <p:cNvSpPr/>
          <p:nvPr/>
        </p:nvSpPr>
        <p:spPr>
          <a:xfrm rot="5400000">
            <a:off x="9135056" y="1510125"/>
            <a:ext cx="432048" cy="66939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Abrir llave 75"/>
          <p:cNvSpPr/>
          <p:nvPr/>
        </p:nvSpPr>
        <p:spPr>
          <a:xfrm rot="5400000">
            <a:off x="8046371" y="1121131"/>
            <a:ext cx="432048" cy="144659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7" name="CuadroTexto 76"/>
          <p:cNvSpPr txBox="1"/>
          <p:nvPr/>
        </p:nvSpPr>
        <p:spPr>
          <a:xfrm>
            <a:off x="9685779" y="125946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grupo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10407515" y="1259468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otros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7708430" y="1004496"/>
            <a:ext cx="151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Atributos adicionales</a:t>
            </a:r>
          </a:p>
        </p:txBody>
      </p:sp>
      <p:cxnSp>
        <p:nvCxnSpPr>
          <p:cNvPr id="80" name="Conector recto de flecha 79"/>
          <p:cNvCxnSpPr>
            <a:endCxn id="71" idx="1"/>
          </p:cNvCxnSpPr>
          <p:nvPr/>
        </p:nvCxnSpPr>
        <p:spPr>
          <a:xfrm flipV="1">
            <a:off x="2935928" y="2384777"/>
            <a:ext cx="4603168" cy="12340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rir llave 62"/>
          <p:cNvSpPr/>
          <p:nvPr/>
        </p:nvSpPr>
        <p:spPr>
          <a:xfrm>
            <a:off x="483982" y="1412776"/>
            <a:ext cx="283426" cy="4896544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 rot="16200000">
            <a:off x="-228938" y="3724881"/>
            <a:ext cx="97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64 bytes</a:t>
            </a:r>
          </a:p>
        </p:txBody>
      </p:sp>
    </p:spTree>
    <p:extLst>
      <p:ext uri="{BB962C8B-B14F-4D97-AF65-F5344CB8AC3E}">
        <p14:creationId xmlns:p14="http://schemas.microsoft.com/office/powerpoint/2010/main" val="31608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500"/>
                            </p:stCondLst>
                            <p:childTnLst>
                              <p:par>
                                <p:cTn id="2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24" grpId="0" animBg="1"/>
      <p:bldP spid="24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25" grpId="0"/>
      <p:bldP spid="25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72" grpId="0" animBg="1"/>
      <p:bldP spid="72" grpId="1" animBg="1"/>
      <p:bldP spid="73" grpId="0"/>
      <p:bldP spid="73" grpId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77" grpId="1"/>
      <p:bldP spid="78" grpId="0"/>
      <p:bldP spid="78" grpId="1"/>
      <p:bldP spid="79" grpId="0"/>
      <p:bldP spid="79" grpId="1"/>
      <p:bldP spid="63" grpId="0" animBg="1"/>
      <p:bldP spid="6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Nodos i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11424" y="1412776"/>
            <a:ext cx="23180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 del archivo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11424" y="198884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11424" y="234888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600" b="1" dirty="0"/>
              <a:t>2</a:t>
            </a:r>
            <a:endParaRPr lang="es-MX" sz="1400" b="1" dirty="0"/>
          </a:p>
        </p:txBody>
      </p:sp>
      <p:sp>
        <p:nvSpPr>
          <p:cNvPr id="7" name="Rectángulo 6"/>
          <p:cNvSpPr/>
          <p:nvPr/>
        </p:nvSpPr>
        <p:spPr>
          <a:xfrm>
            <a:off x="911424" y="270892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600" b="1" dirty="0"/>
              <a:t>3</a:t>
            </a:r>
            <a:endParaRPr lang="es-MX" sz="1400" b="1" dirty="0"/>
          </a:p>
        </p:txBody>
      </p:sp>
      <p:sp>
        <p:nvSpPr>
          <p:cNvPr id="8" name="Rectángulo 7"/>
          <p:cNvSpPr/>
          <p:nvPr/>
        </p:nvSpPr>
        <p:spPr>
          <a:xfrm>
            <a:off x="911424" y="306896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600" b="1" dirty="0"/>
              <a:t>4</a:t>
            </a:r>
            <a:endParaRPr lang="es-MX" sz="1400" b="1" dirty="0"/>
          </a:p>
        </p:txBody>
      </p:sp>
      <p:sp>
        <p:nvSpPr>
          <p:cNvPr id="9" name="Rectángulo 8"/>
          <p:cNvSpPr/>
          <p:nvPr/>
        </p:nvSpPr>
        <p:spPr>
          <a:xfrm>
            <a:off x="911424" y="342900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400" b="1" dirty="0"/>
              <a:t>0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911424" y="378904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400" b="1" dirty="0"/>
              <a:t>0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11424" y="414908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400" b="1" dirty="0"/>
              <a:t>0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11424" y="450912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400" b="1" dirty="0"/>
              <a:t>0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11424" y="486916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400" b="1" dirty="0"/>
              <a:t>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11424" y="522920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</a:t>
            </a:r>
            <a:r>
              <a:rPr lang="es-MX" sz="1400" b="1" dirty="0"/>
              <a:t>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11424" y="5589240"/>
            <a:ext cx="2318048" cy="360040"/>
          </a:xfrm>
          <a:prstGeom prst="rect">
            <a:avLst/>
          </a:prstGeom>
          <a:solidFill>
            <a:srgbClr val="8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indirecto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11424" y="5949280"/>
            <a:ext cx="2318048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indirecto doble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309592" y="1295656"/>
            <a:ext cx="1368152" cy="648072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cxnSp>
        <p:nvCxnSpPr>
          <p:cNvPr id="19" name="Conector recto de flecha 18"/>
          <p:cNvCxnSpPr>
            <a:stCxn id="5" idx="3"/>
            <a:endCxn id="17" idx="1"/>
          </p:cNvCxnSpPr>
          <p:nvPr/>
        </p:nvCxnSpPr>
        <p:spPr>
          <a:xfrm flipV="1">
            <a:off x="3229472" y="1619692"/>
            <a:ext cx="1080120" cy="549168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4309592" y="2060741"/>
            <a:ext cx="1368152" cy="648072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cxnSp>
        <p:nvCxnSpPr>
          <p:cNvPr id="21" name="Conector recto de flecha 20"/>
          <p:cNvCxnSpPr>
            <a:stCxn id="6" idx="3"/>
            <a:endCxn id="20" idx="1"/>
          </p:cNvCxnSpPr>
          <p:nvPr/>
        </p:nvCxnSpPr>
        <p:spPr>
          <a:xfrm flipV="1">
            <a:off x="3229472" y="2384777"/>
            <a:ext cx="1080120" cy="144123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4309592" y="2849829"/>
            <a:ext cx="1368152" cy="648072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cxnSp>
        <p:nvCxnSpPr>
          <p:cNvPr id="27" name="Conector recto de flecha 26"/>
          <p:cNvCxnSpPr>
            <a:stCxn id="7" idx="3"/>
            <a:endCxn id="26" idx="1"/>
          </p:cNvCxnSpPr>
          <p:nvPr/>
        </p:nvCxnSpPr>
        <p:spPr>
          <a:xfrm>
            <a:off x="3229472" y="2888940"/>
            <a:ext cx="1080120" cy="284925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/>
          <p:cNvSpPr/>
          <p:nvPr/>
        </p:nvSpPr>
        <p:spPr>
          <a:xfrm>
            <a:off x="4309592" y="3613983"/>
            <a:ext cx="1368152" cy="648072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cxnSp>
        <p:nvCxnSpPr>
          <p:cNvPr id="29" name="Conector recto de flecha 28"/>
          <p:cNvCxnSpPr>
            <a:stCxn id="8" idx="3"/>
            <a:endCxn id="28" idx="1"/>
          </p:cNvCxnSpPr>
          <p:nvPr/>
        </p:nvCxnSpPr>
        <p:spPr>
          <a:xfrm>
            <a:off x="3229472" y="3248980"/>
            <a:ext cx="1080120" cy="689039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296173" y="12987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294803" y="205155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2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301480" y="306896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3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3324287" y="3892622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Bloque 4</a:t>
            </a:r>
          </a:p>
        </p:txBody>
      </p:sp>
      <p:sp>
        <p:nvSpPr>
          <p:cNvPr id="32" name="Abrir llave 31"/>
          <p:cNvSpPr/>
          <p:nvPr/>
        </p:nvSpPr>
        <p:spPr>
          <a:xfrm>
            <a:off x="483981" y="1943728"/>
            <a:ext cx="332627" cy="436559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 rot="16200000">
            <a:off x="-1940500" y="3892404"/>
            <a:ext cx="446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24 bytes, 12 campos apuntadores de 16 bits</a:t>
            </a:r>
          </a:p>
        </p:txBody>
      </p:sp>
      <p:sp>
        <p:nvSpPr>
          <p:cNvPr id="22" name="Elipse 21"/>
          <p:cNvSpPr/>
          <p:nvPr/>
        </p:nvSpPr>
        <p:spPr>
          <a:xfrm>
            <a:off x="2654471" y="3429000"/>
            <a:ext cx="432048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Elipse 33"/>
          <p:cNvSpPr/>
          <p:nvPr/>
        </p:nvSpPr>
        <p:spPr>
          <a:xfrm>
            <a:off x="2639616" y="4151810"/>
            <a:ext cx="432048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/>
          <p:cNvSpPr/>
          <p:nvPr/>
        </p:nvSpPr>
        <p:spPr>
          <a:xfrm>
            <a:off x="2649164" y="3793135"/>
            <a:ext cx="432048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/>
          <p:cNvSpPr/>
          <p:nvPr/>
        </p:nvSpPr>
        <p:spPr>
          <a:xfrm>
            <a:off x="2668788" y="4505025"/>
            <a:ext cx="432048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Elipse 36"/>
          <p:cNvSpPr/>
          <p:nvPr/>
        </p:nvSpPr>
        <p:spPr>
          <a:xfrm>
            <a:off x="2653933" y="5227835"/>
            <a:ext cx="432048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/>
          <p:cNvSpPr/>
          <p:nvPr/>
        </p:nvSpPr>
        <p:spPr>
          <a:xfrm>
            <a:off x="2663481" y="4869160"/>
            <a:ext cx="432048" cy="3600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/>
          <p:cNvSpPr txBox="1"/>
          <p:nvPr/>
        </p:nvSpPr>
        <p:spPr>
          <a:xfrm>
            <a:off x="6240016" y="2168860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Los apuntadores a bloque son de 16 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400" dirty="0"/>
              <a:t>Máximo 65535 bloques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Cada apuntador indica un bloque del archivo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Si el apuntador es 0 entonces no apunta a ningún bloque</a:t>
            </a:r>
          </a:p>
        </p:txBody>
      </p:sp>
      <p:sp>
        <p:nvSpPr>
          <p:cNvPr id="39" name="Elipse 38"/>
          <p:cNvSpPr/>
          <p:nvPr/>
        </p:nvSpPr>
        <p:spPr>
          <a:xfrm>
            <a:off x="2625299" y="1988840"/>
            <a:ext cx="432048" cy="360040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/>
          <p:cNvSpPr/>
          <p:nvPr/>
        </p:nvSpPr>
        <p:spPr>
          <a:xfrm>
            <a:off x="2610444" y="2711650"/>
            <a:ext cx="432048" cy="360040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2619992" y="2352975"/>
            <a:ext cx="432048" cy="360040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2639616" y="3064865"/>
            <a:ext cx="432048" cy="360040"/>
          </a:xfrm>
          <a:prstGeom prst="ellipse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/>
          <p:cNvSpPr txBox="1"/>
          <p:nvPr/>
        </p:nvSpPr>
        <p:spPr>
          <a:xfrm>
            <a:off x="4727848" y="5049180"/>
            <a:ext cx="7043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Con 10 apuntadores un archivo podría medir 10 </a:t>
            </a:r>
            <a:r>
              <a:rPr lang="es-MX" sz="2400" dirty="0" err="1"/>
              <a:t>Kbytes</a:t>
            </a: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Un archivo de texto nada mas</a:t>
            </a:r>
          </a:p>
        </p:txBody>
      </p:sp>
    </p:spTree>
    <p:extLst>
      <p:ext uri="{BB962C8B-B14F-4D97-AF65-F5344CB8AC3E}">
        <p14:creationId xmlns:p14="http://schemas.microsoft.com/office/powerpoint/2010/main" val="286729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de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Preguntas:</a:t>
            </a:r>
          </a:p>
          <a:p>
            <a:pPr lvl="1"/>
            <a:r>
              <a:rPr lang="es-MX" dirty="0"/>
              <a:t>¿Por qué no normalmente no puedo guardar archivos de más de 4 Gb en mi memoria USB?</a:t>
            </a:r>
          </a:p>
          <a:p>
            <a:pPr lvl="1"/>
            <a:r>
              <a:rPr lang="es-MX" dirty="0"/>
              <a:t>¿Por qué no puedo usar memorias USB de más de 32 Gb en mis reproductores de música?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4165602"/>
            <a:ext cx="2143125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535" y="4529607"/>
            <a:ext cx="2867025" cy="15906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60876"/>
            <a:ext cx="2952750" cy="155257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2999656" y="4869160"/>
            <a:ext cx="1656184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2983137" y="4371320"/>
            <a:ext cx="131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Máximo 4 </a:t>
            </a:r>
            <a:r>
              <a:rPr lang="es-MX" b="1" dirty="0" err="1">
                <a:solidFill>
                  <a:srgbClr val="FF0000"/>
                </a:solidFill>
              </a:rPr>
              <a:t>Gbytes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659400" y="4371319"/>
            <a:ext cx="131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Máximo 32 </a:t>
            </a:r>
            <a:r>
              <a:rPr lang="es-MX" b="1" dirty="0" err="1">
                <a:solidFill>
                  <a:srgbClr val="FF0000"/>
                </a:solidFill>
              </a:rPr>
              <a:t>Gbytes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13" name="Flecha derecha 12"/>
          <p:cNvSpPr/>
          <p:nvPr/>
        </p:nvSpPr>
        <p:spPr>
          <a:xfrm>
            <a:off x="6464615" y="4877123"/>
            <a:ext cx="1656184" cy="7200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15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Nodos i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11424" y="1412776"/>
            <a:ext cx="2318048" cy="57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 del archivo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11424" y="198884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11424" y="234888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2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11424" y="270892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3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11424" y="306896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4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11424" y="342900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5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911424" y="378904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6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11424" y="414908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7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11424" y="450912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8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11424" y="486916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11424" y="522920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11424" y="5589240"/>
            <a:ext cx="2318048" cy="360040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indirecto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11424" y="5949280"/>
            <a:ext cx="2318048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indirecto doble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309592" y="1268760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cxnSp>
        <p:nvCxnSpPr>
          <p:cNvPr id="19" name="Conector recto de flecha 18"/>
          <p:cNvCxnSpPr>
            <a:stCxn id="5" idx="3"/>
            <a:endCxn id="17" idx="1"/>
          </p:cNvCxnSpPr>
          <p:nvPr/>
        </p:nvCxnSpPr>
        <p:spPr>
          <a:xfrm flipV="1">
            <a:off x="3229472" y="1412827"/>
            <a:ext cx="1080120" cy="756033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3"/>
            <a:endCxn id="30" idx="1"/>
          </p:cNvCxnSpPr>
          <p:nvPr/>
        </p:nvCxnSpPr>
        <p:spPr>
          <a:xfrm flipV="1">
            <a:off x="3229472" y="1817766"/>
            <a:ext cx="1080120" cy="711134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3"/>
            <a:endCxn id="31" idx="1"/>
          </p:cNvCxnSpPr>
          <p:nvPr/>
        </p:nvCxnSpPr>
        <p:spPr>
          <a:xfrm flipV="1">
            <a:off x="3229472" y="2205016"/>
            <a:ext cx="1080120" cy="683924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8" idx="3"/>
            <a:endCxn id="32" idx="1"/>
          </p:cNvCxnSpPr>
          <p:nvPr/>
        </p:nvCxnSpPr>
        <p:spPr>
          <a:xfrm flipV="1">
            <a:off x="3229472" y="2636963"/>
            <a:ext cx="1079538" cy="612017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13" idx="3"/>
            <a:endCxn id="60" idx="1"/>
          </p:cNvCxnSpPr>
          <p:nvPr/>
        </p:nvCxnSpPr>
        <p:spPr>
          <a:xfrm flipV="1">
            <a:off x="3229472" y="4761249"/>
            <a:ext cx="1105407" cy="287931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4" idx="3"/>
            <a:endCxn id="63" idx="1"/>
          </p:cNvCxnSpPr>
          <p:nvPr/>
        </p:nvCxnSpPr>
        <p:spPr>
          <a:xfrm flipV="1">
            <a:off x="3229472" y="5193195"/>
            <a:ext cx="1104893" cy="216025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4309592" y="1673699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309592" y="2060949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309010" y="2492896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309010" y="2924944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cxnSp>
        <p:nvCxnSpPr>
          <p:cNvPr id="36" name="Conector recto de flecha 35"/>
          <p:cNvCxnSpPr>
            <a:stCxn id="9" idx="3"/>
            <a:endCxn id="35" idx="1"/>
          </p:cNvCxnSpPr>
          <p:nvPr/>
        </p:nvCxnSpPr>
        <p:spPr>
          <a:xfrm flipV="1">
            <a:off x="3229472" y="3069011"/>
            <a:ext cx="1079538" cy="540009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0" idx="3"/>
            <a:endCxn id="40" idx="1"/>
          </p:cNvCxnSpPr>
          <p:nvPr/>
        </p:nvCxnSpPr>
        <p:spPr>
          <a:xfrm flipV="1">
            <a:off x="3229472" y="3501059"/>
            <a:ext cx="1079538" cy="468001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41" idx="1"/>
          </p:cNvCxnSpPr>
          <p:nvPr/>
        </p:nvCxnSpPr>
        <p:spPr>
          <a:xfrm flipV="1">
            <a:off x="3229472" y="3933208"/>
            <a:ext cx="1079538" cy="395892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2" idx="3"/>
            <a:endCxn id="42" idx="1"/>
          </p:cNvCxnSpPr>
          <p:nvPr/>
        </p:nvCxnSpPr>
        <p:spPr>
          <a:xfrm flipV="1">
            <a:off x="3229472" y="4365256"/>
            <a:ext cx="1079538" cy="323884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4309010" y="3356992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4309010" y="3789141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4309010" y="4221189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4334879" y="4617182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4334365" y="5049128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4296015" y="5517232"/>
            <a:ext cx="1368152" cy="814278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apuntadores</a:t>
            </a:r>
          </a:p>
        </p:txBody>
      </p:sp>
      <p:cxnSp>
        <p:nvCxnSpPr>
          <p:cNvPr id="66" name="Conector recto de flecha 65"/>
          <p:cNvCxnSpPr>
            <a:stCxn id="15" idx="3"/>
            <a:endCxn id="65" idx="1"/>
          </p:cNvCxnSpPr>
          <p:nvPr/>
        </p:nvCxnSpPr>
        <p:spPr>
          <a:xfrm>
            <a:off x="3229472" y="5769260"/>
            <a:ext cx="1066543" cy="155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65" idx="3"/>
            <a:endCxn id="97" idx="1"/>
          </p:cNvCxnSpPr>
          <p:nvPr/>
        </p:nvCxnSpPr>
        <p:spPr>
          <a:xfrm flipV="1">
            <a:off x="5664167" y="1736812"/>
            <a:ext cx="1404124" cy="4187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65" idx="3"/>
            <a:endCxn id="98" idx="1"/>
          </p:cNvCxnSpPr>
          <p:nvPr/>
        </p:nvCxnSpPr>
        <p:spPr>
          <a:xfrm flipV="1">
            <a:off x="5664167" y="2529001"/>
            <a:ext cx="1421848" cy="3395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65" idx="3"/>
            <a:endCxn id="103" idx="1"/>
          </p:cNvCxnSpPr>
          <p:nvPr/>
        </p:nvCxnSpPr>
        <p:spPr>
          <a:xfrm flipV="1">
            <a:off x="5664167" y="4110059"/>
            <a:ext cx="1413035" cy="18143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65" idx="3"/>
            <a:endCxn id="100" idx="1"/>
          </p:cNvCxnSpPr>
          <p:nvPr/>
        </p:nvCxnSpPr>
        <p:spPr>
          <a:xfrm flipV="1">
            <a:off x="5664167" y="3321089"/>
            <a:ext cx="1417381" cy="2603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 96"/>
          <p:cNvSpPr/>
          <p:nvPr/>
        </p:nvSpPr>
        <p:spPr>
          <a:xfrm>
            <a:off x="7068291" y="1412776"/>
            <a:ext cx="1368152" cy="648072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7086015" y="2204965"/>
            <a:ext cx="1368152" cy="648072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sp>
        <p:nvSpPr>
          <p:cNvPr id="100" name="Rectángulo 99"/>
          <p:cNvSpPr/>
          <p:nvPr/>
        </p:nvSpPr>
        <p:spPr>
          <a:xfrm>
            <a:off x="7081548" y="2997053"/>
            <a:ext cx="1368152" cy="648072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7077202" y="3786023"/>
            <a:ext cx="1368152" cy="648072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sp>
        <p:nvSpPr>
          <p:cNvPr id="104" name="Rectángulo 103"/>
          <p:cNvSpPr/>
          <p:nvPr/>
        </p:nvSpPr>
        <p:spPr>
          <a:xfrm>
            <a:off x="7094926" y="4578212"/>
            <a:ext cx="1368152" cy="648072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sp>
        <p:nvSpPr>
          <p:cNvPr id="105" name="Rectángulo 104"/>
          <p:cNvSpPr/>
          <p:nvPr/>
        </p:nvSpPr>
        <p:spPr>
          <a:xfrm>
            <a:off x="7090459" y="5805365"/>
            <a:ext cx="1368152" cy="648072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datos</a:t>
            </a:r>
          </a:p>
        </p:txBody>
      </p:sp>
      <p:cxnSp>
        <p:nvCxnSpPr>
          <p:cNvPr id="110" name="Conector recto de flecha 109"/>
          <p:cNvCxnSpPr>
            <a:stCxn id="65" idx="3"/>
            <a:endCxn id="105" idx="1"/>
          </p:cNvCxnSpPr>
          <p:nvPr/>
        </p:nvCxnSpPr>
        <p:spPr>
          <a:xfrm>
            <a:off x="5664167" y="5924371"/>
            <a:ext cx="1426292" cy="2050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65" idx="3"/>
            <a:endCxn id="104" idx="1"/>
          </p:cNvCxnSpPr>
          <p:nvPr/>
        </p:nvCxnSpPr>
        <p:spPr>
          <a:xfrm flipV="1">
            <a:off x="5664167" y="4902248"/>
            <a:ext cx="1430759" cy="1022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errar llave 2"/>
          <p:cNvSpPr/>
          <p:nvPr/>
        </p:nvSpPr>
        <p:spPr>
          <a:xfrm>
            <a:off x="5677744" y="5517232"/>
            <a:ext cx="490264" cy="814278"/>
          </a:xfrm>
          <a:prstGeom prst="rightBrace">
            <a:avLst>
              <a:gd name="adj1" fmla="val 29057"/>
              <a:gd name="adj2" fmla="val 48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6150272" y="5427221"/>
            <a:ext cx="318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2 sectores</a:t>
            </a:r>
          </a:p>
          <a:p>
            <a:r>
              <a:rPr lang="es-MX" b="1" dirty="0"/>
              <a:t>1024 bytes</a:t>
            </a:r>
          </a:p>
          <a:p>
            <a:r>
              <a:rPr lang="es-MX" dirty="0"/>
              <a:t>1024/2 =</a:t>
            </a:r>
            <a:r>
              <a:rPr lang="es-MX" sz="2000" b="1" dirty="0"/>
              <a:t>512 apuntadores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8760296" y="2200428"/>
            <a:ext cx="3240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Ahora un archivo puede tener 10+512=522 bloques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522 </a:t>
            </a:r>
            <a:r>
              <a:rPr lang="es-MX" sz="2400" dirty="0" err="1"/>
              <a:t>Kbytes</a:t>
            </a:r>
            <a:r>
              <a:rPr lang="es-MX" sz="2400" dirty="0"/>
              <a:t> máximo por archivo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Medio minuto de audio MP3 a 128 Kbps (Calidad media)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6331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7" grpId="0" animBg="1"/>
      <p:bldP spid="98" grpId="0" animBg="1"/>
      <p:bldP spid="100" grpId="0" animBg="1"/>
      <p:bldP spid="103" grpId="0" animBg="1"/>
      <p:bldP spid="104" grpId="0" animBg="1"/>
      <p:bldP spid="105" grpId="0" animBg="1"/>
      <p:bldP spid="3" grpId="0" animBg="1"/>
      <p:bldP spid="3" grpId="1" animBg="1"/>
      <p:bldP spid="18" grpId="0"/>
      <p:bldP spid="18" grpId="1"/>
      <p:bldP spid="2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Nodos i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11424" y="1412776"/>
            <a:ext cx="2318048" cy="578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 del archivo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11424" y="198884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11424" y="234888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2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11424" y="270892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3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11424" y="306896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4</a:t>
            </a:r>
          </a:p>
        </p:txBody>
      </p:sp>
      <p:sp>
        <p:nvSpPr>
          <p:cNvPr id="9" name="Rectángulo 8"/>
          <p:cNvSpPr/>
          <p:nvPr/>
        </p:nvSpPr>
        <p:spPr>
          <a:xfrm>
            <a:off x="911424" y="342900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5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911424" y="378904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6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11424" y="414908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7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911424" y="450912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8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911424" y="486916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9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11424" y="5229200"/>
            <a:ext cx="2318048" cy="360040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10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11424" y="5589240"/>
            <a:ext cx="2318048" cy="360040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indirecto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11424" y="5949280"/>
            <a:ext cx="2318048" cy="36004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indirecto doble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891121" y="1350396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cxnSp>
        <p:nvCxnSpPr>
          <p:cNvPr id="19" name="Conector recto de flecha 18"/>
          <p:cNvCxnSpPr>
            <a:stCxn id="5" idx="3"/>
            <a:endCxn id="17" idx="1"/>
          </p:cNvCxnSpPr>
          <p:nvPr/>
        </p:nvCxnSpPr>
        <p:spPr>
          <a:xfrm flipV="1">
            <a:off x="3229472" y="1494463"/>
            <a:ext cx="661649" cy="674397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3"/>
            <a:endCxn id="30" idx="1"/>
          </p:cNvCxnSpPr>
          <p:nvPr/>
        </p:nvCxnSpPr>
        <p:spPr>
          <a:xfrm flipV="1">
            <a:off x="3229472" y="1899402"/>
            <a:ext cx="661649" cy="629498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7" idx="3"/>
            <a:endCxn id="31" idx="1"/>
          </p:cNvCxnSpPr>
          <p:nvPr/>
        </p:nvCxnSpPr>
        <p:spPr>
          <a:xfrm flipV="1">
            <a:off x="3229472" y="2286652"/>
            <a:ext cx="661649" cy="602288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8" idx="3"/>
            <a:endCxn id="32" idx="1"/>
          </p:cNvCxnSpPr>
          <p:nvPr/>
        </p:nvCxnSpPr>
        <p:spPr>
          <a:xfrm flipV="1">
            <a:off x="3229472" y="2718599"/>
            <a:ext cx="661067" cy="530381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13" idx="3"/>
            <a:endCxn id="60" idx="1"/>
          </p:cNvCxnSpPr>
          <p:nvPr/>
        </p:nvCxnSpPr>
        <p:spPr>
          <a:xfrm flipV="1">
            <a:off x="3229472" y="4842885"/>
            <a:ext cx="686936" cy="206295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14" idx="3"/>
            <a:endCxn id="63" idx="1"/>
          </p:cNvCxnSpPr>
          <p:nvPr/>
        </p:nvCxnSpPr>
        <p:spPr>
          <a:xfrm flipV="1">
            <a:off x="3229472" y="5274831"/>
            <a:ext cx="686422" cy="134389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3891121" y="1755335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891121" y="2142585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3890539" y="2574532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3890539" y="3006580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cxnSp>
        <p:nvCxnSpPr>
          <p:cNvPr id="36" name="Conector recto de flecha 35"/>
          <p:cNvCxnSpPr>
            <a:stCxn id="9" idx="3"/>
            <a:endCxn id="35" idx="1"/>
          </p:cNvCxnSpPr>
          <p:nvPr/>
        </p:nvCxnSpPr>
        <p:spPr>
          <a:xfrm flipV="1">
            <a:off x="3229472" y="3150647"/>
            <a:ext cx="661067" cy="458373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0" idx="3"/>
            <a:endCxn id="40" idx="1"/>
          </p:cNvCxnSpPr>
          <p:nvPr/>
        </p:nvCxnSpPr>
        <p:spPr>
          <a:xfrm flipV="1">
            <a:off x="3229472" y="3582695"/>
            <a:ext cx="661067" cy="386365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3"/>
            <a:endCxn id="41" idx="1"/>
          </p:cNvCxnSpPr>
          <p:nvPr/>
        </p:nvCxnSpPr>
        <p:spPr>
          <a:xfrm flipV="1">
            <a:off x="3229472" y="4014844"/>
            <a:ext cx="661067" cy="314256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2" idx="3"/>
            <a:endCxn id="42" idx="1"/>
          </p:cNvCxnSpPr>
          <p:nvPr/>
        </p:nvCxnSpPr>
        <p:spPr>
          <a:xfrm flipV="1">
            <a:off x="3229472" y="4446892"/>
            <a:ext cx="661067" cy="242248"/>
          </a:xfrm>
          <a:prstGeom prst="straightConnector1">
            <a:avLst/>
          </a:prstGeom>
          <a:ln w="38100">
            <a:solidFill>
              <a:srgbClr val="33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890539" y="3438628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3890539" y="3870777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3890539" y="4302825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3916408" y="4698818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63" name="Rectángulo 62"/>
          <p:cNvSpPr/>
          <p:nvPr/>
        </p:nvSpPr>
        <p:spPr>
          <a:xfrm>
            <a:off x="3915894" y="5130764"/>
            <a:ext cx="1008694" cy="288133"/>
          </a:xfrm>
          <a:prstGeom prst="rect">
            <a:avLst/>
          </a:prstGeom>
          <a:solidFill>
            <a:srgbClr val="0033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65" name="Rectángulo 64"/>
          <p:cNvSpPr/>
          <p:nvPr/>
        </p:nvSpPr>
        <p:spPr>
          <a:xfrm>
            <a:off x="3877544" y="5526961"/>
            <a:ext cx="1047044" cy="279246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apuntadores</a:t>
            </a:r>
          </a:p>
        </p:txBody>
      </p:sp>
      <p:cxnSp>
        <p:nvCxnSpPr>
          <p:cNvPr id="66" name="Conector recto de flecha 65"/>
          <p:cNvCxnSpPr>
            <a:stCxn id="15" idx="3"/>
            <a:endCxn id="65" idx="1"/>
          </p:cNvCxnSpPr>
          <p:nvPr/>
        </p:nvCxnSpPr>
        <p:spPr>
          <a:xfrm flipV="1">
            <a:off x="3229472" y="5666584"/>
            <a:ext cx="648072" cy="102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65" idx="3"/>
            <a:endCxn id="54" idx="1"/>
          </p:cNvCxnSpPr>
          <p:nvPr/>
        </p:nvCxnSpPr>
        <p:spPr>
          <a:xfrm flipV="1">
            <a:off x="4924588" y="1800496"/>
            <a:ext cx="969762" cy="38660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65" idx="3"/>
            <a:endCxn id="55" idx="1"/>
          </p:cNvCxnSpPr>
          <p:nvPr/>
        </p:nvCxnSpPr>
        <p:spPr>
          <a:xfrm flipV="1">
            <a:off x="4924588" y="2205435"/>
            <a:ext cx="969762" cy="3461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65" idx="3"/>
            <a:endCxn id="57" idx="1"/>
          </p:cNvCxnSpPr>
          <p:nvPr/>
        </p:nvCxnSpPr>
        <p:spPr>
          <a:xfrm flipV="1">
            <a:off x="4924588" y="3024632"/>
            <a:ext cx="969180" cy="2641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65" idx="3"/>
            <a:endCxn id="56" idx="1"/>
          </p:cNvCxnSpPr>
          <p:nvPr/>
        </p:nvCxnSpPr>
        <p:spPr>
          <a:xfrm flipV="1">
            <a:off x="4924588" y="2592685"/>
            <a:ext cx="969762" cy="3073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/>
          <p:cNvCxnSpPr>
            <a:stCxn id="65" idx="3"/>
            <a:endCxn id="59" idx="1"/>
          </p:cNvCxnSpPr>
          <p:nvPr/>
        </p:nvCxnSpPr>
        <p:spPr>
          <a:xfrm flipV="1">
            <a:off x="4924588" y="4436976"/>
            <a:ext cx="969180" cy="1229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/>
          <p:cNvCxnSpPr>
            <a:stCxn id="65" idx="3"/>
            <a:endCxn id="58" idx="1"/>
          </p:cNvCxnSpPr>
          <p:nvPr/>
        </p:nvCxnSpPr>
        <p:spPr>
          <a:xfrm flipV="1">
            <a:off x="4924588" y="3456680"/>
            <a:ext cx="969180" cy="2209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5894350" y="1656429"/>
            <a:ext cx="1008694" cy="288133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5894350" y="2061368"/>
            <a:ext cx="1008694" cy="288133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5894350" y="2448618"/>
            <a:ext cx="1008694" cy="288133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5893768" y="2880565"/>
            <a:ext cx="1008694" cy="288133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893768" y="3312613"/>
            <a:ext cx="1008694" cy="288133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5893768" y="4292909"/>
            <a:ext cx="1008694" cy="288133"/>
          </a:xfrm>
          <a:prstGeom prst="rect">
            <a:avLst/>
          </a:prstGeom>
          <a:solidFill>
            <a:srgbClr val="8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76" name="Rectángulo 75"/>
          <p:cNvSpPr/>
          <p:nvPr/>
        </p:nvSpPr>
        <p:spPr>
          <a:xfrm>
            <a:off x="5317704" y="5723634"/>
            <a:ext cx="1368152" cy="8142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apuntadores</a:t>
            </a:r>
          </a:p>
        </p:txBody>
      </p:sp>
      <p:cxnSp>
        <p:nvCxnSpPr>
          <p:cNvPr id="77" name="Conector recto de flecha 76"/>
          <p:cNvCxnSpPr>
            <a:stCxn id="16" idx="3"/>
            <a:endCxn id="76" idx="1"/>
          </p:cNvCxnSpPr>
          <p:nvPr/>
        </p:nvCxnSpPr>
        <p:spPr>
          <a:xfrm>
            <a:off x="3229472" y="6129300"/>
            <a:ext cx="2088232" cy="147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>
            <a:stCxn id="76" idx="3"/>
            <a:endCxn id="83" idx="1"/>
          </p:cNvCxnSpPr>
          <p:nvPr/>
        </p:nvCxnSpPr>
        <p:spPr>
          <a:xfrm flipV="1">
            <a:off x="6685856" y="4670775"/>
            <a:ext cx="872958" cy="14599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7549952" y="1412776"/>
            <a:ext cx="1368152" cy="6480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apuntadores</a:t>
            </a:r>
          </a:p>
        </p:txBody>
      </p:sp>
      <p:sp>
        <p:nvSpPr>
          <p:cNvPr id="80" name="Rectángulo 79"/>
          <p:cNvSpPr/>
          <p:nvPr/>
        </p:nvSpPr>
        <p:spPr>
          <a:xfrm>
            <a:off x="7567676" y="2204965"/>
            <a:ext cx="1368152" cy="6480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apuntadores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7558814" y="4346739"/>
            <a:ext cx="1368152" cy="6480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apuntadores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7549952" y="5166188"/>
            <a:ext cx="1368152" cy="6480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apuntadores</a:t>
            </a:r>
          </a:p>
        </p:txBody>
      </p:sp>
      <p:sp>
        <p:nvSpPr>
          <p:cNvPr id="85" name="Rectángulo 84"/>
          <p:cNvSpPr/>
          <p:nvPr/>
        </p:nvSpPr>
        <p:spPr>
          <a:xfrm>
            <a:off x="7564686" y="5949280"/>
            <a:ext cx="1368152" cy="6480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Bloque de apuntadores</a:t>
            </a:r>
          </a:p>
        </p:txBody>
      </p:sp>
      <p:cxnSp>
        <p:nvCxnSpPr>
          <p:cNvPr id="86" name="Conector recto de flecha 85"/>
          <p:cNvCxnSpPr>
            <a:stCxn id="76" idx="3"/>
            <a:endCxn id="85" idx="1"/>
          </p:cNvCxnSpPr>
          <p:nvPr/>
        </p:nvCxnSpPr>
        <p:spPr>
          <a:xfrm>
            <a:off x="6685856" y="6130773"/>
            <a:ext cx="878830" cy="1425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>
            <a:stCxn id="76" idx="3"/>
            <a:endCxn id="84" idx="1"/>
          </p:cNvCxnSpPr>
          <p:nvPr/>
        </p:nvCxnSpPr>
        <p:spPr>
          <a:xfrm flipV="1">
            <a:off x="6685856" y="5490224"/>
            <a:ext cx="864096" cy="6405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76" idx="3"/>
            <a:endCxn id="79" idx="1"/>
          </p:cNvCxnSpPr>
          <p:nvPr/>
        </p:nvCxnSpPr>
        <p:spPr>
          <a:xfrm flipV="1">
            <a:off x="6685856" y="1736812"/>
            <a:ext cx="864096" cy="439396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/>
          <p:cNvSpPr/>
          <p:nvPr/>
        </p:nvSpPr>
        <p:spPr>
          <a:xfrm>
            <a:off x="9541786" y="1188175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42" name="Rectángulo 141"/>
          <p:cNvSpPr/>
          <p:nvPr/>
        </p:nvSpPr>
        <p:spPr>
          <a:xfrm>
            <a:off x="9541786" y="1593114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43" name="Rectángulo 142"/>
          <p:cNvSpPr/>
          <p:nvPr/>
        </p:nvSpPr>
        <p:spPr>
          <a:xfrm>
            <a:off x="9541786" y="1980364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44" name="Rectángulo 143"/>
          <p:cNvSpPr/>
          <p:nvPr/>
        </p:nvSpPr>
        <p:spPr>
          <a:xfrm>
            <a:off x="9541204" y="2636762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45" name="Rectángulo 144"/>
          <p:cNvSpPr/>
          <p:nvPr/>
        </p:nvSpPr>
        <p:spPr>
          <a:xfrm>
            <a:off x="9541204" y="3068810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46" name="Rectángulo 145"/>
          <p:cNvSpPr/>
          <p:nvPr/>
        </p:nvSpPr>
        <p:spPr>
          <a:xfrm>
            <a:off x="9541204" y="3716882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47" name="Rectángulo 146"/>
          <p:cNvSpPr/>
          <p:nvPr/>
        </p:nvSpPr>
        <p:spPr>
          <a:xfrm>
            <a:off x="9541204" y="4149031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48" name="Rectángulo 147"/>
          <p:cNvSpPr/>
          <p:nvPr/>
        </p:nvSpPr>
        <p:spPr>
          <a:xfrm>
            <a:off x="9541204" y="4581079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49" name="Rectángulo 148"/>
          <p:cNvSpPr/>
          <p:nvPr/>
        </p:nvSpPr>
        <p:spPr>
          <a:xfrm>
            <a:off x="9567073" y="4977072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50" name="Rectángulo 149"/>
          <p:cNvSpPr/>
          <p:nvPr/>
        </p:nvSpPr>
        <p:spPr>
          <a:xfrm>
            <a:off x="9566559" y="5409018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51" name="Rectángulo 150"/>
          <p:cNvSpPr/>
          <p:nvPr/>
        </p:nvSpPr>
        <p:spPr>
          <a:xfrm>
            <a:off x="9565012" y="5841167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9575229" y="6236743"/>
            <a:ext cx="1008694" cy="2881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Bloque de datos</a:t>
            </a:r>
          </a:p>
        </p:txBody>
      </p:sp>
      <p:cxnSp>
        <p:nvCxnSpPr>
          <p:cNvPr id="153" name="Conector recto de flecha 152"/>
          <p:cNvCxnSpPr>
            <a:stCxn id="79" idx="3"/>
            <a:endCxn id="141" idx="1"/>
          </p:cNvCxnSpPr>
          <p:nvPr/>
        </p:nvCxnSpPr>
        <p:spPr>
          <a:xfrm flipV="1">
            <a:off x="8918104" y="1332242"/>
            <a:ext cx="623682" cy="4045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de flecha 155"/>
          <p:cNvCxnSpPr>
            <a:stCxn id="79" idx="3"/>
            <a:endCxn id="142" idx="1"/>
          </p:cNvCxnSpPr>
          <p:nvPr/>
        </p:nvCxnSpPr>
        <p:spPr>
          <a:xfrm>
            <a:off x="8918104" y="1736812"/>
            <a:ext cx="623682" cy="36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79" idx="3"/>
            <a:endCxn id="143" idx="1"/>
          </p:cNvCxnSpPr>
          <p:nvPr/>
        </p:nvCxnSpPr>
        <p:spPr>
          <a:xfrm>
            <a:off x="8918104" y="1736812"/>
            <a:ext cx="623682" cy="3876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>
            <a:stCxn id="80" idx="3"/>
            <a:endCxn id="144" idx="1"/>
          </p:cNvCxnSpPr>
          <p:nvPr/>
        </p:nvCxnSpPr>
        <p:spPr>
          <a:xfrm>
            <a:off x="8935828" y="2529001"/>
            <a:ext cx="605376" cy="2518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/>
          <p:cNvCxnSpPr>
            <a:stCxn id="80" idx="3"/>
            <a:endCxn id="145" idx="1"/>
          </p:cNvCxnSpPr>
          <p:nvPr/>
        </p:nvCxnSpPr>
        <p:spPr>
          <a:xfrm>
            <a:off x="8935828" y="2529001"/>
            <a:ext cx="605376" cy="68387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/>
          <p:cNvCxnSpPr>
            <a:stCxn id="83" idx="3"/>
            <a:endCxn id="146" idx="1"/>
          </p:cNvCxnSpPr>
          <p:nvPr/>
        </p:nvCxnSpPr>
        <p:spPr>
          <a:xfrm flipV="1">
            <a:off x="8926966" y="3860949"/>
            <a:ext cx="614238" cy="8098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/>
          <p:cNvCxnSpPr>
            <a:stCxn id="83" idx="3"/>
            <a:endCxn id="147" idx="1"/>
          </p:cNvCxnSpPr>
          <p:nvPr/>
        </p:nvCxnSpPr>
        <p:spPr>
          <a:xfrm flipV="1">
            <a:off x="8926966" y="4293098"/>
            <a:ext cx="614238" cy="3776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/>
          <p:cNvCxnSpPr>
            <a:stCxn id="84" idx="3"/>
            <a:endCxn id="148" idx="1"/>
          </p:cNvCxnSpPr>
          <p:nvPr/>
        </p:nvCxnSpPr>
        <p:spPr>
          <a:xfrm flipV="1">
            <a:off x="8918104" y="4725146"/>
            <a:ext cx="623100" cy="76507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/>
          <p:cNvCxnSpPr>
            <a:stCxn id="84" idx="3"/>
            <a:endCxn id="149" idx="1"/>
          </p:cNvCxnSpPr>
          <p:nvPr/>
        </p:nvCxnSpPr>
        <p:spPr>
          <a:xfrm flipV="1">
            <a:off x="8918104" y="5121139"/>
            <a:ext cx="648969" cy="3690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/>
          <p:cNvCxnSpPr>
            <a:stCxn id="84" idx="3"/>
            <a:endCxn id="150" idx="1"/>
          </p:cNvCxnSpPr>
          <p:nvPr/>
        </p:nvCxnSpPr>
        <p:spPr>
          <a:xfrm>
            <a:off x="8918104" y="5490224"/>
            <a:ext cx="648455" cy="6286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cto de flecha 180"/>
          <p:cNvCxnSpPr>
            <a:stCxn id="85" idx="3"/>
            <a:endCxn id="151" idx="1"/>
          </p:cNvCxnSpPr>
          <p:nvPr/>
        </p:nvCxnSpPr>
        <p:spPr>
          <a:xfrm flipV="1">
            <a:off x="8932838" y="5985234"/>
            <a:ext cx="632174" cy="28808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de flecha 181"/>
          <p:cNvCxnSpPr>
            <a:stCxn id="85" idx="3"/>
            <a:endCxn id="152" idx="1"/>
          </p:cNvCxnSpPr>
          <p:nvPr/>
        </p:nvCxnSpPr>
        <p:spPr>
          <a:xfrm>
            <a:off x="8932838" y="6273316"/>
            <a:ext cx="642391" cy="1074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/>
          <p:cNvCxnSpPr>
            <a:stCxn id="76" idx="3"/>
            <a:endCxn id="80" idx="1"/>
          </p:cNvCxnSpPr>
          <p:nvPr/>
        </p:nvCxnSpPr>
        <p:spPr>
          <a:xfrm flipV="1">
            <a:off x="6685856" y="2529001"/>
            <a:ext cx="881820" cy="36017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errar llave 112"/>
          <p:cNvSpPr/>
          <p:nvPr/>
        </p:nvSpPr>
        <p:spPr>
          <a:xfrm>
            <a:off x="6789392" y="5723481"/>
            <a:ext cx="490264" cy="814278"/>
          </a:xfrm>
          <a:prstGeom prst="rightBrace">
            <a:avLst>
              <a:gd name="adj1" fmla="val 29057"/>
              <a:gd name="adj2" fmla="val 48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/>
          <p:cNvSpPr txBox="1"/>
          <p:nvPr/>
        </p:nvSpPr>
        <p:spPr>
          <a:xfrm>
            <a:off x="7261920" y="5633470"/>
            <a:ext cx="318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2 sectores</a:t>
            </a:r>
          </a:p>
          <a:p>
            <a:r>
              <a:rPr lang="es-MX" b="1" dirty="0"/>
              <a:t>1024 bytes</a:t>
            </a:r>
          </a:p>
          <a:p>
            <a:r>
              <a:rPr lang="es-MX" dirty="0"/>
              <a:t>1024/2 =</a:t>
            </a:r>
            <a:r>
              <a:rPr lang="es-MX" sz="2000" b="1" dirty="0"/>
              <a:t>512 apuntadores</a:t>
            </a:r>
          </a:p>
        </p:txBody>
      </p:sp>
      <p:sp>
        <p:nvSpPr>
          <p:cNvPr id="115" name="Cerrar llave 114"/>
          <p:cNvSpPr/>
          <p:nvPr/>
        </p:nvSpPr>
        <p:spPr>
          <a:xfrm>
            <a:off x="8927132" y="1412776"/>
            <a:ext cx="435416" cy="675800"/>
          </a:xfrm>
          <a:prstGeom prst="rightBrace">
            <a:avLst>
              <a:gd name="adj1" fmla="val 29057"/>
              <a:gd name="adj2" fmla="val 48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CuadroTexto 115"/>
          <p:cNvSpPr txBox="1"/>
          <p:nvPr/>
        </p:nvSpPr>
        <p:spPr>
          <a:xfrm>
            <a:off x="9399660" y="1296543"/>
            <a:ext cx="2829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2 sectores</a:t>
            </a:r>
          </a:p>
          <a:p>
            <a:r>
              <a:rPr lang="es-MX" sz="1400" b="1" dirty="0"/>
              <a:t>1024 bytes</a:t>
            </a:r>
          </a:p>
          <a:p>
            <a:r>
              <a:rPr lang="es-MX" sz="1400" dirty="0"/>
              <a:t>1024/2 =</a:t>
            </a:r>
            <a:r>
              <a:rPr lang="es-MX" sz="1600" b="1" dirty="0"/>
              <a:t>512 apuntadores</a:t>
            </a:r>
          </a:p>
        </p:txBody>
      </p:sp>
      <p:sp>
        <p:nvSpPr>
          <p:cNvPr id="117" name="Cerrar llave 116"/>
          <p:cNvSpPr/>
          <p:nvPr/>
        </p:nvSpPr>
        <p:spPr>
          <a:xfrm>
            <a:off x="8927132" y="2177081"/>
            <a:ext cx="435416" cy="675800"/>
          </a:xfrm>
          <a:prstGeom prst="rightBrace">
            <a:avLst>
              <a:gd name="adj1" fmla="val 29057"/>
              <a:gd name="adj2" fmla="val 48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9399660" y="2060848"/>
            <a:ext cx="2829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2 sectores</a:t>
            </a:r>
          </a:p>
          <a:p>
            <a:r>
              <a:rPr lang="es-MX" sz="1400" b="1" dirty="0"/>
              <a:t>1024 bytes</a:t>
            </a:r>
          </a:p>
          <a:p>
            <a:r>
              <a:rPr lang="es-MX" sz="1400" dirty="0"/>
              <a:t>1024/2 =</a:t>
            </a:r>
            <a:r>
              <a:rPr lang="es-MX" sz="1600" b="1" dirty="0"/>
              <a:t>512 apuntadores</a:t>
            </a:r>
          </a:p>
        </p:txBody>
      </p:sp>
      <p:sp>
        <p:nvSpPr>
          <p:cNvPr id="119" name="Cerrar llave 118"/>
          <p:cNvSpPr/>
          <p:nvPr/>
        </p:nvSpPr>
        <p:spPr>
          <a:xfrm>
            <a:off x="8927132" y="4346563"/>
            <a:ext cx="435416" cy="675800"/>
          </a:xfrm>
          <a:prstGeom prst="rightBrace">
            <a:avLst>
              <a:gd name="adj1" fmla="val 29057"/>
              <a:gd name="adj2" fmla="val 48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CuadroTexto 119"/>
          <p:cNvSpPr txBox="1"/>
          <p:nvPr/>
        </p:nvSpPr>
        <p:spPr>
          <a:xfrm>
            <a:off x="9399660" y="4230330"/>
            <a:ext cx="2829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2 sectores</a:t>
            </a:r>
          </a:p>
          <a:p>
            <a:r>
              <a:rPr lang="es-MX" sz="1400" b="1" dirty="0"/>
              <a:t>1024 bytes</a:t>
            </a:r>
          </a:p>
          <a:p>
            <a:r>
              <a:rPr lang="es-MX" sz="1400" dirty="0"/>
              <a:t>1024/2 =</a:t>
            </a:r>
            <a:r>
              <a:rPr lang="es-MX" sz="1600" b="1" dirty="0"/>
              <a:t>512 apuntadores</a:t>
            </a:r>
          </a:p>
        </p:txBody>
      </p:sp>
      <p:sp>
        <p:nvSpPr>
          <p:cNvPr id="121" name="Cerrar llave 120"/>
          <p:cNvSpPr/>
          <p:nvPr/>
        </p:nvSpPr>
        <p:spPr>
          <a:xfrm>
            <a:off x="8946185" y="5165228"/>
            <a:ext cx="435416" cy="675800"/>
          </a:xfrm>
          <a:prstGeom prst="rightBrace">
            <a:avLst>
              <a:gd name="adj1" fmla="val 29057"/>
              <a:gd name="adj2" fmla="val 48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2" name="CuadroTexto 121"/>
          <p:cNvSpPr txBox="1"/>
          <p:nvPr/>
        </p:nvSpPr>
        <p:spPr>
          <a:xfrm>
            <a:off x="9418713" y="5048995"/>
            <a:ext cx="2829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2 sectores</a:t>
            </a:r>
          </a:p>
          <a:p>
            <a:r>
              <a:rPr lang="es-MX" sz="1400" b="1" dirty="0"/>
              <a:t>1024 bytes</a:t>
            </a:r>
          </a:p>
          <a:p>
            <a:r>
              <a:rPr lang="es-MX" sz="1400" dirty="0"/>
              <a:t>1024/2 =</a:t>
            </a:r>
            <a:r>
              <a:rPr lang="es-MX" sz="1600" b="1" dirty="0"/>
              <a:t>512 apuntadores</a:t>
            </a:r>
          </a:p>
        </p:txBody>
      </p:sp>
      <p:sp>
        <p:nvSpPr>
          <p:cNvPr id="123" name="Cerrar llave 122"/>
          <p:cNvSpPr/>
          <p:nvPr/>
        </p:nvSpPr>
        <p:spPr>
          <a:xfrm>
            <a:off x="8965036" y="5956630"/>
            <a:ext cx="435416" cy="675800"/>
          </a:xfrm>
          <a:prstGeom prst="rightBrace">
            <a:avLst>
              <a:gd name="adj1" fmla="val 29057"/>
              <a:gd name="adj2" fmla="val 484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9437564" y="5840397"/>
            <a:ext cx="2829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2 sectores</a:t>
            </a:r>
          </a:p>
          <a:p>
            <a:r>
              <a:rPr lang="es-MX" sz="1400" b="1" dirty="0"/>
              <a:t>1024 bytes</a:t>
            </a:r>
          </a:p>
          <a:p>
            <a:r>
              <a:rPr lang="es-MX" sz="1400" dirty="0"/>
              <a:t>1024/2 =</a:t>
            </a:r>
            <a:r>
              <a:rPr lang="es-MX" sz="1600" b="1" dirty="0"/>
              <a:t>512 apuntadores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10602129" y="3208861"/>
            <a:ext cx="1514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10+512+512</a:t>
            </a:r>
            <a:r>
              <a:rPr lang="es-MX" sz="1400" b="1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 dirty="0"/>
              <a:t>=262,666 bloques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 dirty="0"/>
              <a:t>=256 </a:t>
            </a:r>
            <a:r>
              <a:rPr lang="es-MX" sz="1400" b="1" dirty="0" err="1"/>
              <a:t>Mbytes</a:t>
            </a:r>
            <a:r>
              <a:rPr lang="es-MX" sz="1400" b="1" dirty="0"/>
              <a:t> por archivo</a:t>
            </a:r>
          </a:p>
        </p:txBody>
      </p:sp>
    </p:spTree>
    <p:extLst>
      <p:ext uri="{BB962C8B-B14F-4D97-AF65-F5344CB8AC3E}">
        <p14:creationId xmlns:p14="http://schemas.microsoft.com/office/powerpoint/2010/main" val="16365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5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0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8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90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9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13" grpId="0" animBg="1"/>
      <p:bldP spid="113" grpId="1" animBg="1"/>
      <p:bldP spid="114" grpId="0"/>
      <p:bldP spid="114" grpId="1"/>
      <p:bldP spid="115" grpId="0" animBg="1"/>
      <p:bldP spid="115" grpId="1" animBg="1"/>
      <p:bldP spid="116" grpId="0"/>
      <p:bldP spid="116" grpId="1"/>
      <p:bldP spid="117" grpId="0" animBg="1"/>
      <p:bldP spid="117" grpId="1" animBg="1"/>
      <p:bldP spid="118" grpId="0"/>
      <p:bldP spid="118" grpId="1"/>
      <p:bldP spid="119" grpId="0" animBg="1"/>
      <p:bldP spid="119" grpId="1" animBg="1"/>
      <p:bldP spid="120" grpId="0"/>
      <p:bldP spid="120" grpId="1"/>
      <p:bldP spid="121" grpId="0" animBg="1"/>
      <p:bldP spid="121" grpId="1" animBg="1"/>
      <p:bldP spid="122" grpId="0"/>
      <p:bldP spid="122" grpId="1"/>
      <p:bldP spid="123" grpId="0" animBg="1"/>
      <p:bldP spid="123" grpId="1" animBg="1"/>
      <p:bldP spid="124" grpId="0"/>
      <p:bldP spid="124" grpId="1"/>
      <p:bldP spid="7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Unidades de almacenamiento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Sistemas de archivos</a:t>
            </a:r>
          </a:p>
          <a:p>
            <a:r>
              <a:rPr lang="es-MX" dirty="0"/>
              <a:t>Discos duros y memorias flash</a:t>
            </a:r>
          </a:p>
          <a:p>
            <a:r>
              <a:rPr lang="es-MX" dirty="0"/>
              <a:t>Sectores físicos, cilindros, superficies</a:t>
            </a:r>
          </a:p>
          <a:p>
            <a:r>
              <a:rPr lang="es-MX" dirty="0"/>
              <a:t>Particiones</a:t>
            </a:r>
          </a:p>
          <a:p>
            <a:r>
              <a:rPr lang="es-MX" dirty="0"/>
              <a:t>Sectores lógicos</a:t>
            </a:r>
          </a:p>
          <a:p>
            <a:r>
              <a:rPr lang="es-MX" dirty="0"/>
              <a:t>Formato</a:t>
            </a:r>
          </a:p>
          <a:p>
            <a:r>
              <a:rPr lang="es-MX" dirty="0"/>
              <a:t>Áreas del sistema de archivos</a:t>
            </a:r>
          </a:p>
          <a:p>
            <a:r>
              <a:rPr lang="es-MX" dirty="0"/>
              <a:t>Mapas de bits</a:t>
            </a:r>
          </a:p>
          <a:p>
            <a:r>
              <a:rPr lang="es-MX" dirty="0"/>
              <a:t>Bloques</a:t>
            </a:r>
          </a:p>
          <a:p>
            <a:r>
              <a:rPr lang="es-MX" dirty="0"/>
              <a:t>Nodos i</a:t>
            </a:r>
          </a:p>
          <a:p>
            <a:r>
              <a:rPr lang="es-MX" sz="4100" dirty="0">
                <a:solidFill>
                  <a:srgbClr val="FF0000"/>
                </a:solidFill>
              </a:rPr>
              <a:t>Operaciones con los archivos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16806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los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solidFill>
                  <a:srgbClr val="7030A0"/>
                </a:solidFill>
              </a:rPr>
              <a:t>Crear archivos</a:t>
            </a:r>
          </a:p>
          <a:p>
            <a:r>
              <a:rPr lang="es-MX" dirty="0">
                <a:solidFill>
                  <a:srgbClr val="7030A0"/>
                </a:solidFill>
              </a:rPr>
              <a:t>Eliminar archivos</a:t>
            </a:r>
          </a:p>
          <a:p>
            <a:r>
              <a:rPr lang="es-MX" dirty="0">
                <a:solidFill>
                  <a:srgbClr val="7030A0"/>
                </a:solidFill>
              </a:rPr>
              <a:t>Abrir archivos</a:t>
            </a:r>
          </a:p>
          <a:p>
            <a:r>
              <a:rPr lang="es-MX" dirty="0">
                <a:solidFill>
                  <a:srgbClr val="7030A0"/>
                </a:solidFill>
              </a:rPr>
              <a:t>Lectura</a:t>
            </a:r>
          </a:p>
          <a:p>
            <a:r>
              <a:rPr lang="es-MX" dirty="0">
                <a:solidFill>
                  <a:srgbClr val="7030A0"/>
                </a:solidFill>
              </a:rPr>
              <a:t>Posicionamiento</a:t>
            </a:r>
          </a:p>
          <a:p>
            <a:r>
              <a:rPr lang="es-MX" dirty="0">
                <a:solidFill>
                  <a:srgbClr val="7030A0"/>
                </a:solidFill>
              </a:rPr>
              <a:t>Escritura</a:t>
            </a:r>
          </a:p>
          <a:p>
            <a:r>
              <a:rPr lang="es-MX" dirty="0">
                <a:solidFill>
                  <a:srgbClr val="7030A0"/>
                </a:solidFill>
              </a:rPr>
              <a:t>Cerrar archivos</a:t>
            </a:r>
          </a:p>
          <a:p>
            <a:r>
              <a:rPr lang="es-MX" dirty="0">
                <a:solidFill>
                  <a:srgbClr val="7030A0"/>
                </a:solidFill>
              </a:rPr>
              <a:t>Directorios</a:t>
            </a:r>
          </a:p>
        </p:txBody>
      </p:sp>
    </p:spTree>
    <p:extLst>
      <p:ext uri="{BB962C8B-B14F-4D97-AF65-F5344CB8AC3E}">
        <p14:creationId xmlns:p14="http://schemas.microsoft.com/office/powerpoint/2010/main" val="8999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/>
          <p:cNvSpPr/>
          <p:nvPr/>
        </p:nvSpPr>
        <p:spPr>
          <a:xfrm>
            <a:off x="870614" y="1790701"/>
            <a:ext cx="2372000" cy="4872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los archivos/Crear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719736" y="4017124"/>
            <a:ext cx="8151698" cy="2580227"/>
          </a:xfrm>
        </p:spPr>
        <p:txBody>
          <a:bodyPr>
            <a:noAutofit/>
          </a:bodyPr>
          <a:lstStyle/>
          <a:p>
            <a:r>
              <a:rPr lang="es-MX" sz="1800" dirty="0"/>
              <a:t>Buscar en el mapa de bits de nodos-i un nodo-i libre</a:t>
            </a:r>
          </a:p>
          <a:p>
            <a:r>
              <a:rPr lang="es-MX" sz="1800" dirty="0"/>
              <a:t>Poner el nombre del archivo en el nodo-i encontrado</a:t>
            </a:r>
          </a:p>
          <a:p>
            <a:r>
              <a:rPr lang="es-MX" sz="1800" dirty="0"/>
              <a:t>Establecer el id del usuario y grupo que crea el archivo</a:t>
            </a:r>
          </a:p>
          <a:p>
            <a:r>
              <a:rPr lang="es-MX" sz="1800" dirty="0"/>
              <a:t>Establecer los permisos indicados en el segundo argumento</a:t>
            </a:r>
          </a:p>
          <a:p>
            <a:r>
              <a:rPr lang="es-MX" sz="1800" dirty="0"/>
              <a:t>Establecer fecha y hora de creación y modificación con la hora del sistema</a:t>
            </a:r>
          </a:p>
          <a:p>
            <a:r>
              <a:rPr lang="es-MX" sz="1800" dirty="0"/>
              <a:t>Establecer el tamaño del archivo en 0</a:t>
            </a:r>
          </a:p>
          <a:p>
            <a:r>
              <a:rPr lang="es-MX" sz="1800" dirty="0"/>
              <a:t>Inicializar todos los apuntadores a bloques directos, indirectos en 0s</a:t>
            </a:r>
          </a:p>
          <a:p>
            <a:r>
              <a:rPr lang="es-MX" sz="1800" dirty="0"/>
              <a:t>El archivo ya está abierto, lo veremos más adelante con la función </a:t>
            </a:r>
            <a:r>
              <a:rPr lang="es-MX" sz="1800" dirty="0" err="1">
                <a:latin typeface="Consolas" panose="020B0609020204030204" pitchFamily="49" charset="0"/>
              </a:rPr>
              <a:t>vdopen</a:t>
            </a:r>
            <a:r>
              <a:rPr lang="es-MX" sz="1800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s-MX" sz="18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3531296" y="1412776"/>
            <a:ext cx="7965304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vdcreat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filename,unsigned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short perms)</a:t>
            </a:r>
            <a:endParaRPr lang="es-MX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28048" y="2852936"/>
            <a:ext cx="4054315" cy="830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sz="2400" dirty="0"/>
              <a:t>11111111 11000011 11111111</a:t>
            </a:r>
          </a:p>
          <a:p>
            <a:endParaRPr lang="es-MX" sz="2400" dirty="0"/>
          </a:p>
        </p:txBody>
      </p:sp>
      <p:sp>
        <p:nvSpPr>
          <p:cNvPr id="7" name="Elipse 6"/>
          <p:cNvSpPr/>
          <p:nvPr/>
        </p:nvSpPr>
        <p:spPr>
          <a:xfrm>
            <a:off x="8688288" y="2924944"/>
            <a:ext cx="14401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orma libre 9"/>
          <p:cNvSpPr/>
          <p:nvPr/>
        </p:nvSpPr>
        <p:spPr>
          <a:xfrm>
            <a:off x="3328414" y="3258135"/>
            <a:ext cx="5624032" cy="618444"/>
          </a:xfrm>
          <a:custGeom>
            <a:avLst/>
            <a:gdLst>
              <a:gd name="connsiteX0" fmla="*/ 5442858 w 5711689"/>
              <a:gd name="connsiteY0" fmla="*/ 43543 h 639144"/>
              <a:gd name="connsiteX1" fmla="*/ 5239658 w 5711689"/>
              <a:gd name="connsiteY1" fmla="*/ 638628 h 639144"/>
              <a:gd name="connsiteX2" fmla="*/ 1088572 w 5711689"/>
              <a:gd name="connsiteY2" fmla="*/ 145143 h 639144"/>
              <a:gd name="connsiteX3" fmla="*/ 0 w 5711689"/>
              <a:gd name="connsiteY3" fmla="*/ 0 h 639144"/>
              <a:gd name="connsiteX0" fmla="*/ 5442858 w 5686099"/>
              <a:gd name="connsiteY0" fmla="*/ 43543 h 640003"/>
              <a:gd name="connsiteX1" fmla="*/ 5239658 w 5686099"/>
              <a:gd name="connsiteY1" fmla="*/ 638628 h 640003"/>
              <a:gd name="connsiteX2" fmla="*/ 1493075 w 5686099"/>
              <a:gd name="connsiteY2" fmla="*/ 201123 h 640003"/>
              <a:gd name="connsiteX3" fmla="*/ 0 w 5686099"/>
              <a:gd name="connsiteY3" fmla="*/ 0 h 640003"/>
              <a:gd name="connsiteX0" fmla="*/ 5785129 w 6028370"/>
              <a:gd name="connsiteY0" fmla="*/ 0 h 596323"/>
              <a:gd name="connsiteX1" fmla="*/ 5581929 w 6028370"/>
              <a:gd name="connsiteY1" fmla="*/ 595085 h 596323"/>
              <a:gd name="connsiteX2" fmla="*/ 1835346 w 6028370"/>
              <a:gd name="connsiteY2" fmla="*/ 157580 h 596323"/>
              <a:gd name="connsiteX3" fmla="*/ 0 w 6028370"/>
              <a:gd name="connsiteY3" fmla="*/ 208369 h 59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8370" h="596323">
                <a:moveTo>
                  <a:pt x="5785129" y="0"/>
                </a:moveTo>
                <a:cubicBezTo>
                  <a:pt x="6046386" y="289076"/>
                  <a:pt x="6240226" y="568822"/>
                  <a:pt x="5581929" y="595085"/>
                </a:cubicBezTo>
                <a:cubicBezTo>
                  <a:pt x="4923632" y="621348"/>
                  <a:pt x="2765668" y="222033"/>
                  <a:pt x="1835346" y="157580"/>
                </a:cubicBezTo>
                <a:cubicBezTo>
                  <a:pt x="905024" y="93127"/>
                  <a:pt x="107648" y="227721"/>
                  <a:pt x="0" y="208369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70614" y="1790701"/>
            <a:ext cx="2345065" cy="342156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Nombre del archivo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870614" y="2132856"/>
            <a:ext cx="2345065" cy="339715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70858" y="2482053"/>
            <a:ext cx="2344822" cy="333977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GID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70858" y="2822937"/>
            <a:ext cx="2344821" cy="318032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</a:rPr>
              <a:t>Perms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70858" y="3140968"/>
            <a:ext cx="2344821" cy="350068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Fecha/Hora de creación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870858" y="3491037"/>
            <a:ext cx="2344822" cy="542261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Fecha/Hora de modificación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870858" y="4033299"/>
            <a:ext cx="2344821" cy="482342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Tamaño = 0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870614" y="4545972"/>
            <a:ext cx="2345065" cy="320030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0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870614" y="4869160"/>
            <a:ext cx="2345065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0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870615" y="5157192"/>
            <a:ext cx="2345066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0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870614" y="5445224"/>
            <a:ext cx="2345347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0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70614" y="6374734"/>
            <a:ext cx="2345065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0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6923893" y="2477070"/>
            <a:ext cx="326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Mapa de bits del área de nodos-i</a:t>
            </a:r>
          </a:p>
        </p:txBody>
      </p:sp>
    </p:spTree>
    <p:extLst>
      <p:ext uri="{BB962C8B-B14F-4D97-AF65-F5344CB8AC3E}">
        <p14:creationId xmlns:p14="http://schemas.microsoft.com/office/powerpoint/2010/main" val="258702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73312" y="1770907"/>
            <a:ext cx="2382328" cy="4538413"/>
            <a:chOff x="3929696" y="1772818"/>
            <a:chExt cx="2382328" cy="4538413"/>
          </a:xfrm>
        </p:grpSpPr>
        <p:sp>
          <p:nvSpPr>
            <p:cNvPr id="19" name="Rectángulo 18"/>
            <p:cNvSpPr/>
            <p:nvPr/>
          </p:nvSpPr>
          <p:spPr>
            <a:xfrm>
              <a:off x="3940023" y="1772818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0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940023" y="2297198"/>
              <a:ext cx="2372001" cy="5188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1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930016" y="2801254"/>
              <a:ext cx="2382008" cy="5110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2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930015" y="3284984"/>
              <a:ext cx="2377746" cy="5038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 3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3939704" y="3775903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4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3939704" y="4300283"/>
              <a:ext cx="2372001" cy="5188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5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3929697" y="4804339"/>
              <a:ext cx="2382008" cy="5110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6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3929696" y="5288069"/>
              <a:ext cx="2377746" cy="5038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7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35441" y="5785145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8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los archivos/Eliminar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401818" y="4437112"/>
            <a:ext cx="8424863" cy="1937622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Buscar el nodo-i donde esté el nombre del archivo del argumento</a:t>
            </a:r>
          </a:p>
          <a:p>
            <a:r>
              <a:rPr lang="es-MX" dirty="0"/>
              <a:t>Recorrer los apuntadores a bloques directos para poner esos bloques como libres en el mapa de bits</a:t>
            </a:r>
          </a:p>
          <a:p>
            <a:r>
              <a:rPr lang="es-MX" dirty="0"/>
              <a:t>Recorrer los apuntadores a bloques indirectos para poner esos bloques como libres en el mapa de bits</a:t>
            </a:r>
          </a:p>
          <a:p>
            <a:r>
              <a:rPr lang="es-MX" dirty="0"/>
              <a:t>En el mapa de bits de nodos-i establecer el bit del nodo-i en 0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431704" y="1417639"/>
            <a:ext cx="7920880" cy="8592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vdunlink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 *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filename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1790701"/>
            <a:ext cx="2345065" cy="342156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Nombre del archivo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400" y="2132856"/>
            <a:ext cx="2345065" cy="339715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644" y="2482053"/>
            <a:ext cx="2344822" cy="333977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GID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5644" y="4033299"/>
            <a:ext cx="2344821" cy="482342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Tamaño = 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5400" y="4545972"/>
            <a:ext cx="2345065" cy="320030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1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95400" y="4869160"/>
            <a:ext cx="2345065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2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95681" y="5157192"/>
            <a:ext cx="2345066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95400" y="5445224"/>
            <a:ext cx="2345347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4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95400" y="6374734"/>
            <a:ext cx="2345065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0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8040216" y="1626979"/>
            <a:ext cx="1584176" cy="50587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orma libre 32"/>
          <p:cNvSpPr/>
          <p:nvPr/>
        </p:nvSpPr>
        <p:spPr>
          <a:xfrm>
            <a:off x="2971975" y="2059116"/>
            <a:ext cx="6324785" cy="786160"/>
          </a:xfrm>
          <a:custGeom>
            <a:avLst/>
            <a:gdLst>
              <a:gd name="connsiteX0" fmla="*/ 5631542 w 6118131"/>
              <a:gd name="connsiteY0" fmla="*/ 0 h 711676"/>
              <a:gd name="connsiteX1" fmla="*/ 5558971 w 6118131"/>
              <a:gd name="connsiteY1" fmla="*/ 711200 h 711676"/>
              <a:gd name="connsiteX2" fmla="*/ 0 w 6118131"/>
              <a:gd name="connsiteY2" fmla="*/ 87086 h 71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8131" h="711676">
                <a:moveTo>
                  <a:pt x="5631542" y="0"/>
                </a:moveTo>
                <a:cubicBezTo>
                  <a:pt x="6064551" y="348343"/>
                  <a:pt x="6497561" y="696686"/>
                  <a:pt x="5558971" y="711200"/>
                </a:cubicBezTo>
                <a:cubicBezTo>
                  <a:pt x="4620381" y="725714"/>
                  <a:pt x="2310190" y="406400"/>
                  <a:pt x="0" y="87086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orma libre 33"/>
          <p:cNvSpPr/>
          <p:nvPr/>
        </p:nvSpPr>
        <p:spPr>
          <a:xfrm>
            <a:off x="2986564" y="2129475"/>
            <a:ext cx="6429019" cy="882939"/>
          </a:xfrm>
          <a:custGeom>
            <a:avLst/>
            <a:gdLst>
              <a:gd name="connsiteX0" fmla="*/ 5631542 w 6118131"/>
              <a:gd name="connsiteY0" fmla="*/ 0 h 711676"/>
              <a:gd name="connsiteX1" fmla="*/ 5558971 w 6118131"/>
              <a:gd name="connsiteY1" fmla="*/ 711200 h 711676"/>
              <a:gd name="connsiteX2" fmla="*/ 0 w 6118131"/>
              <a:gd name="connsiteY2" fmla="*/ 87086 h 711676"/>
              <a:gd name="connsiteX0" fmla="*/ 5576580 w 6092546"/>
              <a:gd name="connsiteY0" fmla="*/ 0 h 1577231"/>
              <a:gd name="connsiteX1" fmla="*/ 5558971 w 6092546"/>
              <a:gd name="connsiteY1" fmla="*/ 1546585 h 1577231"/>
              <a:gd name="connsiteX2" fmla="*/ 0 w 6092546"/>
              <a:gd name="connsiteY2" fmla="*/ 922471 h 1577231"/>
              <a:gd name="connsiteX0" fmla="*/ 5562840 w 6086343"/>
              <a:gd name="connsiteY0" fmla="*/ 0 h 1351996"/>
              <a:gd name="connsiteX1" fmla="*/ 5558971 w 6086343"/>
              <a:gd name="connsiteY1" fmla="*/ 1331771 h 1351996"/>
              <a:gd name="connsiteX2" fmla="*/ 0 w 6086343"/>
              <a:gd name="connsiteY2" fmla="*/ 707657 h 1351996"/>
              <a:gd name="connsiteX0" fmla="*/ 5562840 w 6086343"/>
              <a:gd name="connsiteY0" fmla="*/ 0 h 1451958"/>
              <a:gd name="connsiteX1" fmla="*/ 5558971 w 6086343"/>
              <a:gd name="connsiteY1" fmla="*/ 1427243 h 1451958"/>
              <a:gd name="connsiteX2" fmla="*/ 0 w 6086343"/>
              <a:gd name="connsiteY2" fmla="*/ 803129 h 145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6343" h="1451958">
                <a:moveTo>
                  <a:pt x="5562840" y="0"/>
                </a:moveTo>
                <a:cubicBezTo>
                  <a:pt x="5995849" y="348343"/>
                  <a:pt x="6486111" y="1293388"/>
                  <a:pt x="5558971" y="1427243"/>
                </a:cubicBezTo>
                <a:cubicBezTo>
                  <a:pt x="4631831" y="1561098"/>
                  <a:pt x="2310190" y="1122443"/>
                  <a:pt x="0" y="803129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Forma libre 34"/>
          <p:cNvSpPr/>
          <p:nvPr/>
        </p:nvSpPr>
        <p:spPr>
          <a:xfrm>
            <a:off x="2927649" y="2065358"/>
            <a:ext cx="6353156" cy="1733458"/>
          </a:xfrm>
          <a:custGeom>
            <a:avLst/>
            <a:gdLst>
              <a:gd name="connsiteX0" fmla="*/ 5631542 w 6118131"/>
              <a:gd name="connsiteY0" fmla="*/ 0 h 711676"/>
              <a:gd name="connsiteX1" fmla="*/ 5558971 w 6118131"/>
              <a:gd name="connsiteY1" fmla="*/ 711200 h 711676"/>
              <a:gd name="connsiteX2" fmla="*/ 0 w 6118131"/>
              <a:gd name="connsiteY2" fmla="*/ 87086 h 711676"/>
              <a:gd name="connsiteX0" fmla="*/ 5687703 w 6145575"/>
              <a:gd name="connsiteY0" fmla="*/ 0 h 1569223"/>
              <a:gd name="connsiteX1" fmla="*/ 5558971 w 6145575"/>
              <a:gd name="connsiteY1" fmla="*/ 1538966 h 1569223"/>
              <a:gd name="connsiteX2" fmla="*/ 0 w 6145575"/>
              <a:gd name="connsiteY2" fmla="*/ 914852 h 156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5575" h="1569223">
                <a:moveTo>
                  <a:pt x="5687703" y="0"/>
                </a:moveTo>
                <a:cubicBezTo>
                  <a:pt x="6120712" y="348343"/>
                  <a:pt x="6506922" y="1386491"/>
                  <a:pt x="5558971" y="1538966"/>
                </a:cubicBezTo>
                <a:cubicBezTo>
                  <a:pt x="4611020" y="1691441"/>
                  <a:pt x="2310190" y="1234166"/>
                  <a:pt x="0" y="914852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orma libre 35"/>
          <p:cNvSpPr/>
          <p:nvPr/>
        </p:nvSpPr>
        <p:spPr>
          <a:xfrm>
            <a:off x="2942238" y="2150232"/>
            <a:ext cx="6469560" cy="1835892"/>
          </a:xfrm>
          <a:custGeom>
            <a:avLst/>
            <a:gdLst>
              <a:gd name="connsiteX0" fmla="*/ 5631542 w 6118131"/>
              <a:gd name="connsiteY0" fmla="*/ 0 h 711676"/>
              <a:gd name="connsiteX1" fmla="*/ 5558971 w 6118131"/>
              <a:gd name="connsiteY1" fmla="*/ 711200 h 711676"/>
              <a:gd name="connsiteX2" fmla="*/ 0 w 6118131"/>
              <a:gd name="connsiteY2" fmla="*/ 87086 h 711676"/>
              <a:gd name="connsiteX0" fmla="*/ 5576580 w 6092546"/>
              <a:gd name="connsiteY0" fmla="*/ 0 h 1577231"/>
              <a:gd name="connsiteX1" fmla="*/ 5558971 w 6092546"/>
              <a:gd name="connsiteY1" fmla="*/ 1546585 h 1577231"/>
              <a:gd name="connsiteX2" fmla="*/ 0 w 6092546"/>
              <a:gd name="connsiteY2" fmla="*/ 922471 h 1577231"/>
              <a:gd name="connsiteX0" fmla="*/ 5562840 w 6086343"/>
              <a:gd name="connsiteY0" fmla="*/ 0 h 1351996"/>
              <a:gd name="connsiteX1" fmla="*/ 5558971 w 6086343"/>
              <a:gd name="connsiteY1" fmla="*/ 1331771 h 1351996"/>
              <a:gd name="connsiteX2" fmla="*/ 0 w 6086343"/>
              <a:gd name="connsiteY2" fmla="*/ 707657 h 1351996"/>
              <a:gd name="connsiteX0" fmla="*/ 5562840 w 6086343"/>
              <a:gd name="connsiteY0" fmla="*/ 0 h 1451958"/>
              <a:gd name="connsiteX1" fmla="*/ 5558971 w 6086343"/>
              <a:gd name="connsiteY1" fmla="*/ 1427243 h 1451958"/>
              <a:gd name="connsiteX2" fmla="*/ 0 w 6086343"/>
              <a:gd name="connsiteY2" fmla="*/ 803129 h 1451958"/>
              <a:gd name="connsiteX0" fmla="*/ 5645285 w 6124723"/>
              <a:gd name="connsiteY0" fmla="*/ 0 h 3019051"/>
              <a:gd name="connsiteX1" fmla="*/ 5558971 w 6124723"/>
              <a:gd name="connsiteY1" fmla="*/ 2907070 h 3019051"/>
              <a:gd name="connsiteX2" fmla="*/ 0 w 6124723"/>
              <a:gd name="connsiteY2" fmla="*/ 2282956 h 301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4723" h="3019051">
                <a:moveTo>
                  <a:pt x="5645285" y="0"/>
                </a:moveTo>
                <a:cubicBezTo>
                  <a:pt x="6078294" y="348343"/>
                  <a:pt x="6499852" y="2526577"/>
                  <a:pt x="5558971" y="2907070"/>
                </a:cubicBezTo>
                <a:cubicBezTo>
                  <a:pt x="4618090" y="3287563"/>
                  <a:pt x="2310190" y="2602270"/>
                  <a:pt x="0" y="2282956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/>
          <p:cNvSpPr txBox="1"/>
          <p:nvPr/>
        </p:nvSpPr>
        <p:spPr>
          <a:xfrm>
            <a:off x="6528048" y="3010673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006600"/>
                </a:solidFill>
              </a:rPr>
              <a:t>00011111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477894" y="3283462"/>
            <a:ext cx="2377746" cy="5038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Nodo-i 3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528048" y="299695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006600"/>
                </a:solidFill>
              </a:rPr>
              <a:t>00011101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6528048" y="299695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006600"/>
                </a:solidFill>
              </a:rPr>
              <a:t>00011001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528048" y="299695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006600"/>
                </a:solidFill>
              </a:rPr>
              <a:t>00010001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528048" y="299695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rgbClr val="006600"/>
                </a:solidFill>
              </a:rPr>
              <a:t>00000001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644" y="2822937"/>
            <a:ext cx="2344821" cy="318032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</a:rPr>
              <a:t>Perms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5644" y="3140968"/>
            <a:ext cx="2344821" cy="350068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Fecha/Hora de creación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644" y="3491037"/>
            <a:ext cx="2344822" cy="542261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Fecha/Hora de modificación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971450" y="2715255"/>
            <a:ext cx="31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6600"/>
                </a:solidFill>
              </a:rPr>
              <a:t>Mapa de bits del área de datos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839416" y="1331476"/>
            <a:ext cx="186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Tabla de nodos i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221273" y="1319345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Nodo i 3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807968" y="2708920"/>
            <a:ext cx="329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tx2"/>
                </a:solidFill>
              </a:rPr>
              <a:t>Mapa de bits del área de nodos i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516931" y="2993176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tx2"/>
                </a:solidFill>
              </a:rPr>
              <a:t>0000</a:t>
            </a:r>
            <a:r>
              <a:rPr lang="es-MX" sz="3600" b="1" dirty="0">
                <a:solidFill>
                  <a:schemeClr val="tx2"/>
                </a:solidFill>
              </a:rPr>
              <a:t>1</a:t>
            </a:r>
            <a:r>
              <a:rPr lang="es-MX" sz="3600" dirty="0">
                <a:solidFill>
                  <a:schemeClr val="tx2"/>
                </a:solidFill>
              </a:rPr>
              <a:t>111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516931" y="2998693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solidFill>
                  <a:schemeClr val="tx2"/>
                </a:solidFill>
              </a:rPr>
              <a:t>0000</a:t>
            </a:r>
            <a:r>
              <a:rPr lang="es-MX" sz="3600" b="1" dirty="0">
                <a:solidFill>
                  <a:schemeClr val="tx2"/>
                </a:solidFill>
              </a:rPr>
              <a:t>0</a:t>
            </a:r>
            <a:r>
              <a:rPr lang="es-MX" sz="3600" dirty="0">
                <a:solidFill>
                  <a:schemeClr val="tx2"/>
                </a:solidFill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5654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8" grpId="0"/>
      <p:bldP spid="38" grpId="1"/>
      <p:bldP spid="37" grpId="0" animBg="1"/>
      <p:bldP spid="37" grpId="1" animBg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10" grpId="0" animBg="1"/>
      <p:bldP spid="11" grpId="0" animBg="1"/>
      <p:bldP spid="12" grpId="0" animBg="1"/>
      <p:bldP spid="6" grpId="0"/>
      <p:bldP spid="6" grpId="1"/>
      <p:bldP spid="23" grpId="0"/>
      <p:bldP spid="23" grpId="1"/>
      <p:bldP spid="24" grpId="0"/>
      <p:bldP spid="25" grpId="0"/>
      <p:bldP spid="31" grpId="0"/>
      <p:bldP spid="31" grpId="1"/>
      <p:bldP spid="4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73312" y="1770907"/>
            <a:ext cx="2382328" cy="4538413"/>
            <a:chOff x="3929696" y="1772818"/>
            <a:chExt cx="2382328" cy="4538413"/>
          </a:xfrm>
        </p:grpSpPr>
        <p:sp>
          <p:nvSpPr>
            <p:cNvPr id="19" name="Rectángulo 18"/>
            <p:cNvSpPr/>
            <p:nvPr/>
          </p:nvSpPr>
          <p:spPr>
            <a:xfrm>
              <a:off x="3940023" y="1772818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0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940023" y="2297198"/>
              <a:ext cx="2372001" cy="5188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1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930016" y="2801254"/>
              <a:ext cx="2382008" cy="5110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2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930015" y="3284984"/>
              <a:ext cx="2377746" cy="5038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 3</a:t>
              </a:r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3939704" y="3775903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4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3939704" y="4300283"/>
              <a:ext cx="2372001" cy="5188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5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3929697" y="4804339"/>
              <a:ext cx="2382008" cy="5110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6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3929696" y="5288069"/>
              <a:ext cx="2377746" cy="5038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7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935441" y="5785145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8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los archivos/Abrir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401818" y="4708192"/>
            <a:ext cx="8424863" cy="1666542"/>
          </a:xfrm>
        </p:spPr>
        <p:txBody>
          <a:bodyPr>
            <a:normAutofit fontScale="70000" lnSpcReduction="20000"/>
          </a:bodyPr>
          <a:lstStyle/>
          <a:p>
            <a:r>
              <a:rPr lang="es-MX" sz="2400" dirty="0"/>
              <a:t>Buscar el nodo-i donde esté el nombre del archivo del argumento</a:t>
            </a:r>
          </a:p>
          <a:p>
            <a:r>
              <a:rPr lang="es-MX" sz="2400" dirty="0"/>
              <a:t>Abrir el nodo-i</a:t>
            </a:r>
          </a:p>
          <a:p>
            <a:r>
              <a:rPr lang="es-MX" sz="2400" dirty="0"/>
              <a:t>Transferir información del nodo i a la tabla de archivos abiertos</a:t>
            </a:r>
          </a:p>
          <a:p>
            <a:r>
              <a:rPr lang="es-MX" sz="2400" dirty="0"/>
              <a:t>Establecer el archivo “en uso” en la tabla de archivos abiertos</a:t>
            </a:r>
          </a:p>
          <a:p>
            <a:r>
              <a:rPr lang="es-MX" sz="2400" dirty="0"/>
              <a:t>La función regresa el número de entrada de la tabla donde está el archivo</a:t>
            </a:r>
          </a:p>
          <a:p>
            <a:pPr lvl="1"/>
            <a:r>
              <a:rPr lang="es-MX" sz="2000" dirty="0"/>
              <a:t>Descriptor de archivo</a:t>
            </a:r>
          </a:p>
          <a:p>
            <a:endParaRPr lang="es-MX" sz="2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3431704" y="1417639"/>
            <a:ext cx="7920880" cy="8592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nsolas" panose="020B0609020204030204" pitchFamily="49" charset="0"/>
                <a:cs typeface="Courier New" panose="02070309020205020404" pitchFamily="49" charset="0"/>
              </a:rPr>
              <a:t>vdopen</a:t>
            </a:r>
            <a:r>
              <a:rPr lang="en-US" sz="2300" dirty="0">
                <a:latin typeface="Consolas" panose="020B0609020204030204" pitchFamily="49" charset="0"/>
                <a:cs typeface="Courier New" panose="02070309020205020404" pitchFamily="49" charset="0"/>
              </a:rPr>
              <a:t>(char *</a:t>
            </a:r>
            <a:r>
              <a:rPr lang="en-US" sz="2300" dirty="0" err="1">
                <a:latin typeface="Consolas" panose="020B0609020204030204" pitchFamily="49" charset="0"/>
                <a:cs typeface="Courier New" panose="02070309020205020404" pitchFamily="49" charset="0"/>
              </a:rPr>
              <a:t>filename,unsigned</a:t>
            </a:r>
            <a:r>
              <a:rPr lang="en-US" sz="2300" dirty="0">
                <a:latin typeface="Consolas" panose="020B0609020204030204" pitchFamily="49" charset="0"/>
                <a:cs typeface="Courier New" panose="02070309020205020404" pitchFamily="49" charset="0"/>
              </a:rPr>
              <a:t> short mode)</a:t>
            </a:r>
            <a:endParaRPr lang="es-MX" sz="23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1790701"/>
            <a:ext cx="2345065" cy="342156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Nombre del archivo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400" y="2132856"/>
            <a:ext cx="2345065" cy="339715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UID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644" y="2482053"/>
            <a:ext cx="2344822" cy="333977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GID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5644" y="4033299"/>
            <a:ext cx="2344821" cy="482342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Tamaño = 0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95400" y="4545972"/>
            <a:ext cx="2345065" cy="320030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1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95400" y="4869160"/>
            <a:ext cx="2345065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2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95681" y="5157192"/>
            <a:ext cx="2345066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95400" y="5445224"/>
            <a:ext cx="2345347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4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95400" y="6374734"/>
            <a:ext cx="2345065" cy="288032"/>
          </a:xfrm>
          <a:prstGeom prst="rect">
            <a:avLst/>
          </a:prstGeom>
          <a:solidFill>
            <a:srgbClr val="00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Apuntador a bloque = 0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6240016" y="1626979"/>
            <a:ext cx="1584176" cy="50587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Forma libre 32"/>
          <p:cNvSpPr/>
          <p:nvPr/>
        </p:nvSpPr>
        <p:spPr>
          <a:xfrm>
            <a:off x="2971975" y="2110140"/>
            <a:ext cx="4434758" cy="735136"/>
          </a:xfrm>
          <a:custGeom>
            <a:avLst/>
            <a:gdLst>
              <a:gd name="connsiteX0" fmla="*/ 5631542 w 6118131"/>
              <a:gd name="connsiteY0" fmla="*/ 0 h 711676"/>
              <a:gd name="connsiteX1" fmla="*/ 5558971 w 6118131"/>
              <a:gd name="connsiteY1" fmla="*/ 711200 h 711676"/>
              <a:gd name="connsiteX2" fmla="*/ 0 w 6118131"/>
              <a:gd name="connsiteY2" fmla="*/ 87086 h 71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8131" h="711676">
                <a:moveTo>
                  <a:pt x="5631542" y="0"/>
                </a:moveTo>
                <a:cubicBezTo>
                  <a:pt x="6064551" y="348343"/>
                  <a:pt x="6497561" y="696686"/>
                  <a:pt x="5558971" y="711200"/>
                </a:cubicBezTo>
                <a:cubicBezTo>
                  <a:pt x="4620381" y="725714"/>
                  <a:pt x="2310190" y="406400"/>
                  <a:pt x="0" y="87086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Forma libre 33"/>
          <p:cNvSpPr/>
          <p:nvPr/>
        </p:nvSpPr>
        <p:spPr>
          <a:xfrm>
            <a:off x="2986564" y="2129475"/>
            <a:ext cx="4492497" cy="882939"/>
          </a:xfrm>
          <a:custGeom>
            <a:avLst/>
            <a:gdLst>
              <a:gd name="connsiteX0" fmla="*/ 5631542 w 6118131"/>
              <a:gd name="connsiteY0" fmla="*/ 0 h 711676"/>
              <a:gd name="connsiteX1" fmla="*/ 5558971 w 6118131"/>
              <a:gd name="connsiteY1" fmla="*/ 711200 h 711676"/>
              <a:gd name="connsiteX2" fmla="*/ 0 w 6118131"/>
              <a:gd name="connsiteY2" fmla="*/ 87086 h 711676"/>
              <a:gd name="connsiteX0" fmla="*/ 5576580 w 6092546"/>
              <a:gd name="connsiteY0" fmla="*/ 0 h 1577231"/>
              <a:gd name="connsiteX1" fmla="*/ 5558971 w 6092546"/>
              <a:gd name="connsiteY1" fmla="*/ 1546585 h 1577231"/>
              <a:gd name="connsiteX2" fmla="*/ 0 w 6092546"/>
              <a:gd name="connsiteY2" fmla="*/ 922471 h 1577231"/>
              <a:gd name="connsiteX0" fmla="*/ 5562840 w 6086343"/>
              <a:gd name="connsiteY0" fmla="*/ 0 h 1351996"/>
              <a:gd name="connsiteX1" fmla="*/ 5558971 w 6086343"/>
              <a:gd name="connsiteY1" fmla="*/ 1331771 h 1351996"/>
              <a:gd name="connsiteX2" fmla="*/ 0 w 6086343"/>
              <a:gd name="connsiteY2" fmla="*/ 707657 h 1351996"/>
              <a:gd name="connsiteX0" fmla="*/ 5562840 w 6086343"/>
              <a:gd name="connsiteY0" fmla="*/ 0 h 1451958"/>
              <a:gd name="connsiteX1" fmla="*/ 5558971 w 6086343"/>
              <a:gd name="connsiteY1" fmla="*/ 1427243 h 1451958"/>
              <a:gd name="connsiteX2" fmla="*/ 0 w 6086343"/>
              <a:gd name="connsiteY2" fmla="*/ 803129 h 145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6343" h="1451958">
                <a:moveTo>
                  <a:pt x="5562840" y="0"/>
                </a:moveTo>
                <a:cubicBezTo>
                  <a:pt x="5995849" y="348343"/>
                  <a:pt x="6486111" y="1293388"/>
                  <a:pt x="5558971" y="1427243"/>
                </a:cubicBezTo>
                <a:cubicBezTo>
                  <a:pt x="4631831" y="1561098"/>
                  <a:pt x="2310190" y="1122443"/>
                  <a:pt x="0" y="803129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5" name="Forma libre 34"/>
          <p:cNvSpPr/>
          <p:nvPr/>
        </p:nvSpPr>
        <p:spPr>
          <a:xfrm>
            <a:off x="2927649" y="2133600"/>
            <a:ext cx="4482801" cy="1665215"/>
          </a:xfrm>
          <a:custGeom>
            <a:avLst/>
            <a:gdLst>
              <a:gd name="connsiteX0" fmla="*/ 5631542 w 6118131"/>
              <a:gd name="connsiteY0" fmla="*/ 0 h 711676"/>
              <a:gd name="connsiteX1" fmla="*/ 5558971 w 6118131"/>
              <a:gd name="connsiteY1" fmla="*/ 711200 h 711676"/>
              <a:gd name="connsiteX2" fmla="*/ 0 w 6118131"/>
              <a:gd name="connsiteY2" fmla="*/ 87086 h 711676"/>
              <a:gd name="connsiteX0" fmla="*/ 5687703 w 6145575"/>
              <a:gd name="connsiteY0" fmla="*/ 0 h 1569223"/>
              <a:gd name="connsiteX1" fmla="*/ 5558971 w 6145575"/>
              <a:gd name="connsiteY1" fmla="*/ 1538966 h 1569223"/>
              <a:gd name="connsiteX2" fmla="*/ 0 w 6145575"/>
              <a:gd name="connsiteY2" fmla="*/ 914852 h 1569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5575" h="1569223">
                <a:moveTo>
                  <a:pt x="5687703" y="0"/>
                </a:moveTo>
                <a:cubicBezTo>
                  <a:pt x="6120712" y="348343"/>
                  <a:pt x="6506922" y="1386491"/>
                  <a:pt x="5558971" y="1538966"/>
                </a:cubicBezTo>
                <a:cubicBezTo>
                  <a:pt x="4611020" y="1691441"/>
                  <a:pt x="2310190" y="1234166"/>
                  <a:pt x="0" y="914852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Forma libre 35"/>
          <p:cNvSpPr/>
          <p:nvPr/>
        </p:nvSpPr>
        <p:spPr>
          <a:xfrm>
            <a:off x="2942238" y="2150232"/>
            <a:ext cx="4494232" cy="1835892"/>
          </a:xfrm>
          <a:custGeom>
            <a:avLst/>
            <a:gdLst>
              <a:gd name="connsiteX0" fmla="*/ 5631542 w 6118131"/>
              <a:gd name="connsiteY0" fmla="*/ 0 h 711676"/>
              <a:gd name="connsiteX1" fmla="*/ 5558971 w 6118131"/>
              <a:gd name="connsiteY1" fmla="*/ 711200 h 711676"/>
              <a:gd name="connsiteX2" fmla="*/ 0 w 6118131"/>
              <a:gd name="connsiteY2" fmla="*/ 87086 h 711676"/>
              <a:gd name="connsiteX0" fmla="*/ 5576580 w 6092546"/>
              <a:gd name="connsiteY0" fmla="*/ 0 h 1577231"/>
              <a:gd name="connsiteX1" fmla="*/ 5558971 w 6092546"/>
              <a:gd name="connsiteY1" fmla="*/ 1546585 h 1577231"/>
              <a:gd name="connsiteX2" fmla="*/ 0 w 6092546"/>
              <a:gd name="connsiteY2" fmla="*/ 922471 h 1577231"/>
              <a:gd name="connsiteX0" fmla="*/ 5562840 w 6086343"/>
              <a:gd name="connsiteY0" fmla="*/ 0 h 1351996"/>
              <a:gd name="connsiteX1" fmla="*/ 5558971 w 6086343"/>
              <a:gd name="connsiteY1" fmla="*/ 1331771 h 1351996"/>
              <a:gd name="connsiteX2" fmla="*/ 0 w 6086343"/>
              <a:gd name="connsiteY2" fmla="*/ 707657 h 1351996"/>
              <a:gd name="connsiteX0" fmla="*/ 5562840 w 6086343"/>
              <a:gd name="connsiteY0" fmla="*/ 0 h 1451958"/>
              <a:gd name="connsiteX1" fmla="*/ 5558971 w 6086343"/>
              <a:gd name="connsiteY1" fmla="*/ 1427243 h 1451958"/>
              <a:gd name="connsiteX2" fmla="*/ 0 w 6086343"/>
              <a:gd name="connsiteY2" fmla="*/ 803129 h 1451958"/>
              <a:gd name="connsiteX0" fmla="*/ 5645285 w 6124723"/>
              <a:gd name="connsiteY0" fmla="*/ 0 h 3019051"/>
              <a:gd name="connsiteX1" fmla="*/ 5558971 w 6124723"/>
              <a:gd name="connsiteY1" fmla="*/ 2907070 h 3019051"/>
              <a:gd name="connsiteX2" fmla="*/ 0 w 6124723"/>
              <a:gd name="connsiteY2" fmla="*/ 2282956 h 301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24723" h="3019051">
                <a:moveTo>
                  <a:pt x="5645285" y="0"/>
                </a:moveTo>
                <a:cubicBezTo>
                  <a:pt x="6078294" y="348343"/>
                  <a:pt x="6499852" y="2526577"/>
                  <a:pt x="5558971" y="2907070"/>
                </a:cubicBezTo>
                <a:cubicBezTo>
                  <a:pt x="4618090" y="3287563"/>
                  <a:pt x="2310190" y="2602270"/>
                  <a:pt x="0" y="2282956"/>
                </a:cubicBezTo>
              </a:path>
            </a:pathLst>
          </a:custGeom>
          <a:noFill/>
          <a:ln w="381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/>
          <p:cNvSpPr/>
          <p:nvPr/>
        </p:nvSpPr>
        <p:spPr>
          <a:xfrm>
            <a:off x="477894" y="3283462"/>
            <a:ext cx="2377746" cy="5038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Nodo-i 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644" y="2822937"/>
            <a:ext cx="2344821" cy="318032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</a:rPr>
              <a:t>Perms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5644" y="3140968"/>
            <a:ext cx="2344821" cy="350068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Fecha/Hora de creación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644" y="3491037"/>
            <a:ext cx="2344822" cy="542261"/>
          </a:xfrm>
          <a:prstGeom prst="rect">
            <a:avLst/>
          </a:prstGeom>
          <a:solidFill>
            <a:srgbClr val="4F81B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Fecha/Hora de modificación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839416" y="1331476"/>
            <a:ext cx="186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Tabla de nodos i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221273" y="1319345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Nodo i 3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5340476" y="2525289"/>
            <a:ext cx="4622301" cy="2099074"/>
            <a:chOff x="7666387" y="2482053"/>
            <a:chExt cx="4622301" cy="2099074"/>
          </a:xfrm>
        </p:grpSpPr>
        <p:sp>
          <p:nvSpPr>
            <p:cNvPr id="44" name="Rectángulo 43"/>
            <p:cNvSpPr/>
            <p:nvPr/>
          </p:nvSpPr>
          <p:spPr>
            <a:xfrm>
              <a:off x="8040216" y="3429463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8688288" y="3429463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10488488" y="3429463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8040216" y="3720955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8688288" y="3720955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10488488" y="3720955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8040216" y="3998144"/>
              <a:ext cx="648072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8688288" y="3998144"/>
              <a:ext cx="1800200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0488488" y="3998144"/>
              <a:ext cx="1800200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8040216" y="4289635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8688288" y="4289635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0488488" y="4289635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8040216" y="3137972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8688288" y="3137972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0488488" y="3137972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7666522" y="3109684"/>
              <a:ext cx="301686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7666522" y="3399005"/>
              <a:ext cx="301686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7666522" y="3667298"/>
              <a:ext cx="301686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3</a:t>
              </a: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8040216" y="2849476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8688288" y="2849476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10488488" y="2849476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666522" y="2821188"/>
              <a:ext cx="301686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0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7666387" y="4265994"/>
              <a:ext cx="306494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n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7941513" y="248205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En Uso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9120336" y="24836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Nombre</a:t>
              </a:r>
            </a:p>
          </p:txBody>
        </p:sp>
      </p:grpSp>
      <p:sp>
        <p:nvSpPr>
          <p:cNvPr id="71" name="CuadroTexto 70"/>
          <p:cNvSpPr txBox="1"/>
          <p:nvPr/>
        </p:nvSpPr>
        <p:spPr>
          <a:xfrm>
            <a:off x="5879976" y="370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5879976" y="3717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384032" y="3738518"/>
            <a:ext cx="1826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Nombre del archivo</a:t>
            </a:r>
          </a:p>
        </p:txBody>
      </p:sp>
      <p:sp>
        <p:nvSpPr>
          <p:cNvPr id="74" name="Flecha derecha 73"/>
          <p:cNvSpPr/>
          <p:nvPr/>
        </p:nvSpPr>
        <p:spPr>
          <a:xfrm>
            <a:off x="3401818" y="3283073"/>
            <a:ext cx="2089636" cy="127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10" grpId="0" animBg="1"/>
      <p:bldP spid="11" grpId="0" animBg="1"/>
      <p:bldP spid="12" grpId="0" animBg="1"/>
      <p:bldP spid="23" grpId="0"/>
      <p:bldP spid="23" grpId="1"/>
      <p:bldP spid="24" grpId="0"/>
      <p:bldP spid="71" grpId="0"/>
      <p:bldP spid="71" grpId="1"/>
      <p:bldP spid="72" grpId="0"/>
      <p:bldP spid="73" grpId="0"/>
      <p:bldP spid="74" grpId="0" animBg="1"/>
      <p:bldP spid="74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los archivos/Lectura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3431704" y="1417639"/>
            <a:ext cx="7920880" cy="8592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vdread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 *buffer, 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 bytes)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95800" y="5517232"/>
            <a:ext cx="61206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Bloque del disco</a:t>
            </a:r>
          </a:p>
          <a:p>
            <a:pPr algn="ctr"/>
            <a:r>
              <a:rPr lang="es-MX" sz="2400" dirty="0"/>
              <a:t>2 sectores = 1024 bytes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95800" y="4005064"/>
            <a:ext cx="6120680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Buffer del bloque (1024 bytes)</a:t>
            </a:r>
          </a:p>
        </p:txBody>
      </p:sp>
      <p:sp>
        <p:nvSpPr>
          <p:cNvPr id="8" name="Flecha arriba 7"/>
          <p:cNvSpPr/>
          <p:nvPr/>
        </p:nvSpPr>
        <p:spPr>
          <a:xfrm>
            <a:off x="6672064" y="4869160"/>
            <a:ext cx="1368152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4295800" y="2636912"/>
            <a:ext cx="43204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0" name="Rectángulo 9"/>
          <p:cNvSpPr/>
          <p:nvPr/>
        </p:nvSpPr>
        <p:spPr>
          <a:xfrm>
            <a:off x="4727848" y="2636912"/>
            <a:ext cx="43204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1" name="Rectángulo 10"/>
          <p:cNvSpPr/>
          <p:nvPr/>
        </p:nvSpPr>
        <p:spPr>
          <a:xfrm>
            <a:off x="5159896" y="2636912"/>
            <a:ext cx="43204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2" name="Rectángulo 11"/>
          <p:cNvSpPr/>
          <p:nvPr/>
        </p:nvSpPr>
        <p:spPr>
          <a:xfrm>
            <a:off x="5591944" y="2636912"/>
            <a:ext cx="43204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3" name="Rectángulo 12"/>
          <p:cNvSpPr/>
          <p:nvPr/>
        </p:nvSpPr>
        <p:spPr>
          <a:xfrm>
            <a:off x="6023992" y="2636912"/>
            <a:ext cx="43204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4" name="Rectángulo 13"/>
          <p:cNvSpPr/>
          <p:nvPr/>
        </p:nvSpPr>
        <p:spPr>
          <a:xfrm>
            <a:off x="6456040" y="2636912"/>
            <a:ext cx="43204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5" name="Rectángulo 14"/>
          <p:cNvSpPr/>
          <p:nvPr/>
        </p:nvSpPr>
        <p:spPr>
          <a:xfrm>
            <a:off x="6888088" y="2636912"/>
            <a:ext cx="43204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6" name="Rectángulo 15"/>
          <p:cNvSpPr/>
          <p:nvPr/>
        </p:nvSpPr>
        <p:spPr>
          <a:xfrm>
            <a:off x="7320136" y="2636912"/>
            <a:ext cx="43204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cxnSp>
        <p:nvCxnSpPr>
          <p:cNvPr id="18" name="Conector recto de flecha 17"/>
          <p:cNvCxnSpPr>
            <a:endCxn id="9" idx="2"/>
          </p:cNvCxnSpPr>
          <p:nvPr/>
        </p:nvCxnSpPr>
        <p:spPr>
          <a:xfrm flipV="1">
            <a:off x="4511824" y="3356992"/>
            <a:ext cx="0" cy="648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4943872" y="3356992"/>
            <a:ext cx="0" cy="648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5375920" y="3356992"/>
            <a:ext cx="0" cy="648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807968" y="3356992"/>
            <a:ext cx="0" cy="648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6240016" y="3356992"/>
            <a:ext cx="0" cy="648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6672064" y="3356992"/>
            <a:ext cx="0" cy="648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7104112" y="3356992"/>
            <a:ext cx="0" cy="648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7536160" y="3356992"/>
            <a:ext cx="0" cy="648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38428" y="2998456"/>
            <a:ext cx="3653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Leer un bloque al buffer del bloque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Traer los bytes solicitados al </a:t>
            </a:r>
            <a:r>
              <a:rPr lang="es-MX" sz="2400" dirty="0" err="1">
                <a:latin typeface="Consolas" panose="020B0609020204030204" pitchFamily="49" charset="0"/>
              </a:rPr>
              <a:t>char</a:t>
            </a:r>
            <a:r>
              <a:rPr lang="es-MX" sz="2400" dirty="0">
                <a:latin typeface="Consolas" panose="020B0609020204030204" pitchFamily="49" charset="0"/>
              </a:rPr>
              <a:t> *buffer</a:t>
            </a:r>
            <a:r>
              <a:rPr lang="es-MX" sz="2400" dirty="0"/>
              <a:t> en la función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Cuando se terminen de leer todos los datos del buffer del bloque, leer el siguiente bloque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4079776" y="2492896"/>
            <a:ext cx="3960440" cy="1080120"/>
          </a:xfrm>
          <a:prstGeom prst="round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redondeado 29"/>
          <p:cNvSpPr/>
          <p:nvPr/>
        </p:nvSpPr>
        <p:spPr>
          <a:xfrm>
            <a:off x="6888088" y="1495454"/>
            <a:ext cx="2088232" cy="714272"/>
          </a:xfrm>
          <a:prstGeom prst="round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2" name="Conector recto 31"/>
          <p:cNvCxnSpPr>
            <a:stCxn id="29" idx="0"/>
            <a:endCxn id="30" idx="2"/>
          </p:cNvCxnSpPr>
          <p:nvPr/>
        </p:nvCxnSpPr>
        <p:spPr>
          <a:xfrm flipV="1">
            <a:off x="6059996" y="2209726"/>
            <a:ext cx="1872208" cy="283170"/>
          </a:xfrm>
          <a:prstGeom prst="line">
            <a:avLst/>
          </a:prstGeom>
          <a:ln w="76200">
            <a:solidFill>
              <a:srgbClr val="FF9933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9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6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75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8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75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250"/>
                            </p:stCondLst>
                            <p:childTnLst>
                              <p:par>
                                <p:cTn id="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8" grpId="2" animBg="1"/>
      <p:bldP spid="29" grpId="0" animBg="1"/>
      <p:bldP spid="3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los archivos/Posicionamiento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3431704" y="1417639"/>
            <a:ext cx="7920880" cy="8592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vdseek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offset,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whence)</a:t>
            </a:r>
            <a:endParaRPr lang="es-MX" sz="2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51584" y="5273019"/>
            <a:ext cx="792088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1271464" y="2348880"/>
            <a:ext cx="9860713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100" dirty="0"/>
              <a:t>Para mover el apuntador del archivo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100" dirty="0"/>
              <a:t>El apuntador indica a partir de que posición del archivo se va a leer o escribe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100" dirty="0"/>
              <a:t>El parámetro </a:t>
            </a:r>
            <a:r>
              <a:rPr lang="es-MX" sz="2100" dirty="0">
                <a:latin typeface="Consolas" panose="020B0609020204030204" pitchFamily="49" charset="0"/>
              </a:rPr>
              <a:t>offset</a:t>
            </a:r>
            <a:r>
              <a:rPr lang="es-MX" sz="2100" dirty="0"/>
              <a:t> indica la cantidad de bytes a moverse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100" dirty="0"/>
              <a:t>El parámetro </a:t>
            </a:r>
            <a:r>
              <a:rPr lang="es-MX" sz="2100" dirty="0" err="1">
                <a:latin typeface="Consolas" panose="020B0609020204030204" pitchFamily="49" charset="0"/>
              </a:rPr>
              <a:t>whence</a:t>
            </a:r>
            <a:r>
              <a:rPr lang="es-MX" sz="2100" dirty="0"/>
              <a:t> indica a partir de donde se cuenta el </a:t>
            </a:r>
            <a:r>
              <a:rPr lang="es-MX" sz="2100" dirty="0">
                <a:latin typeface="Consolas" panose="020B0609020204030204" pitchFamily="49" charset="0"/>
              </a:rPr>
              <a:t>offset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100" dirty="0"/>
              <a:t>Si es 0, será a partir del inicio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100" dirty="0"/>
              <a:t>Si es 1, será a partir de la posición actual del puntero, </a:t>
            </a:r>
            <a:r>
              <a:rPr lang="es-MX" sz="2100" dirty="0">
                <a:latin typeface="Consolas" panose="020B0609020204030204" pitchFamily="49" charset="0"/>
              </a:rPr>
              <a:t>offset</a:t>
            </a:r>
            <a:r>
              <a:rPr lang="es-MX" sz="2100" dirty="0"/>
              <a:t> podría ser negativo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100" dirty="0"/>
              <a:t>Si es 2, será a partir del final, </a:t>
            </a:r>
            <a:r>
              <a:rPr lang="es-MX" sz="2100" dirty="0">
                <a:latin typeface="Consolas" panose="020B0609020204030204" pitchFamily="49" charset="0"/>
              </a:rPr>
              <a:t>offset</a:t>
            </a:r>
            <a:r>
              <a:rPr lang="es-MX" sz="2100" dirty="0"/>
              <a:t> debe ser negativo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207568" y="4859868"/>
            <a:ext cx="25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9856062" y="4838825"/>
            <a:ext cx="83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10,000</a:t>
            </a:r>
          </a:p>
        </p:txBody>
      </p:sp>
      <p:sp>
        <p:nvSpPr>
          <p:cNvPr id="8" name="Elipse 7"/>
          <p:cNvSpPr/>
          <p:nvPr/>
        </p:nvSpPr>
        <p:spPr>
          <a:xfrm>
            <a:off x="7608168" y="1628800"/>
            <a:ext cx="1224136" cy="50405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9624392" y="1628800"/>
            <a:ext cx="1224136" cy="50405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 arriba 9"/>
          <p:cNvSpPr/>
          <p:nvPr/>
        </p:nvSpPr>
        <p:spPr>
          <a:xfrm>
            <a:off x="2135560" y="5898725"/>
            <a:ext cx="432048" cy="2177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4799856" y="637203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latin typeface="Consolas" panose="020B0609020204030204" pitchFamily="49" charset="0"/>
              </a:rPr>
              <a:t>vdseek</a:t>
            </a:r>
            <a:r>
              <a:rPr lang="es-MX" dirty="0">
                <a:latin typeface="Consolas" panose="020B0609020204030204" pitchFamily="49" charset="0"/>
              </a:rPr>
              <a:t>(file,4000,0);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4799856" y="637203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latin typeface="Consolas" panose="020B0609020204030204" pitchFamily="49" charset="0"/>
              </a:rPr>
              <a:t>vdseek</a:t>
            </a:r>
            <a:r>
              <a:rPr lang="es-MX" dirty="0">
                <a:latin typeface="Consolas" panose="020B0609020204030204" pitchFamily="49" charset="0"/>
              </a:rPr>
              <a:t>(file,1000,1);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4799856" y="637203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latin typeface="Consolas" panose="020B0609020204030204" pitchFamily="49" charset="0"/>
              </a:rPr>
              <a:t>vdseek</a:t>
            </a:r>
            <a:r>
              <a:rPr lang="es-MX" dirty="0">
                <a:latin typeface="Consolas" panose="020B0609020204030204" pitchFamily="49" charset="0"/>
              </a:rPr>
              <a:t>(file,-500,1);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799856" y="638132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latin typeface="Consolas" panose="020B0609020204030204" pitchFamily="49" charset="0"/>
              </a:rPr>
              <a:t>vdseek</a:t>
            </a:r>
            <a:r>
              <a:rPr lang="es-MX" dirty="0">
                <a:latin typeface="Consolas" panose="020B0609020204030204" pitchFamily="49" charset="0"/>
              </a:rPr>
              <a:t>(file,-1000,2);</a:t>
            </a:r>
          </a:p>
        </p:txBody>
      </p:sp>
    </p:spTree>
    <p:extLst>
      <p:ext uri="{BB962C8B-B14F-4D97-AF65-F5344CB8AC3E}">
        <p14:creationId xmlns:p14="http://schemas.microsoft.com/office/powerpoint/2010/main" val="214387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20417 0.0041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17 0.00416 L 0.32487 0.0020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87 0.00208 L 0.25989 0.0020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89 0.00208 L 0.58476 0.00208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9" grpId="0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/>
      <p:bldP spid="11" grpId="1"/>
      <p:bldP spid="12" grpId="0"/>
      <p:bldP spid="12" grpId="1"/>
      <p:bldP spid="13" grpId="0"/>
      <p:bldP spid="13" grpId="1"/>
      <p:bldP spid="1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los archivos/Escritura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3431704" y="1417639"/>
            <a:ext cx="7920880" cy="8592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vdwrite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 *buffer, </a:t>
            </a:r>
            <a:r>
              <a:rPr lang="es-MX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  <a:cs typeface="Courier New" panose="02070309020205020404" pitchFamily="49" charset="0"/>
              </a:rPr>
              <a:t> bytes)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295800" y="5517232"/>
            <a:ext cx="6120680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Bloque del disco</a:t>
            </a:r>
          </a:p>
          <a:p>
            <a:pPr algn="ctr"/>
            <a:r>
              <a:rPr lang="es-MX" sz="2400" dirty="0"/>
              <a:t>2 sectores = 1024 bytes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295800" y="4005064"/>
            <a:ext cx="6120680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Buffer del bloque (1024 bytes)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295800" y="2636912"/>
            <a:ext cx="432048" cy="72008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0" name="Rectángulo 9"/>
          <p:cNvSpPr/>
          <p:nvPr/>
        </p:nvSpPr>
        <p:spPr>
          <a:xfrm>
            <a:off x="4727848" y="2636912"/>
            <a:ext cx="432048" cy="72008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1" name="Rectángulo 10"/>
          <p:cNvSpPr/>
          <p:nvPr/>
        </p:nvSpPr>
        <p:spPr>
          <a:xfrm>
            <a:off x="5159896" y="2636912"/>
            <a:ext cx="432048" cy="72008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2" name="Rectángulo 11"/>
          <p:cNvSpPr/>
          <p:nvPr/>
        </p:nvSpPr>
        <p:spPr>
          <a:xfrm>
            <a:off x="5591944" y="2636912"/>
            <a:ext cx="432048" cy="72008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3" name="Rectángulo 12"/>
          <p:cNvSpPr/>
          <p:nvPr/>
        </p:nvSpPr>
        <p:spPr>
          <a:xfrm>
            <a:off x="6023992" y="2636912"/>
            <a:ext cx="432048" cy="72008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4" name="Rectángulo 13"/>
          <p:cNvSpPr/>
          <p:nvPr/>
        </p:nvSpPr>
        <p:spPr>
          <a:xfrm>
            <a:off x="6456040" y="2636912"/>
            <a:ext cx="432048" cy="72008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5" name="Rectángulo 14"/>
          <p:cNvSpPr/>
          <p:nvPr/>
        </p:nvSpPr>
        <p:spPr>
          <a:xfrm>
            <a:off x="6888088" y="2636912"/>
            <a:ext cx="432048" cy="72008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sp>
        <p:nvSpPr>
          <p:cNvPr id="16" name="Rectángulo 15"/>
          <p:cNvSpPr/>
          <p:nvPr/>
        </p:nvSpPr>
        <p:spPr>
          <a:xfrm>
            <a:off x="7320136" y="2636912"/>
            <a:ext cx="432048" cy="72008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/>
          </a:p>
        </p:txBody>
      </p:sp>
      <p:cxnSp>
        <p:nvCxnSpPr>
          <p:cNvPr id="17" name="Conector recto de flecha 16"/>
          <p:cNvCxnSpPr>
            <a:endCxn id="9" idx="2"/>
          </p:cNvCxnSpPr>
          <p:nvPr/>
        </p:nvCxnSpPr>
        <p:spPr>
          <a:xfrm flipV="1">
            <a:off x="4511824" y="3356992"/>
            <a:ext cx="0" cy="648072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4943872" y="3356992"/>
            <a:ext cx="0" cy="648072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5375920" y="3356992"/>
            <a:ext cx="0" cy="648072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5807968" y="3356992"/>
            <a:ext cx="0" cy="648072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6240016" y="3356992"/>
            <a:ext cx="0" cy="648072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6672064" y="3356992"/>
            <a:ext cx="0" cy="648072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7104112" y="3356992"/>
            <a:ext cx="0" cy="648072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7536160" y="3356992"/>
            <a:ext cx="0" cy="648072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4079776" y="2492896"/>
            <a:ext cx="3960440" cy="1080120"/>
          </a:xfrm>
          <a:prstGeom prst="round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redondeado 25"/>
          <p:cNvSpPr/>
          <p:nvPr/>
        </p:nvSpPr>
        <p:spPr>
          <a:xfrm>
            <a:off x="6672064" y="1495454"/>
            <a:ext cx="2088232" cy="714272"/>
          </a:xfrm>
          <a:prstGeom prst="round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26"/>
          <p:cNvCxnSpPr>
            <a:stCxn id="26" idx="2"/>
            <a:endCxn id="25" idx="0"/>
          </p:cNvCxnSpPr>
          <p:nvPr/>
        </p:nvCxnSpPr>
        <p:spPr>
          <a:xfrm flipH="1">
            <a:off x="6059996" y="2209726"/>
            <a:ext cx="1656184" cy="283170"/>
          </a:xfrm>
          <a:prstGeom prst="line">
            <a:avLst/>
          </a:prstGeom>
          <a:ln w="76200">
            <a:solidFill>
              <a:srgbClr val="FF9933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4295800" y="4005064"/>
            <a:ext cx="6120680" cy="720080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Buffer del bloque (1024 bytes)</a:t>
            </a:r>
          </a:p>
        </p:txBody>
      </p:sp>
      <p:sp>
        <p:nvSpPr>
          <p:cNvPr id="32" name="Flecha abajo 31"/>
          <p:cNvSpPr/>
          <p:nvPr/>
        </p:nvSpPr>
        <p:spPr>
          <a:xfrm>
            <a:off x="6816080" y="4833156"/>
            <a:ext cx="11521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CuadroTexto 33"/>
          <p:cNvSpPr txBox="1"/>
          <p:nvPr/>
        </p:nvSpPr>
        <p:spPr>
          <a:xfrm>
            <a:off x="138428" y="2998456"/>
            <a:ext cx="3653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Copiar los bytes de </a:t>
            </a:r>
            <a:r>
              <a:rPr lang="es-MX" sz="2400" dirty="0" err="1">
                <a:latin typeface="Consolas" panose="020B0609020204030204" pitchFamily="49" charset="0"/>
              </a:rPr>
              <a:t>char</a:t>
            </a:r>
            <a:r>
              <a:rPr lang="es-MX" sz="2400" dirty="0">
                <a:latin typeface="Consolas" panose="020B0609020204030204" pitchFamily="49" charset="0"/>
              </a:rPr>
              <a:t> *buffer</a:t>
            </a:r>
            <a:r>
              <a:rPr lang="es-MX" sz="2400" dirty="0"/>
              <a:t> al buffer del bloque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Cuando se llena el buffer del bloque, escribir en bloque en el disco</a:t>
            </a:r>
          </a:p>
        </p:txBody>
      </p:sp>
    </p:spTree>
    <p:extLst>
      <p:ext uri="{BB962C8B-B14F-4D97-AF65-F5344CB8AC3E}">
        <p14:creationId xmlns:p14="http://schemas.microsoft.com/office/powerpoint/2010/main" val="130210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Sistemas de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Preguntas</a:t>
            </a:r>
          </a:p>
          <a:p>
            <a:pPr lvl="1"/>
            <a:r>
              <a:rPr lang="es-MX" dirty="0"/>
              <a:t>¿Por qué cuando digitalizaba vídeo en mi computadora con Windows 98 tenía el límite de 17 minutos por vídeo?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825402"/>
            <a:ext cx="2108924" cy="18722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254" y="3671428"/>
            <a:ext cx="3888432" cy="2468189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4799856" y="4033602"/>
            <a:ext cx="1728192" cy="93397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4748540" y="4729581"/>
            <a:ext cx="161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Máximo</a:t>
            </a:r>
          </a:p>
          <a:p>
            <a:r>
              <a:rPr lang="es-MX" sz="2400" b="1" dirty="0">
                <a:solidFill>
                  <a:srgbClr val="FF0000"/>
                </a:solidFill>
              </a:rPr>
              <a:t>17 minutos</a:t>
            </a:r>
          </a:p>
          <a:p>
            <a:r>
              <a:rPr lang="es-MX" sz="2400" b="1" dirty="0">
                <a:solidFill>
                  <a:srgbClr val="FF0000"/>
                </a:solidFill>
              </a:rPr>
              <a:t>4 </a:t>
            </a:r>
            <a:r>
              <a:rPr lang="es-MX" sz="2400" b="1" dirty="0" err="1">
                <a:solidFill>
                  <a:srgbClr val="FF0000"/>
                </a:solidFill>
              </a:rPr>
              <a:t>Gbytes</a:t>
            </a:r>
            <a:endParaRPr lang="es-MX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5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con los archivos/Cerrar archivos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401818" y="4708192"/>
            <a:ext cx="8424863" cy="1666542"/>
          </a:xfrm>
        </p:spPr>
        <p:txBody>
          <a:bodyPr>
            <a:normAutofit fontScale="92500" lnSpcReduction="20000"/>
          </a:bodyPr>
          <a:lstStyle/>
          <a:p>
            <a:r>
              <a:rPr lang="es-MX" sz="2400" dirty="0"/>
              <a:t>Usar el descriptor del archivo para localizarlo en la tabla de archivos abiertos</a:t>
            </a:r>
          </a:p>
          <a:p>
            <a:r>
              <a:rPr lang="es-MX" sz="2400" dirty="0"/>
              <a:t>Vaciar buffers si hay escrituras pendientes</a:t>
            </a:r>
          </a:p>
          <a:p>
            <a:r>
              <a:rPr lang="es-MX" sz="2400" dirty="0"/>
              <a:t>Poner el bit de uso en 0</a:t>
            </a:r>
          </a:p>
          <a:p>
            <a:r>
              <a:rPr lang="es-MX" sz="2400" dirty="0"/>
              <a:t>Eliminar el nombre del archivo en la tabla</a:t>
            </a:r>
          </a:p>
          <a:p>
            <a:endParaRPr lang="es-MX" sz="24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3431704" y="1417639"/>
            <a:ext cx="7920880" cy="85923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vdclose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s-MX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8544272" y="1585089"/>
            <a:ext cx="554056" cy="50587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0" name="Grupo 69"/>
          <p:cNvGrpSpPr/>
          <p:nvPr/>
        </p:nvGrpSpPr>
        <p:grpSpPr>
          <a:xfrm>
            <a:off x="5340476" y="2525289"/>
            <a:ext cx="4622301" cy="2099074"/>
            <a:chOff x="7666387" y="2482053"/>
            <a:chExt cx="4622301" cy="2099074"/>
          </a:xfrm>
        </p:grpSpPr>
        <p:sp>
          <p:nvSpPr>
            <p:cNvPr id="44" name="Rectángulo 43"/>
            <p:cNvSpPr/>
            <p:nvPr/>
          </p:nvSpPr>
          <p:spPr>
            <a:xfrm>
              <a:off x="8040216" y="3429463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8688288" y="3429463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STDERR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10488488" y="3429463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8040216" y="3720955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8688288" y="3720955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10488488" y="3720955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8040216" y="3998144"/>
              <a:ext cx="648072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8688288" y="3998144"/>
              <a:ext cx="1800200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10488488" y="3998144"/>
              <a:ext cx="1800200" cy="291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8040216" y="4289635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8688288" y="4289635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0488488" y="4289635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8040216" y="3137972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8688288" y="3137972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STDOUT</a:t>
              </a:r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0488488" y="3137972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7666522" y="3109684"/>
              <a:ext cx="301686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7666522" y="3399005"/>
              <a:ext cx="301686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2</a:t>
              </a:r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7666522" y="3667298"/>
              <a:ext cx="301686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3</a:t>
              </a: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8040216" y="2849476"/>
              <a:ext cx="648072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8688288" y="2849476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tx1"/>
                  </a:solidFill>
                </a:rPr>
                <a:t>STDIN</a:t>
              </a:r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10488488" y="2849476"/>
              <a:ext cx="1800200" cy="2914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666522" y="2821188"/>
              <a:ext cx="301686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0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7666387" y="4265994"/>
              <a:ext cx="306494" cy="315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n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7941513" y="2482053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En Uso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9120336" y="24836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Nombre</a:t>
              </a:r>
            </a:p>
          </p:txBody>
        </p:sp>
      </p:grpSp>
      <p:sp>
        <p:nvSpPr>
          <p:cNvPr id="71" name="CuadroTexto 70"/>
          <p:cNvSpPr txBox="1"/>
          <p:nvPr/>
        </p:nvSpPr>
        <p:spPr>
          <a:xfrm>
            <a:off x="5879976" y="370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5879976" y="3707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384032" y="3738518"/>
            <a:ext cx="1826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/>
              <a:t>Nombre del archivo</a:t>
            </a:r>
          </a:p>
        </p:txBody>
      </p:sp>
      <p:sp>
        <p:nvSpPr>
          <p:cNvPr id="6" name="Forma libre 5"/>
          <p:cNvSpPr/>
          <p:nvPr/>
        </p:nvSpPr>
        <p:spPr>
          <a:xfrm>
            <a:off x="4392065" y="2075543"/>
            <a:ext cx="4523223" cy="1757289"/>
          </a:xfrm>
          <a:custGeom>
            <a:avLst/>
            <a:gdLst>
              <a:gd name="connsiteX0" fmla="*/ 4504913 w 4861334"/>
              <a:gd name="connsiteY0" fmla="*/ 0 h 1892775"/>
              <a:gd name="connsiteX1" fmla="*/ 4461371 w 4861334"/>
              <a:gd name="connsiteY1" fmla="*/ 449943 h 1892775"/>
              <a:gd name="connsiteX2" fmla="*/ 455428 w 4861334"/>
              <a:gd name="connsiteY2" fmla="*/ 464457 h 1892775"/>
              <a:gd name="connsiteX3" fmla="*/ 150628 w 4861334"/>
              <a:gd name="connsiteY3" fmla="*/ 1698171 h 1892775"/>
              <a:gd name="connsiteX4" fmla="*/ 992456 w 4861334"/>
              <a:gd name="connsiteY4" fmla="*/ 1872343 h 1892775"/>
              <a:gd name="connsiteX0" fmla="*/ 4530126 w 4886547"/>
              <a:gd name="connsiteY0" fmla="*/ 0 h 1875564"/>
              <a:gd name="connsiteX1" fmla="*/ 4486584 w 4886547"/>
              <a:gd name="connsiteY1" fmla="*/ 449943 h 1875564"/>
              <a:gd name="connsiteX2" fmla="*/ 480641 w 4886547"/>
              <a:gd name="connsiteY2" fmla="*/ 464457 h 1875564"/>
              <a:gd name="connsiteX3" fmla="*/ 131731 w 4886547"/>
              <a:gd name="connsiteY3" fmla="*/ 1481295 h 1875564"/>
              <a:gd name="connsiteX4" fmla="*/ 1017669 w 4886547"/>
              <a:gd name="connsiteY4" fmla="*/ 1872343 h 1875564"/>
              <a:gd name="connsiteX0" fmla="*/ 4480338 w 4568667"/>
              <a:gd name="connsiteY0" fmla="*/ 0 h 1875564"/>
              <a:gd name="connsiteX1" fmla="*/ 3539884 w 4568667"/>
              <a:gd name="connsiteY1" fmla="*/ 480926 h 1875564"/>
              <a:gd name="connsiteX2" fmla="*/ 430853 w 4568667"/>
              <a:gd name="connsiteY2" fmla="*/ 464457 h 1875564"/>
              <a:gd name="connsiteX3" fmla="*/ 81943 w 4568667"/>
              <a:gd name="connsiteY3" fmla="*/ 1481295 h 1875564"/>
              <a:gd name="connsiteX4" fmla="*/ 967881 w 4568667"/>
              <a:gd name="connsiteY4" fmla="*/ 1872343 h 1875564"/>
              <a:gd name="connsiteX0" fmla="*/ 4671484 w 4746388"/>
              <a:gd name="connsiteY0" fmla="*/ 0 h 1751635"/>
              <a:gd name="connsiteX1" fmla="*/ 3539884 w 4746388"/>
              <a:gd name="connsiteY1" fmla="*/ 356997 h 1751635"/>
              <a:gd name="connsiteX2" fmla="*/ 430853 w 4746388"/>
              <a:gd name="connsiteY2" fmla="*/ 340528 h 1751635"/>
              <a:gd name="connsiteX3" fmla="*/ 81943 w 4746388"/>
              <a:gd name="connsiteY3" fmla="*/ 1357366 h 1751635"/>
              <a:gd name="connsiteX4" fmla="*/ 967881 w 4746388"/>
              <a:gd name="connsiteY4" fmla="*/ 1748414 h 1751635"/>
              <a:gd name="connsiteX0" fmla="*/ 4495043 w 4582181"/>
              <a:gd name="connsiteY0" fmla="*/ 0 h 1875564"/>
              <a:gd name="connsiteX1" fmla="*/ 3539884 w 4582181"/>
              <a:gd name="connsiteY1" fmla="*/ 480926 h 1875564"/>
              <a:gd name="connsiteX2" fmla="*/ 430853 w 4582181"/>
              <a:gd name="connsiteY2" fmla="*/ 464457 h 1875564"/>
              <a:gd name="connsiteX3" fmla="*/ 81943 w 4582181"/>
              <a:gd name="connsiteY3" fmla="*/ 1481295 h 1875564"/>
              <a:gd name="connsiteX4" fmla="*/ 967881 w 4582181"/>
              <a:gd name="connsiteY4" fmla="*/ 1872343 h 187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2181" h="1875564">
                <a:moveTo>
                  <a:pt x="4495043" y="0"/>
                </a:moveTo>
                <a:cubicBezTo>
                  <a:pt x="4810729" y="186267"/>
                  <a:pt x="4217249" y="403517"/>
                  <a:pt x="3539884" y="480926"/>
                </a:cubicBezTo>
                <a:cubicBezTo>
                  <a:pt x="2862519" y="558335"/>
                  <a:pt x="1007176" y="297729"/>
                  <a:pt x="430853" y="464457"/>
                </a:cubicBezTo>
                <a:cubicBezTo>
                  <a:pt x="-145470" y="631185"/>
                  <a:pt x="-7562" y="1246647"/>
                  <a:pt x="81943" y="1481295"/>
                </a:cubicBezTo>
                <a:cubicBezTo>
                  <a:pt x="171448" y="1715943"/>
                  <a:pt x="591719" y="1902581"/>
                  <a:pt x="967881" y="1872343"/>
                </a:cubicBezTo>
              </a:path>
            </a:pathLst>
          </a:custGeom>
          <a:noFill/>
          <a:ln w="57150">
            <a:solidFill>
              <a:srgbClr val="FF993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66"/>
          <p:cNvSpPr/>
          <p:nvPr/>
        </p:nvSpPr>
        <p:spPr>
          <a:xfrm>
            <a:off x="490705" y="3861048"/>
            <a:ext cx="3718320" cy="5379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Bloque del disco</a:t>
            </a:r>
          </a:p>
          <a:p>
            <a:pPr algn="ctr"/>
            <a:r>
              <a:rPr lang="es-MX" sz="2000" dirty="0"/>
              <a:t>2 sectores = 1024 bytes</a:t>
            </a:r>
          </a:p>
        </p:txBody>
      </p:sp>
      <p:sp>
        <p:nvSpPr>
          <p:cNvPr id="75" name="Rectángulo 74"/>
          <p:cNvSpPr/>
          <p:nvPr/>
        </p:nvSpPr>
        <p:spPr>
          <a:xfrm>
            <a:off x="490705" y="2652192"/>
            <a:ext cx="3718320" cy="537922"/>
          </a:xfrm>
          <a:prstGeom prst="rect">
            <a:avLst/>
          </a:prstGeom>
          <a:solidFill>
            <a:srgbClr val="4F81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Buffer del bloque (1024 bytes)</a:t>
            </a:r>
          </a:p>
        </p:txBody>
      </p:sp>
      <p:sp>
        <p:nvSpPr>
          <p:cNvPr id="76" name="Flecha abajo 75"/>
          <p:cNvSpPr/>
          <p:nvPr/>
        </p:nvSpPr>
        <p:spPr>
          <a:xfrm>
            <a:off x="1991544" y="3298126"/>
            <a:ext cx="699919" cy="440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30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71" grpId="0"/>
      <p:bldP spid="72" grpId="0"/>
      <p:bldP spid="73" grpId="0"/>
      <p:bldP spid="6" grpId="0" animBg="1"/>
      <p:bldP spid="6" grpId="1" animBg="1"/>
      <p:bldP spid="67" grpId="0" animBg="1"/>
      <p:bldP spid="75" grpId="0" animBg="1"/>
      <p:bldP spid="7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Directorios/Abrir directorio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9330296" y="1770907"/>
            <a:ext cx="2382328" cy="4538413"/>
            <a:chOff x="3929696" y="1772818"/>
            <a:chExt cx="2382328" cy="4538413"/>
          </a:xfrm>
        </p:grpSpPr>
        <p:sp>
          <p:nvSpPr>
            <p:cNvPr id="14" name="Rectángulo 13"/>
            <p:cNvSpPr/>
            <p:nvPr/>
          </p:nvSpPr>
          <p:spPr>
            <a:xfrm>
              <a:off x="3940023" y="1772818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0</a:t>
              </a:r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3940023" y="2297198"/>
              <a:ext cx="2372001" cy="5188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1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3930016" y="2801254"/>
              <a:ext cx="2382008" cy="5110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2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930015" y="3284984"/>
              <a:ext cx="2377746" cy="5038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 3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3939704" y="3775903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4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3939704" y="4300283"/>
              <a:ext cx="2372001" cy="5188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5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3929697" y="4804339"/>
              <a:ext cx="2382008" cy="5110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6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3929696" y="5288069"/>
              <a:ext cx="2377746" cy="5038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7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935441" y="5785145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8</a:t>
              </a:r>
            </a:p>
          </p:txBody>
        </p:sp>
      </p:grpSp>
      <p:sp>
        <p:nvSpPr>
          <p:cNvPr id="24" name="Rectángulo redondeado 23"/>
          <p:cNvSpPr/>
          <p:nvPr/>
        </p:nvSpPr>
        <p:spPr>
          <a:xfrm>
            <a:off x="335360" y="1412776"/>
            <a:ext cx="7992888" cy="5877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latin typeface="Consolas" panose="020B0609020204030204" pitchFamily="49" charset="0"/>
              </a:rPr>
              <a:t>VDDIR *</a:t>
            </a:r>
            <a:r>
              <a:rPr lang="es-MX" sz="2400" dirty="0" err="1">
                <a:latin typeface="Consolas" panose="020B0609020204030204" pitchFamily="49" charset="0"/>
              </a:rPr>
              <a:t>vdopendir</a:t>
            </a:r>
            <a:r>
              <a:rPr lang="es-MX" sz="2400" dirty="0">
                <a:latin typeface="Consolas" panose="020B0609020204030204" pitchFamily="49" charset="0"/>
              </a:rPr>
              <a:t>(</a:t>
            </a:r>
            <a:r>
              <a:rPr lang="es-MX" sz="2400" dirty="0" err="1">
                <a:latin typeface="Consolas" panose="020B0609020204030204" pitchFamily="49" charset="0"/>
              </a:rPr>
              <a:t>char</a:t>
            </a:r>
            <a:r>
              <a:rPr lang="es-MX" sz="2400" dirty="0">
                <a:latin typeface="Consolas" panose="020B0609020204030204" pitchFamily="49" charset="0"/>
              </a:rPr>
              <a:t> *</a:t>
            </a:r>
            <a:r>
              <a:rPr lang="es-MX" sz="2400" dirty="0" err="1">
                <a:latin typeface="Consolas" panose="020B0609020204030204" pitchFamily="49" charset="0"/>
              </a:rPr>
              <a:t>dirname</a:t>
            </a:r>
            <a:r>
              <a:rPr lang="es-MX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19336" y="2204864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 directorio es una tabla de nodos-i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Abre el directorio correspondiente al </a:t>
            </a:r>
            <a:r>
              <a:rPr lang="es-MX" sz="2000" b="1" dirty="0" err="1">
                <a:latin typeface="Consolas" panose="020B0609020204030204" pitchFamily="49" charset="0"/>
              </a:rPr>
              <a:t>dirname</a:t>
            </a:r>
            <a:r>
              <a:rPr lang="es-MX" sz="2000" dirty="0"/>
              <a:t> indicado en el argumento y pone en una tabla de directorios abiertos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valor que regresa </a:t>
            </a:r>
            <a:r>
              <a:rPr lang="es-MX" sz="2000" b="1" dirty="0">
                <a:latin typeface="Consolas" panose="020B0609020204030204" pitchFamily="49" charset="0"/>
              </a:rPr>
              <a:t>VDDIR *</a:t>
            </a:r>
            <a:r>
              <a:rPr lang="es-MX" sz="2000" dirty="0"/>
              <a:t> es un descriptor (</a:t>
            </a:r>
            <a:r>
              <a:rPr lang="es-MX" sz="2000" b="1" dirty="0" err="1">
                <a:latin typeface="Consolas" panose="020B0609020204030204" pitchFamily="49" charset="0"/>
              </a:rPr>
              <a:t>dirdesc</a:t>
            </a:r>
            <a:r>
              <a:rPr lang="es-MX" sz="2000" dirty="0"/>
              <a:t>) que apunta a una entrada en la tabla de directorios abiertos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apuntador al las entradas del directorio se posiciona en la primera entrada</a:t>
            </a:r>
          </a:p>
        </p:txBody>
      </p:sp>
      <p:grpSp>
        <p:nvGrpSpPr>
          <p:cNvPr id="44" name="Grupo 43"/>
          <p:cNvGrpSpPr/>
          <p:nvPr/>
        </p:nvGrpSpPr>
        <p:grpSpPr>
          <a:xfrm>
            <a:off x="1487488" y="4261432"/>
            <a:ext cx="5936041" cy="2199697"/>
            <a:chOff x="1199456" y="2471854"/>
            <a:chExt cx="5936041" cy="2199697"/>
          </a:xfrm>
        </p:grpSpPr>
        <p:sp>
          <p:nvSpPr>
            <p:cNvPr id="26" name="Rectángulo 25"/>
            <p:cNvSpPr/>
            <p:nvPr/>
          </p:nvSpPr>
          <p:spPr>
            <a:xfrm>
              <a:off x="1199457" y="2471854"/>
              <a:ext cx="720080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9536" y="2471854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4532520" y="2471854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1199456" y="2852936"/>
              <a:ext cx="720080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1919535" y="2852936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532519" y="2852936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1199457" y="3212976"/>
              <a:ext cx="720080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1919536" y="3212976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4532520" y="3212976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1199456" y="3594058"/>
              <a:ext cx="720080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1919535" y="3594058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532519" y="3594058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1199457" y="3933056"/>
              <a:ext cx="720080" cy="378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1919536" y="3933056"/>
              <a:ext cx="2602977" cy="378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4532520" y="3933056"/>
              <a:ext cx="2602977" cy="378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1199456" y="4293096"/>
              <a:ext cx="720080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1919535" y="4293096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4532519" y="4293096"/>
              <a:ext cx="2602977" cy="378455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5" name="Flecha izquierda 44"/>
          <p:cNvSpPr/>
          <p:nvPr/>
        </p:nvSpPr>
        <p:spPr>
          <a:xfrm>
            <a:off x="7478519" y="4441146"/>
            <a:ext cx="1751082" cy="7225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9" name="Grupo 48"/>
          <p:cNvGrpSpPr/>
          <p:nvPr/>
        </p:nvGrpSpPr>
        <p:grpSpPr>
          <a:xfrm>
            <a:off x="1487488" y="4634721"/>
            <a:ext cx="5936040" cy="378455"/>
            <a:chOff x="1487488" y="4634721"/>
            <a:chExt cx="5936040" cy="378455"/>
          </a:xfrm>
        </p:grpSpPr>
        <p:sp>
          <p:nvSpPr>
            <p:cNvPr id="46" name="Rectángulo 45"/>
            <p:cNvSpPr/>
            <p:nvPr/>
          </p:nvSpPr>
          <p:spPr>
            <a:xfrm>
              <a:off x="1487488" y="4634721"/>
              <a:ext cx="720080" cy="3784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2207567" y="4634721"/>
              <a:ext cx="2602977" cy="3784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4820551" y="4634721"/>
              <a:ext cx="2602977" cy="37845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50" name="Flecha derecha 49"/>
          <p:cNvSpPr/>
          <p:nvPr/>
        </p:nvSpPr>
        <p:spPr>
          <a:xfrm>
            <a:off x="119337" y="4464669"/>
            <a:ext cx="1368150" cy="746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err="1">
                <a:latin typeface="Consolas" panose="020B0609020204030204" pitchFamily="49" charset="0"/>
              </a:rPr>
              <a:t>dirdesc</a:t>
            </a:r>
            <a:endParaRPr lang="es-MX" b="1" dirty="0">
              <a:latin typeface="Consolas" panose="020B0609020204030204" pitchFamily="49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6218494" y="4617762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Apuntador</a:t>
            </a:r>
          </a:p>
        </p:txBody>
      </p:sp>
      <p:sp>
        <p:nvSpPr>
          <p:cNvPr id="53" name="Forma libre 52"/>
          <p:cNvSpPr/>
          <p:nvPr/>
        </p:nvSpPr>
        <p:spPr>
          <a:xfrm>
            <a:off x="7374196" y="1964649"/>
            <a:ext cx="1855405" cy="2792171"/>
          </a:xfrm>
          <a:custGeom>
            <a:avLst/>
            <a:gdLst>
              <a:gd name="connsiteX0" fmla="*/ 221751 w 1381689"/>
              <a:gd name="connsiteY0" fmla="*/ 2698955 h 2760420"/>
              <a:gd name="connsiteX1" fmla="*/ 1268886 w 1381689"/>
              <a:gd name="connsiteY1" fmla="*/ 2477729 h 2760420"/>
              <a:gd name="connsiteX2" fmla="*/ 1209892 w 1381689"/>
              <a:gd name="connsiteY2" fmla="*/ 471948 h 2760420"/>
              <a:gd name="connsiteX3" fmla="*/ 525 w 1381689"/>
              <a:gd name="connsiteY3" fmla="*/ 88490 h 2760420"/>
              <a:gd name="connsiteX4" fmla="*/ 1372125 w 1381689"/>
              <a:gd name="connsiteY4" fmla="*/ 0 h 2760420"/>
              <a:gd name="connsiteX0" fmla="*/ 0 w 1150374"/>
              <a:gd name="connsiteY0" fmla="*/ 2698955 h 2760420"/>
              <a:gd name="connsiteX1" fmla="*/ 1047135 w 1150374"/>
              <a:gd name="connsiteY1" fmla="*/ 2477729 h 2760420"/>
              <a:gd name="connsiteX2" fmla="*/ 988141 w 1150374"/>
              <a:gd name="connsiteY2" fmla="*/ 471948 h 2760420"/>
              <a:gd name="connsiteX3" fmla="*/ 560439 w 1150374"/>
              <a:gd name="connsiteY3" fmla="*/ 176981 h 2760420"/>
              <a:gd name="connsiteX4" fmla="*/ 1150374 w 1150374"/>
              <a:gd name="connsiteY4" fmla="*/ 0 h 2760420"/>
              <a:gd name="connsiteX0" fmla="*/ 0 w 1150374"/>
              <a:gd name="connsiteY0" fmla="*/ 2698955 h 2752692"/>
              <a:gd name="connsiteX1" fmla="*/ 1047135 w 1150374"/>
              <a:gd name="connsiteY1" fmla="*/ 2477729 h 2752692"/>
              <a:gd name="connsiteX2" fmla="*/ 929148 w 1150374"/>
              <a:gd name="connsiteY2" fmla="*/ 634181 h 2752692"/>
              <a:gd name="connsiteX3" fmla="*/ 560439 w 1150374"/>
              <a:gd name="connsiteY3" fmla="*/ 176981 h 2752692"/>
              <a:gd name="connsiteX4" fmla="*/ 1150374 w 1150374"/>
              <a:gd name="connsiteY4" fmla="*/ 0 h 2752692"/>
              <a:gd name="connsiteX0" fmla="*/ 0 w 1150374"/>
              <a:gd name="connsiteY0" fmla="*/ 2698955 h 2752692"/>
              <a:gd name="connsiteX1" fmla="*/ 1047135 w 1150374"/>
              <a:gd name="connsiteY1" fmla="*/ 2477729 h 2752692"/>
              <a:gd name="connsiteX2" fmla="*/ 929148 w 1150374"/>
              <a:gd name="connsiteY2" fmla="*/ 634181 h 2752692"/>
              <a:gd name="connsiteX3" fmla="*/ 870155 w 1150374"/>
              <a:gd name="connsiteY3" fmla="*/ 339213 h 2752692"/>
              <a:gd name="connsiteX4" fmla="*/ 1150374 w 1150374"/>
              <a:gd name="connsiteY4" fmla="*/ 0 h 2752692"/>
              <a:gd name="connsiteX0" fmla="*/ 0 w 1150374"/>
              <a:gd name="connsiteY0" fmla="*/ 2698955 h 2746263"/>
              <a:gd name="connsiteX1" fmla="*/ 1047135 w 1150374"/>
              <a:gd name="connsiteY1" fmla="*/ 2477729 h 2746263"/>
              <a:gd name="connsiteX2" fmla="*/ 1091380 w 1150374"/>
              <a:gd name="connsiteY2" fmla="*/ 781665 h 2746263"/>
              <a:gd name="connsiteX3" fmla="*/ 870155 w 1150374"/>
              <a:gd name="connsiteY3" fmla="*/ 339213 h 2746263"/>
              <a:gd name="connsiteX4" fmla="*/ 1150374 w 1150374"/>
              <a:gd name="connsiteY4" fmla="*/ 0 h 2746263"/>
              <a:gd name="connsiteX0" fmla="*/ 0 w 1150374"/>
              <a:gd name="connsiteY0" fmla="*/ 2698955 h 2746263"/>
              <a:gd name="connsiteX1" fmla="*/ 1047135 w 1150374"/>
              <a:gd name="connsiteY1" fmla="*/ 2477729 h 2746263"/>
              <a:gd name="connsiteX2" fmla="*/ 1091380 w 1150374"/>
              <a:gd name="connsiteY2" fmla="*/ 781665 h 2746263"/>
              <a:gd name="connsiteX3" fmla="*/ 1045415 w 1150374"/>
              <a:gd name="connsiteY3" fmla="*/ 522093 h 2746263"/>
              <a:gd name="connsiteX4" fmla="*/ 1150374 w 1150374"/>
              <a:gd name="connsiteY4" fmla="*/ 0 h 2746263"/>
              <a:gd name="connsiteX0" fmla="*/ 0 w 1150374"/>
              <a:gd name="connsiteY0" fmla="*/ 2698955 h 2746263"/>
              <a:gd name="connsiteX1" fmla="*/ 1047135 w 1150374"/>
              <a:gd name="connsiteY1" fmla="*/ 2477729 h 2746263"/>
              <a:gd name="connsiteX2" fmla="*/ 1091380 w 1150374"/>
              <a:gd name="connsiteY2" fmla="*/ 781665 h 2746263"/>
              <a:gd name="connsiteX3" fmla="*/ 1150374 w 1150374"/>
              <a:gd name="connsiteY3" fmla="*/ 0 h 2746263"/>
              <a:gd name="connsiteX0" fmla="*/ 0 w 1169718"/>
              <a:gd name="connsiteY0" fmla="*/ 2698955 h 2733133"/>
              <a:gd name="connsiteX1" fmla="*/ 1047135 w 1169718"/>
              <a:gd name="connsiteY1" fmla="*/ 2477729 h 2733133"/>
              <a:gd name="connsiteX2" fmla="*/ 1159960 w 1169718"/>
              <a:gd name="connsiteY2" fmla="*/ 1147425 h 2733133"/>
              <a:gd name="connsiteX3" fmla="*/ 1150374 w 1169718"/>
              <a:gd name="connsiteY3" fmla="*/ 0 h 2733133"/>
              <a:gd name="connsiteX0" fmla="*/ 0 w 1197431"/>
              <a:gd name="connsiteY0" fmla="*/ 2698955 h 2733133"/>
              <a:gd name="connsiteX1" fmla="*/ 1047135 w 1197431"/>
              <a:gd name="connsiteY1" fmla="*/ 2477729 h 2733133"/>
              <a:gd name="connsiteX2" fmla="*/ 1159960 w 1197431"/>
              <a:gd name="connsiteY2" fmla="*/ 1147425 h 2733133"/>
              <a:gd name="connsiteX3" fmla="*/ 748725 w 1197431"/>
              <a:gd name="connsiteY3" fmla="*/ 334052 h 2733133"/>
              <a:gd name="connsiteX4" fmla="*/ 1150374 w 1197431"/>
              <a:gd name="connsiteY4" fmla="*/ 0 h 2733133"/>
              <a:gd name="connsiteX0" fmla="*/ 0 w 1156861"/>
              <a:gd name="connsiteY0" fmla="*/ 2698955 h 2732677"/>
              <a:gd name="connsiteX1" fmla="*/ 1047135 w 1156861"/>
              <a:gd name="connsiteY1" fmla="*/ 2477729 h 2732677"/>
              <a:gd name="connsiteX2" fmla="*/ 1091380 w 1156861"/>
              <a:gd name="connsiteY2" fmla="*/ 1162665 h 2732677"/>
              <a:gd name="connsiteX3" fmla="*/ 748725 w 1156861"/>
              <a:gd name="connsiteY3" fmla="*/ 334052 h 2732677"/>
              <a:gd name="connsiteX4" fmla="*/ 1150374 w 1156861"/>
              <a:gd name="connsiteY4" fmla="*/ 0 h 2732677"/>
              <a:gd name="connsiteX0" fmla="*/ 0 w 1188474"/>
              <a:gd name="connsiteY0" fmla="*/ 2630375 h 2664097"/>
              <a:gd name="connsiteX1" fmla="*/ 1047135 w 1188474"/>
              <a:gd name="connsiteY1" fmla="*/ 2409149 h 2664097"/>
              <a:gd name="connsiteX2" fmla="*/ 1091380 w 1188474"/>
              <a:gd name="connsiteY2" fmla="*/ 1094085 h 2664097"/>
              <a:gd name="connsiteX3" fmla="*/ 748725 w 1188474"/>
              <a:gd name="connsiteY3" fmla="*/ 265472 h 2664097"/>
              <a:gd name="connsiteX4" fmla="*/ 1188474 w 1188474"/>
              <a:gd name="connsiteY4" fmla="*/ 0 h 2664097"/>
              <a:gd name="connsiteX0" fmla="*/ 0 w 1188474"/>
              <a:gd name="connsiteY0" fmla="*/ 2630375 h 2664097"/>
              <a:gd name="connsiteX1" fmla="*/ 1047135 w 1188474"/>
              <a:gd name="connsiteY1" fmla="*/ 2409149 h 2664097"/>
              <a:gd name="connsiteX2" fmla="*/ 1091380 w 1188474"/>
              <a:gd name="connsiteY2" fmla="*/ 1094085 h 2664097"/>
              <a:gd name="connsiteX3" fmla="*/ 725865 w 1188474"/>
              <a:gd name="connsiteY3" fmla="*/ 113072 h 2664097"/>
              <a:gd name="connsiteX4" fmla="*/ 1188474 w 1188474"/>
              <a:gd name="connsiteY4" fmla="*/ 0 h 2664097"/>
              <a:gd name="connsiteX0" fmla="*/ 0 w 1188474"/>
              <a:gd name="connsiteY0" fmla="*/ 2630375 h 2664097"/>
              <a:gd name="connsiteX1" fmla="*/ 1047135 w 1188474"/>
              <a:gd name="connsiteY1" fmla="*/ 2409149 h 2664097"/>
              <a:gd name="connsiteX2" fmla="*/ 1091380 w 1188474"/>
              <a:gd name="connsiteY2" fmla="*/ 1094085 h 2664097"/>
              <a:gd name="connsiteX3" fmla="*/ 725865 w 1188474"/>
              <a:gd name="connsiteY3" fmla="*/ 113072 h 2664097"/>
              <a:gd name="connsiteX4" fmla="*/ 1188474 w 1188474"/>
              <a:gd name="connsiteY4" fmla="*/ 0 h 2664097"/>
              <a:gd name="connsiteX0" fmla="*/ 0 w 1188474"/>
              <a:gd name="connsiteY0" fmla="*/ 2596513 h 2630235"/>
              <a:gd name="connsiteX1" fmla="*/ 1047135 w 1188474"/>
              <a:gd name="connsiteY1" fmla="*/ 2375287 h 2630235"/>
              <a:gd name="connsiteX2" fmla="*/ 1091380 w 1188474"/>
              <a:gd name="connsiteY2" fmla="*/ 1060223 h 2630235"/>
              <a:gd name="connsiteX3" fmla="*/ 725865 w 1188474"/>
              <a:gd name="connsiteY3" fmla="*/ 79210 h 2630235"/>
              <a:gd name="connsiteX4" fmla="*/ 1188474 w 1188474"/>
              <a:gd name="connsiteY4" fmla="*/ 19478 h 2630235"/>
              <a:gd name="connsiteX0" fmla="*/ 0 w 1158160"/>
              <a:gd name="connsiteY0" fmla="*/ 2676095 h 2709817"/>
              <a:gd name="connsiteX1" fmla="*/ 1047135 w 1158160"/>
              <a:gd name="connsiteY1" fmla="*/ 2454869 h 2709817"/>
              <a:gd name="connsiteX2" fmla="*/ 1091380 w 1158160"/>
              <a:gd name="connsiteY2" fmla="*/ 1139805 h 2709817"/>
              <a:gd name="connsiteX3" fmla="*/ 725865 w 1158160"/>
              <a:gd name="connsiteY3" fmla="*/ 158792 h 2709817"/>
              <a:gd name="connsiteX4" fmla="*/ 1157994 w 1158160"/>
              <a:gd name="connsiteY4" fmla="*/ 0 h 2709817"/>
              <a:gd name="connsiteX0" fmla="*/ 0 w 1363734"/>
              <a:gd name="connsiteY0" fmla="*/ 2676095 h 2709817"/>
              <a:gd name="connsiteX1" fmla="*/ 1047135 w 1363734"/>
              <a:gd name="connsiteY1" fmla="*/ 2454869 h 2709817"/>
              <a:gd name="connsiteX2" fmla="*/ 1091380 w 1363734"/>
              <a:gd name="connsiteY2" fmla="*/ 1139805 h 2709817"/>
              <a:gd name="connsiteX3" fmla="*/ 725865 w 1363734"/>
              <a:gd name="connsiteY3" fmla="*/ 158792 h 2709817"/>
              <a:gd name="connsiteX4" fmla="*/ 1363734 w 1363734"/>
              <a:gd name="connsiteY4" fmla="*/ 0 h 2709817"/>
              <a:gd name="connsiteX0" fmla="*/ 0 w 1173234"/>
              <a:gd name="connsiteY0" fmla="*/ 2653235 h 2686957"/>
              <a:gd name="connsiteX1" fmla="*/ 1047135 w 1173234"/>
              <a:gd name="connsiteY1" fmla="*/ 2432009 h 2686957"/>
              <a:gd name="connsiteX2" fmla="*/ 1091380 w 1173234"/>
              <a:gd name="connsiteY2" fmla="*/ 1116945 h 2686957"/>
              <a:gd name="connsiteX3" fmla="*/ 725865 w 1173234"/>
              <a:gd name="connsiteY3" fmla="*/ 135932 h 2686957"/>
              <a:gd name="connsiteX4" fmla="*/ 1173234 w 1173234"/>
              <a:gd name="connsiteY4" fmla="*/ 0 h 2686957"/>
              <a:gd name="connsiteX0" fmla="*/ 0 w 1539146"/>
              <a:gd name="connsiteY0" fmla="*/ 2653235 h 2690086"/>
              <a:gd name="connsiteX1" fmla="*/ 1497078 w 1539146"/>
              <a:gd name="connsiteY1" fmla="*/ 2446523 h 2690086"/>
              <a:gd name="connsiteX2" fmla="*/ 1091380 w 1539146"/>
              <a:gd name="connsiteY2" fmla="*/ 1116945 h 2690086"/>
              <a:gd name="connsiteX3" fmla="*/ 725865 w 1539146"/>
              <a:gd name="connsiteY3" fmla="*/ 135932 h 2690086"/>
              <a:gd name="connsiteX4" fmla="*/ 1173234 w 1539146"/>
              <a:gd name="connsiteY4" fmla="*/ 0 h 2690086"/>
              <a:gd name="connsiteX0" fmla="*/ 0 w 1664115"/>
              <a:gd name="connsiteY0" fmla="*/ 2653235 h 2690571"/>
              <a:gd name="connsiteX1" fmla="*/ 1497078 w 1664115"/>
              <a:gd name="connsiteY1" fmla="*/ 2446523 h 2690571"/>
              <a:gd name="connsiteX2" fmla="*/ 1541323 w 1664115"/>
              <a:gd name="connsiteY2" fmla="*/ 1102430 h 2690571"/>
              <a:gd name="connsiteX3" fmla="*/ 725865 w 1664115"/>
              <a:gd name="connsiteY3" fmla="*/ 135932 h 2690571"/>
              <a:gd name="connsiteX4" fmla="*/ 1173234 w 1664115"/>
              <a:gd name="connsiteY4" fmla="*/ 0 h 2690571"/>
              <a:gd name="connsiteX0" fmla="*/ 0 w 1855405"/>
              <a:gd name="connsiteY0" fmla="*/ 2754835 h 2792171"/>
              <a:gd name="connsiteX1" fmla="*/ 1497078 w 1855405"/>
              <a:gd name="connsiteY1" fmla="*/ 2548123 h 2792171"/>
              <a:gd name="connsiteX2" fmla="*/ 1541323 w 1855405"/>
              <a:gd name="connsiteY2" fmla="*/ 1204030 h 2792171"/>
              <a:gd name="connsiteX3" fmla="*/ 725865 w 1855405"/>
              <a:gd name="connsiteY3" fmla="*/ 237532 h 2792171"/>
              <a:gd name="connsiteX4" fmla="*/ 1855405 w 1855405"/>
              <a:gd name="connsiteY4" fmla="*/ 0 h 2792171"/>
              <a:gd name="connsiteX0" fmla="*/ 0 w 1855405"/>
              <a:gd name="connsiteY0" fmla="*/ 2754835 h 2792171"/>
              <a:gd name="connsiteX1" fmla="*/ 1497078 w 1855405"/>
              <a:gd name="connsiteY1" fmla="*/ 2548123 h 2792171"/>
              <a:gd name="connsiteX2" fmla="*/ 1541323 w 1855405"/>
              <a:gd name="connsiteY2" fmla="*/ 1204030 h 2792171"/>
              <a:gd name="connsiteX3" fmla="*/ 1248380 w 1855405"/>
              <a:gd name="connsiteY3" fmla="*/ 164961 h 2792171"/>
              <a:gd name="connsiteX4" fmla="*/ 1855405 w 1855405"/>
              <a:gd name="connsiteY4" fmla="*/ 0 h 27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405" h="2792171">
                <a:moveTo>
                  <a:pt x="0" y="2754835"/>
                </a:moveTo>
                <a:cubicBezTo>
                  <a:pt x="441222" y="2829806"/>
                  <a:pt x="1240191" y="2806590"/>
                  <a:pt x="1497078" y="2548123"/>
                </a:cubicBezTo>
                <a:cubicBezTo>
                  <a:pt x="1753965" y="2289656"/>
                  <a:pt x="1582773" y="1601224"/>
                  <a:pt x="1541323" y="1204030"/>
                </a:cubicBezTo>
                <a:cubicBezTo>
                  <a:pt x="1499873" y="806836"/>
                  <a:pt x="1249978" y="356198"/>
                  <a:pt x="1248380" y="164961"/>
                </a:cubicBezTo>
                <a:cubicBezTo>
                  <a:pt x="1246782" y="-26276"/>
                  <a:pt x="1855774" y="96315"/>
                  <a:pt x="1855405" y="0"/>
                </a:cubicBezTo>
              </a:path>
            </a:pathLst>
          </a:custGeom>
          <a:noFill/>
          <a:ln w="76200">
            <a:headEnd type="stealt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2" grpId="0"/>
      <p:bldP spid="53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Directorios/Obtener una entada del directorio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8616280" y="1770907"/>
            <a:ext cx="2382328" cy="4538413"/>
            <a:chOff x="3929696" y="1772818"/>
            <a:chExt cx="2382328" cy="4538413"/>
          </a:xfrm>
        </p:grpSpPr>
        <p:sp>
          <p:nvSpPr>
            <p:cNvPr id="4" name="Rectángulo 3"/>
            <p:cNvSpPr/>
            <p:nvPr/>
          </p:nvSpPr>
          <p:spPr>
            <a:xfrm>
              <a:off x="3940023" y="1772818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0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940023" y="2297198"/>
              <a:ext cx="2372001" cy="5188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1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930016" y="2801254"/>
              <a:ext cx="2382008" cy="5110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2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930015" y="3284984"/>
              <a:ext cx="2377746" cy="5038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 3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939704" y="3775903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4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3939704" y="4300283"/>
              <a:ext cx="2372001" cy="51883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5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929697" y="4804339"/>
              <a:ext cx="2382008" cy="5110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6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3929696" y="5288069"/>
              <a:ext cx="2377746" cy="5038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7</a:t>
              </a:r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3935441" y="5785145"/>
              <a:ext cx="2372001" cy="52608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Nodo-i 8</a:t>
              </a:r>
            </a:p>
          </p:txBody>
        </p:sp>
      </p:grpSp>
      <p:sp>
        <p:nvSpPr>
          <p:cNvPr id="13" name="Rectángulo 12"/>
          <p:cNvSpPr/>
          <p:nvPr/>
        </p:nvSpPr>
        <p:spPr>
          <a:xfrm>
            <a:off x="1271464" y="4934230"/>
            <a:ext cx="61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s-MX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entry</a:t>
            </a:r>
            <a:r>
              <a:rPr lang="es-MX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MX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vdreaddir</a:t>
            </a:r>
            <a:r>
              <a:rPr lang="es-MX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s-MX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))!=NULL)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919536" y="5415607"/>
            <a:ext cx="5112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es-MX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"%s\n"</a:t>
            </a:r>
            <a:r>
              <a:rPr lang="es-MX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MX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entry</a:t>
            </a:r>
            <a:r>
              <a:rPr lang="es-MX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MX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d_name</a:t>
            </a:r>
            <a:r>
              <a:rPr lang="es-MX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Forma libre 17"/>
          <p:cNvSpPr/>
          <p:nvPr/>
        </p:nvSpPr>
        <p:spPr>
          <a:xfrm>
            <a:off x="4397827" y="2104244"/>
            <a:ext cx="4093029" cy="2903184"/>
          </a:xfrm>
          <a:custGeom>
            <a:avLst/>
            <a:gdLst>
              <a:gd name="connsiteX0" fmla="*/ 3962400 w 3962400"/>
              <a:gd name="connsiteY0" fmla="*/ 0 h 2002972"/>
              <a:gd name="connsiteX1" fmla="*/ 1291772 w 3962400"/>
              <a:gd name="connsiteY1" fmla="*/ 377372 h 2002972"/>
              <a:gd name="connsiteX2" fmla="*/ 0 w 3962400"/>
              <a:gd name="connsiteY2" fmla="*/ 2002972 h 2002972"/>
              <a:gd name="connsiteX0" fmla="*/ 4093029 w 4093029"/>
              <a:gd name="connsiteY0" fmla="*/ 327 h 2903184"/>
              <a:gd name="connsiteX1" fmla="*/ 1422401 w 4093029"/>
              <a:gd name="connsiteY1" fmla="*/ 377699 h 2903184"/>
              <a:gd name="connsiteX2" fmla="*/ 0 w 4093029"/>
              <a:gd name="connsiteY2" fmla="*/ 2903184 h 290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3029" h="2903184">
                <a:moveTo>
                  <a:pt x="4093029" y="327"/>
                </a:moveTo>
                <a:cubicBezTo>
                  <a:pt x="3087915" y="22098"/>
                  <a:pt x="2104573" y="-106111"/>
                  <a:pt x="1422401" y="377699"/>
                </a:cubicBezTo>
                <a:cubicBezTo>
                  <a:pt x="740229" y="861509"/>
                  <a:pt x="315686" y="2257298"/>
                  <a:pt x="0" y="2903184"/>
                </a:cubicBezTo>
              </a:path>
            </a:pathLst>
          </a:custGeom>
          <a:noFill/>
          <a:ln w="7620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orma libre 18"/>
          <p:cNvSpPr/>
          <p:nvPr/>
        </p:nvSpPr>
        <p:spPr>
          <a:xfrm>
            <a:off x="4437108" y="2529630"/>
            <a:ext cx="4049485" cy="2439826"/>
          </a:xfrm>
          <a:custGeom>
            <a:avLst/>
            <a:gdLst>
              <a:gd name="connsiteX0" fmla="*/ 3962400 w 3962400"/>
              <a:gd name="connsiteY0" fmla="*/ 0 h 2002972"/>
              <a:gd name="connsiteX1" fmla="*/ 1291772 w 3962400"/>
              <a:gd name="connsiteY1" fmla="*/ 377372 h 2002972"/>
              <a:gd name="connsiteX2" fmla="*/ 0 w 3962400"/>
              <a:gd name="connsiteY2" fmla="*/ 2002972 h 2002972"/>
              <a:gd name="connsiteX0" fmla="*/ 4049485 w 4049485"/>
              <a:gd name="connsiteY0" fmla="*/ 4827 h 3037919"/>
              <a:gd name="connsiteX1" fmla="*/ 1378857 w 4049485"/>
              <a:gd name="connsiteY1" fmla="*/ 382199 h 3037919"/>
              <a:gd name="connsiteX2" fmla="*/ 0 w 4049485"/>
              <a:gd name="connsiteY2" fmla="*/ 3037919 h 303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9485" h="3037919">
                <a:moveTo>
                  <a:pt x="4049485" y="4827"/>
                </a:moveTo>
                <a:cubicBezTo>
                  <a:pt x="3044371" y="26598"/>
                  <a:pt x="2053771" y="-123316"/>
                  <a:pt x="1378857" y="382199"/>
                </a:cubicBezTo>
                <a:cubicBezTo>
                  <a:pt x="703943" y="887714"/>
                  <a:pt x="315686" y="2392033"/>
                  <a:pt x="0" y="3037919"/>
                </a:cubicBezTo>
              </a:path>
            </a:pathLst>
          </a:custGeom>
          <a:noFill/>
          <a:ln w="7620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orma libre 19"/>
          <p:cNvSpPr/>
          <p:nvPr/>
        </p:nvSpPr>
        <p:spPr>
          <a:xfrm>
            <a:off x="4487045" y="2970670"/>
            <a:ext cx="4005943" cy="2022245"/>
          </a:xfrm>
          <a:custGeom>
            <a:avLst/>
            <a:gdLst>
              <a:gd name="connsiteX0" fmla="*/ 3962400 w 3962400"/>
              <a:gd name="connsiteY0" fmla="*/ 0 h 2002972"/>
              <a:gd name="connsiteX1" fmla="*/ 1291772 w 3962400"/>
              <a:gd name="connsiteY1" fmla="*/ 377372 h 2002972"/>
              <a:gd name="connsiteX2" fmla="*/ 0 w 3962400"/>
              <a:gd name="connsiteY2" fmla="*/ 2002972 h 2002972"/>
              <a:gd name="connsiteX0" fmla="*/ 4005943 w 4005943"/>
              <a:gd name="connsiteY0" fmla="*/ 30562 h 3617206"/>
              <a:gd name="connsiteX1" fmla="*/ 1335315 w 4005943"/>
              <a:gd name="connsiteY1" fmla="*/ 407934 h 3617206"/>
              <a:gd name="connsiteX2" fmla="*/ 0 w 4005943"/>
              <a:gd name="connsiteY2" fmla="*/ 3617206 h 361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5943" h="3617206">
                <a:moveTo>
                  <a:pt x="4005943" y="30562"/>
                </a:moveTo>
                <a:cubicBezTo>
                  <a:pt x="3000829" y="52333"/>
                  <a:pt x="2002972" y="-189840"/>
                  <a:pt x="1335315" y="407934"/>
                </a:cubicBezTo>
                <a:cubicBezTo>
                  <a:pt x="667658" y="1005708"/>
                  <a:pt x="315686" y="2971320"/>
                  <a:pt x="0" y="3617206"/>
                </a:cubicBezTo>
              </a:path>
            </a:pathLst>
          </a:custGeom>
          <a:noFill/>
          <a:ln w="7620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orma libre 20"/>
          <p:cNvSpPr/>
          <p:nvPr/>
        </p:nvSpPr>
        <p:spPr>
          <a:xfrm>
            <a:off x="4541067" y="3447016"/>
            <a:ext cx="3962400" cy="1536581"/>
          </a:xfrm>
          <a:custGeom>
            <a:avLst/>
            <a:gdLst>
              <a:gd name="connsiteX0" fmla="*/ 3962400 w 3962400"/>
              <a:gd name="connsiteY0" fmla="*/ 0 h 2002972"/>
              <a:gd name="connsiteX1" fmla="*/ 1291772 w 3962400"/>
              <a:gd name="connsiteY1" fmla="*/ 377372 h 2002972"/>
              <a:gd name="connsiteX2" fmla="*/ 0 w 3962400"/>
              <a:gd name="connsiteY2" fmla="*/ 2002972 h 2002972"/>
              <a:gd name="connsiteX0" fmla="*/ 3962400 w 3962400"/>
              <a:gd name="connsiteY0" fmla="*/ 26517 h 2029489"/>
              <a:gd name="connsiteX1" fmla="*/ 972458 w 3962400"/>
              <a:gd name="connsiteY1" fmla="*/ 207547 h 2029489"/>
              <a:gd name="connsiteX2" fmla="*/ 0 w 3962400"/>
              <a:gd name="connsiteY2" fmla="*/ 2029489 h 2029489"/>
              <a:gd name="connsiteX0" fmla="*/ 3962400 w 3962400"/>
              <a:gd name="connsiteY0" fmla="*/ 84408 h 2087380"/>
              <a:gd name="connsiteX1" fmla="*/ 769258 w 3962400"/>
              <a:gd name="connsiteY1" fmla="*/ 167265 h 2087380"/>
              <a:gd name="connsiteX2" fmla="*/ 0 w 3962400"/>
              <a:gd name="connsiteY2" fmla="*/ 2087380 h 2087380"/>
              <a:gd name="connsiteX0" fmla="*/ 3962400 w 3962400"/>
              <a:gd name="connsiteY0" fmla="*/ 84411 h 2087383"/>
              <a:gd name="connsiteX1" fmla="*/ 725715 w 3962400"/>
              <a:gd name="connsiteY1" fmla="*/ 167268 h 2087383"/>
              <a:gd name="connsiteX2" fmla="*/ 0 w 3962400"/>
              <a:gd name="connsiteY2" fmla="*/ 2087383 h 2087383"/>
              <a:gd name="connsiteX0" fmla="*/ 3962400 w 3962400"/>
              <a:gd name="connsiteY0" fmla="*/ 297525 h 5196563"/>
              <a:gd name="connsiteX1" fmla="*/ 725715 w 3962400"/>
              <a:gd name="connsiteY1" fmla="*/ 380382 h 5196563"/>
              <a:gd name="connsiteX2" fmla="*/ 0 w 3962400"/>
              <a:gd name="connsiteY2" fmla="*/ 5196563 h 519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5196563">
                <a:moveTo>
                  <a:pt x="3962400" y="297525"/>
                </a:moveTo>
                <a:cubicBezTo>
                  <a:pt x="2957286" y="319296"/>
                  <a:pt x="1386115" y="-436124"/>
                  <a:pt x="725715" y="380382"/>
                </a:cubicBezTo>
                <a:cubicBezTo>
                  <a:pt x="65315" y="1196888"/>
                  <a:pt x="315686" y="4550677"/>
                  <a:pt x="0" y="5196563"/>
                </a:cubicBezTo>
              </a:path>
            </a:pathLst>
          </a:custGeom>
          <a:noFill/>
          <a:ln w="7620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orma libre 21"/>
          <p:cNvSpPr/>
          <p:nvPr/>
        </p:nvSpPr>
        <p:spPr>
          <a:xfrm>
            <a:off x="4430636" y="3678051"/>
            <a:ext cx="4064000" cy="1264781"/>
          </a:xfrm>
          <a:custGeom>
            <a:avLst/>
            <a:gdLst>
              <a:gd name="connsiteX0" fmla="*/ 3962400 w 3962400"/>
              <a:gd name="connsiteY0" fmla="*/ 0 h 2002972"/>
              <a:gd name="connsiteX1" fmla="*/ 1291772 w 3962400"/>
              <a:gd name="connsiteY1" fmla="*/ 377372 h 2002972"/>
              <a:gd name="connsiteX2" fmla="*/ 0 w 3962400"/>
              <a:gd name="connsiteY2" fmla="*/ 2002972 h 2002972"/>
              <a:gd name="connsiteX0" fmla="*/ 3962400 w 3962400"/>
              <a:gd name="connsiteY0" fmla="*/ 26517 h 2029489"/>
              <a:gd name="connsiteX1" fmla="*/ 972458 w 3962400"/>
              <a:gd name="connsiteY1" fmla="*/ 207547 h 2029489"/>
              <a:gd name="connsiteX2" fmla="*/ 0 w 3962400"/>
              <a:gd name="connsiteY2" fmla="*/ 2029489 h 2029489"/>
              <a:gd name="connsiteX0" fmla="*/ 3962400 w 3962400"/>
              <a:gd name="connsiteY0" fmla="*/ 84408 h 2087380"/>
              <a:gd name="connsiteX1" fmla="*/ 769258 w 3962400"/>
              <a:gd name="connsiteY1" fmla="*/ 167265 h 2087380"/>
              <a:gd name="connsiteX2" fmla="*/ 0 w 3962400"/>
              <a:gd name="connsiteY2" fmla="*/ 2087380 h 2087380"/>
              <a:gd name="connsiteX0" fmla="*/ 3962400 w 3962400"/>
              <a:gd name="connsiteY0" fmla="*/ 84411 h 2087383"/>
              <a:gd name="connsiteX1" fmla="*/ 725715 w 3962400"/>
              <a:gd name="connsiteY1" fmla="*/ 167268 h 2087383"/>
              <a:gd name="connsiteX2" fmla="*/ 0 w 3962400"/>
              <a:gd name="connsiteY2" fmla="*/ 2087383 h 2087383"/>
              <a:gd name="connsiteX0" fmla="*/ 3962400 w 3962400"/>
              <a:gd name="connsiteY0" fmla="*/ 81543 h 2084515"/>
              <a:gd name="connsiteX1" fmla="*/ 2826506 w 3962400"/>
              <a:gd name="connsiteY1" fmla="*/ 94105 h 2084515"/>
              <a:gd name="connsiteX2" fmla="*/ 725715 w 3962400"/>
              <a:gd name="connsiteY2" fmla="*/ 164400 h 2084515"/>
              <a:gd name="connsiteX3" fmla="*/ 0 w 3962400"/>
              <a:gd name="connsiteY3" fmla="*/ 2084515 h 2084515"/>
              <a:gd name="connsiteX0" fmla="*/ 3962400 w 3962400"/>
              <a:gd name="connsiteY0" fmla="*/ 1144450 h 3147422"/>
              <a:gd name="connsiteX1" fmla="*/ 2826506 w 3962400"/>
              <a:gd name="connsiteY1" fmla="*/ 1157012 h 3147422"/>
              <a:gd name="connsiteX2" fmla="*/ 769258 w 3962400"/>
              <a:gd name="connsiteY2" fmla="*/ 49247 h 3147422"/>
              <a:gd name="connsiteX3" fmla="*/ 0 w 3962400"/>
              <a:gd name="connsiteY3" fmla="*/ 3147422 h 3147422"/>
              <a:gd name="connsiteX0" fmla="*/ 3860800 w 3860800"/>
              <a:gd name="connsiteY0" fmla="*/ 1096982 h 1431034"/>
              <a:gd name="connsiteX1" fmla="*/ 2724906 w 3860800"/>
              <a:gd name="connsiteY1" fmla="*/ 1109544 h 1431034"/>
              <a:gd name="connsiteX2" fmla="*/ 667658 w 3860800"/>
              <a:gd name="connsiteY2" fmla="*/ 1779 h 1431034"/>
              <a:gd name="connsiteX3" fmla="*/ 0 w 3860800"/>
              <a:gd name="connsiteY3" fmla="*/ 1431034 h 1431034"/>
              <a:gd name="connsiteX0" fmla="*/ 3918857 w 3918857"/>
              <a:gd name="connsiteY0" fmla="*/ 1096982 h 1431034"/>
              <a:gd name="connsiteX1" fmla="*/ 2782963 w 3918857"/>
              <a:gd name="connsiteY1" fmla="*/ 1109544 h 1431034"/>
              <a:gd name="connsiteX2" fmla="*/ 725715 w 3918857"/>
              <a:gd name="connsiteY2" fmla="*/ 1779 h 1431034"/>
              <a:gd name="connsiteX3" fmla="*/ 0 w 3918857"/>
              <a:gd name="connsiteY3" fmla="*/ 1431034 h 1431034"/>
              <a:gd name="connsiteX0" fmla="*/ 4064000 w 4064000"/>
              <a:gd name="connsiteY0" fmla="*/ 1194502 h 4277363"/>
              <a:gd name="connsiteX1" fmla="*/ 2928106 w 4064000"/>
              <a:gd name="connsiteY1" fmla="*/ 1207064 h 4277363"/>
              <a:gd name="connsiteX2" fmla="*/ 870858 w 4064000"/>
              <a:gd name="connsiteY2" fmla="*/ 99299 h 4277363"/>
              <a:gd name="connsiteX3" fmla="*/ 0 w 4064000"/>
              <a:gd name="connsiteY3" fmla="*/ 4277362 h 42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0" h="4277363">
                <a:moveTo>
                  <a:pt x="4064000" y="1194502"/>
                </a:moveTo>
                <a:cubicBezTo>
                  <a:pt x="3891618" y="1172053"/>
                  <a:pt x="3467553" y="1193255"/>
                  <a:pt x="2928106" y="1207064"/>
                </a:cubicBezTo>
                <a:cubicBezTo>
                  <a:pt x="2388659" y="1220873"/>
                  <a:pt x="1358876" y="-412417"/>
                  <a:pt x="870858" y="99299"/>
                </a:cubicBezTo>
                <a:cubicBezTo>
                  <a:pt x="382840" y="611015"/>
                  <a:pt x="315686" y="3631476"/>
                  <a:pt x="0" y="4277362"/>
                </a:cubicBezTo>
              </a:path>
            </a:pathLst>
          </a:custGeom>
          <a:noFill/>
          <a:ln w="7620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Forma libre 22"/>
          <p:cNvSpPr/>
          <p:nvPr/>
        </p:nvSpPr>
        <p:spPr>
          <a:xfrm>
            <a:off x="4524195" y="3448294"/>
            <a:ext cx="3962400" cy="1485420"/>
          </a:xfrm>
          <a:custGeom>
            <a:avLst/>
            <a:gdLst>
              <a:gd name="connsiteX0" fmla="*/ 3962400 w 3962400"/>
              <a:gd name="connsiteY0" fmla="*/ 0 h 2002972"/>
              <a:gd name="connsiteX1" fmla="*/ 1291772 w 3962400"/>
              <a:gd name="connsiteY1" fmla="*/ 377372 h 2002972"/>
              <a:gd name="connsiteX2" fmla="*/ 0 w 3962400"/>
              <a:gd name="connsiteY2" fmla="*/ 2002972 h 2002972"/>
              <a:gd name="connsiteX0" fmla="*/ 3962400 w 3962400"/>
              <a:gd name="connsiteY0" fmla="*/ 26517 h 2029489"/>
              <a:gd name="connsiteX1" fmla="*/ 972458 w 3962400"/>
              <a:gd name="connsiteY1" fmla="*/ 207547 h 2029489"/>
              <a:gd name="connsiteX2" fmla="*/ 0 w 3962400"/>
              <a:gd name="connsiteY2" fmla="*/ 2029489 h 2029489"/>
              <a:gd name="connsiteX0" fmla="*/ 3962400 w 3962400"/>
              <a:gd name="connsiteY0" fmla="*/ 84408 h 2087380"/>
              <a:gd name="connsiteX1" fmla="*/ 769258 w 3962400"/>
              <a:gd name="connsiteY1" fmla="*/ 167265 h 2087380"/>
              <a:gd name="connsiteX2" fmla="*/ 0 w 3962400"/>
              <a:gd name="connsiteY2" fmla="*/ 2087380 h 2087380"/>
              <a:gd name="connsiteX0" fmla="*/ 3962400 w 3962400"/>
              <a:gd name="connsiteY0" fmla="*/ 84411 h 2087383"/>
              <a:gd name="connsiteX1" fmla="*/ 725715 w 3962400"/>
              <a:gd name="connsiteY1" fmla="*/ 167268 h 2087383"/>
              <a:gd name="connsiteX2" fmla="*/ 0 w 3962400"/>
              <a:gd name="connsiteY2" fmla="*/ 2087383 h 2087383"/>
              <a:gd name="connsiteX0" fmla="*/ 3962400 w 3962400"/>
              <a:gd name="connsiteY0" fmla="*/ 81543 h 2084515"/>
              <a:gd name="connsiteX1" fmla="*/ 2826506 w 3962400"/>
              <a:gd name="connsiteY1" fmla="*/ 94105 h 2084515"/>
              <a:gd name="connsiteX2" fmla="*/ 725715 w 3962400"/>
              <a:gd name="connsiteY2" fmla="*/ 164400 h 2084515"/>
              <a:gd name="connsiteX3" fmla="*/ 0 w 3962400"/>
              <a:gd name="connsiteY3" fmla="*/ 2084515 h 2084515"/>
              <a:gd name="connsiteX0" fmla="*/ 3962400 w 3962400"/>
              <a:gd name="connsiteY0" fmla="*/ 1144450 h 3147422"/>
              <a:gd name="connsiteX1" fmla="*/ 2826506 w 3962400"/>
              <a:gd name="connsiteY1" fmla="*/ 1157012 h 3147422"/>
              <a:gd name="connsiteX2" fmla="*/ 769258 w 3962400"/>
              <a:gd name="connsiteY2" fmla="*/ 49247 h 3147422"/>
              <a:gd name="connsiteX3" fmla="*/ 0 w 3962400"/>
              <a:gd name="connsiteY3" fmla="*/ 3147422 h 3147422"/>
              <a:gd name="connsiteX0" fmla="*/ 3860800 w 3860800"/>
              <a:gd name="connsiteY0" fmla="*/ 1096982 h 1431034"/>
              <a:gd name="connsiteX1" fmla="*/ 2724906 w 3860800"/>
              <a:gd name="connsiteY1" fmla="*/ 1109544 h 1431034"/>
              <a:gd name="connsiteX2" fmla="*/ 667658 w 3860800"/>
              <a:gd name="connsiteY2" fmla="*/ 1779 h 1431034"/>
              <a:gd name="connsiteX3" fmla="*/ 0 w 3860800"/>
              <a:gd name="connsiteY3" fmla="*/ 1431034 h 1431034"/>
              <a:gd name="connsiteX0" fmla="*/ 3918857 w 3918857"/>
              <a:gd name="connsiteY0" fmla="*/ 1096982 h 1431034"/>
              <a:gd name="connsiteX1" fmla="*/ 2782963 w 3918857"/>
              <a:gd name="connsiteY1" fmla="*/ 1109544 h 1431034"/>
              <a:gd name="connsiteX2" fmla="*/ 725715 w 3918857"/>
              <a:gd name="connsiteY2" fmla="*/ 1779 h 1431034"/>
              <a:gd name="connsiteX3" fmla="*/ 0 w 3918857"/>
              <a:gd name="connsiteY3" fmla="*/ 1431034 h 1431034"/>
              <a:gd name="connsiteX0" fmla="*/ 3918857 w 3918857"/>
              <a:gd name="connsiteY0" fmla="*/ 3550087 h 3884139"/>
              <a:gd name="connsiteX1" fmla="*/ 2782963 w 3918857"/>
              <a:gd name="connsiteY1" fmla="*/ 3562649 h 3884139"/>
              <a:gd name="connsiteX2" fmla="*/ 682172 w 3918857"/>
              <a:gd name="connsiteY2" fmla="*/ 588 h 3884139"/>
              <a:gd name="connsiteX3" fmla="*/ 0 w 3918857"/>
              <a:gd name="connsiteY3" fmla="*/ 3884139 h 3884139"/>
              <a:gd name="connsiteX0" fmla="*/ 3860800 w 3860800"/>
              <a:gd name="connsiteY0" fmla="*/ 3570635 h 3583238"/>
              <a:gd name="connsiteX1" fmla="*/ 2724906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0006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2038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3054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962400 w 3962400"/>
              <a:gd name="connsiteY0" fmla="*/ 3560516 h 5023542"/>
              <a:gd name="connsiteX1" fmla="*/ 3407078 w 3962400"/>
              <a:gd name="connsiteY1" fmla="*/ 3573078 h 5023542"/>
              <a:gd name="connsiteX2" fmla="*/ 725715 w 3962400"/>
              <a:gd name="connsiteY2" fmla="*/ 11017 h 5023542"/>
              <a:gd name="connsiteX3" fmla="*/ 0 w 3962400"/>
              <a:gd name="connsiteY3" fmla="*/ 5023541 h 502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5023542">
                <a:moveTo>
                  <a:pt x="3962400" y="3560516"/>
                </a:moveTo>
                <a:cubicBezTo>
                  <a:pt x="3790018" y="3538067"/>
                  <a:pt x="3946525" y="3559269"/>
                  <a:pt x="3407078" y="3573078"/>
                </a:cubicBezTo>
                <a:cubicBezTo>
                  <a:pt x="2867631" y="3586887"/>
                  <a:pt x="1293561" y="-230727"/>
                  <a:pt x="725715" y="11017"/>
                </a:cubicBezTo>
                <a:cubicBezTo>
                  <a:pt x="157869" y="252761"/>
                  <a:pt x="315686" y="4377655"/>
                  <a:pt x="0" y="5023541"/>
                </a:cubicBezTo>
              </a:path>
            </a:pathLst>
          </a:custGeom>
          <a:noFill/>
          <a:ln w="7620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Forma libre 23"/>
          <p:cNvSpPr/>
          <p:nvPr/>
        </p:nvSpPr>
        <p:spPr>
          <a:xfrm>
            <a:off x="4531096" y="2897915"/>
            <a:ext cx="3976914" cy="2127404"/>
          </a:xfrm>
          <a:custGeom>
            <a:avLst/>
            <a:gdLst>
              <a:gd name="connsiteX0" fmla="*/ 3962400 w 3962400"/>
              <a:gd name="connsiteY0" fmla="*/ 0 h 2002972"/>
              <a:gd name="connsiteX1" fmla="*/ 1291772 w 3962400"/>
              <a:gd name="connsiteY1" fmla="*/ 377372 h 2002972"/>
              <a:gd name="connsiteX2" fmla="*/ 0 w 3962400"/>
              <a:gd name="connsiteY2" fmla="*/ 2002972 h 2002972"/>
              <a:gd name="connsiteX0" fmla="*/ 3962400 w 3962400"/>
              <a:gd name="connsiteY0" fmla="*/ 26517 h 2029489"/>
              <a:gd name="connsiteX1" fmla="*/ 972458 w 3962400"/>
              <a:gd name="connsiteY1" fmla="*/ 207547 h 2029489"/>
              <a:gd name="connsiteX2" fmla="*/ 0 w 3962400"/>
              <a:gd name="connsiteY2" fmla="*/ 2029489 h 2029489"/>
              <a:gd name="connsiteX0" fmla="*/ 3962400 w 3962400"/>
              <a:gd name="connsiteY0" fmla="*/ 84408 h 2087380"/>
              <a:gd name="connsiteX1" fmla="*/ 769258 w 3962400"/>
              <a:gd name="connsiteY1" fmla="*/ 167265 h 2087380"/>
              <a:gd name="connsiteX2" fmla="*/ 0 w 3962400"/>
              <a:gd name="connsiteY2" fmla="*/ 2087380 h 2087380"/>
              <a:gd name="connsiteX0" fmla="*/ 3962400 w 3962400"/>
              <a:gd name="connsiteY0" fmla="*/ 84411 h 2087383"/>
              <a:gd name="connsiteX1" fmla="*/ 725715 w 3962400"/>
              <a:gd name="connsiteY1" fmla="*/ 167268 h 2087383"/>
              <a:gd name="connsiteX2" fmla="*/ 0 w 3962400"/>
              <a:gd name="connsiteY2" fmla="*/ 2087383 h 2087383"/>
              <a:gd name="connsiteX0" fmla="*/ 3962400 w 3962400"/>
              <a:gd name="connsiteY0" fmla="*/ 81543 h 2084515"/>
              <a:gd name="connsiteX1" fmla="*/ 2826506 w 3962400"/>
              <a:gd name="connsiteY1" fmla="*/ 94105 h 2084515"/>
              <a:gd name="connsiteX2" fmla="*/ 725715 w 3962400"/>
              <a:gd name="connsiteY2" fmla="*/ 164400 h 2084515"/>
              <a:gd name="connsiteX3" fmla="*/ 0 w 3962400"/>
              <a:gd name="connsiteY3" fmla="*/ 2084515 h 2084515"/>
              <a:gd name="connsiteX0" fmla="*/ 3962400 w 3962400"/>
              <a:gd name="connsiteY0" fmla="*/ 1144450 h 3147422"/>
              <a:gd name="connsiteX1" fmla="*/ 2826506 w 3962400"/>
              <a:gd name="connsiteY1" fmla="*/ 1157012 h 3147422"/>
              <a:gd name="connsiteX2" fmla="*/ 769258 w 3962400"/>
              <a:gd name="connsiteY2" fmla="*/ 49247 h 3147422"/>
              <a:gd name="connsiteX3" fmla="*/ 0 w 3962400"/>
              <a:gd name="connsiteY3" fmla="*/ 3147422 h 3147422"/>
              <a:gd name="connsiteX0" fmla="*/ 3860800 w 3860800"/>
              <a:gd name="connsiteY0" fmla="*/ 1096982 h 1431034"/>
              <a:gd name="connsiteX1" fmla="*/ 2724906 w 3860800"/>
              <a:gd name="connsiteY1" fmla="*/ 1109544 h 1431034"/>
              <a:gd name="connsiteX2" fmla="*/ 667658 w 3860800"/>
              <a:gd name="connsiteY2" fmla="*/ 1779 h 1431034"/>
              <a:gd name="connsiteX3" fmla="*/ 0 w 3860800"/>
              <a:gd name="connsiteY3" fmla="*/ 1431034 h 1431034"/>
              <a:gd name="connsiteX0" fmla="*/ 3918857 w 3918857"/>
              <a:gd name="connsiteY0" fmla="*/ 1096982 h 1431034"/>
              <a:gd name="connsiteX1" fmla="*/ 2782963 w 3918857"/>
              <a:gd name="connsiteY1" fmla="*/ 1109544 h 1431034"/>
              <a:gd name="connsiteX2" fmla="*/ 725715 w 3918857"/>
              <a:gd name="connsiteY2" fmla="*/ 1779 h 1431034"/>
              <a:gd name="connsiteX3" fmla="*/ 0 w 3918857"/>
              <a:gd name="connsiteY3" fmla="*/ 1431034 h 1431034"/>
              <a:gd name="connsiteX0" fmla="*/ 3918857 w 3918857"/>
              <a:gd name="connsiteY0" fmla="*/ 3550087 h 3884139"/>
              <a:gd name="connsiteX1" fmla="*/ 2782963 w 3918857"/>
              <a:gd name="connsiteY1" fmla="*/ 3562649 h 3884139"/>
              <a:gd name="connsiteX2" fmla="*/ 682172 w 3918857"/>
              <a:gd name="connsiteY2" fmla="*/ 588 h 3884139"/>
              <a:gd name="connsiteX3" fmla="*/ 0 w 3918857"/>
              <a:gd name="connsiteY3" fmla="*/ 3884139 h 3884139"/>
              <a:gd name="connsiteX0" fmla="*/ 3860800 w 3860800"/>
              <a:gd name="connsiteY0" fmla="*/ 3570635 h 3583238"/>
              <a:gd name="connsiteX1" fmla="*/ 2724906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0006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2038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3054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5719251 h 5731837"/>
              <a:gd name="connsiteX1" fmla="*/ 3305478 w 3860800"/>
              <a:gd name="connsiteY1" fmla="*/ 5731813 h 5731837"/>
              <a:gd name="connsiteX2" fmla="*/ 667658 w 3860800"/>
              <a:gd name="connsiteY2" fmla="*/ 9973 h 5731837"/>
              <a:gd name="connsiteX3" fmla="*/ 0 w 3860800"/>
              <a:gd name="connsiteY3" fmla="*/ 4335298 h 5731837"/>
              <a:gd name="connsiteX0" fmla="*/ 3860800 w 3860800"/>
              <a:gd name="connsiteY0" fmla="*/ 7189180 h 7201763"/>
              <a:gd name="connsiteX1" fmla="*/ 3305478 w 3860800"/>
              <a:gd name="connsiteY1" fmla="*/ 7201742 h 7201763"/>
              <a:gd name="connsiteX2" fmla="*/ 1364344 w 3860800"/>
              <a:gd name="connsiteY2" fmla="*/ 7328 h 7201763"/>
              <a:gd name="connsiteX3" fmla="*/ 0 w 3860800"/>
              <a:gd name="connsiteY3" fmla="*/ 5805227 h 7201763"/>
              <a:gd name="connsiteX0" fmla="*/ 3889829 w 3889829"/>
              <a:gd name="connsiteY0" fmla="*/ 7228687 h 7241270"/>
              <a:gd name="connsiteX1" fmla="*/ 3334507 w 3889829"/>
              <a:gd name="connsiteY1" fmla="*/ 7241249 h 7241270"/>
              <a:gd name="connsiteX2" fmla="*/ 1393373 w 3889829"/>
              <a:gd name="connsiteY2" fmla="*/ 46835 h 7241270"/>
              <a:gd name="connsiteX3" fmla="*/ 0 w 3889829"/>
              <a:gd name="connsiteY3" fmla="*/ 4126729 h 7241270"/>
              <a:gd name="connsiteX0" fmla="*/ 3976914 w 3976914"/>
              <a:gd name="connsiteY0" fmla="*/ 7182088 h 7194667"/>
              <a:gd name="connsiteX1" fmla="*/ 3421592 w 3976914"/>
              <a:gd name="connsiteY1" fmla="*/ 7194650 h 7194667"/>
              <a:gd name="connsiteX2" fmla="*/ 1480458 w 3976914"/>
              <a:gd name="connsiteY2" fmla="*/ 236 h 7194667"/>
              <a:gd name="connsiteX3" fmla="*/ 0 w 3976914"/>
              <a:gd name="connsiteY3" fmla="*/ 6927112 h 719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914" h="7194667">
                <a:moveTo>
                  <a:pt x="3976914" y="7182088"/>
                </a:moveTo>
                <a:cubicBezTo>
                  <a:pt x="3804532" y="7159639"/>
                  <a:pt x="3961039" y="7180841"/>
                  <a:pt x="3421592" y="7194650"/>
                </a:cubicBezTo>
                <a:cubicBezTo>
                  <a:pt x="2882145" y="7208459"/>
                  <a:pt x="2050723" y="44826"/>
                  <a:pt x="1480458" y="236"/>
                </a:cubicBezTo>
                <a:cubicBezTo>
                  <a:pt x="910193" y="-44354"/>
                  <a:pt x="315686" y="6281226"/>
                  <a:pt x="0" y="6927112"/>
                </a:cubicBezTo>
              </a:path>
            </a:pathLst>
          </a:custGeom>
          <a:noFill/>
          <a:ln w="7620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Forma libre 24"/>
          <p:cNvSpPr/>
          <p:nvPr/>
        </p:nvSpPr>
        <p:spPr>
          <a:xfrm>
            <a:off x="4524194" y="2483794"/>
            <a:ext cx="3991429" cy="3044852"/>
          </a:xfrm>
          <a:custGeom>
            <a:avLst/>
            <a:gdLst>
              <a:gd name="connsiteX0" fmla="*/ 3962400 w 3962400"/>
              <a:gd name="connsiteY0" fmla="*/ 0 h 2002972"/>
              <a:gd name="connsiteX1" fmla="*/ 1291772 w 3962400"/>
              <a:gd name="connsiteY1" fmla="*/ 377372 h 2002972"/>
              <a:gd name="connsiteX2" fmla="*/ 0 w 3962400"/>
              <a:gd name="connsiteY2" fmla="*/ 2002972 h 2002972"/>
              <a:gd name="connsiteX0" fmla="*/ 3962400 w 3962400"/>
              <a:gd name="connsiteY0" fmla="*/ 26517 h 2029489"/>
              <a:gd name="connsiteX1" fmla="*/ 972458 w 3962400"/>
              <a:gd name="connsiteY1" fmla="*/ 207547 h 2029489"/>
              <a:gd name="connsiteX2" fmla="*/ 0 w 3962400"/>
              <a:gd name="connsiteY2" fmla="*/ 2029489 h 2029489"/>
              <a:gd name="connsiteX0" fmla="*/ 3962400 w 3962400"/>
              <a:gd name="connsiteY0" fmla="*/ 84408 h 2087380"/>
              <a:gd name="connsiteX1" fmla="*/ 769258 w 3962400"/>
              <a:gd name="connsiteY1" fmla="*/ 167265 h 2087380"/>
              <a:gd name="connsiteX2" fmla="*/ 0 w 3962400"/>
              <a:gd name="connsiteY2" fmla="*/ 2087380 h 2087380"/>
              <a:gd name="connsiteX0" fmla="*/ 3962400 w 3962400"/>
              <a:gd name="connsiteY0" fmla="*/ 84411 h 2087383"/>
              <a:gd name="connsiteX1" fmla="*/ 725715 w 3962400"/>
              <a:gd name="connsiteY1" fmla="*/ 167268 h 2087383"/>
              <a:gd name="connsiteX2" fmla="*/ 0 w 3962400"/>
              <a:gd name="connsiteY2" fmla="*/ 2087383 h 2087383"/>
              <a:gd name="connsiteX0" fmla="*/ 3962400 w 3962400"/>
              <a:gd name="connsiteY0" fmla="*/ 81543 h 2084515"/>
              <a:gd name="connsiteX1" fmla="*/ 2826506 w 3962400"/>
              <a:gd name="connsiteY1" fmla="*/ 94105 h 2084515"/>
              <a:gd name="connsiteX2" fmla="*/ 725715 w 3962400"/>
              <a:gd name="connsiteY2" fmla="*/ 164400 h 2084515"/>
              <a:gd name="connsiteX3" fmla="*/ 0 w 3962400"/>
              <a:gd name="connsiteY3" fmla="*/ 2084515 h 2084515"/>
              <a:gd name="connsiteX0" fmla="*/ 3962400 w 3962400"/>
              <a:gd name="connsiteY0" fmla="*/ 1144450 h 3147422"/>
              <a:gd name="connsiteX1" fmla="*/ 2826506 w 3962400"/>
              <a:gd name="connsiteY1" fmla="*/ 1157012 h 3147422"/>
              <a:gd name="connsiteX2" fmla="*/ 769258 w 3962400"/>
              <a:gd name="connsiteY2" fmla="*/ 49247 h 3147422"/>
              <a:gd name="connsiteX3" fmla="*/ 0 w 3962400"/>
              <a:gd name="connsiteY3" fmla="*/ 3147422 h 3147422"/>
              <a:gd name="connsiteX0" fmla="*/ 3860800 w 3860800"/>
              <a:gd name="connsiteY0" fmla="*/ 1096982 h 1431034"/>
              <a:gd name="connsiteX1" fmla="*/ 2724906 w 3860800"/>
              <a:gd name="connsiteY1" fmla="*/ 1109544 h 1431034"/>
              <a:gd name="connsiteX2" fmla="*/ 667658 w 3860800"/>
              <a:gd name="connsiteY2" fmla="*/ 1779 h 1431034"/>
              <a:gd name="connsiteX3" fmla="*/ 0 w 3860800"/>
              <a:gd name="connsiteY3" fmla="*/ 1431034 h 1431034"/>
              <a:gd name="connsiteX0" fmla="*/ 3918857 w 3918857"/>
              <a:gd name="connsiteY0" fmla="*/ 1096982 h 1431034"/>
              <a:gd name="connsiteX1" fmla="*/ 2782963 w 3918857"/>
              <a:gd name="connsiteY1" fmla="*/ 1109544 h 1431034"/>
              <a:gd name="connsiteX2" fmla="*/ 725715 w 3918857"/>
              <a:gd name="connsiteY2" fmla="*/ 1779 h 1431034"/>
              <a:gd name="connsiteX3" fmla="*/ 0 w 3918857"/>
              <a:gd name="connsiteY3" fmla="*/ 1431034 h 1431034"/>
              <a:gd name="connsiteX0" fmla="*/ 3918857 w 3918857"/>
              <a:gd name="connsiteY0" fmla="*/ 3550087 h 3884139"/>
              <a:gd name="connsiteX1" fmla="*/ 2782963 w 3918857"/>
              <a:gd name="connsiteY1" fmla="*/ 3562649 h 3884139"/>
              <a:gd name="connsiteX2" fmla="*/ 682172 w 3918857"/>
              <a:gd name="connsiteY2" fmla="*/ 588 h 3884139"/>
              <a:gd name="connsiteX3" fmla="*/ 0 w 3918857"/>
              <a:gd name="connsiteY3" fmla="*/ 3884139 h 3884139"/>
              <a:gd name="connsiteX0" fmla="*/ 3860800 w 3860800"/>
              <a:gd name="connsiteY0" fmla="*/ 3570635 h 3583238"/>
              <a:gd name="connsiteX1" fmla="*/ 2724906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0006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2038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3054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5719251 h 5731837"/>
              <a:gd name="connsiteX1" fmla="*/ 3305478 w 3860800"/>
              <a:gd name="connsiteY1" fmla="*/ 5731813 h 5731837"/>
              <a:gd name="connsiteX2" fmla="*/ 667658 w 3860800"/>
              <a:gd name="connsiteY2" fmla="*/ 9973 h 5731837"/>
              <a:gd name="connsiteX3" fmla="*/ 0 w 3860800"/>
              <a:gd name="connsiteY3" fmla="*/ 4335298 h 5731837"/>
              <a:gd name="connsiteX0" fmla="*/ 3860800 w 3860800"/>
              <a:gd name="connsiteY0" fmla="*/ 7189180 h 7201763"/>
              <a:gd name="connsiteX1" fmla="*/ 3305478 w 3860800"/>
              <a:gd name="connsiteY1" fmla="*/ 7201742 h 7201763"/>
              <a:gd name="connsiteX2" fmla="*/ 1364344 w 3860800"/>
              <a:gd name="connsiteY2" fmla="*/ 7328 h 7201763"/>
              <a:gd name="connsiteX3" fmla="*/ 0 w 3860800"/>
              <a:gd name="connsiteY3" fmla="*/ 5805227 h 7201763"/>
              <a:gd name="connsiteX0" fmla="*/ 3889829 w 3889829"/>
              <a:gd name="connsiteY0" fmla="*/ 7228687 h 7241270"/>
              <a:gd name="connsiteX1" fmla="*/ 3334507 w 3889829"/>
              <a:gd name="connsiteY1" fmla="*/ 7241249 h 7241270"/>
              <a:gd name="connsiteX2" fmla="*/ 1393373 w 3889829"/>
              <a:gd name="connsiteY2" fmla="*/ 46835 h 7241270"/>
              <a:gd name="connsiteX3" fmla="*/ 0 w 3889829"/>
              <a:gd name="connsiteY3" fmla="*/ 4126729 h 7241270"/>
              <a:gd name="connsiteX0" fmla="*/ 3889829 w 3889829"/>
              <a:gd name="connsiteY0" fmla="*/ 10301566 h 10314142"/>
              <a:gd name="connsiteX1" fmla="*/ 3334507 w 3889829"/>
              <a:gd name="connsiteY1" fmla="*/ 10314128 h 10314142"/>
              <a:gd name="connsiteX2" fmla="*/ 1582058 w 3889829"/>
              <a:gd name="connsiteY2" fmla="*/ 27306 h 10314142"/>
              <a:gd name="connsiteX3" fmla="*/ 0 w 3889829"/>
              <a:gd name="connsiteY3" fmla="*/ 7199608 h 10314142"/>
              <a:gd name="connsiteX0" fmla="*/ 3875315 w 3875315"/>
              <a:gd name="connsiteY0" fmla="*/ 10351097 h 10363673"/>
              <a:gd name="connsiteX1" fmla="*/ 3319993 w 3875315"/>
              <a:gd name="connsiteY1" fmla="*/ 10363659 h 10363673"/>
              <a:gd name="connsiteX2" fmla="*/ 1567544 w 3875315"/>
              <a:gd name="connsiteY2" fmla="*/ 76837 h 10363673"/>
              <a:gd name="connsiteX3" fmla="*/ 0 w 3875315"/>
              <a:gd name="connsiteY3" fmla="*/ 5580219 h 10363673"/>
              <a:gd name="connsiteX0" fmla="*/ 3991429 w 3991429"/>
              <a:gd name="connsiteY0" fmla="*/ 10284808 h 10297384"/>
              <a:gd name="connsiteX1" fmla="*/ 3436107 w 3991429"/>
              <a:gd name="connsiteY1" fmla="*/ 10297370 h 10297384"/>
              <a:gd name="connsiteX2" fmla="*/ 1683658 w 3991429"/>
              <a:gd name="connsiteY2" fmla="*/ 10548 h 10297384"/>
              <a:gd name="connsiteX3" fmla="*/ 0 w 3991429"/>
              <a:gd name="connsiteY3" fmla="*/ 8262738 h 1029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1429" h="10297384">
                <a:moveTo>
                  <a:pt x="3991429" y="10284808"/>
                </a:moveTo>
                <a:cubicBezTo>
                  <a:pt x="3819047" y="10262359"/>
                  <a:pt x="3975554" y="10283561"/>
                  <a:pt x="3436107" y="10297370"/>
                </a:cubicBezTo>
                <a:cubicBezTo>
                  <a:pt x="2896660" y="10311179"/>
                  <a:pt x="2256343" y="349653"/>
                  <a:pt x="1683658" y="10548"/>
                </a:cubicBezTo>
                <a:cubicBezTo>
                  <a:pt x="1110973" y="-328557"/>
                  <a:pt x="315686" y="7616852"/>
                  <a:pt x="0" y="8262738"/>
                </a:cubicBezTo>
              </a:path>
            </a:pathLst>
          </a:custGeom>
          <a:noFill/>
          <a:ln w="7620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6" name="Forma libre 25"/>
          <p:cNvSpPr/>
          <p:nvPr/>
        </p:nvSpPr>
        <p:spPr>
          <a:xfrm>
            <a:off x="4438127" y="2346695"/>
            <a:ext cx="4093028" cy="3674592"/>
          </a:xfrm>
          <a:custGeom>
            <a:avLst/>
            <a:gdLst>
              <a:gd name="connsiteX0" fmla="*/ 3962400 w 3962400"/>
              <a:gd name="connsiteY0" fmla="*/ 0 h 2002972"/>
              <a:gd name="connsiteX1" fmla="*/ 1291772 w 3962400"/>
              <a:gd name="connsiteY1" fmla="*/ 377372 h 2002972"/>
              <a:gd name="connsiteX2" fmla="*/ 0 w 3962400"/>
              <a:gd name="connsiteY2" fmla="*/ 2002972 h 2002972"/>
              <a:gd name="connsiteX0" fmla="*/ 3962400 w 3962400"/>
              <a:gd name="connsiteY0" fmla="*/ 26517 h 2029489"/>
              <a:gd name="connsiteX1" fmla="*/ 972458 w 3962400"/>
              <a:gd name="connsiteY1" fmla="*/ 207547 h 2029489"/>
              <a:gd name="connsiteX2" fmla="*/ 0 w 3962400"/>
              <a:gd name="connsiteY2" fmla="*/ 2029489 h 2029489"/>
              <a:gd name="connsiteX0" fmla="*/ 3962400 w 3962400"/>
              <a:gd name="connsiteY0" fmla="*/ 84408 h 2087380"/>
              <a:gd name="connsiteX1" fmla="*/ 769258 w 3962400"/>
              <a:gd name="connsiteY1" fmla="*/ 167265 h 2087380"/>
              <a:gd name="connsiteX2" fmla="*/ 0 w 3962400"/>
              <a:gd name="connsiteY2" fmla="*/ 2087380 h 2087380"/>
              <a:gd name="connsiteX0" fmla="*/ 3962400 w 3962400"/>
              <a:gd name="connsiteY0" fmla="*/ 84411 h 2087383"/>
              <a:gd name="connsiteX1" fmla="*/ 725715 w 3962400"/>
              <a:gd name="connsiteY1" fmla="*/ 167268 h 2087383"/>
              <a:gd name="connsiteX2" fmla="*/ 0 w 3962400"/>
              <a:gd name="connsiteY2" fmla="*/ 2087383 h 2087383"/>
              <a:gd name="connsiteX0" fmla="*/ 3962400 w 3962400"/>
              <a:gd name="connsiteY0" fmla="*/ 81543 h 2084515"/>
              <a:gd name="connsiteX1" fmla="*/ 2826506 w 3962400"/>
              <a:gd name="connsiteY1" fmla="*/ 94105 h 2084515"/>
              <a:gd name="connsiteX2" fmla="*/ 725715 w 3962400"/>
              <a:gd name="connsiteY2" fmla="*/ 164400 h 2084515"/>
              <a:gd name="connsiteX3" fmla="*/ 0 w 3962400"/>
              <a:gd name="connsiteY3" fmla="*/ 2084515 h 2084515"/>
              <a:gd name="connsiteX0" fmla="*/ 3962400 w 3962400"/>
              <a:gd name="connsiteY0" fmla="*/ 1144450 h 3147422"/>
              <a:gd name="connsiteX1" fmla="*/ 2826506 w 3962400"/>
              <a:gd name="connsiteY1" fmla="*/ 1157012 h 3147422"/>
              <a:gd name="connsiteX2" fmla="*/ 769258 w 3962400"/>
              <a:gd name="connsiteY2" fmla="*/ 49247 h 3147422"/>
              <a:gd name="connsiteX3" fmla="*/ 0 w 3962400"/>
              <a:gd name="connsiteY3" fmla="*/ 3147422 h 3147422"/>
              <a:gd name="connsiteX0" fmla="*/ 3860800 w 3860800"/>
              <a:gd name="connsiteY0" fmla="*/ 1096982 h 1431034"/>
              <a:gd name="connsiteX1" fmla="*/ 2724906 w 3860800"/>
              <a:gd name="connsiteY1" fmla="*/ 1109544 h 1431034"/>
              <a:gd name="connsiteX2" fmla="*/ 667658 w 3860800"/>
              <a:gd name="connsiteY2" fmla="*/ 1779 h 1431034"/>
              <a:gd name="connsiteX3" fmla="*/ 0 w 3860800"/>
              <a:gd name="connsiteY3" fmla="*/ 1431034 h 1431034"/>
              <a:gd name="connsiteX0" fmla="*/ 3918857 w 3918857"/>
              <a:gd name="connsiteY0" fmla="*/ 1096982 h 1431034"/>
              <a:gd name="connsiteX1" fmla="*/ 2782963 w 3918857"/>
              <a:gd name="connsiteY1" fmla="*/ 1109544 h 1431034"/>
              <a:gd name="connsiteX2" fmla="*/ 725715 w 3918857"/>
              <a:gd name="connsiteY2" fmla="*/ 1779 h 1431034"/>
              <a:gd name="connsiteX3" fmla="*/ 0 w 3918857"/>
              <a:gd name="connsiteY3" fmla="*/ 1431034 h 1431034"/>
              <a:gd name="connsiteX0" fmla="*/ 3918857 w 3918857"/>
              <a:gd name="connsiteY0" fmla="*/ 3550087 h 3884139"/>
              <a:gd name="connsiteX1" fmla="*/ 2782963 w 3918857"/>
              <a:gd name="connsiteY1" fmla="*/ 3562649 h 3884139"/>
              <a:gd name="connsiteX2" fmla="*/ 682172 w 3918857"/>
              <a:gd name="connsiteY2" fmla="*/ 588 h 3884139"/>
              <a:gd name="connsiteX3" fmla="*/ 0 w 3918857"/>
              <a:gd name="connsiteY3" fmla="*/ 3884139 h 3884139"/>
              <a:gd name="connsiteX0" fmla="*/ 3860800 w 3860800"/>
              <a:gd name="connsiteY0" fmla="*/ 3570635 h 3583238"/>
              <a:gd name="connsiteX1" fmla="*/ 2724906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0006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2038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3570635 h 3583238"/>
              <a:gd name="connsiteX1" fmla="*/ 3305478 w 3860800"/>
              <a:gd name="connsiteY1" fmla="*/ 3583197 h 3583238"/>
              <a:gd name="connsiteX2" fmla="*/ 624115 w 3860800"/>
              <a:gd name="connsiteY2" fmla="*/ 21136 h 3583238"/>
              <a:gd name="connsiteX3" fmla="*/ 0 w 3860800"/>
              <a:gd name="connsiteY3" fmla="*/ 2186682 h 3583238"/>
              <a:gd name="connsiteX0" fmla="*/ 3860800 w 3860800"/>
              <a:gd name="connsiteY0" fmla="*/ 5719251 h 5731837"/>
              <a:gd name="connsiteX1" fmla="*/ 3305478 w 3860800"/>
              <a:gd name="connsiteY1" fmla="*/ 5731813 h 5731837"/>
              <a:gd name="connsiteX2" fmla="*/ 667658 w 3860800"/>
              <a:gd name="connsiteY2" fmla="*/ 9973 h 5731837"/>
              <a:gd name="connsiteX3" fmla="*/ 0 w 3860800"/>
              <a:gd name="connsiteY3" fmla="*/ 4335298 h 5731837"/>
              <a:gd name="connsiteX0" fmla="*/ 3860800 w 3860800"/>
              <a:gd name="connsiteY0" fmla="*/ 7189180 h 7201763"/>
              <a:gd name="connsiteX1" fmla="*/ 3305478 w 3860800"/>
              <a:gd name="connsiteY1" fmla="*/ 7201742 h 7201763"/>
              <a:gd name="connsiteX2" fmla="*/ 1364344 w 3860800"/>
              <a:gd name="connsiteY2" fmla="*/ 7328 h 7201763"/>
              <a:gd name="connsiteX3" fmla="*/ 0 w 3860800"/>
              <a:gd name="connsiteY3" fmla="*/ 5805227 h 7201763"/>
              <a:gd name="connsiteX0" fmla="*/ 3889829 w 3889829"/>
              <a:gd name="connsiteY0" fmla="*/ 7228687 h 7241270"/>
              <a:gd name="connsiteX1" fmla="*/ 3334507 w 3889829"/>
              <a:gd name="connsiteY1" fmla="*/ 7241249 h 7241270"/>
              <a:gd name="connsiteX2" fmla="*/ 1393373 w 3889829"/>
              <a:gd name="connsiteY2" fmla="*/ 46835 h 7241270"/>
              <a:gd name="connsiteX3" fmla="*/ 0 w 3889829"/>
              <a:gd name="connsiteY3" fmla="*/ 4126729 h 7241270"/>
              <a:gd name="connsiteX0" fmla="*/ 3889829 w 3889829"/>
              <a:gd name="connsiteY0" fmla="*/ 10301566 h 10314142"/>
              <a:gd name="connsiteX1" fmla="*/ 3334507 w 3889829"/>
              <a:gd name="connsiteY1" fmla="*/ 10314128 h 10314142"/>
              <a:gd name="connsiteX2" fmla="*/ 1582058 w 3889829"/>
              <a:gd name="connsiteY2" fmla="*/ 27306 h 10314142"/>
              <a:gd name="connsiteX3" fmla="*/ 0 w 3889829"/>
              <a:gd name="connsiteY3" fmla="*/ 7199608 h 10314142"/>
              <a:gd name="connsiteX0" fmla="*/ 3875315 w 3875315"/>
              <a:gd name="connsiteY0" fmla="*/ 10351097 h 10363673"/>
              <a:gd name="connsiteX1" fmla="*/ 3319993 w 3875315"/>
              <a:gd name="connsiteY1" fmla="*/ 10363659 h 10363673"/>
              <a:gd name="connsiteX2" fmla="*/ 1567544 w 3875315"/>
              <a:gd name="connsiteY2" fmla="*/ 76837 h 10363673"/>
              <a:gd name="connsiteX3" fmla="*/ 0 w 3875315"/>
              <a:gd name="connsiteY3" fmla="*/ 5580219 h 10363673"/>
              <a:gd name="connsiteX0" fmla="*/ 3875315 w 3875315"/>
              <a:gd name="connsiteY0" fmla="*/ 12442315 h 12454888"/>
              <a:gd name="connsiteX1" fmla="*/ 3319993 w 3875315"/>
              <a:gd name="connsiteY1" fmla="*/ 12454877 h 12454888"/>
              <a:gd name="connsiteX2" fmla="*/ 1451430 w 3875315"/>
              <a:gd name="connsiteY2" fmla="*/ 57364 h 12454888"/>
              <a:gd name="connsiteX3" fmla="*/ 0 w 3875315"/>
              <a:gd name="connsiteY3" fmla="*/ 7671437 h 12454888"/>
              <a:gd name="connsiteX0" fmla="*/ 3904343 w 3904343"/>
              <a:gd name="connsiteY0" fmla="*/ 12497345 h 12509918"/>
              <a:gd name="connsiteX1" fmla="*/ 3349021 w 3904343"/>
              <a:gd name="connsiteY1" fmla="*/ 12509907 h 12509918"/>
              <a:gd name="connsiteX2" fmla="*/ 1480458 w 3904343"/>
              <a:gd name="connsiteY2" fmla="*/ 112394 h 12509918"/>
              <a:gd name="connsiteX3" fmla="*/ 0 w 3904343"/>
              <a:gd name="connsiteY3" fmla="*/ 6253894 h 12509918"/>
              <a:gd name="connsiteX0" fmla="*/ 4093028 w 4093028"/>
              <a:gd name="connsiteY0" fmla="*/ 12414529 h 12427102"/>
              <a:gd name="connsiteX1" fmla="*/ 3537706 w 4093028"/>
              <a:gd name="connsiteY1" fmla="*/ 12427091 h 12427102"/>
              <a:gd name="connsiteX2" fmla="*/ 1669143 w 4093028"/>
              <a:gd name="connsiteY2" fmla="*/ 29578 h 12427102"/>
              <a:gd name="connsiteX3" fmla="*/ 0 w 4093028"/>
              <a:gd name="connsiteY3" fmla="*/ 8821713 h 1242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3028" h="12427102">
                <a:moveTo>
                  <a:pt x="4093028" y="12414529"/>
                </a:moveTo>
                <a:cubicBezTo>
                  <a:pt x="3920646" y="12392080"/>
                  <a:pt x="4077153" y="12413282"/>
                  <a:pt x="3537706" y="12427091"/>
                </a:cubicBezTo>
                <a:cubicBezTo>
                  <a:pt x="2998259" y="12440900"/>
                  <a:pt x="2258761" y="630474"/>
                  <a:pt x="1669143" y="29578"/>
                </a:cubicBezTo>
                <a:cubicBezTo>
                  <a:pt x="1079525" y="-571318"/>
                  <a:pt x="315686" y="8175827"/>
                  <a:pt x="0" y="8821713"/>
                </a:cubicBezTo>
              </a:path>
            </a:pathLst>
          </a:custGeom>
          <a:noFill/>
          <a:ln w="76200"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Llamada rectangular 26"/>
          <p:cNvSpPr/>
          <p:nvPr/>
        </p:nvSpPr>
        <p:spPr>
          <a:xfrm>
            <a:off x="1919536" y="4129912"/>
            <a:ext cx="1512168" cy="480819"/>
          </a:xfrm>
          <a:prstGeom prst="wedgeRectCallout">
            <a:avLst>
              <a:gd name="adj1" fmla="val 63632"/>
              <a:gd name="adj2" fmla="val 13192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NULL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609600" y="1412776"/>
            <a:ext cx="7646640" cy="5877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>
                <a:latin typeface="Consolas" panose="020B0609020204030204" pitchFamily="49" charset="0"/>
              </a:rPr>
              <a:t>struct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vddirent</a:t>
            </a:r>
            <a:r>
              <a:rPr lang="es-MX" sz="2400" dirty="0">
                <a:latin typeface="Consolas" panose="020B0609020204030204" pitchFamily="49" charset="0"/>
              </a:rPr>
              <a:t> *</a:t>
            </a:r>
            <a:r>
              <a:rPr lang="es-MX" sz="2400" dirty="0" err="1">
                <a:latin typeface="Consolas" panose="020B0609020204030204" pitchFamily="49" charset="0"/>
              </a:rPr>
              <a:t>vdreaddir</a:t>
            </a:r>
            <a:r>
              <a:rPr lang="es-MX" sz="2400" dirty="0">
                <a:latin typeface="Consolas" panose="020B0609020204030204" pitchFamily="49" charset="0"/>
              </a:rPr>
              <a:t>(VDDIR *</a:t>
            </a:r>
            <a:r>
              <a:rPr lang="es-MX" sz="2400" dirty="0" err="1">
                <a:latin typeface="Consolas" panose="020B0609020204030204" pitchFamily="49" charset="0"/>
              </a:rPr>
              <a:t>dirdesc</a:t>
            </a:r>
            <a:r>
              <a:rPr lang="es-MX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09600" y="2541116"/>
            <a:ext cx="699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Lee a </a:t>
            </a:r>
            <a:r>
              <a:rPr lang="en-US" sz="2400" dirty="0" err="1"/>
              <a:t>memoria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estructura</a:t>
            </a:r>
            <a:r>
              <a:rPr lang="en-US" sz="2400" dirty="0"/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vddirent</a:t>
            </a:r>
            <a:r>
              <a:rPr lang="en-US" sz="2400" dirty="0"/>
              <a:t> del </a:t>
            </a:r>
            <a:r>
              <a:rPr lang="en-US" sz="2400" dirty="0" err="1"/>
              <a:t>directorio</a:t>
            </a:r>
            <a:r>
              <a:rPr lang="en-US" sz="2400" dirty="0"/>
              <a:t> </a:t>
            </a:r>
            <a:r>
              <a:rPr lang="en-US" sz="2400" dirty="0" err="1"/>
              <a:t>apuntado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dirdesc</a:t>
            </a:r>
            <a:r>
              <a:rPr lang="en-US" sz="2400" b="1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Cuando</a:t>
            </a:r>
            <a:r>
              <a:rPr lang="en-US" sz="2400" dirty="0"/>
              <a:t> no hay </a:t>
            </a:r>
            <a:r>
              <a:rPr lang="en-US" sz="2400" dirty="0" err="1"/>
              <a:t>más</a:t>
            </a:r>
            <a:r>
              <a:rPr lang="en-US" sz="2400" dirty="0"/>
              <a:t> entradas que leer </a:t>
            </a:r>
            <a:r>
              <a:rPr lang="en-US" sz="2400" dirty="0" err="1"/>
              <a:t>devuelve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NULL</a:t>
            </a:r>
            <a:endParaRPr lang="es-MX" sz="2400" dirty="0">
              <a:latin typeface="Consolas" panose="020B0609020204030204" pitchFamily="49" charset="0"/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8665424" y="1825541"/>
            <a:ext cx="2328602" cy="442017"/>
          </a:xfrm>
          <a:prstGeom prst="rect">
            <a:avLst/>
          </a:prstGeom>
          <a:solidFill>
            <a:srgbClr val="CCECFF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8665424" y="2338911"/>
            <a:ext cx="2328602" cy="442017"/>
          </a:xfrm>
          <a:prstGeom prst="rect">
            <a:avLst/>
          </a:prstGeom>
          <a:solidFill>
            <a:srgbClr val="CCECFF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/>
          <p:cNvSpPr/>
          <p:nvPr/>
        </p:nvSpPr>
        <p:spPr>
          <a:xfrm>
            <a:off x="8665424" y="2842967"/>
            <a:ext cx="2328602" cy="415547"/>
          </a:xfrm>
          <a:prstGeom prst="rect">
            <a:avLst/>
          </a:prstGeom>
          <a:solidFill>
            <a:srgbClr val="CCECFF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/>
          <p:cNvSpPr/>
          <p:nvPr/>
        </p:nvSpPr>
        <p:spPr>
          <a:xfrm>
            <a:off x="8665424" y="3294298"/>
            <a:ext cx="2328602" cy="442017"/>
          </a:xfrm>
          <a:prstGeom prst="rect">
            <a:avLst/>
          </a:prstGeom>
          <a:solidFill>
            <a:srgbClr val="CCECFF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/>
          <p:cNvSpPr/>
          <p:nvPr/>
        </p:nvSpPr>
        <p:spPr>
          <a:xfrm>
            <a:off x="8665424" y="3822482"/>
            <a:ext cx="2328602" cy="442017"/>
          </a:xfrm>
          <a:prstGeom prst="rect">
            <a:avLst/>
          </a:prstGeom>
          <a:solidFill>
            <a:srgbClr val="CCECFF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/>
          <p:cNvSpPr/>
          <p:nvPr/>
        </p:nvSpPr>
        <p:spPr>
          <a:xfrm>
            <a:off x="8665424" y="4335852"/>
            <a:ext cx="2328602" cy="442017"/>
          </a:xfrm>
          <a:prstGeom prst="rect">
            <a:avLst/>
          </a:prstGeom>
          <a:solidFill>
            <a:srgbClr val="CCECFF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/>
          <p:cNvSpPr/>
          <p:nvPr/>
        </p:nvSpPr>
        <p:spPr>
          <a:xfrm>
            <a:off x="8665424" y="4841763"/>
            <a:ext cx="2328602" cy="397406"/>
          </a:xfrm>
          <a:prstGeom prst="rect">
            <a:avLst/>
          </a:prstGeom>
          <a:solidFill>
            <a:srgbClr val="CCECFF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/>
          <p:cNvSpPr/>
          <p:nvPr/>
        </p:nvSpPr>
        <p:spPr>
          <a:xfrm>
            <a:off x="8665424" y="5313489"/>
            <a:ext cx="2328602" cy="437538"/>
          </a:xfrm>
          <a:prstGeom prst="rect">
            <a:avLst/>
          </a:prstGeom>
          <a:solidFill>
            <a:srgbClr val="CCECFF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/>
          <p:cNvSpPr/>
          <p:nvPr/>
        </p:nvSpPr>
        <p:spPr>
          <a:xfrm>
            <a:off x="8665424" y="5805264"/>
            <a:ext cx="2328602" cy="471849"/>
          </a:xfrm>
          <a:prstGeom prst="rect">
            <a:avLst/>
          </a:prstGeom>
          <a:solidFill>
            <a:srgbClr val="CCECFF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2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mph" presetSubtype="2" repeatCount="100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repeatCount="900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2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5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1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build="allAtOnce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Directorios/Cerrar directorio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1955098" y="1628800"/>
            <a:ext cx="7646640" cy="58779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>
                <a:latin typeface="Consolas" panose="020B0609020204030204" pitchFamily="49" charset="0"/>
              </a:rPr>
              <a:t>int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vdclosedir</a:t>
            </a:r>
            <a:r>
              <a:rPr lang="es-MX" sz="2400" dirty="0">
                <a:latin typeface="Consolas" panose="020B0609020204030204" pitchFamily="49" charset="0"/>
              </a:rPr>
              <a:t>(VDDIR *</a:t>
            </a:r>
            <a:r>
              <a:rPr lang="es-MX" sz="2400" dirty="0" err="1">
                <a:latin typeface="Consolas" panose="020B0609020204030204" pitchFamily="49" charset="0"/>
              </a:rPr>
              <a:t>dirdesc</a:t>
            </a:r>
            <a:r>
              <a:rPr lang="es-MX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520260" y="2924944"/>
            <a:ext cx="943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Cierra el directorio asociado con el descriptor </a:t>
            </a:r>
            <a:r>
              <a:rPr lang="es-MX" sz="2400" b="1" dirty="0" err="1">
                <a:latin typeface="Consolas" panose="020B0609020204030204" pitchFamily="49" charset="0"/>
              </a:rPr>
              <a:t>dirdesc</a:t>
            </a:r>
            <a:endParaRPr lang="es-MX" sz="24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El descriptor </a:t>
            </a:r>
            <a:r>
              <a:rPr lang="es-MX" sz="2400" b="1" dirty="0" err="1">
                <a:latin typeface="Consolas" panose="020B0609020204030204" pitchFamily="49" charset="0"/>
              </a:rPr>
              <a:t>dirdesc</a:t>
            </a:r>
            <a:r>
              <a:rPr lang="es-MX" sz="2400" dirty="0"/>
              <a:t> ya no estará disponible después de esta llamada </a:t>
            </a:r>
          </a:p>
        </p:txBody>
      </p:sp>
    </p:spTree>
    <p:extLst>
      <p:ext uri="{BB962C8B-B14F-4D97-AF65-F5344CB8AC3E}">
        <p14:creationId xmlns:p14="http://schemas.microsoft.com/office/powerpoint/2010/main" val="5447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Directorios/Desplegar el directorio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31504" y="1225689"/>
            <a:ext cx="91450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dirv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s-MX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VDDIR *</a:t>
            </a:r>
            <a:r>
              <a:rPr lang="es-MX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MX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vddirent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s-MX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entry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s-MX" sz="2000" dirty="0">
              <a:latin typeface="Consolas" panose="020B0609020204030204" pitchFamily="49" charset="0"/>
            </a:endParaRPr>
          </a:p>
          <a:p>
            <a:pPr lvl="1"/>
            <a:r>
              <a:rPr lang="es-MX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MX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vdopendir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MX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==NULL)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s-MX" sz="20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fprintf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stderr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MX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"Error al abrir directorio\n"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s-MX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</a:p>
          <a:p>
            <a:pPr lvl="1"/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s-MX" sz="2000" dirty="0">
              <a:latin typeface="Consolas" panose="020B0609020204030204" pitchFamily="49" charset="0"/>
            </a:endParaRPr>
          </a:p>
          <a:p>
            <a:pPr lvl="1"/>
            <a:r>
              <a:rPr lang="es-MX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s-MX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entry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MX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vdreaddir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))!=NULL)</a:t>
            </a:r>
          </a:p>
          <a:p>
            <a:pPr lvl="2"/>
            <a:r>
              <a:rPr lang="es-MX" sz="20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"%s\n"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MX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entry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MX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d_name</a:t>
            </a:r>
            <a:r>
              <a:rPr lang="es-MX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s-MX" sz="2000" dirty="0">
              <a:latin typeface="Consolas" panose="020B0609020204030204" pitchFamily="49" charset="0"/>
            </a:endParaRPr>
          </a:p>
          <a:p>
            <a:pPr lvl="1"/>
            <a:r>
              <a:rPr lang="es-MX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vdclosedir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7316942" y="1633662"/>
            <a:ext cx="3747610" cy="787226"/>
          </a:xfrm>
          <a:prstGeom prst="wedgeRectCallout">
            <a:avLst>
              <a:gd name="adj1" fmla="val -121375"/>
              <a:gd name="adj2" fmla="val 113850"/>
            </a:avLst>
          </a:prstGeom>
          <a:solidFill>
            <a:srgbClr val="0066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Abrir el directorio, en este caso el punto indica directorio actual</a:t>
            </a:r>
          </a:p>
        </p:txBody>
      </p:sp>
      <p:sp>
        <p:nvSpPr>
          <p:cNvPr id="8" name="Llamada rectangular 7"/>
          <p:cNvSpPr/>
          <p:nvPr/>
        </p:nvSpPr>
        <p:spPr>
          <a:xfrm>
            <a:off x="7333928" y="3284984"/>
            <a:ext cx="3730624" cy="1448278"/>
          </a:xfrm>
          <a:prstGeom prst="wedgeRectCallout">
            <a:avLst>
              <a:gd name="adj1" fmla="val -114971"/>
              <a:gd name="adj2" fmla="val 67269"/>
            </a:avLst>
          </a:prstGeom>
          <a:solidFill>
            <a:srgbClr val="0066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Obtener una entrada del directorio mientras la función </a:t>
            </a:r>
            <a:r>
              <a:rPr lang="es-MX" b="1" dirty="0" err="1">
                <a:latin typeface="Consolas" panose="020B0609020204030204" pitchFamily="49" charset="0"/>
              </a:rPr>
              <a:t>vdreaddir</a:t>
            </a:r>
            <a:r>
              <a:rPr lang="es-MX" b="1" dirty="0">
                <a:latin typeface="Consolas" panose="020B0609020204030204" pitchFamily="49" charset="0"/>
              </a:rPr>
              <a:t>()</a:t>
            </a:r>
            <a:r>
              <a:rPr lang="es-MX" dirty="0"/>
              <a:t> no devuelva </a:t>
            </a:r>
            <a:r>
              <a:rPr lang="es-MX" b="1" dirty="0">
                <a:latin typeface="Consolas" panose="020B0609020204030204" pitchFamily="49" charset="0"/>
              </a:rPr>
              <a:t>NULL</a:t>
            </a:r>
            <a:r>
              <a:rPr lang="es-MX" dirty="0"/>
              <a:t>. Regresa </a:t>
            </a:r>
            <a:r>
              <a:rPr lang="es-MX" b="1" dirty="0">
                <a:latin typeface="Consolas" panose="020B0609020204030204" pitchFamily="49" charset="0"/>
              </a:rPr>
              <a:t>NULL</a:t>
            </a:r>
            <a:r>
              <a:rPr lang="es-MX" dirty="0"/>
              <a:t> cuando no hay más entradas en el directorio</a:t>
            </a:r>
          </a:p>
        </p:txBody>
      </p:sp>
      <p:sp>
        <p:nvSpPr>
          <p:cNvPr id="9" name="Llamada rectangular 8"/>
          <p:cNvSpPr/>
          <p:nvPr/>
        </p:nvSpPr>
        <p:spPr>
          <a:xfrm>
            <a:off x="7333928" y="5695928"/>
            <a:ext cx="3154560" cy="845306"/>
          </a:xfrm>
          <a:prstGeom prst="wedgeRectCallout">
            <a:avLst>
              <a:gd name="adj1" fmla="val -145568"/>
              <a:gd name="adj2" fmla="val -8728"/>
            </a:avLst>
          </a:prstGeom>
          <a:solidFill>
            <a:srgbClr val="0066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Cerrar el directorio</a:t>
            </a:r>
          </a:p>
        </p:txBody>
      </p:sp>
      <p:sp>
        <p:nvSpPr>
          <p:cNvPr id="10" name="Llamada rectangular 9"/>
          <p:cNvSpPr/>
          <p:nvPr/>
        </p:nvSpPr>
        <p:spPr>
          <a:xfrm>
            <a:off x="8024900" y="4791942"/>
            <a:ext cx="3154560" cy="845306"/>
          </a:xfrm>
          <a:prstGeom prst="wedgeRectCallout">
            <a:avLst>
              <a:gd name="adj1" fmla="val -92501"/>
              <a:gd name="adj2" fmla="val 22892"/>
            </a:avLst>
          </a:prstGeom>
          <a:solidFill>
            <a:srgbClr val="0066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Manda a consola el nombre del archivo en la entrada</a:t>
            </a:r>
          </a:p>
        </p:txBody>
      </p:sp>
      <p:sp>
        <p:nvSpPr>
          <p:cNvPr id="11" name="Llamada rectangular 10"/>
          <p:cNvSpPr/>
          <p:nvPr/>
        </p:nvSpPr>
        <p:spPr>
          <a:xfrm>
            <a:off x="7032104" y="2492896"/>
            <a:ext cx="3747610" cy="720582"/>
          </a:xfrm>
          <a:prstGeom prst="wedgeRectCallout">
            <a:avLst>
              <a:gd name="adj1" fmla="val -133763"/>
              <a:gd name="adj2" fmla="val 62161"/>
            </a:avLst>
          </a:prstGeom>
          <a:solidFill>
            <a:srgbClr val="0066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 </a:t>
            </a:r>
            <a:r>
              <a:rPr lang="es-MX" b="1" dirty="0" err="1">
                <a:latin typeface="Consolas" panose="020B0609020204030204" pitchFamily="49" charset="0"/>
              </a:rPr>
              <a:t>vdopendir</a:t>
            </a:r>
            <a:r>
              <a:rPr lang="es-MX" b="1" dirty="0">
                <a:latin typeface="Consolas" panose="020B0609020204030204" pitchFamily="49" charset="0"/>
              </a:rPr>
              <a:t>()</a:t>
            </a:r>
            <a:r>
              <a:rPr lang="es-MX" dirty="0"/>
              <a:t> la función regresa </a:t>
            </a:r>
            <a:r>
              <a:rPr lang="es-MX" b="1" dirty="0">
                <a:latin typeface="Consolas" panose="020B0609020204030204" pitchFamily="49" charset="0"/>
              </a:rPr>
              <a:t>NULL</a:t>
            </a:r>
            <a:r>
              <a:rPr lang="es-MX" dirty="0"/>
              <a:t> significa que hubo error</a:t>
            </a:r>
          </a:p>
        </p:txBody>
      </p:sp>
      <p:sp>
        <p:nvSpPr>
          <p:cNvPr id="12" name="Llamada rectangular 11"/>
          <p:cNvSpPr/>
          <p:nvPr/>
        </p:nvSpPr>
        <p:spPr>
          <a:xfrm>
            <a:off x="6740878" y="1225689"/>
            <a:ext cx="3747610" cy="704159"/>
          </a:xfrm>
          <a:prstGeom prst="wedgeRectCallout">
            <a:avLst>
              <a:gd name="adj1" fmla="val -133762"/>
              <a:gd name="adj2" fmla="val 62027"/>
            </a:avLst>
          </a:prstGeom>
          <a:solidFill>
            <a:srgbClr val="0066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define una variable el descriptor del directorio</a:t>
            </a:r>
          </a:p>
        </p:txBody>
      </p:sp>
      <p:sp>
        <p:nvSpPr>
          <p:cNvPr id="13" name="Llamada rectangular 12"/>
          <p:cNvSpPr/>
          <p:nvPr/>
        </p:nvSpPr>
        <p:spPr>
          <a:xfrm>
            <a:off x="8024900" y="1709496"/>
            <a:ext cx="3747610" cy="659193"/>
          </a:xfrm>
          <a:prstGeom prst="wedgeRectCallout">
            <a:avLst>
              <a:gd name="adj1" fmla="val -120249"/>
              <a:gd name="adj2" fmla="val 57777"/>
            </a:avLst>
          </a:prstGeom>
          <a:solidFill>
            <a:srgbClr val="0066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 define una variable apuntador a una entrada del directorio</a:t>
            </a:r>
          </a:p>
        </p:txBody>
      </p:sp>
    </p:spTree>
    <p:extLst>
      <p:ext uri="{BB962C8B-B14F-4D97-AF65-F5344CB8AC3E}">
        <p14:creationId xmlns:p14="http://schemas.microsoft.com/office/powerpoint/2010/main" val="12541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2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1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51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1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1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2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602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53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01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1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335360" y="5733256"/>
            <a:ext cx="11521280" cy="956043"/>
            <a:chOff x="335360" y="5785325"/>
            <a:chExt cx="11521280" cy="956043"/>
          </a:xfrm>
          <a:solidFill>
            <a:srgbClr val="CCFFCC"/>
          </a:solidFill>
        </p:grpSpPr>
        <p:sp>
          <p:nvSpPr>
            <p:cNvPr id="7" name="6 CuadroTexto"/>
            <p:cNvSpPr txBox="1"/>
            <p:nvPr/>
          </p:nvSpPr>
          <p:spPr>
            <a:xfrm>
              <a:off x="335360" y="5785325"/>
              <a:ext cx="11521280" cy="956043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s-MX" sz="2000" dirty="0"/>
                <a:t>Funciones del hardware para leer y escribir sectores especificando la ubicación del: cilindro, superficie y sector físico</a:t>
              </a:r>
            </a:p>
            <a:p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vdreadsec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 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vdwritesec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9353E10-6940-410D-9BC3-304E68764CB2}"/>
                </a:ext>
              </a:extLst>
            </p:cNvPr>
            <p:cNvSpPr txBox="1"/>
            <p:nvPr/>
          </p:nvSpPr>
          <p:spPr>
            <a:xfrm>
              <a:off x="5573362" y="6341258"/>
              <a:ext cx="882678" cy="400110"/>
            </a:xfrm>
            <a:prstGeom prst="rect">
              <a:avLst/>
            </a:prstGeom>
            <a:grpFill/>
          </p:spPr>
          <p:txBody>
            <a:bodyPr wrap="none" rtlCol="0">
              <a:normAutofit/>
            </a:bodyPr>
            <a:lstStyle/>
            <a:p>
              <a:r>
                <a:rPr lang="es-MX" sz="2000" dirty="0" err="1">
                  <a:solidFill>
                    <a:srgbClr val="FF0000"/>
                  </a:solidFill>
                </a:rPr>
                <a:t>vdisk.c</a:t>
              </a:r>
              <a:endParaRPr lang="es-MX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335360" y="4941168"/>
            <a:ext cx="11521280" cy="798379"/>
            <a:chOff x="335360" y="4972331"/>
            <a:chExt cx="11521280" cy="798379"/>
          </a:xfrm>
          <a:solidFill>
            <a:srgbClr val="CCFFCC"/>
          </a:solidFill>
        </p:grpSpPr>
        <p:sp>
          <p:nvSpPr>
            <p:cNvPr id="4" name="3 CuadroTexto"/>
            <p:cNvSpPr txBox="1"/>
            <p:nvPr/>
          </p:nvSpPr>
          <p:spPr>
            <a:xfrm>
              <a:off x="335360" y="4972331"/>
              <a:ext cx="11521280" cy="79837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2060"/>
              </a:solidFill>
            </a:ln>
          </p:spPr>
          <p:txBody>
            <a:bodyPr wrap="square" rtlCol="0">
              <a:normAutofit/>
            </a:bodyPr>
            <a:lstStyle/>
            <a:p>
              <a:r>
                <a:rPr lang="es-MX" sz="2000" dirty="0"/>
                <a:t>Funciones para leer y escribir sectores lógicos en el disco</a:t>
              </a:r>
            </a:p>
            <a:p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vdreadseclog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 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vdwriteseclog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7DAB8473-2A32-45A8-AFE8-893ABD724F05}"/>
                </a:ext>
              </a:extLst>
            </p:cNvPr>
            <p:cNvSpPr txBox="1"/>
            <p:nvPr/>
          </p:nvSpPr>
          <p:spPr>
            <a:xfrm>
              <a:off x="5411783" y="5280107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s-MX" sz="2000" dirty="0" err="1">
                  <a:solidFill>
                    <a:srgbClr val="FF0000"/>
                  </a:solidFill>
                </a:rPr>
                <a:t>seclog.c</a:t>
              </a:r>
              <a:endParaRPr lang="es-MX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ítulo 15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1143000"/>
          </a:xfrm>
        </p:spPr>
        <p:txBody>
          <a:bodyPr/>
          <a:lstStyle/>
          <a:p>
            <a:r>
              <a:rPr lang="es-MX" dirty="0"/>
              <a:t>Arquitectura del sistema de archivos</a:t>
            </a:r>
          </a:p>
        </p:txBody>
      </p:sp>
      <p:sp>
        <p:nvSpPr>
          <p:cNvPr id="37" name="Llamada rectangular 36"/>
          <p:cNvSpPr/>
          <p:nvPr/>
        </p:nvSpPr>
        <p:spPr>
          <a:xfrm>
            <a:off x="5879977" y="3044377"/>
            <a:ext cx="4250550" cy="1912569"/>
          </a:xfrm>
          <a:prstGeom prst="wedgeRectCallout">
            <a:avLst>
              <a:gd name="adj1" fmla="val -74815"/>
              <a:gd name="adj2" fmla="val 8721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Requiere datos de la geometría de la partición.</a:t>
            </a:r>
          </a:p>
          <a:p>
            <a:r>
              <a:rPr lang="es-MX" sz="2400" dirty="0"/>
              <a:t>La puede obtener de la tabla de particiones del MBR</a:t>
            </a:r>
          </a:p>
          <a:p>
            <a:pPr algn="ctr"/>
            <a:endParaRPr lang="es-MX" sz="2400" dirty="0"/>
          </a:p>
        </p:txBody>
      </p:sp>
      <p:grpSp>
        <p:nvGrpSpPr>
          <p:cNvPr id="32" name="Grupo 31"/>
          <p:cNvGrpSpPr/>
          <p:nvPr/>
        </p:nvGrpSpPr>
        <p:grpSpPr>
          <a:xfrm>
            <a:off x="335360" y="2661111"/>
            <a:ext cx="6682016" cy="2280057"/>
            <a:chOff x="335360" y="2755542"/>
            <a:chExt cx="6682016" cy="2213409"/>
          </a:xfrm>
          <a:solidFill>
            <a:srgbClr val="FFCCCC"/>
          </a:solidFill>
        </p:grpSpPr>
        <p:sp>
          <p:nvSpPr>
            <p:cNvPr id="12" name="11 CuadroTexto"/>
            <p:cNvSpPr txBox="1"/>
            <p:nvPr/>
          </p:nvSpPr>
          <p:spPr>
            <a:xfrm>
              <a:off x="335360" y="2755542"/>
              <a:ext cx="6682016" cy="221340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normAutofit/>
            </a:bodyPr>
            <a:lstStyle/>
            <a:p>
              <a:r>
                <a:rPr lang="es-MX" sz="2000" dirty="0"/>
                <a:t>Funciones para el manejo de los mapas de bits, tanto el de nodos i como el de mapa de bits de bloques</a:t>
              </a:r>
            </a:p>
            <a:p>
              <a:endParaRPr lang="es-MX" sz="2000" dirty="0"/>
            </a:p>
            <a:p>
              <a:r>
                <a:rPr lang="es-MX" sz="2000" dirty="0" err="1">
                  <a:solidFill>
                    <a:srgbClr val="7030A0"/>
                  </a:solidFill>
                </a:rPr>
                <a:t>isinodefree</a:t>
              </a:r>
              <a:r>
                <a:rPr lang="es-MX" sz="2000" dirty="0">
                  <a:solidFill>
                    <a:srgbClr val="7030A0"/>
                  </a:solidFill>
                </a:rPr>
                <a:t>(), </a:t>
              </a:r>
              <a:r>
                <a:rPr lang="es-MX" sz="2000" dirty="0" err="1">
                  <a:solidFill>
                    <a:srgbClr val="7030A0"/>
                  </a:solidFill>
                </a:rPr>
                <a:t>nextinodefree</a:t>
              </a:r>
              <a:r>
                <a:rPr lang="es-MX" sz="2000" dirty="0">
                  <a:solidFill>
                    <a:srgbClr val="7030A0"/>
                  </a:solidFill>
                </a:rPr>
                <a:t>(),</a:t>
              </a:r>
              <a:r>
                <a:rPr lang="es-MX" sz="2000" dirty="0" err="1">
                  <a:solidFill>
                    <a:srgbClr val="7030A0"/>
                  </a:solidFill>
                </a:rPr>
                <a:t>assigninode</a:t>
              </a:r>
              <a:r>
                <a:rPr lang="es-MX" sz="2000" dirty="0">
                  <a:solidFill>
                    <a:srgbClr val="7030A0"/>
                  </a:solidFill>
                </a:rPr>
                <a:t>(),</a:t>
              </a:r>
              <a:r>
                <a:rPr lang="es-MX" sz="2000" dirty="0" err="1">
                  <a:solidFill>
                    <a:srgbClr val="7030A0"/>
                  </a:solidFill>
                </a:rPr>
                <a:t>unassiginode</a:t>
              </a:r>
              <a:r>
                <a:rPr lang="es-MX" sz="2000" dirty="0">
                  <a:solidFill>
                    <a:srgbClr val="7030A0"/>
                  </a:solidFill>
                </a:rPr>
                <a:t>()</a:t>
              </a:r>
            </a:p>
            <a:p>
              <a:r>
                <a:rPr lang="es-MX" sz="2000" dirty="0" err="1">
                  <a:solidFill>
                    <a:srgbClr val="7030A0"/>
                  </a:solidFill>
                </a:rPr>
                <a:t>isblockfree</a:t>
              </a:r>
              <a:r>
                <a:rPr lang="es-MX" sz="2000" dirty="0">
                  <a:solidFill>
                    <a:srgbClr val="7030A0"/>
                  </a:solidFill>
                </a:rPr>
                <a:t>(), </a:t>
              </a:r>
              <a:r>
                <a:rPr lang="es-MX" sz="2000" dirty="0" err="1">
                  <a:solidFill>
                    <a:srgbClr val="7030A0"/>
                  </a:solidFill>
                </a:rPr>
                <a:t>nextfreeblock</a:t>
              </a:r>
              <a:r>
                <a:rPr lang="es-MX" sz="2000" dirty="0">
                  <a:solidFill>
                    <a:srgbClr val="7030A0"/>
                  </a:solidFill>
                </a:rPr>
                <a:t> (), </a:t>
              </a:r>
              <a:r>
                <a:rPr lang="es-MX" sz="2000" dirty="0" err="1">
                  <a:solidFill>
                    <a:srgbClr val="7030A0"/>
                  </a:solidFill>
                </a:rPr>
                <a:t>assignblock</a:t>
              </a:r>
              <a:r>
                <a:rPr lang="es-MX" sz="2000" dirty="0">
                  <a:solidFill>
                    <a:srgbClr val="7030A0"/>
                  </a:solidFill>
                </a:rPr>
                <a:t>(),</a:t>
              </a:r>
              <a:r>
                <a:rPr lang="es-MX" sz="2000" dirty="0" err="1">
                  <a:solidFill>
                    <a:srgbClr val="7030A0"/>
                  </a:solidFill>
                </a:rPr>
                <a:t>uniassignblock</a:t>
              </a:r>
              <a:r>
                <a:rPr lang="es-MX" sz="2000" dirty="0">
                  <a:solidFill>
                    <a:srgbClr val="7030A0"/>
                  </a:solidFill>
                </a:rPr>
                <a:t>()</a:t>
              </a:r>
              <a:r>
                <a:rPr lang="es-MX" sz="2000" dirty="0"/>
                <a:t>  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9A69A17-BE5A-41A0-8C1C-0C5F860147CA}"/>
                </a:ext>
              </a:extLst>
            </p:cNvPr>
            <p:cNvSpPr txBox="1"/>
            <p:nvPr/>
          </p:nvSpPr>
          <p:spPr>
            <a:xfrm>
              <a:off x="3212842" y="4452695"/>
              <a:ext cx="1201291" cy="400110"/>
            </a:xfrm>
            <a:prstGeom prst="rect">
              <a:avLst/>
            </a:prstGeom>
            <a:grpFill/>
          </p:spPr>
          <p:txBody>
            <a:bodyPr wrap="none" rtlCol="0">
              <a:normAutofit/>
            </a:bodyPr>
            <a:lstStyle/>
            <a:p>
              <a:r>
                <a:rPr lang="es-MX" sz="2000" dirty="0" err="1">
                  <a:solidFill>
                    <a:srgbClr val="FF0000"/>
                  </a:solidFill>
                </a:rPr>
                <a:t>bitmaps.c</a:t>
              </a:r>
              <a:endParaRPr lang="es-MX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7017376" y="2661110"/>
            <a:ext cx="2193871" cy="2280057"/>
            <a:chOff x="7017376" y="2682989"/>
            <a:chExt cx="2193871" cy="2289342"/>
          </a:xfrm>
          <a:solidFill>
            <a:srgbClr val="FFCCCC"/>
          </a:solidFill>
        </p:grpSpPr>
        <p:sp>
          <p:nvSpPr>
            <p:cNvPr id="21" name="20 CuadroTexto"/>
            <p:cNvSpPr txBox="1"/>
            <p:nvPr/>
          </p:nvSpPr>
          <p:spPr>
            <a:xfrm>
              <a:off x="7017376" y="2682989"/>
              <a:ext cx="2193871" cy="228934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normAutofit/>
            </a:bodyPr>
            <a:lstStyle/>
            <a:p>
              <a:r>
                <a:rPr lang="es-MX" sz="2000" dirty="0"/>
                <a:t>Funciones para leer y escribir bloques del disco</a:t>
              </a:r>
            </a:p>
            <a:p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writeblock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readblock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4F5C08D-D1EB-4D05-A9F1-36D0DBD37726}"/>
                </a:ext>
              </a:extLst>
            </p:cNvPr>
            <p:cNvSpPr txBox="1"/>
            <p:nvPr/>
          </p:nvSpPr>
          <p:spPr>
            <a:xfrm>
              <a:off x="7266041" y="4476987"/>
              <a:ext cx="1011046" cy="400110"/>
            </a:xfrm>
            <a:prstGeom prst="rect">
              <a:avLst/>
            </a:prstGeom>
            <a:grpFill/>
          </p:spPr>
          <p:txBody>
            <a:bodyPr wrap="none" rtlCol="0">
              <a:normAutofit/>
            </a:bodyPr>
            <a:lstStyle/>
            <a:p>
              <a:r>
                <a:rPr lang="es-MX" sz="2000" dirty="0" err="1">
                  <a:solidFill>
                    <a:srgbClr val="FF0000"/>
                  </a:solidFill>
                </a:rPr>
                <a:t>blocks.c</a:t>
              </a:r>
              <a:endParaRPr lang="es-MX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Llamada rectangular 37"/>
          <p:cNvSpPr/>
          <p:nvPr/>
        </p:nvSpPr>
        <p:spPr>
          <a:xfrm>
            <a:off x="4786215" y="1052736"/>
            <a:ext cx="7241876" cy="1611857"/>
          </a:xfrm>
          <a:prstGeom prst="wedgeRectCallout">
            <a:avLst>
              <a:gd name="adj1" fmla="val 5755"/>
              <a:gd name="adj2" fmla="val 12416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400" dirty="0"/>
              <a:t>Requiere datos de la donde inician y terminan los mapas de bits, estos están en el </a:t>
            </a:r>
            <a:r>
              <a:rPr lang="es-MX" sz="2400" b="1" dirty="0"/>
              <a:t>sector de </a:t>
            </a:r>
            <a:r>
              <a:rPr lang="es-MX" sz="2400" b="1" dirty="0" err="1"/>
              <a:t>boot</a:t>
            </a:r>
            <a:r>
              <a:rPr lang="es-MX" sz="2400" b="1" dirty="0"/>
              <a:t> </a:t>
            </a:r>
            <a:r>
              <a:rPr lang="es-MX" sz="2400" dirty="0"/>
              <a:t>de la partición </a:t>
            </a:r>
          </a:p>
          <a:p>
            <a:r>
              <a:rPr lang="es-MX" sz="2400" dirty="0"/>
              <a:t>Se requiere también el tamaño de los bloques y dónde inicia el área de datos o bloques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9211247" y="2661109"/>
            <a:ext cx="2660888" cy="1055923"/>
            <a:chOff x="9211247" y="2724503"/>
            <a:chExt cx="2660888" cy="1052440"/>
          </a:xfrm>
          <a:solidFill>
            <a:srgbClr val="FFCCCC"/>
          </a:solidFill>
        </p:grpSpPr>
        <p:sp>
          <p:nvSpPr>
            <p:cNvPr id="26" name="25 CuadroTexto"/>
            <p:cNvSpPr txBox="1"/>
            <p:nvPr/>
          </p:nvSpPr>
          <p:spPr>
            <a:xfrm>
              <a:off x="9211247" y="2724503"/>
              <a:ext cx="2660888" cy="105244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normAutofit/>
            </a:bodyPr>
            <a:lstStyle/>
            <a:p>
              <a:r>
                <a:rPr lang="es-MX" sz="2000" dirty="0"/>
                <a:t>Funciones para el manejo de fecha hora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6C9A996-76C1-4658-B92F-7E22789269A2}"/>
                </a:ext>
              </a:extLst>
            </p:cNvPr>
            <p:cNvSpPr txBox="1"/>
            <p:nvPr/>
          </p:nvSpPr>
          <p:spPr>
            <a:xfrm>
              <a:off x="9905070" y="3376832"/>
              <a:ext cx="1303498" cy="40011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s-MX" sz="2000" dirty="0" err="1">
                  <a:solidFill>
                    <a:srgbClr val="FF0000"/>
                  </a:solidFill>
                </a:rPr>
                <a:t>datetime.c</a:t>
              </a:r>
              <a:endParaRPr lang="es-MX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35359" y="1916833"/>
            <a:ext cx="11536775" cy="782959"/>
            <a:chOff x="335360" y="2016521"/>
            <a:chExt cx="11521280" cy="707886"/>
          </a:xfrm>
        </p:grpSpPr>
        <p:sp>
          <p:nvSpPr>
            <p:cNvPr id="27" name="26 CuadroTexto"/>
            <p:cNvSpPr txBox="1"/>
            <p:nvPr/>
          </p:nvSpPr>
          <p:spPr>
            <a:xfrm>
              <a:off x="335360" y="2016521"/>
              <a:ext cx="11521280" cy="707886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2060"/>
              </a:solidFill>
            </a:ln>
          </p:spPr>
          <p:txBody>
            <a:bodyPr wrap="square" rtlCol="0">
              <a:normAutofit/>
            </a:bodyPr>
            <a:lstStyle/>
            <a:p>
              <a:r>
                <a:rPr lang="es-MX" sz="2000" dirty="0"/>
                <a:t>Funciones para el manejo de nodos i a bajo nivel.</a:t>
              </a:r>
            </a:p>
            <a:p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setninode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searchinode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removeinode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6E1FC02-D3D0-460C-B5B9-57B422CE094E}"/>
                </a:ext>
              </a:extLst>
            </p:cNvPr>
            <p:cNvSpPr txBox="1"/>
            <p:nvPr/>
          </p:nvSpPr>
          <p:spPr>
            <a:xfrm>
              <a:off x="8755262" y="2191783"/>
              <a:ext cx="949299" cy="40011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s-MX" sz="2000" dirty="0" err="1">
                  <a:solidFill>
                    <a:srgbClr val="FF0000"/>
                  </a:solidFill>
                </a:rPr>
                <a:t>inode.c</a:t>
              </a:r>
              <a:endParaRPr lang="es-MX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35361" y="1052736"/>
            <a:ext cx="6930680" cy="878083"/>
            <a:chOff x="335360" y="1141662"/>
            <a:chExt cx="8419901" cy="767329"/>
          </a:xfrm>
        </p:grpSpPr>
        <p:sp>
          <p:nvSpPr>
            <p:cNvPr id="28" name="27 CuadroTexto"/>
            <p:cNvSpPr txBox="1"/>
            <p:nvPr/>
          </p:nvSpPr>
          <p:spPr>
            <a:xfrm>
              <a:off x="335360" y="1201105"/>
              <a:ext cx="8419901" cy="707886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002060"/>
              </a:solidFill>
            </a:ln>
          </p:spPr>
          <p:txBody>
            <a:bodyPr wrap="square" rtlCol="0">
              <a:normAutofit fontScale="92500" lnSpcReduction="20000"/>
            </a:bodyPr>
            <a:lstStyle/>
            <a:p>
              <a:r>
                <a:rPr lang="es-MX" sz="2000" dirty="0"/>
                <a:t>Funciones para la gestión de los archivos</a:t>
              </a:r>
            </a:p>
            <a:p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vdcreat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vdopen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vdread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 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vdwrite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 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vdclose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 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vdseek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 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vdunlink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FF042F87-02A2-445C-91DA-FADEAC5B9047}"/>
                </a:ext>
              </a:extLst>
            </p:cNvPr>
            <p:cNvSpPr txBox="1"/>
            <p:nvPr/>
          </p:nvSpPr>
          <p:spPr>
            <a:xfrm>
              <a:off x="6232825" y="1141662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s-MX" sz="2000" dirty="0" err="1">
                  <a:solidFill>
                    <a:srgbClr val="FF0000"/>
                  </a:solidFill>
                </a:rPr>
                <a:t>filesapi.c</a:t>
              </a:r>
              <a:endParaRPr lang="es-MX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7266042" y="1120760"/>
            <a:ext cx="4590598" cy="810060"/>
            <a:chOff x="335360" y="1201105"/>
            <a:chExt cx="8419901" cy="707886"/>
          </a:xfrm>
        </p:grpSpPr>
        <p:sp>
          <p:nvSpPr>
            <p:cNvPr id="40" name="27 CuadroTexto"/>
            <p:cNvSpPr txBox="1"/>
            <p:nvPr/>
          </p:nvSpPr>
          <p:spPr>
            <a:xfrm>
              <a:off x="335360" y="1201105"/>
              <a:ext cx="8419901" cy="707886"/>
            </a:xfrm>
            <a:prstGeom prst="rect">
              <a:avLst/>
            </a:prstGeom>
            <a:solidFill>
              <a:srgbClr val="CCECFF"/>
            </a:solidFill>
            <a:ln>
              <a:solidFill>
                <a:srgbClr val="002060"/>
              </a:solidFill>
            </a:ln>
          </p:spPr>
          <p:txBody>
            <a:bodyPr wrap="square" rtlCol="0">
              <a:normAutofit fontScale="92500" lnSpcReduction="20000"/>
            </a:bodyPr>
            <a:lstStyle/>
            <a:p>
              <a:r>
                <a:rPr lang="es-MX" sz="2000" dirty="0"/>
                <a:t>Funciones para la gestión de los directorios</a:t>
              </a:r>
            </a:p>
            <a:p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vdopendir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vdreadir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(), </a:t>
              </a:r>
              <a:r>
                <a:rPr lang="es-MX" sz="20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vdclosedir</a:t>
              </a:r>
              <a:r>
                <a:rPr lang="es-MX" sz="20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FF042F87-02A2-445C-91DA-FADEAC5B9047}"/>
                </a:ext>
              </a:extLst>
            </p:cNvPr>
            <p:cNvSpPr txBox="1"/>
            <p:nvPr/>
          </p:nvSpPr>
          <p:spPr>
            <a:xfrm>
              <a:off x="6465009" y="1456290"/>
              <a:ext cx="1101583" cy="40011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s-MX" sz="2000" dirty="0" err="1">
                  <a:solidFill>
                    <a:srgbClr val="FF0000"/>
                  </a:solidFill>
                </a:rPr>
                <a:t>dirs.c</a:t>
              </a:r>
              <a:endParaRPr lang="es-MX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7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36" y="2357762"/>
            <a:ext cx="7519880" cy="2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45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io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484784"/>
            <a:ext cx="5715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93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6016</Words>
  <Application>Microsoft Office PowerPoint</Application>
  <PresentationFormat>Panorámica</PresentationFormat>
  <Paragraphs>1321</Paragraphs>
  <Slides>97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97</vt:i4>
      </vt:variant>
      <vt:variant>
        <vt:lpstr>Presentaciones personalizadas</vt:lpstr>
      </vt:variant>
      <vt:variant>
        <vt:i4>15</vt:i4>
      </vt:variant>
    </vt:vector>
  </HeadingPairs>
  <TitlesOfParts>
    <vt:vector size="119" baseType="lpstr">
      <vt:lpstr>Arial</vt:lpstr>
      <vt:lpstr>Arial Narrow</vt:lpstr>
      <vt:lpstr>Calibri</vt:lpstr>
      <vt:lpstr>Consolas</vt:lpstr>
      <vt:lpstr>Courier New</vt:lpstr>
      <vt:lpstr>Tofino</vt:lpstr>
      <vt:lpstr>Tema de Office</vt:lpstr>
      <vt:lpstr>Sistemas de archivos</vt:lpstr>
      <vt:lpstr>Unidades de almacenamiento</vt:lpstr>
      <vt:lpstr>Unidades de almacenamiento</vt:lpstr>
      <vt:lpstr>Sistemas de archivos</vt:lpstr>
      <vt:lpstr>Sistemas de archivos</vt:lpstr>
      <vt:lpstr>Sistemas de archivos</vt:lpstr>
      <vt:lpstr>Sistemas de archivos</vt:lpstr>
      <vt:lpstr>Sistemas de archivos</vt:lpstr>
      <vt:lpstr>Sistemas de archivos</vt:lpstr>
      <vt:lpstr>Sistema de archivos:FAT</vt:lpstr>
      <vt:lpstr>Sistema de archivos:FAT</vt:lpstr>
      <vt:lpstr>Sistema de archivos:FAT32</vt:lpstr>
      <vt:lpstr>Sistema de archivos:exFAT </vt:lpstr>
      <vt:lpstr>Sistema de archivos:NTFS</vt:lpstr>
      <vt:lpstr>Sistema de archivos:NTFS</vt:lpstr>
      <vt:lpstr>Sistema de archivos:EXT3</vt:lpstr>
      <vt:lpstr>Sistema de archivos:EXT3</vt:lpstr>
      <vt:lpstr>Sistema de archivos:EXT4</vt:lpstr>
      <vt:lpstr>Sistema de archivos:EXT4</vt:lpstr>
      <vt:lpstr>Sistemas de archivos/Discos ópticos</vt:lpstr>
      <vt:lpstr>Sistemas de archivos/Discos ópticos</vt:lpstr>
      <vt:lpstr>Sistemas de archivos/Discos ópticos</vt:lpstr>
      <vt:lpstr>Sistemas de archivos/Discos ópticos</vt:lpstr>
      <vt:lpstr>Unidades de almacenamiento</vt:lpstr>
      <vt:lpstr>Disco duro (HDD)</vt:lpstr>
      <vt:lpstr>Disco duro (HDD)</vt:lpstr>
      <vt:lpstr>Disco duro (HDD)</vt:lpstr>
      <vt:lpstr>Disco duro (HDD)</vt:lpstr>
      <vt:lpstr>Disco duro (HDD)</vt:lpstr>
      <vt:lpstr>Unidades de estado sólido (SDD)</vt:lpstr>
      <vt:lpstr>Unidades de estado sólido (SDD)</vt:lpstr>
      <vt:lpstr>Unidades de estado sólido (SDD)</vt:lpstr>
      <vt:lpstr>Unidades de estado sólido (SDD)</vt:lpstr>
      <vt:lpstr>Unidades de estado sólido (SDD)</vt:lpstr>
      <vt:lpstr>SSD vs HDD</vt:lpstr>
      <vt:lpstr>Unidades de almacenamiento</vt:lpstr>
      <vt:lpstr>Sectores físicos, cilindros y superficies</vt:lpstr>
      <vt:lpstr>Sectores físicos, cilindros y superficies</vt:lpstr>
      <vt:lpstr>Sectores físicos, cilindros y superficies</vt:lpstr>
      <vt:lpstr>Sectores físicos, cilindros y superficies</vt:lpstr>
      <vt:lpstr>Sectores físicos, cilindros y superficies</vt:lpstr>
      <vt:lpstr>Sectores físicos, cilindros y superficies</vt:lpstr>
      <vt:lpstr>Unidades de almacenamiento</vt:lpstr>
      <vt:lpstr>Particiones del disco</vt:lpstr>
      <vt:lpstr>Particiones del disco</vt:lpstr>
      <vt:lpstr>Particiones del disco</vt:lpstr>
      <vt:lpstr>Particiones del disco</vt:lpstr>
      <vt:lpstr>Unidades de almacenamiento</vt:lpstr>
      <vt:lpstr>Sectores lógicos</vt:lpstr>
      <vt:lpstr>Sectores lógicos</vt:lpstr>
      <vt:lpstr>Sectores lógicos</vt:lpstr>
      <vt:lpstr>Unidades de almacenamiento</vt:lpstr>
      <vt:lpstr>Formato</vt:lpstr>
      <vt:lpstr>Formato</vt:lpstr>
      <vt:lpstr>Formato</vt:lpstr>
      <vt:lpstr>Formato</vt:lpstr>
      <vt:lpstr>Sector de arranque de la partición o superbloque</vt:lpstr>
      <vt:lpstr>Sector de arranque de la partición o superbloque</vt:lpstr>
      <vt:lpstr>Sector de arranque de la partición o superbloque</vt:lpstr>
      <vt:lpstr>Unidades de almacenamiento</vt:lpstr>
      <vt:lpstr>Áreas del sistema de archivos</vt:lpstr>
      <vt:lpstr>Áreas del sistema de archivos</vt:lpstr>
      <vt:lpstr>Unidades de almacenamiento</vt:lpstr>
      <vt:lpstr>Mapas de bits</vt:lpstr>
      <vt:lpstr>Mapa de bits del área de nodos i</vt:lpstr>
      <vt:lpstr>Mapas de bits</vt:lpstr>
      <vt:lpstr>Mapa de bits del área de datos</vt:lpstr>
      <vt:lpstr>Unidades de almacenamiento</vt:lpstr>
      <vt:lpstr>Bloques</vt:lpstr>
      <vt:lpstr>Bloques</vt:lpstr>
      <vt:lpstr>Bloques</vt:lpstr>
      <vt:lpstr>Bloques grandes vs bloques pequeños</vt:lpstr>
      <vt:lpstr>Bloques grandes vs bloques pequeños</vt:lpstr>
      <vt:lpstr>Funciones lectura y escritura de bloques</vt:lpstr>
      <vt:lpstr>Funciones lectura y escritura de bloques</vt:lpstr>
      <vt:lpstr>Unidades de almacenamiento</vt:lpstr>
      <vt:lpstr>Nodos i</vt:lpstr>
      <vt:lpstr>Nodos i</vt:lpstr>
      <vt:lpstr>Nodos i</vt:lpstr>
      <vt:lpstr>Nodos i</vt:lpstr>
      <vt:lpstr>Nodos i</vt:lpstr>
      <vt:lpstr>Unidades de almacenamiento</vt:lpstr>
      <vt:lpstr>Operaciones con los archivos</vt:lpstr>
      <vt:lpstr>Operaciones con los archivos/Crear archivos</vt:lpstr>
      <vt:lpstr>Operaciones con los archivos/Eliminar archivos</vt:lpstr>
      <vt:lpstr>Operaciones con los archivos/Abrir archivos</vt:lpstr>
      <vt:lpstr>Operaciones con los archivos/Lectura</vt:lpstr>
      <vt:lpstr>Operaciones con los archivos/Posicionamiento</vt:lpstr>
      <vt:lpstr>Operaciones con los archivos/Escritura</vt:lpstr>
      <vt:lpstr>Operaciones con los archivos/Cerrar archivos</vt:lpstr>
      <vt:lpstr>Directorios/Abrir directorio</vt:lpstr>
      <vt:lpstr>Directorios/Obtener una entada del directorio</vt:lpstr>
      <vt:lpstr>Directorios/Cerrar directorio</vt:lpstr>
      <vt:lpstr>Directorios/Desplegar el directorio</vt:lpstr>
      <vt:lpstr>Arquitectura del sistema de archivos</vt:lpstr>
      <vt:lpstr>Presentación de PowerPoint</vt:lpstr>
      <vt:lpstr>Presentación de PowerPoint</vt:lpstr>
      <vt:lpstr>1.-Sistemas de archivos (1/3)</vt:lpstr>
      <vt:lpstr>2.-Sistemas de archivos (2/3)</vt:lpstr>
      <vt:lpstr>3.-Sistemas de archivos (3/3)</vt:lpstr>
      <vt:lpstr>4.-Discos duros y memorias flash</vt:lpstr>
      <vt:lpstr>6.-Particiones</vt:lpstr>
      <vt:lpstr>7.-Sectores lógicos</vt:lpstr>
      <vt:lpstr>5.-Sectores Físicos, Cilindros y Superficies</vt:lpstr>
      <vt:lpstr>8.-Formato</vt:lpstr>
      <vt:lpstr>9.-Areas del sistema de archivos</vt:lpstr>
      <vt:lpstr>10.-Mapas de bits</vt:lpstr>
      <vt:lpstr>11.-Bloques</vt:lpstr>
      <vt:lpstr>12.-Nodos i</vt:lpstr>
      <vt:lpstr>13.-Operaciones con archivos</vt:lpstr>
      <vt:lpstr>12.-Directorios</vt:lpstr>
      <vt:lpstr>15.-Arquitectura del sistema de archivos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</dc:creator>
  <cp:lastModifiedBy>ELVIRA VALENZUELA, JOSE LUIS</cp:lastModifiedBy>
  <cp:revision>271</cp:revision>
  <dcterms:created xsi:type="dcterms:W3CDTF">2016-05-12T16:20:40Z</dcterms:created>
  <dcterms:modified xsi:type="dcterms:W3CDTF">2020-11-18T18:33:52Z</dcterms:modified>
</cp:coreProperties>
</file>