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9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" sz="1400" b="0" strike="noStrike" spc="-1">
                <a:latin typeface="Times New Roman"/>
              </a:rPr>
              <a:t> </a:t>
            </a:r>
          </a:p>
        </p:txBody>
      </p:sp>
      <p:sp>
        <p:nvSpPr>
          <p:cNvPr id="94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" sz="1400" b="0" strike="noStrike" spc="-1">
                <a:latin typeface="Times New Roman"/>
              </a:rPr>
              <a:t> </a:t>
            </a:r>
          </a:p>
        </p:txBody>
      </p:sp>
      <p:sp>
        <p:nvSpPr>
          <p:cNvPr id="95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" sz="1400" b="0" strike="noStrike" spc="-1">
                <a:latin typeface="Times New Roman"/>
              </a:rPr>
              <a:t> </a:t>
            </a:r>
          </a:p>
        </p:txBody>
      </p:sp>
      <p:sp>
        <p:nvSpPr>
          <p:cNvPr id="96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3E5199A-2E5F-4C2B-BCBA-8292A1467868}" type="slidenum">
              <a:rPr lang="en" sz="1400" b="0" strike="noStrike" spc="-1">
                <a:latin typeface="Times New Roman"/>
              </a:rPr>
              <a:t>‹#›</a:t>
            </a:fld>
            <a:endParaRPr lang="e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" sz="2000" b="0" strike="noStrike" spc="-1">
                <a:latin typeface="Arial"/>
              </a:rPr>
              <a:t>Jonas</a:t>
            </a:r>
          </a:p>
        </p:txBody>
      </p:sp>
      <p:sp>
        <p:nvSpPr>
          <p:cNvPr id="12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E86BCB8-163C-4002-9AB9-FDF69924F0ED}" type="slidenum">
              <a:rPr lang="e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" sz="2000" b="0" strike="noStrike" spc="-1">
                <a:latin typeface="Arial"/>
              </a:rPr>
              <a:t>Jonas</a:t>
            </a:r>
          </a:p>
        </p:txBody>
      </p:sp>
      <p:sp>
        <p:nvSpPr>
          <p:cNvPr id="12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3C9D6BA-3249-4187-A615-DDE174860F5A}" type="slidenum">
              <a:rPr lang="e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" sz="2000" b="0" strike="noStrike" spc="-1">
                <a:latin typeface="Arial"/>
              </a:rPr>
              <a:t>Jonas </a:t>
            </a:r>
          </a:p>
        </p:txBody>
      </p:sp>
      <p:sp>
        <p:nvSpPr>
          <p:cNvPr id="12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43BE740-BE62-4630-86D0-1FB497D2920E}" type="slidenum">
              <a:rPr lang="e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" sz="2000" b="0" strike="noStrike" spc="-1">
                <a:latin typeface="Arial"/>
              </a:rPr>
              <a:t>Lasse</a:t>
            </a:r>
          </a:p>
        </p:txBody>
      </p:sp>
      <p:sp>
        <p:nvSpPr>
          <p:cNvPr id="1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88DC543-C1AC-4C4B-B081-A517D367BA43}" type="slidenum">
              <a:rPr lang="e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" sz="2000" b="0" strike="noStrike" spc="-1">
                <a:latin typeface="Arial"/>
              </a:rPr>
              <a:t>Lasse</a:t>
            </a:r>
          </a:p>
        </p:txBody>
      </p:sp>
      <p:sp>
        <p:nvSpPr>
          <p:cNvPr id="13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9EFBC18-7D32-4E10-BEA9-2C65A398DBE0}" type="slidenum">
              <a:rPr lang="e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" sz="2000" b="0" strike="noStrike" spc="-1">
                <a:latin typeface="Arial"/>
              </a:rPr>
              <a:t>Lasse</a:t>
            </a:r>
          </a:p>
        </p:txBody>
      </p:sp>
      <p:sp>
        <p:nvSpPr>
          <p:cNvPr id="13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E0A03C4-6E01-4480-BD7F-FBA148A5460A}" type="slidenum">
              <a:rPr lang="e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2" hidden="1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8000" b="0" strike="noStrike" spc="-49">
                <a:solidFill>
                  <a:srgbClr val="262626"/>
                </a:solidFill>
                <a:latin typeface="Calibri Light"/>
              </a:rPr>
              <a:t>Click to edit Master title style</a:t>
            </a:r>
            <a:endParaRPr lang="en-US" sz="8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5033BE3-84B7-455A-98F4-E1A63E41F4B9}" type="datetime">
              <a:rPr lang="en" sz="900" b="0" strike="noStrike" spc="-1">
                <a:solidFill>
                  <a:srgbClr val="FFFFFF"/>
                </a:solidFill>
                <a:latin typeface="Calibri"/>
              </a:rPr>
              <a:t>6/14/2018</a:t>
            </a:fld>
            <a:endParaRPr lang="en" sz="900" b="0" strike="noStrike" spc="-1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lstStyle/>
          <a:p>
            <a:endParaRPr lang="en" sz="2400" b="0" strike="noStrike" spc="-1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401C10B-F2CA-4CCB-96B4-9B374C9FFED4}" type="slidenum">
              <a:rPr lang="en" sz="105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" sz="1050" b="0" strike="noStrike" spc="-1">
              <a:latin typeface="Times New Roman"/>
            </a:endParaRPr>
          </a:p>
        </p:txBody>
      </p:sp>
      <p:sp>
        <p:nvSpPr>
          <p:cNvPr id="9" name="Line 10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0" strike="noStrike" spc="-49">
                <a:solidFill>
                  <a:srgbClr val="404040"/>
                </a:solidFill>
                <a:latin typeface="Calibri Light"/>
              </a:rPr>
              <a:t>Click to edit Master title style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Edit Master text styles</a:t>
            </a:r>
          </a:p>
          <a:p>
            <a:pPr marL="38412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lang="en-US" sz="1800" b="0" strike="noStrike" spc="-1">
                <a:solidFill>
                  <a:srgbClr val="404040"/>
                </a:solidFill>
                <a:latin typeface="Calibri"/>
              </a:rPr>
              <a:t>Second level</a:t>
            </a:r>
          </a:p>
          <a:p>
            <a:pPr marL="567000" lvl="2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Third level</a:t>
            </a:r>
          </a:p>
          <a:p>
            <a:pPr marL="749880" lvl="3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Fourth level</a:t>
            </a:r>
          </a:p>
          <a:p>
            <a:pPr marL="932760" lvl="4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Fifth level</a:t>
            </a:r>
          </a:p>
        </p:txBody>
      </p:sp>
      <p:sp>
        <p:nvSpPr>
          <p:cNvPr id="52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7CADAB5-1661-4855-A706-32941B2D8EF9}" type="datetime">
              <a:rPr lang="en" sz="900" b="0" strike="noStrike" spc="-1">
                <a:solidFill>
                  <a:srgbClr val="FFFFFF"/>
                </a:solidFill>
                <a:latin typeface="Calibri"/>
              </a:rPr>
              <a:t>6/14/2018</a:t>
            </a:fld>
            <a:endParaRPr lang="en" sz="900" b="0" strike="noStrike" spc="-1"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lstStyle/>
          <a:p>
            <a:endParaRPr lang="en" sz="2400" b="0" strike="noStrike" spc="-1"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81E52A4-D927-4896-8257-B2BB3B52E881}" type="slidenum">
              <a:rPr lang="en" sz="105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" sz="105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8000" b="0" strike="noStrike" spc="-49">
                <a:solidFill>
                  <a:srgbClr val="262626"/>
                </a:solidFill>
                <a:latin typeface="Calibri Light"/>
              </a:rPr>
              <a:t>Speaker Modelling</a:t>
            </a:r>
            <a:endParaRPr lang="en-US" sz="8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" sz="2400" b="0" strike="noStrike" cap="all" spc="199">
                <a:solidFill>
                  <a:srgbClr val="344068"/>
                </a:solidFill>
                <a:latin typeface="Calibri Light"/>
              </a:rPr>
              <a:t>ETLYAK</a:t>
            </a:r>
            <a:endParaRPr lang="en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0" strike="noStrike" spc="-49">
                <a:solidFill>
                  <a:srgbClr val="404040"/>
                </a:solidFill>
                <a:latin typeface="Calibri Light"/>
              </a:rPr>
              <a:t>Description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Goals</a:t>
            </a:r>
          </a:p>
          <a:p>
            <a:pPr marL="38412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lang="en-US" sz="1800" b="0" strike="noStrike" spc="-1">
                <a:solidFill>
                  <a:srgbClr val="404040"/>
                </a:solidFill>
                <a:latin typeface="Calibri"/>
              </a:rPr>
              <a:t>Predict</a:t>
            </a:r>
          </a:p>
          <a:p>
            <a:pPr marL="38412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lang="en-US" sz="1800" b="0" strike="noStrike" spc="-1">
                <a:solidFill>
                  <a:srgbClr val="404040"/>
                </a:solidFill>
                <a:latin typeface="Calibri"/>
              </a:rPr>
              <a:t>Compare </a:t>
            </a: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Methods</a:t>
            </a:r>
          </a:p>
          <a:p>
            <a:pPr marL="38412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lang="en-US" sz="1800" b="0" strike="noStrike" spc="-1">
                <a:solidFill>
                  <a:srgbClr val="404040"/>
                </a:solidFill>
                <a:latin typeface="Calibri"/>
              </a:rPr>
              <a:t>Analogies</a:t>
            </a:r>
          </a:p>
          <a:p>
            <a:pPr marL="38412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lang="en-US" sz="1800" b="0" strike="noStrike" spc="-1">
                <a:solidFill>
                  <a:srgbClr val="404040"/>
                </a:solidFill>
                <a:latin typeface="Calibri"/>
              </a:rPr>
              <a:t>Matlab</a:t>
            </a:r>
          </a:p>
          <a:p>
            <a:pPr marL="38412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lang="en-US" sz="1800" b="0" strike="noStrike" spc="-1">
                <a:solidFill>
                  <a:srgbClr val="404040"/>
                </a:solidFill>
                <a:latin typeface="Calibri"/>
              </a:rPr>
              <a:t>Measurements</a:t>
            </a: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097280" y="258568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0" strike="noStrike" spc="-49">
                <a:solidFill>
                  <a:srgbClr val="404040"/>
                </a:solidFill>
                <a:latin typeface="Calibri Light"/>
              </a:rPr>
              <a:t>Analysis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1097280" y="1845720"/>
            <a:ext cx="10058040" cy="432144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Thiele/Small</a:t>
            </a:r>
          </a:p>
          <a:p>
            <a:pPr marL="38412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lang="en-US" sz="1800" b="0" strike="noStrike" spc="-1">
                <a:solidFill>
                  <a:srgbClr val="404040"/>
                </a:solidFill>
                <a:latin typeface="Calibri"/>
              </a:rPr>
              <a:t>Electrical, mechanical, acoustical</a:t>
            </a: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Transfer Functions</a:t>
            </a:r>
          </a:p>
          <a:p>
            <a:pPr marL="38412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lang="en-US" sz="1800" b="0" strike="noStrike" spc="-1">
                <a:solidFill>
                  <a:srgbClr val="404040"/>
                </a:solidFill>
                <a:latin typeface="Calibri"/>
              </a:rPr>
              <a:t>2. order HP</a:t>
            </a:r>
          </a:p>
          <a:p>
            <a:endParaRPr lang="en-US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en-US" sz="1800" b="0" strike="noStrike" spc="-1">
              <a:solidFill>
                <a:srgbClr val="404040"/>
              </a:solidFill>
              <a:latin typeface="Calibri"/>
            </a:endParaRPr>
          </a:p>
          <a:p>
            <a:pPr marL="38412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lang="en-US" sz="1800" b="0" strike="noStrike" spc="-1">
                <a:solidFill>
                  <a:srgbClr val="404040"/>
                </a:solidFill>
                <a:latin typeface="Calibri"/>
              </a:rPr>
              <a:t>Drive Unit</a:t>
            </a:r>
          </a:p>
          <a:p>
            <a:pPr marL="567000" lvl="2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Infinite enclosure</a:t>
            </a:r>
          </a:p>
          <a:p>
            <a:endParaRPr lang="en-US" sz="1400" b="0" strike="noStrike" spc="-1">
              <a:solidFill>
                <a:srgbClr val="404040"/>
              </a:solidFill>
              <a:latin typeface="Calibri"/>
            </a:endParaRPr>
          </a:p>
          <a:p>
            <a:endParaRPr lang="en-US" sz="1400" b="0" strike="noStrike" spc="-1">
              <a:solidFill>
                <a:srgbClr val="404040"/>
              </a:solidFill>
              <a:latin typeface="Calibri"/>
            </a:endParaRPr>
          </a:p>
          <a:p>
            <a:endParaRPr lang="en-US" sz="1400" b="0" strike="noStrike" spc="-1">
              <a:solidFill>
                <a:srgbClr val="404040"/>
              </a:solidFill>
              <a:latin typeface="Calibri"/>
            </a:endParaRPr>
          </a:p>
          <a:p>
            <a:pPr marL="38412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lang="en-US" sz="1800" b="0" strike="noStrike" spc="-1">
                <a:solidFill>
                  <a:srgbClr val="404040"/>
                </a:solidFill>
                <a:latin typeface="Calibri"/>
              </a:rPr>
              <a:t>Cross-over filter</a:t>
            </a:r>
          </a:p>
          <a:p>
            <a:pPr marL="38412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lang="en-US" sz="1800" b="0" strike="noStrike" spc="-1">
                <a:solidFill>
                  <a:srgbClr val="404040"/>
                </a:solidFill>
                <a:latin typeface="Calibri"/>
              </a:rPr>
              <a:t>Bass reflex</a:t>
            </a: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1800" b="0" strike="noStrike" spc="-1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03" name="Picture 3"/>
          <p:cNvPicPr/>
          <p:nvPr/>
        </p:nvPicPr>
        <p:blipFill>
          <a:blip r:embed="rId3"/>
          <a:stretch/>
        </p:blipFill>
        <p:spPr>
          <a:xfrm>
            <a:off x="1447560" y="3234600"/>
            <a:ext cx="1847520" cy="495000"/>
          </a:xfrm>
          <a:prstGeom prst="rect">
            <a:avLst/>
          </a:prstGeom>
          <a:ln>
            <a:noFill/>
          </a:ln>
        </p:spPr>
      </p:pic>
      <p:pic>
        <p:nvPicPr>
          <p:cNvPr id="104" name="Picture 5"/>
          <p:cNvPicPr/>
          <p:nvPr/>
        </p:nvPicPr>
        <p:blipFill>
          <a:blip r:embed="rId4"/>
          <a:stretch/>
        </p:blipFill>
        <p:spPr>
          <a:xfrm>
            <a:off x="1648109" y="4423027"/>
            <a:ext cx="4771800" cy="618840"/>
          </a:xfrm>
          <a:prstGeom prst="rect">
            <a:avLst/>
          </a:prstGeom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ED7E296-5A65-47D3-A635-27B37A220F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8334" y="1938796"/>
            <a:ext cx="5466986" cy="18344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0" strike="noStrike" spc="-49">
                <a:solidFill>
                  <a:srgbClr val="404040"/>
                </a:solidFill>
                <a:latin typeface="Calibri Light"/>
              </a:rPr>
              <a:t>Design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Matlab vs. Spice</a:t>
            </a: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Why Classes?</a:t>
            </a:r>
          </a:p>
        </p:txBody>
      </p:sp>
      <p:pic>
        <p:nvPicPr>
          <p:cNvPr id="107" name="Picture 106"/>
          <p:cNvPicPr/>
          <p:nvPr/>
        </p:nvPicPr>
        <p:blipFill>
          <a:blip r:embed="rId3"/>
          <a:stretch/>
        </p:blipFill>
        <p:spPr>
          <a:xfrm>
            <a:off x="7750080" y="3200400"/>
            <a:ext cx="4012163" cy="3017520"/>
          </a:xfrm>
          <a:prstGeom prst="rect">
            <a:avLst/>
          </a:prstGeom>
          <a:ln>
            <a:noFill/>
          </a:ln>
        </p:spPr>
      </p:pic>
      <p:pic>
        <p:nvPicPr>
          <p:cNvPr id="108" name="Picture 107"/>
          <p:cNvPicPr/>
          <p:nvPr/>
        </p:nvPicPr>
        <p:blipFill>
          <a:blip r:embed="rId4"/>
          <a:stretch/>
        </p:blipFill>
        <p:spPr>
          <a:xfrm>
            <a:off x="1257840" y="3200400"/>
            <a:ext cx="6331680" cy="3017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0" strike="noStrike" spc="-49">
                <a:solidFill>
                  <a:srgbClr val="404040"/>
                </a:solidFill>
                <a:latin typeface="Calibri Light"/>
              </a:rPr>
              <a:t>Measurement Setup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Equipment </a:t>
            </a: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Reflection on results</a:t>
            </a: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11" name="Picture 4"/>
          <p:cNvPicPr/>
          <p:nvPr/>
        </p:nvPicPr>
        <p:blipFill>
          <a:blip r:embed="rId3"/>
          <a:stretch/>
        </p:blipFill>
        <p:spPr>
          <a:xfrm>
            <a:off x="1188720" y="2923560"/>
            <a:ext cx="3904920" cy="2928600"/>
          </a:xfrm>
          <a:prstGeom prst="rect">
            <a:avLst/>
          </a:prstGeom>
          <a:ln>
            <a:noFill/>
          </a:ln>
        </p:spPr>
      </p:pic>
      <p:pic>
        <p:nvPicPr>
          <p:cNvPr id="112" name="Picture 111"/>
          <p:cNvPicPr/>
          <p:nvPr/>
        </p:nvPicPr>
        <p:blipFill>
          <a:blip r:embed="rId4"/>
          <a:srcRect l="17165" t="30941" r="17258" b="29338"/>
          <a:stretch/>
        </p:blipFill>
        <p:spPr>
          <a:xfrm>
            <a:off x="5987040" y="2057136"/>
            <a:ext cx="5107680" cy="4003560"/>
          </a:xfrm>
          <a:prstGeom prst="rect">
            <a:avLst/>
          </a:prstGeom>
          <a:ln>
            <a:noFill/>
          </a:ln>
        </p:spPr>
      </p:pic>
      <p:pic>
        <p:nvPicPr>
          <p:cNvPr id="113" name="Picture 112"/>
          <p:cNvPicPr/>
          <p:nvPr/>
        </p:nvPicPr>
        <p:blipFill>
          <a:blip r:embed="rId5"/>
          <a:srcRect l="17415" t="31586" r="18731" b="28654"/>
          <a:stretch/>
        </p:blipFill>
        <p:spPr>
          <a:xfrm>
            <a:off x="1266660" y="2916702"/>
            <a:ext cx="3749040" cy="3020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0" strike="noStrike" spc="-49">
                <a:solidFill>
                  <a:srgbClr val="404040"/>
                </a:solidFill>
                <a:latin typeface="Calibri Light"/>
              </a:rPr>
              <a:t>Results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Comparison of model and measurements</a:t>
            </a:r>
          </a:p>
        </p:txBody>
      </p:sp>
      <p:pic>
        <p:nvPicPr>
          <p:cNvPr id="116" name="Picture 115"/>
          <p:cNvPicPr/>
          <p:nvPr/>
        </p:nvPicPr>
        <p:blipFill>
          <a:blip r:embed="rId3"/>
          <a:srcRect l="17036" t="29986" r="19115" b="30007"/>
          <a:stretch/>
        </p:blipFill>
        <p:spPr>
          <a:xfrm>
            <a:off x="1041660" y="2469240"/>
            <a:ext cx="4397760" cy="3565800"/>
          </a:xfrm>
          <a:prstGeom prst="rect">
            <a:avLst/>
          </a:prstGeom>
          <a:ln>
            <a:noFill/>
          </a:ln>
        </p:spPr>
      </p:pic>
      <p:pic>
        <p:nvPicPr>
          <p:cNvPr id="117" name="Picture 116"/>
          <p:cNvPicPr/>
          <p:nvPr/>
        </p:nvPicPr>
        <p:blipFill>
          <a:blip r:embed="rId4"/>
          <a:srcRect l="16207" t="30004" r="18217" b="28654"/>
          <a:stretch/>
        </p:blipFill>
        <p:spPr>
          <a:xfrm>
            <a:off x="6126300" y="2469240"/>
            <a:ext cx="4512600" cy="3681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122</TotalTime>
  <Words>67</Words>
  <Application>Microsoft Office PowerPoint</Application>
  <PresentationFormat>Widescreen</PresentationFormat>
  <Paragraphs>45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Speaker Modelling</dc:title>
  <dc:subject/>
  <dc:creator>Jonas Lind</dc:creator>
  <dc:description/>
  <cp:lastModifiedBy>Jonas Lind</cp:lastModifiedBy>
  <cp:revision>19</cp:revision>
  <dcterms:created xsi:type="dcterms:W3CDTF">2018-06-12T07:09:35Z</dcterms:created>
  <dcterms:modified xsi:type="dcterms:W3CDTF">2018-06-14T08:45:03Z</dcterms:modified>
  <dc:language>en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