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8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335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1">
                <a:solidFill>
                  <a:srgbClr val="5F5F5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9144000" y="0"/>
                </a:moveTo>
                <a:lnTo>
                  <a:pt x="0" y="0"/>
                </a:lnTo>
                <a:lnTo>
                  <a:pt x="0" y="620267"/>
                </a:lnTo>
                <a:lnTo>
                  <a:pt x="9144000" y="620267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8204" y="19811"/>
            <a:ext cx="1583436" cy="576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5976" y="-80645"/>
            <a:ext cx="597204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291" y="1931034"/>
            <a:ext cx="7159625" cy="302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1">
                <a:solidFill>
                  <a:srgbClr val="5F5F5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74252" y="6673182"/>
            <a:ext cx="2165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443631" y="2015575"/>
            <a:ext cx="8242300" cy="2603500"/>
            <a:chOff x="368300" y="1282700"/>
            <a:chExt cx="8255000" cy="20828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7"/>
          <p:cNvSpPr txBox="1">
            <a:spLocks noGrp="1"/>
          </p:cNvSpPr>
          <p:nvPr>
            <p:ph type="title"/>
          </p:nvPr>
        </p:nvSpPr>
        <p:spPr>
          <a:xfrm>
            <a:off x="2362200" y="2695025"/>
            <a:ext cx="5987376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200" spc="-10" dirty="0" smtClean="0">
                <a:solidFill>
                  <a:srgbClr val="FFFFFF"/>
                </a:solidFill>
              </a:rPr>
              <a:t>Fundamentos de Bacos de Dados</a:t>
            </a:r>
            <a:endParaRPr sz="3200" spc="-20" dirty="0">
              <a:solidFill>
                <a:srgbClr val="FFFFFF"/>
              </a:solidFill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3048000" y="3524157"/>
            <a:ext cx="5173744" cy="319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/>
          <a:p>
            <a:pPr marL="1866264" marR="5080" indent="-1853564">
              <a:lnSpc>
                <a:spcPct val="100000"/>
              </a:lnSpc>
              <a:spcBef>
                <a:spcPts val="95"/>
              </a:spcBef>
            </a:pPr>
            <a:r>
              <a:rPr lang="pt-BR" sz="2000" spc="-10" dirty="0" smtClean="0">
                <a:solidFill>
                  <a:srgbClr val="FFFFFF"/>
                </a:solidFill>
                <a:latin typeface="Carlito"/>
                <a:cs typeface="Carlito"/>
              </a:rPr>
              <a:t> Introdução à banco de dados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11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44" y="2627800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43068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0"/>
            <a:ext cx="5306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Propriedades de um BD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5885" cy="463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 BD representa algum aspecto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mundo  real, às vezes chamado de</a:t>
            </a:r>
            <a:r>
              <a:rPr sz="2800" i="1" spc="8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minimundo.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dados é uma coleção logicamente  coerente 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com algum significado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inerente.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 banco de dados é projetado, construído e  populado com dados para uma finalidade  específica.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7069" y="0"/>
            <a:ext cx="5231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Características dos</a:t>
            </a:r>
            <a:r>
              <a:rPr spc="-10" dirty="0"/>
              <a:t> BDs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993470"/>
            <a:ext cx="8987790" cy="2574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BD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confiável e preciso é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capaz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refletir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mudanças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minimundo 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mais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breve  possível.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Verdana"/>
              <a:buChar char="•"/>
            </a:pPr>
            <a:endParaRPr sz="2650">
              <a:latin typeface="Verdana"/>
              <a:cs typeface="Verdana"/>
            </a:endParaRPr>
          </a:p>
          <a:p>
            <a:pPr marL="355600" marR="5715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BD pode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ter qualquer tamanho 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complexidade.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4715" y="4005071"/>
            <a:ext cx="2610612" cy="2087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4531" y="0"/>
            <a:ext cx="5196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BD comercial -</a:t>
            </a:r>
            <a:r>
              <a:rPr spc="-25" dirty="0"/>
              <a:t> </a:t>
            </a:r>
            <a:r>
              <a:rPr spc="-5" dirty="0"/>
              <a:t>amazon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52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202690" algn="l"/>
                <a:tab pos="2959100" algn="l"/>
                <a:tab pos="3634104" algn="l"/>
                <a:tab pos="4445000" algn="l"/>
                <a:tab pos="5934075" algn="l"/>
                <a:tab pos="7239000" algn="l"/>
                <a:tab pos="7914005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exemplo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g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nde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ba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nco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os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comercial.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305683"/>
            <a:ext cx="8987790" cy="2146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Ele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contém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mais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20 milhões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livros,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CDs, vídeos,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DVDs,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jogos eletrônicos,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roupas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outros</a:t>
            </a:r>
            <a:r>
              <a:rPr sz="2800" i="1" spc="10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itens.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26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 ocupa mais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2</a:t>
            </a:r>
            <a:r>
              <a:rPr sz="2800" i="1" spc="21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terabytes.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50235" y="2133600"/>
            <a:ext cx="3707891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0"/>
            <a:ext cx="5195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BD comercial -</a:t>
            </a:r>
            <a:r>
              <a:rPr spc="-20" dirty="0"/>
              <a:t> </a:t>
            </a:r>
            <a:r>
              <a:rPr spc="-5" dirty="0"/>
              <a:t>amazon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848944"/>
            <a:ext cx="8988425" cy="2147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251585" algn="l"/>
                <a:tab pos="2933065" algn="l"/>
                <a:tab pos="4301490" algn="l"/>
                <a:tab pos="7122795" algn="l"/>
                <a:tab pos="829818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ba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está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zenad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200  computadores</a:t>
            </a:r>
            <a:r>
              <a:rPr sz="2800" i="1" spc="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diferentes.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2650">
              <a:latin typeface="Verdana"/>
              <a:cs typeface="Verdana"/>
            </a:endParaRPr>
          </a:p>
          <a:p>
            <a:pPr marL="355600" marR="7620" indent="-34290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  <a:tab pos="1572895" algn="l"/>
                <a:tab pos="2212975" algn="l"/>
                <a:tab pos="2870200" algn="l"/>
                <a:tab pos="4455160" algn="l"/>
                <a:tab pos="5095875" algn="l"/>
                <a:tab pos="7007225" algn="l"/>
                <a:tab pos="875855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Cerc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1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5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milh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õ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visita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cessam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Amazon.com todos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dias para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fazer</a:t>
            </a:r>
            <a:r>
              <a:rPr sz="2800" i="1" spc="2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compras.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3877" y="3568395"/>
            <a:ext cx="31889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95"/>
              </a:spcBef>
              <a:tabLst>
                <a:tab pos="870585" algn="l"/>
                <a:tab pos="258699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respon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áveis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  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Am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zon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.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3568395"/>
            <a:ext cx="563689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Cerca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100 pessoas são  manter 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dados  atualizado.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43200" y="4221479"/>
            <a:ext cx="3023616" cy="226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491" y="0"/>
            <a:ext cx="4058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Modelos de</a:t>
            </a:r>
            <a:r>
              <a:rPr spc="-40" dirty="0"/>
              <a:t> </a:t>
            </a:r>
            <a:r>
              <a:rPr spc="-5" dirty="0"/>
              <a:t>dados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868425"/>
            <a:ext cx="8988425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uma coleção de conceitos que podem ser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usados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para descrever a estrutura de um banco  de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Estrutura 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um banco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seriam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tipos, relacionamentos e restrições que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aplicam aos</a:t>
            </a:r>
            <a:r>
              <a:rPr sz="2800" i="1" spc="3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2856" y="0"/>
            <a:ext cx="4058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Modelos de</a:t>
            </a:r>
            <a:r>
              <a:rPr spc="-40" dirty="0"/>
              <a:t> </a:t>
            </a:r>
            <a:r>
              <a:rPr spc="-5" dirty="0"/>
              <a:t>dados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155" cy="4695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Operações básicas dos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modelos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dados são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operações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genéricas para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incluir,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excluir,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modificar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ou recuperar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qualquer tipo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spc="19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objeto.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26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Além das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operações básicas está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tornando  cada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vez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mais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comum incluir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conceitos no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modelo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spc="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2650">
              <a:latin typeface="Verdana"/>
              <a:cs typeface="Verdana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projetista pode especificar um conjunto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operações válidas, definidas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pelo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usuário, sobre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os objetos(tabelas)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spc="17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012952"/>
            <a:ext cx="890333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 exemplo de uma operação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definida pelo  usuário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poderia ser CALCULA_MEDIA,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que pode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 aplicada 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tabela</a:t>
            </a:r>
            <a:r>
              <a:rPr sz="2800" i="1" spc="8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FUNCIONARIO.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705100"/>
            <a:ext cx="9143999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38400" y="0"/>
            <a:ext cx="4058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Modelos de</a:t>
            </a:r>
            <a:r>
              <a:rPr spc="-40" dirty="0"/>
              <a:t> </a:t>
            </a:r>
            <a:r>
              <a:rPr spc="-5" dirty="0"/>
              <a:t>dados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012952"/>
            <a:ext cx="5510530" cy="4549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Modelo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Hierárquico;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Modelo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</a:t>
            </a:r>
            <a:r>
              <a:rPr sz="2800" i="1" spc="1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Rede;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Modelo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Relacional;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Modelo Orientado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Objetos;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Modelo Objeto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–</a:t>
            </a:r>
            <a:r>
              <a:rPr sz="2800" i="1" spc="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Relacional.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63887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Classificação </a:t>
            </a:r>
            <a:r>
              <a:rPr sz="3200" dirty="0"/>
              <a:t>dos Modelos de</a:t>
            </a:r>
            <a:r>
              <a:rPr sz="3200" spc="-40" dirty="0"/>
              <a:t> </a:t>
            </a:r>
            <a:r>
              <a:rPr sz="3200" dirty="0"/>
              <a:t>dados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012952"/>
            <a:ext cx="8987155" cy="420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Primeiro a ser reconhecido como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modelo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dados.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 estruturados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 hierarquias ou</a:t>
            </a:r>
            <a:r>
              <a:rPr sz="2800" i="1" spc="20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árvores.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dados podem ser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acessados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segundo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uma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sequência hierárquica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navegação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topo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para as folhas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esquerda para 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direita.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9663" y="0"/>
            <a:ext cx="4345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</a:t>
            </a:r>
            <a:r>
              <a:rPr spc="-65" dirty="0"/>
              <a:t> </a:t>
            </a:r>
            <a:r>
              <a:rPr dirty="0"/>
              <a:t>Hierárquico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5976" y="8092"/>
            <a:ext cx="4342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</a:t>
            </a:r>
            <a:r>
              <a:rPr spc="-15" dirty="0"/>
              <a:t> </a:t>
            </a:r>
            <a:r>
              <a:rPr spc="-10" dirty="0"/>
              <a:t>Hierárquico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7002" y="2998470"/>
            <a:ext cx="2159635" cy="574675"/>
            <a:chOff x="397002" y="2998470"/>
            <a:chExt cx="2159635" cy="574675"/>
          </a:xfrm>
        </p:grpSpPr>
        <p:sp>
          <p:nvSpPr>
            <p:cNvPr id="4" name="object 4"/>
            <p:cNvSpPr/>
            <p:nvPr/>
          </p:nvSpPr>
          <p:spPr>
            <a:xfrm>
              <a:off x="397002" y="2998470"/>
              <a:ext cx="1152525" cy="574675"/>
            </a:xfrm>
            <a:custGeom>
              <a:avLst/>
              <a:gdLst/>
              <a:ahLst/>
              <a:cxnLst/>
              <a:rect l="l" t="t" r="r" b="b"/>
              <a:pathLst>
                <a:path w="1152525" h="574675">
                  <a:moveTo>
                    <a:pt x="1152144" y="0"/>
                  </a:moveTo>
                  <a:lnTo>
                    <a:pt x="0" y="0"/>
                  </a:lnTo>
                  <a:lnTo>
                    <a:pt x="0" y="574548"/>
                  </a:lnTo>
                  <a:lnTo>
                    <a:pt x="1152144" y="574548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49146" y="2998470"/>
              <a:ext cx="1007744" cy="574675"/>
            </a:xfrm>
            <a:custGeom>
              <a:avLst/>
              <a:gdLst/>
              <a:ahLst/>
              <a:cxnLst/>
              <a:rect l="l" t="t" r="r" b="b"/>
              <a:pathLst>
                <a:path w="1007744" h="574675">
                  <a:moveTo>
                    <a:pt x="1007364" y="0"/>
                  </a:moveTo>
                  <a:lnTo>
                    <a:pt x="0" y="0"/>
                  </a:lnTo>
                  <a:lnTo>
                    <a:pt x="0" y="574548"/>
                  </a:lnTo>
                  <a:lnTo>
                    <a:pt x="1007364" y="574548"/>
                  </a:lnTo>
                  <a:lnTo>
                    <a:pt x="1007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7002" y="2998470"/>
            <a:ext cx="1152525" cy="574675"/>
          </a:xfrm>
          <a:prstGeom prst="rect">
            <a:avLst/>
          </a:prstGeom>
          <a:ln w="25907">
            <a:solidFill>
              <a:srgbClr val="2C2CB8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855"/>
              </a:spcBef>
            </a:pPr>
            <a:r>
              <a:rPr sz="2000" dirty="0">
                <a:latin typeface="Times New Roman"/>
                <a:cs typeface="Times New Roman"/>
              </a:rPr>
              <a:t>Num_CC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9146" y="2998470"/>
            <a:ext cx="1007744" cy="574675"/>
          </a:xfrm>
          <a:prstGeom prst="rect">
            <a:avLst/>
          </a:prstGeom>
          <a:ln w="25908">
            <a:solidFill>
              <a:srgbClr val="2C2CB8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855"/>
              </a:spcBef>
            </a:pPr>
            <a:r>
              <a:rPr sz="2000" dirty="0">
                <a:latin typeface="Times New Roman"/>
                <a:cs typeface="Times New Roman"/>
              </a:rPr>
              <a:t>Saldo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91411" y="3553955"/>
            <a:ext cx="311150" cy="916305"/>
            <a:chOff x="1391411" y="3553955"/>
            <a:chExt cx="311150" cy="916305"/>
          </a:xfrm>
        </p:grpSpPr>
        <p:sp>
          <p:nvSpPr>
            <p:cNvPr id="9" name="object 9"/>
            <p:cNvSpPr/>
            <p:nvPr/>
          </p:nvSpPr>
          <p:spPr>
            <a:xfrm>
              <a:off x="1391411" y="3553955"/>
              <a:ext cx="310959" cy="915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91995" y="3573017"/>
              <a:ext cx="114300" cy="720090"/>
            </a:xfrm>
            <a:custGeom>
              <a:avLst/>
              <a:gdLst/>
              <a:ahLst/>
              <a:cxnLst/>
              <a:rect l="l" t="t" r="r" b="b"/>
              <a:pathLst>
                <a:path w="114300" h="720089">
                  <a:moveTo>
                    <a:pt x="38100" y="605790"/>
                  </a:moveTo>
                  <a:lnTo>
                    <a:pt x="0" y="605790"/>
                  </a:lnTo>
                  <a:lnTo>
                    <a:pt x="57150" y="720090"/>
                  </a:lnTo>
                  <a:lnTo>
                    <a:pt x="104775" y="624840"/>
                  </a:lnTo>
                  <a:lnTo>
                    <a:pt x="38100" y="624840"/>
                  </a:lnTo>
                  <a:lnTo>
                    <a:pt x="38100" y="605790"/>
                  </a:lnTo>
                  <a:close/>
                </a:path>
                <a:path w="114300" h="720089">
                  <a:moveTo>
                    <a:pt x="76200" y="0"/>
                  </a:moveTo>
                  <a:lnTo>
                    <a:pt x="38100" y="0"/>
                  </a:lnTo>
                  <a:lnTo>
                    <a:pt x="38100" y="624840"/>
                  </a:lnTo>
                  <a:lnTo>
                    <a:pt x="76200" y="624840"/>
                  </a:lnTo>
                  <a:lnTo>
                    <a:pt x="76200" y="0"/>
                  </a:lnTo>
                  <a:close/>
                </a:path>
                <a:path w="114300" h="720089">
                  <a:moveTo>
                    <a:pt x="114300" y="605790"/>
                  </a:moveTo>
                  <a:lnTo>
                    <a:pt x="76200" y="605790"/>
                  </a:lnTo>
                  <a:lnTo>
                    <a:pt x="76200" y="624840"/>
                  </a:lnTo>
                  <a:lnTo>
                    <a:pt x="104775" y="624840"/>
                  </a:lnTo>
                  <a:lnTo>
                    <a:pt x="114300" y="60579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0594" y="4365497"/>
            <a:ext cx="864235" cy="576580"/>
          </a:xfrm>
          <a:prstGeom prst="rect">
            <a:avLst/>
          </a:prstGeom>
          <a:solidFill>
            <a:srgbClr val="FFFFFF"/>
          </a:solidFill>
          <a:ln w="25907">
            <a:solidFill>
              <a:srgbClr val="2C2CB8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865"/>
              </a:spcBef>
            </a:pP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44702" y="4365497"/>
            <a:ext cx="864235" cy="576580"/>
          </a:xfrm>
          <a:custGeom>
            <a:avLst/>
            <a:gdLst/>
            <a:ahLst/>
            <a:cxnLst/>
            <a:rect l="l" t="t" r="r" b="b"/>
            <a:pathLst>
              <a:path w="864235" h="576579">
                <a:moveTo>
                  <a:pt x="864108" y="0"/>
                </a:moveTo>
                <a:lnTo>
                  <a:pt x="0" y="0"/>
                </a:lnTo>
                <a:lnTo>
                  <a:pt x="0" y="576071"/>
                </a:lnTo>
                <a:lnTo>
                  <a:pt x="864108" y="576071"/>
                </a:lnTo>
                <a:lnTo>
                  <a:pt x="8641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44702" y="4365497"/>
            <a:ext cx="864235" cy="576580"/>
          </a:xfrm>
          <a:prstGeom prst="rect">
            <a:avLst/>
          </a:prstGeom>
          <a:ln w="25908">
            <a:solidFill>
              <a:srgbClr val="2C2CB8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Times New Roman"/>
                <a:cs typeface="Times New Roman"/>
              </a:rPr>
              <a:t>Rua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8810" y="4365497"/>
            <a:ext cx="935990" cy="576580"/>
          </a:xfrm>
          <a:prstGeom prst="rect">
            <a:avLst/>
          </a:prstGeom>
          <a:solidFill>
            <a:srgbClr val="FFFFFF"/>
          </a:solidFill>
          <a:ln w="25908">
            <a:solidFill>
              <a:srgbClr val="2C2CB8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Times New Roman"/>
                <a:cs typeface="Times New Roman"/>
              </a:rPr>
              <a:t>Cidade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9922" y="1413510"/>
            <a:ext cx="1225550" cy="576580"/>
          </a:xfrm>
          <a:prstGeom prst="rect">
            <a:avLst/>
          </a:prstGeom>
          <a:solidFill>
            <a:srgbClr val="FFFFFF"/>
          </a:solidFill>
          <a:ln w="25908">
            <a:solidFill>
              <a:srgbClr val="2C2CB8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855"/>
              </a:spcBef>
            </a:pPr>
            <a:r>
              <a:rPr sz="2000" dirty="0">
                <a:latin typeface="Times New Roman"/>
                <a:cs typeface="Times New Roman"/>
              </a:rPr>
              <a:t>Banco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91411" y="1970532"/>
            <a:ext cx="311150" cy="1130935"/>
            <a:chOff x="1391411" y="1970532"/>
            <a:chExt cx="311150" cy="1130935"/>
          </a:xfrm>
        </p:grpSpPr>
        <p:sp>
          <p:nvSpPr>
            <p:cNvPr id="17" name="object 17"/>
            <p:cNvSpPr/>
            <p:nvPr/>
          </p:nvSpPr>
          <p:spPr>
            <a:xfrm>
              <a:off x="1391411" y="1970532"/>
              <a:ext cx="310959" cy="11308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91995" y="1989582"/>
              <a:ext cx="114300" cy="936625"/>
            </a:xfrm>
            <a:custGeom>
              <a:avLst/>
              <a:gdLst/>
              <a:ahLst/>
              <a:cxnLst/>
              <a:rect l="l" t="t" r="r" b="b"/>
              <a:pathLst>
                <a:path w="114300" h="936625">
                  <a:moveTo>
                    <a:pt x="38100" y="821816"/>
                  </a:moveTo>
                  <a:lnTo>
                    <a:pt x="0" y="821816"/>
                  </a:lnTo>
                  <a:lnTo>
                    <a:pt x="57150" y="936116"/>
                  </a:lnTo>
                  <a:lnTo>
                    <a:pt x="104775" y="840866"/>
                  </a:lnTo>
                  <a:lnTo>
                    <a:pt x="38100" y="840866"/>
                  </a:lnTo>
                  <a:lnTo>
                    <a:pt x="38100" y="821816"/>
                  </a:lnTo>
                  <a:close/>
                </a:path>
                <a:path w="114300" h="936625">
                  <a:moveTo>
                    <a:pt x="76200" y="0"/>
                  </a:moveTo>
                  <a:lnTo>
                    <a:pt x="38100" y="0"/>
                  </a:lnTo>
                  <a:lnTo>
                    <a:pt x="38100" y="840866"/>
                  </a:lnTo>
                  <a:lnTo>
                    <a:pt x="76200" y="840866"/>
                  </a:lnTo>
                  <a:lnTo>
                    <a:pt x="76200" y="0"/>
                  </a:lnTo>
                  <a:close/>
                </a:path>
                <a:path w="114300" h="936625">
                  <a:moveTo>
                    <a:pt x="114300" y="821816"/>
                  </a:moveTo>
                  <a:lnTo>
                    <a:pt x="76200" y="821816"/>
                  </a:lnTo>
                  <a:lnTo>
                    <a:pt x="76200" y="840866"/>
                  </a:lnTo>
                  <a:lnTo>
                    <a:pt x="104775" y="840866"/>
                  </a:lnTo>
                  <a:lnTo>
                    <a:pt x="114300" y="82181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3745230" y="2998469"/>
            <a:ext cx="2159635" cy="574675"/>
          </a:xfrm>
          <a:custGeom>
            <a:avLst/>
            <a:gdLst/>
            <a:ahLst/>
            <a:cxnLst/>
            <a:rect l="l" t="t" r="r" b="b"/>
            <a:pathLst>
              <a:path w="2159635" h="574675">
                <a:moveTo>
                  <a:pt x="2159508" y="0"/>
                </a:moveTo>
                <a:lnTo>
                  <a:pt x="1152144" y="0"/>
                </a:lnTo>
                <a:lnTo>
                  <a:pt x="0" y="0"/>
                </a:lnTo>
                <a:lnTo>
                  <a:pt x="0" y="574548"/>
                </a:lnTo>
                <a:lnTo>
                  <a:pt x="1152144" y="574548"/>
                </a:lnTo>
                <a:lnTo>
                  <a:pt x="2159508" y="574548"/>
                </a:lnTo>
                <a:lnTo>
                  <a:pt x="21595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45229" y="2998470"/>
            <a:ext cx="1152525" cy="574675"/>
          </a:xfrm>
          <a:prstGeom prst="rect">
            <a:avLst/>
          </a:prstGeom>
          <a:ln w="25907">
            <a:solidFill>
              <a:srgbClr val="2C2CB8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855"/>
              </a:spcBef>
            </a:pPr>
            <a:r>
              <a:rPr sz="2000" spc="5" dirty="0">
                <a:latin typeface="Times New Roman"/>
                <a:cs typeface="Times New Roman"/>
              </a:rPr>
              <a:t>20121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97373" y="2998470"/>
            <a:ext cx="1007744" cy="574675"/>
          </a:xfrm>
          <a:prstGeom prst="rect">
            <a:avLst/>
          </a:prstGeom>
          <a:ln w="25907">
            <a:solidFill>
              <a:srgbClr val="2C2CB8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855"/>
              </a:spcBef>
            </a:pPr>
            <a:r>
              <a:rPr sz="2000" dirty="0">
                <a:latin typeface="Times New Roman"/>
                <a:cs typeface="Times New Roman"/>
              </a:rPr>
              <a:t>550,00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739640" y="3553955"/>
            <a:ext cx="311150" cy="916305"/>
            <a:chOff x="4739640" y="3553955"/>
            <a:chExt cx="311150" cy="916305"/>
          </a:xfrm>
        </p:grpSpPr>
        <p:sp>
          <p:nvSpPr>
            <p:cNvPr id="23" name="object 23"/>
            <p:cNvSpPr/>
            <p:nvPr/>
          </p:nvSpPr>
          <p:spPr>
            <a:xfrm>
              <a:off x="4739640" y="3553955"/>
              <a:ext cx="310959" cy="915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40224" y="3573017"/>
              <a:ext cx="114300" cy="720090"/>
            </a:xfrm>
            <a:custGeom>
              <a:avLst/>
              <a:gdLst/>
              <a:ahLst/>
              <a:cxnLst/>
              <a:rect l="l" t="t" r="r" b="b"/>
              <a:pathLst>
                <a:path w="114300" h="720089">
                  <a:moveTo>
                    <a:pt x="38100" y="605790"/>
                  </a:moveTo>
                  <a:lnTo>
                    <a:pt x="0" y="605790"/>
                  </a:lnTo>
                  <a:lnTo>
                    <a:pt x="57150" y="720090"/>
                  </a:lnTo>
                  <a:lnTo>
                    <a:pt x="104775" y="624840"/>
                  </a:lnTo>
                  <a:lnTo>
                    <a:pt x="38100" y="624840"/>
                  </a:lnTo>
                  <a:lnTo>
                    <a:pt x="38100" y="605790"/>
                  </a:lnTo>
                  <a:close/>
                </a:path>
                <a:path w="114300" h="720089">
                  <a:moveTo>
                    <a:pt x="76200" y="0"/>
                  </a:moveTo>
                  <a:lnTo>
                    <a:pt x="38100" y="0"/>
                  </a:lnTo>
                  <a:lnTo>
                    <a:pt x="38100" y="624840"/>
                  </a:lnTo>
                  <a:lnTo>
                    <a:pt x="76200" y="624840"/>
                  </a:lnTo>
                  <a:lnTo>
                    <a:pt x="76200" y="0"/>
                  </a:lnTo>
                  <a:close/>
                </a:path>
                <a:path w="114300" h="720089">
                  <a:moveTo>
                    <a:pt x="114300" y="605790"/>
                  </a:moveTo>
                  <a:lnTo>
                    <a:pt x="76200" y="605790"/>
                  </a:lnTo>
                  <a:lnTo>
                    <a:pt x="76200" y="624840"/>
                  </a:lnTo>
                  <a:lnTo>
                    <a:pt x="104775" y="624840"/>
                  </a:lnTo>
                  <a:lnTo>
                    <a:pt x="114300" y="60579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528821" y="4365497"/>
            <a:ext cx="864235" cy="576580"/>
          </a:xfrm>
          <a:prstGeom prst="rect">
            <a:avLst/>
          </a:prstGeom>
          <a:solidFill>
            <a:srgbClr val="FFFFFF"/>
          </a:solidFill>
          <a:ln w="25908">
            <a:solidFill>
              <a:srgbClr val="2C2CB8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865"/>
              </a:spcBef>
            </a:pPr>
            <a:r>
              <a:rPr sz="2000" spc="-5" dirty="0">
                <a:latin typeface="Times New Roman"/>
                <a:cs typeface="Times New Roman"/>
              </a:rPr>
              <a:t>Maria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392929" y="4365497"/>
            <a:ext cx="719455" cy="576580"/>
          </a:xfrm>
          <a:custGeom>
            <a:avLst/>
            <a:gdLst/>
            <a:ahLst/>
            <a:cxnLst/>
            <a:rect l="l" t="t" r="r" b="b"/>
            <a:pathLst>
              <a:path w="719454" h="576579">
                <a:moveTo>
                  <a:pt x="719327" y="0"/>
                </a:moveTo>
                <a:lnTo>
                  <a:pt x="0" y="0"/>
                </a:lnTo>
                <a:lnTo>
                  <a:pt x="0" y="576071"/>
                </a:lnTo>
                <a:lnTo>
                  <a:pt x="719327" y="576071"/>
                </a:lnTo>
                <a:lnTo>
                  <a:pt x="7193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392929" y="4365497"/>
            <a:ext cx="719455" cy="576580"/>
          </a:xfrm>
          <a:prstGeom prst="rect">
            <a:avLst/>
          </a:prstGeom>
          <a:ln w="25908">
            <a:solidFill>
              <a:srgbClr val="2C2CB8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865"/>
              </a:spcBef>
            </a:pPr>
            <a:r>
              <a:rPr sz="2000" spc="-5" dirty="0">
                <a:latin typeface="Times New Roman"/>
                <a:cs typeface="Times New Roman"/>
              </a:rPr>
              <a:t>R1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12258" y="4365497"/>
            <a:ext cx="1080770" cy="576580"/>
          </a:xfrm>
          <a:prstGeom prst="rect">
            <a:avLst/>
          </a:prstGeom>
          <a:solidFill>
            <a:srgbClr val="FFFFFF"/>
          </a:solidFill>
          <a:ln w="25907">
            <a:solidFill>
              <a:srgbClr val="2C2CB8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Times New Roman"/>
                <a:cs typeface="Times New Roman"/>
              </a:rPr>
              <a:t>São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Paulo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748464" y="1328864"/>
            <a:ext cx="1250315" cy="602615"/>
            <a:chOff x="5748464" y="1328864"/>
            <a:chExt cx="1250315" cy="602615"/>
          </a:xfrm>
        </p:grpSpPr>
        <p:sp>
          <p:nvSpPr>
            <p:cNvPr id="30" name="object 30"/>
            <p:cNvSpPr/>
            <p:nvPr/>
          </p:nvSpPr>
          <p:spPr>
            <a:xfrm>
              <a:off x="5761482" y="1341882"/>
              <a:ext cx="1224280" cy="576580"/>
            </a:xfrm>
            <a:custGeom>
              <a:avLst/>
              <a:gdLst/>
              <a:ahLst/>
              <a:cxnLst/>
              <a:rect l="l" t="t" r="r" b="b"/>
              <a:pathLst>
                <a:path w="1224279" h="576580">
                  <a:moveTo>
                    <a:pt x="1223771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223771" y="576072"/>
                  </a:lnTo>
                  <a:lnTo>
                    <a:pt x="12237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61482" y="1341882"/>
              <a:ext cx="1224280" cy="576580"/>
            </a:xfrm>
            <a:custGeom>
              <a:avLst/>
              <a:gdLst/>
              <a:ahLst/>
              <a:cxnLst/>
              <a:rect l="l" t="t" r="r" b="b"/>
              <a:pathLst>
                <a:path w="1224279" h="576580">
                  <a:moveTo>
                    <a:pt x="0" y="576072"/>
                  </a:moveTo>
                  <a:lnTo>
                    <a:pt x="1223771" y="576072"/>
                  </a:lnTo>
                  <a:lnTo>
                    <a:pt x="1223771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25908">
              <a:solidFill>
                <a:srgbClr val="2C2C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033896" y="1436573"/>
            <a:ext cx="6762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anco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739640" y="1883664"/>
            <a:ext cx="4017010" cy="1689735"/>
            <a:chOff x="4739640" y="1883664"/>
            <a:chExt cx="4017010" cy="1689735"/>
          </a:xfrm>
        </p:grpSpPr>
        <p:sp>
          <p:nvSpPr>
            <p:cNvPr id="34" name="object 34"/>
            <p:cNvSpPr/>
            <p:nvPr/>
          </p:nvSpPr>
          <p:spPr>
            <a:xfrm>
              <a:off x="4739640" y="1883664"/>
              <a:ext cx="1289303" cy="1219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97374" y="1903984"/>
              <a:ext cx="1093470" cy="1022350"/>
            </a:xfrm>
            <a:custGeom>
              <a:avLst/>
              <a:gdLst/>
              <a:ahLst/>
              <a:cxnLst/>
              <a:rect l="l" t="t" r="r" b="b"/>
              <a:pathLst>
                <a:path w="1093470" h="1022350">
                  <a:moveTo>
                    <a:pt x="44576" y="902335"/>
                  </a:moveTo>
                  <a:lnTo>
                    <a:pt x="0" y="1022095"/>
                  </a:lnTo>
                  <a:lnTo>
                    <a:pt x="122554" y="985901"/>
                  </a:lnTo>
                  <a:lnTo>
                    <a:pt x="108689" y="971041"/>
                  </a:lnTo>
                  <a:lnTo>
                    <a:pt x="82676" y="971041"/>
                  </a:lnTo>
                  <a:lnTo>
                    <a:pt x="56641" y="943101"/>
                  </a:lnTo>
                  <a:lnTo>
                    <a:pt x="70526" y="930144"/>
                  </a:lnTo>
                  <a:lnTo>
                    <a:pt x="44576" y="902335"/>
                  </a:lnTo>
                  <a:close/>
                </a:path>
                <a:path w="1093470" h="1022350">
                  <a:moveTo>
                    <a:pt x="70526" y="930144"/>
                  </a:moveTo>
                  <a:lnTo>
                    <a:pt x="56641" y="943101"/>
                  </a:lnTo>
                  <a:lnTo>
                    <a:pt x="82676" y="971041"/>
                  </a:lnTo>
                  <a:lnTo>
                    <a:pt x="96580" y="958064"/>
                  </a:lnTo>
                  <a:lnTo>
                    <a:pt x="70526" y="930144"/>
                  </a:lnTo>
                  <a:close/>
                </a:path>
                <a:path w="1093470" h="1022350">
                  <a:moveTo>
                    <a:pt x="96580" y="958064"/>
                  </a:moveTo>
                  <a:lnTo>
                    <a:pt x="82676" y="971041"/>
                  </a:lnTo>
                  <a:lnTo>
                    <a:pt x="108689" y="971041"/>
                  </a:lnTo>
                  <a:lnTo>
                    <a:pt x="96580" y="958064"/>
                  </a:lnTo>
                  <a:close/>
                </a:path>
                <a:path w="1093470" h="1022350">
                  <a:moveTo>
                    <a:pt x="1067180" y="0"/>
                  </a:moveTo>
                  <a:lnTo>
                    <a:pt x="70526" y="930144"/>
                  </a:lnTo>
                  <a:lnTo>
                    <a:pt x="96580" y="958064"/>
                  </a:lnTo>
                  <a:lnTo>
                    <a:pt x="1093089" y="27939"/>
                  </a:lnTo>
                  <a:lnTo>
                    <a:pt x="106718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95097" y="2998469"/>
              <a:ext cx="2161540" cy="574675"/>
            </a:xfrm>
            <a:custGeom>
              <a:avLst/>
              <a:gdLst/>
              <a:ahLst/>
              <a:cxnLst/>
              <a:rect l="l" t="t" r="r" b="b"/>
              <a:pathLst>
                <a:path w="2161540" h="574675">
                  <a:moveTo>
                    <a:pt x="2161044" y="0"/>
                  </a:moveTo>
                  <a:lnTo>
                    <a:pt x="1152156" y="0"/>
                  </a:lnTo>
                  <a:lnTo>
                    <a:pt x="0" y="0"/>
                  </a:lnTo>
                  <a:lnTo>
                    <a:pt x="0" y="574548"/>
                  </a:lnTo>
                  <a:lnTo>
                    <a:pt x="1152156" y="574548"/>
                  </a:lnTo>
                  <a:lnTo>
                    <a:pt x="2161044" y="574548"/>
                  </a:lnTo>
                  <a:lnTo>
                    <a:pt x="2161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595109" y="2998470"/>
            <a:ext cx="1152525" cy="574675"/>
          </a:xfrm>
          <a:prstGeom prst="rect">
            <a:avLst/>
          </a:prstGeom>
          <a:ln w="25907">
            <a:solidFill>
              <a:srgbClr val="2C2CB8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855"/>
              </a:spcBef>
            </a:pPr>
            <a:r>
              <a:rPr sz="2000" spc="5" dirty="0">
                <a:latin typeface="Times New Roman"/>
                <a:cs typeface="Times New Roman"/>
              </a:rPr>
              <a:t>20578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747254" y="2998470"/>
            <a:ext cx="1009015" cy="574675"/>
          </a:xfrm>
          <a:prstGeom prst="rect">
            <a:avLst/>
          </a:prstGeom>
          <a:ln w="25907">
            <a:solidFill>
              <a:srgbClr val="2C2CB8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855"/>
              </a:spcBef>
            </a:pPr>
            <a:r>
              <a:rPr sz="2000" dirty="0">
                <a:latin typeface="Times New Roman"/>
                <a:cs typeface="Times New Roman"/>
              </a:rPr>
              <a:t>2.000,00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589519" y="3553955"/>
            <a:ext cx="311150" cy="916305"/>
            <a:chOff x="7589519" y="3553955"/>
            <a:chExt cx="311150" cy="916305"/>
          </a:xfrm>
        </p:grpSpPr>
        <p:sp>
          <p:nvSpPr>
            <p:cNvPr id="40" name="object 40"/>
            <p:cNvSpPr/>
            <p:nvPr/>
          </p:nvSpPr>
          <p:spPr>
            <a:xfrm>
              <a:off x="7589519" y="3553955"/>
              <a:ext cx="310959" cy="915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690103" y="3573017"/>
              <a:ext cx="114300" cy="720090"/>
            </a:xfrm>
            <a:custGeom>
              <a:avLst/>
              <a:gdLst/>
              <a:ahLst/>
              <a:cxnLst/>
              <a:rect l="l" t="t" r="r" b="b"/>
              <a:pathLst>
                <a:path w="114300" h="720089">
                  <a:moveTo>
                    <a:pt x="38100" y="605790"/>
                  </a:moveTo>
                  <a:lnTo>
                    <a:pt x="0" y="605790"/>
                  </a:lnTo>
                  <a:lnTo>
                    <a:pt x="57150" y="720090"/>
                  </a:lnTo>
                  <a:lnTo>
                    <a:pt x="104775" y="624840"/>
                  </a:lnTo>
                  <a:lnTo>
                    <a:pt x="38100" y="624840"/>
                  </a:lnTo>
                  <a:lnTo>
                    <a:pt x="38100" y="605790"/>
                  </a:lnTo>
                  <a:close/>
                </a:path>
                <a:path w="114300" h="720089">
                  <a:moveTo>
                    <a:pt x="76200" y="0"/>
                  </a:moveTo>
                  <a:lnTo>
                    <a:pt x="38100" y="0"/>
                  </a:lnTo>
                  <a:lnTo>
                    <a:pt x="38100" y="624840"/>
                  </a:lnTo>
                  <a:lnTo>
                    <a:pt x="76200" y="624840"/>
                  </a:lnTo>
                  <a:lnTo>
                    <a:pt x="76200" y="0"/>
                  </a:lnTo>
                  <a:close/>
                </a:path>
                <a:path w="114300" h="720089">
                  <a:moveTo>
                    <a:pt x="114300" y="605790"/>
                  </a:moveTo>
                  <a:lnTo>
                    <a:pt x="76200" y="605790"/>
                  </a:lnTo>
                  <a:lnTo>
                    <a:pt x="76200" y="624840"/>
                  </a:lnTo>
                  <a:lnTo>
                    <a:pt x="104775" y="624840"/>
                  </a:lnTo>
                  <a:lnTo>
                    <a:pt x="114300" y="60579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80226" y="4365497"/>
            <a:ext cx="862965" cy="576580"/>
          </a:xfrm>
          <a:prstGeom prst="rect">
            <a:avLst/>
          </a:prstGeom>
          <a:solidFill>
            <a:srgbClr val="FFFFFF"/>
          </a:solidFill>
          <a:ln w="25907">
            <a:solidFill>
              <a:srgbClr val="2C2CB8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Times New Roman"/>
                <a:cs typeface="Times New Roman"/>
              </a:rPr>
              <a:t>João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42809" y="4365497"/>
            <a:ext cx="721360" cy="576580"/>
          </a:xfrm>
          <a:custGeom>
            <a:avLst/>
            <a:gdLst/>
            <a:ahLst/>
            <a:cxnLst/>
            <a:rect l="l" t="t" r="r" b="b"/>
            <a:pathLst>
              <a:path w="721359" h="576579">
                <a:moveTo>
                  <a:pt x="720851" y="0"/>
                </a:moveTo>
                <a:lnTo>
                  <a:pt x="0" y="0"/>
                </a:lnTo>
                <a:lnTo>
                  <a:pt x="0" y="576071"/>
                </a:lnTo>
                <a:lnTo>
                  <a:pt x="720851" y="576071"/>
                </a:lnTo>
                <a:lnTo>
                  <a:pt x="7208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242809" y="4365497"/>
            <a:ext cx="721360" cy="576580"/>
          </a:xfrm>
          <a:prstGeom prst="rect">
            <a:avLst/>
          </a:prstGeom>
          <a:ln w="25907">
            <a:solidFill>
              <a:srgbClr val="2C2CB8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865"/>
              </a:spcBef>
            </a:pPr>
            <a:r>
              <a:rPr sz="2000" spc="-5" dirty="0">
                <a:latin typeface="Times New Roman"/>
                <a:cs typeface="Times New Roman"/>
              </a:rPr>
              <a:t>R3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963661" y="4365497"/>
            <a:ext cx="1080770" cy="576580"/>
          </a:xfrm>
          <a:prstGeom prst="rect">
            <a:avLst/>
          </a:prstGeom>
          <a:solidFill>
            <a:srgbClr val="FFFFFF"/>
          </a:solidFill>
          <a:ln w="25907">
            <a:solidFill>
              <a:srgbClr val="2C2CB8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Times New Roman"/>
                <a:cs typeface="Times New Roman"/>
              </a:rPr>
              <a:t>Jundiaí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711695" y="1885175"/>
            <a:ext cx="1146175" cy="1217930"/>
            <a:chOff x="6711695" y="1885175"/>
            <a:chExt cx="1146175" cy="1217930"/>
          </a:xfrm>
        </p:grpSpPr>
        <p:sp>
          <p:nvSpPr>
            <p:cNvPr id="47" name="object 47"/>
            <p:cNvSpPr/>
            <p:nvPr/>
          </p:nvSpPr>
          <p:spPr>
            <a:xfrm>
              <a:off x="6711695" y="1885175"/>
              <a:ext cx="1146048" cy="12176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754875" y="1904999"/>
              <a:ext cx="950594" cy="1021080"/>
            </a:xfrm>
            <a:custGeom>
              <a:avLst/>
              <a:gdLst/>
              <a:ahLst/>
              <a:cxnLst/>
              <a:rect l="l" t="t" r="r" b="b"/>
              <a:pathLst>
                <a:path w="950595" h="1021080">
                  <a:moveTo>
                    <a:pt x="858405" y="950248"/>
                  </a:moveTo>
                  <a:lnTo>
                    <a:pt x="830452" y="976249"/>
                  </a:lnTo>
                  <a:lnTo>
                    <a:pt x="950087" y="1021079"/>
                  </a:lnTo>
                  <a:lnTo>
                    <a:pt x="933418" y="964184"/>
                  </a:lnTo>
                  <a:lnTo>
                    <a:pt x="871347" y="964184"/>
                  </a:lnTo>
                  <a:lnTo>
                    <a:pt x="858405" y="950248"/>
                  </a:lnTo>
                  <a:close/>
                </a:path>
                <a:path w="950595" h="1021080">
                  <a:moveTo>
                    <a:pt x="886237" y="924358"/>
                  </a:moveTo>
                  <a:lnTo>
                    <a:pt x="858405" y="950248"/>
                  </a:lnTo>
                  <a:lnTo>
                    <a:pt x="871347" y="964184"/>
                  </a:lnTo>
                  <a:lnTo>
                    <a:pt x="899159" y="938276"/>
                  </a:lnTo>
                  <a:lnTo>
                    <a:pt x="886237" y="924358"/>
                  </a:lnTo>
                  <a:close/>
                </a:path>
                <a:path w="950595" h="1021080">
                  <a:moveTo>
                    <a:pt x="914146" y="898398"/>
                  </a:moveTo>
                  <a:lnTo>
                    <a:pt x="886237" y="924358"/>
                  </a:lnTo>
                  <a:lnTo>
                    <a:pt x="899159" y="938276"/>
                  </a:lnTo>
                  <a:lnTo>
                    <a:pt x="871347" y="964184"/>
                  </a:lnTo>
                  <a:lnTo>
                    <a:pt x="933418" y="964184"/>
                  </a:lnTo>
                  <a:lnTo>
                    <a:pt x="914146" y="898398"/>
                  </a:lnTo>
                  <a:close/>
                </a:path>
                <a:path w="950595" h="1021080">
                  <a:moveTo>
                    <a:pt x="27940" y="0"/>
                  </a:moveTo>
                  <a:lnTo>
                    <a:pt x="0" y="25908"/>
                  </a:lnTo>
                  <a:lnTo>
                    <a:pt x="858405" y="950248"/>
                  </a:lnTo>
                  <a:lnTo>
                    <a:pt x="886237" y="924358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0"/>
            <a:ext cx="1858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Sumário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74252" y="6673182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848944"/>
            <a:ext cx="6796405" cy="3598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Banco de</a:t>
            </a:r>
            <a:r>
              <a:rPr sz="2800" i="1" spc="3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</a:t>
            </a:r>
            <a:endParaRPr sz="2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980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Modelos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spc="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</a:t>
            </a:r>
            <a:endParaRPr sz="2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40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Principais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atores do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spc="1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</a:t>
            </a:r>
            <a:endParaRPr sz="2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97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SGBD</a:t>
            </a:r>
            <a:endParaRPr sz="2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97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Vantagens de se utilizar o</a:t>
            </a:r>
            <a:r>
              <a:rPr sz="2800" i="1" spc="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SGBD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-16184"/>
            <a:ext cx="4342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</a:t>
            </a:r>
            <a:r>
              <a:rPr spc="-15" dirty="0"/>
              <a:t> </a:t>
            </a:r>
            <a:r>
              <a:rPr spc="-10" dirty="0"/>
              <a:t>Hierárquico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155" cy="431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985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268095" algn="l"/>
                <a:tab pos="2948305" algn="l"/>
                <a:tab pos="4124960" algn="l"/>
                <a:tab pos="5335270" algn="l"/>
                <a:tab pos="7377430" algn="l"/>
                <a:tab pos="7898765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registro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ode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ocia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vários  registros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diferentes, desde 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seja</a:t>
            </a:r>
            <a:r>
              <a:rPr sz="2800" i="1" spc="1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replicado.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Desvantagens: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5F5F5F"/>
              </a:buClr>
              <a:buFont typeface="Verdana"/>
              <a:buChar char="•"/>
            </a:pPr>
            <a:endParaRPr sz="2850">
              <a:latin typeface="Verdana"/>
              <a:cs typeface="Verdana"/>
            </a:endParaRPr>
          </a:p>
          <a:p>
            <a:pPr marL="756285" marR="5080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Pode causar inconsistência 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dados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quando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houver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atualização e 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desperdício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espaço é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inevitável.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300">
              <a:latin typeface="Verdana"/>
              <a:cs typeface="Verdana"/>
            </a:endParaRPr>
          </a:p>
          <a:p>
            <a:pPr marL="756285" marR="6350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Modelo orientado 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registros,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isto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é,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qualquer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acesso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à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base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dados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é feito em um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registro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cada</a:t>
            </a:r>
            <a:r>
              <a:rPr sz="2400" i="1" spc="3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vez.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9652" y="6661201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22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0780" y="0"/>
            <a:ext cx="4342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</a:t>
            </a:r>
            <a:r>
              <a:rPr spc="-15" dirty="0"/>
              <a:t> </a:t>
            </a:r>
            <a:r>
              <a:rPr spc="-10" dirty="0"/>
              <a:t>Hierárquico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34689" y="2853689"/>
            <a:ext cx="2159635" cy="576580"/>
            <a:chOff x="3234689" y="2853689"/>
            <a:chExt cx="2159635" cy="576580"/>
          </a:xfrm>
        </p:grpSpPr>
        <p:sp>
          <p:nvSpPr>
            <p:cNvPr id="4" name="object 4"/>
            <p:cNvSpPr/>
            <p:nvPr/>
          </p:nvSpPr>
          <p:spPr>
            <a:xfrm>
              <a:off x="3234689" y="2853689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79">
                  <a:moveTo>
                    <a:pt x="1152143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152143" y="576072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86833" y="2853689"/>
              <a:ext cx="1007744" cy="576580"/>
            </a:xfrm>
            <a:custGeom>
              <a:avLst/>
              <a:gdLst/>
              <a:ahLst/>
              <a:cxnLst/>
              <a:rect l="l" t="t" r="r" b="b"/>
              <a:pathLst>
                <a:path w="1007745" h="576579">
                  <a:moveTo>
                    <a:pt x="1007363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007363" y="576072"/>
                  </a:lnTo>
                  <a:lnTo>
                    <a:pt x="10073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234689" y="2853689"/>
            <a:ext cx="1152525" cy="576580"/>
          </a:xfrm>
          <a:prstGeom prst="rect">
            <a:avLst/>
          </a:prstGeom>
          <a:ln w="25908">
            <a:solidFill>
              <a:srgbClr val="2C2CB8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860"/>
              </a:spcBef>
            </a:pPr>
            <a:r>
              <a:rPr sz="2000" spc="5" dirty="0">
                <a:latin typeface="Times New Roman"/>
                <a:cs typeface="Times New Roman"/>
              </a:rPr>
              <a:t>20121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6834" y="2853689"/>
            <a:ext cx="1007744" cy="576580"/>
          </a:xfrm>
          <a:prstGeom prst="rect">
            <a:avLst/>
          </a:prstGeom>
          <a:ln w="25907">
            <a:solidFill>
              <a:srgbClr val="2C2CB8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Times New Roman"/>
                <a:cs typeface="Times New Roman"/>
              </a:rPr>
              <a:t>550,00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29100" y="3410699"/>
            <a:ext cx="311150" cy="916305"/>
            <a:chOff x="4229100" y="3410699"/>
            <a:chExt cx="311150" cy="916305"/>
          </a:xfrm>
        </p:grpSpPr>
        <p:sp>
          <p:nvSpPr>
            <p:cNvPr id="9" name="object 9"/>
            <p:cNvSpPr/>
            <p:nvPr/>
          </p:nvSpPr>
          <p:spPr>
            <a:xfrm>
              <a:off x="4229100" y="3410699"/>
              <a:ext cx="310959" cy="915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29684" y="3429761"/>
              <a:ext cx="114300" cy="720090"/>
            </a:xfrm>
            <a:custGeom>
              <a:avLst/>
              <a:gdLst/>
              <a:ahLst/>
              <a:cxnLst/>
              <a:rect l="l" t="t" r="r" b="b"/>
              <a:pathLst>
                <a:path w="114300" h="720089">
                  <a:moveTo>
                    <a:pt x="38100" y="605789"/>
                  </a:moveTo>
                  <a:lnTo>
                    <a:pt x="0" y="605789"/>
                  </a:lnTo>
                  <a:lnTo>
                    <a:pt x="57150" y="720089"/>
                  </a:lnTo>
                  <a:lnTo>
                    <a:pt x="104775" y="624839"/>
                  </a:lnTo>
                  <a:lnTo>
                    <a:pt x="38100" y="624839"/>
                  </a:lnTo>
                  <a:lnTo>
                    <a:pt x="38100" y="605789"/>
                  </a:lnTo>
                  <a:close/>
                </a:path>
                <a:path w="114300" h="720089">
                  <a:moveTo>
                    <a:pt x="76200" y="0"/>
                  </a:moveTo>
                  <a:lnTo>
                    <a:pt x="38100" y="0"/>
                  </a:lnTo>
                  <a:lnTo>
                    <a:pt x="38100" y="624839"/>
                  </a:lnTo>
                  <a:lnTo>
                    <a:pt x="76200" y="624839"/>
                  </a:lnTo>
                  <a:lnTo>
                    <a:pt x="76200" y="0"/>
                  </a:lnTo>
                  <a:close/>
                </a:path>
                <a:path w="114300" h="720089">
                  <a:moveTo>
                    <a:pt x="114300" y="605789"/>
                  </a:moveTo>
                  <a:lnTo>
                    <a:pt x="76200" y="605789"/>
                  </a:lnTo>
                  <a:lnTo>
                    <a:pt x="76200" y="624839"/>
                  </a:lnTo>
                  <a:lnTo>
                    <a:pt x="104775" y="624839"/>
                  </a:lnTo>
                  <a:lnTo>
                    <a:pt x="114300" y="605789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18282" y="4222241"/>
            <a:ext cx="864235" cy="576580"/>
          </a:xfrm>
          <a:prstGeom prst="rect">
            <a:avLst/>
          </a:prstGeom>
          <a:solidFill>
            <a:srgbClr val="FFFFFF"/>
          </a:solidFill>
          <a:ln w="25907">
            <a:solidFill>
              <a:srgbClr val="2C2CB8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860"/>
              </a:spcBef>
            </a:pPr>
            <a:r>
              <a:rPr sz="2000" spc="-5" dirty="0">
                <a:latin typeface="Times New Roman"/>
                <a:cs typeface="Times New Roman"/>
              </a:rPr>
              <a:t>Maria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82390" y="4222241"/>
            <a:ext cx="719455" cy="576580"/>
          </a:xfrm>
          <a:custGeom>
            <a:avLst/>
            <a:gdLst/>
            <a:ahLst/>
            <a:cxnLst/>
            <a:rect l="l" t="t" r="r" b="b"/>
            <a:pathLst>
              <a:path w="719454" h="576579">
                <a:moveTo>
                  <a:pt x="719327" y="0"/>
                </a:moveTo>
                <a:lnTo>
                  <a:pt x="0" y="0"/>
                </a:lnTo>
                <a:lnTo>
                  <a:pt x="0" y="576072"/>
                </a:lnTo>
                <a:lnTo>
                  <a:pt x="719327" y="576072"/>
                </a:lnTo>
                <a:lnTo>
                  <a:pt x="7193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82390" y="4222241"/>
            <a:ext cx="719455" cy="576580"/>
          </a:xfrm>
          <a:prstGeom prst="rect">
            <a:avLst/>
          </a:prstGeom>
          <a:ln w="25907">
            <a:solidFill>
              <a:srgbClr val="2C2CB8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860"/>
              </a:spcBef>
            </a:pPr>
            <a:r>
              <a:rPr sz="2000" spc="-5" dirty="0">
                <a:latin typeface="Times New Roman"/>
                <a:cs typeface="Times New Roman"/>
              </a:rPr>
              <a:t>R1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01717" y="4222241"/>
            <a:ext cx="1080770" cy="576580"/>
          </a:xfrm>
          <a:prstGeom prst="rect">
            <a:avLst/>
          </a:prstGeom>
          <a:solidFill>
            <a:srgbClr val="FFFFFF"/>
          </a:solidFill>
          <a:ln w="25907">
            <a:solidFill>
              <a:srgbClr val="2C2CB8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Times New Roman"/>
                <a:cs typeface="Times New Roman"/>
              </a:rPr>
              <a:t>São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Paulo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40416" y="752792"/>
            <a:ext cx="1250315" cy="602615"/>
            <a:chOff x="3840416" y="752792"/>
            <a:chExt cx="1250315" cy="602615"/>
          </a:xfrm>
        </p:grpSpPr>
        <p:sp>
          <p:nvSpPr>
            <p:cNvPr id="16" name="object 16"/>
            <p:cNvSpPr/>
            <p:nvPr/>
          </p:nvSpPr>
          <p:spPr>
            <a:xfrm>
              <a:off x="3853433" y="765810"/>
              <a:ext cx="1224280" cy="576580"/>
            </a:xfrm>
            <a:custGeom>
              <a:avLst/>
              <a:gdLst/>
              <a:ahLst/>
              <a:cxnLst/>
              <a:rect l="l" t="t" r="r" b="b"/>
              <a:pathLst>
                <a:path w="1224279" h="576580">
                  <a:moveTo>
                    <a:pt x="1223772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223772" y="576072"/>
                  </a:lnTo>
                  <a:lnTo>
                    <a:pt x="1223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53433" y="765810"/>
              <a:ext cx="1224280" cy="576580"/>
            </a:xfrm>
            <a:custGeom>
              <a:avLst/>
              <a:gdLst/>
              <a:ahLst/>
              <a:cxnLst/>
              <a:rect l="l" t="t" r="r" b="b"/>
              <a:pathLst>
                <a:path w="1224279" h="576580">
                  <a:moveTo>
                    <a:pt x="0" y="576072"/>
                  </a:moveTo>
                  <a:lnTo>
                    <a:pt x="1223772" y="576072"/>
                  </a:lnTo>
                  <a:lnTo>
                    <a:pt x="1223772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25908">
              <a:solidFill>
                <a:srgbClr val="2C2C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5595" y="860806"/>
            <a:ext cx="675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nco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227576" y="1321308"/>
            <a:ext cx="4018279" cy="2108835"/>
            <a:chOff x="4227576" y="1321308"/>
            <a:chExt cx="4018279" cy="2108835"/>
          </a:xfrm>
        </p:grpSpPr>
        <p:sp>
          <p:nvSpPr>
            <p:cNvPr id="20" name="object 20"/>
            <p:cNvSpPr/>
            <p:nvPr/>
          </p:nvSpPr>
          <p:spPr>
            <a:xfrm>
              <a:off x="4227576" y="1321308"/>
              <a:ext cx="310959" cy="16367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6255" y="1341501"/>
              <a:ext cx="114300" cy="1440815"/>
            </a:xfrm>
            <a:custGeom>
              <a:avLst/>
              <a:gdLst/>
              <a:ahLst/>
              <a:cxnLst/>
              <a:rect l="l" t="t" r="r" b="b"/>
              <a:pathLst>
                <a:path w="114300" h="1440814">
                  <a:moveTo>
                    <a:pt x="38092" y="1326642"/>
                  </a:moveTo>
                  <a:lnTo>
                    <a:pt x="0" y="1327403"/>
                  </a:lnTo>
                  <a:lnTo>
                    <a:pt x="59436" y="1440561"/>
                  </a:lnTo>
                  <a:lnTo>
                    <a:pt x="104522" y="1345691"/>
                  </a:lnTo>
                  <a:lnTo>
                    <a:pt x="38481" y="1345691"/>
                  </a:lnTo>
                  <a:lnTo>
                    <a:pt x="38092" y="1326642"/>
                  </a:lnTo>
                  <a:close/>
                </a:path>
                <a:path w="114300" h="1440814">
                  <a:moveTo>
                    <a:pt x="76192" y="1325880"/>
                  </a:moveTo>
                  <a:lnTo>
                    <a:pt x="38092" y="1326642"/>
                  </a:lnTo>
                  <a:lnTo>
                    <a:pt x="38481" y="1345691"/>
                  </a:lnTo>
                  <a:lnTo>
                    <a:pt x="76581" y="1344929"/>
                  </a:lnTo>
                  <a:lnTo>
                    <a:pt x="76192" y="1325880"/>
                  </a:lnTo>
                  <a:close/>
                </a:path>
                <a:path w="114300" h="1440814">
                  <a:moveTo>
                    <a:pt x="114300" y="1325118"/>
                  </a:moveTo>
                  <a:lnTo>
                    <a:pt x="76192" y="1325880"/>
                  </a:lnTo>
                  <a:lnTo>
                    <a:pt x="76581" y="1344929"/>
                  </a:lnTo>
                  <a:lnTo>
                    <a:pt x="38481" y="1345691"/>
                  </a:lnTo>
                  <a:lnTo>
                    <a:pt x="104522" y="1345691"/>
                  </a:lnTo>
                  <a:lnTo>
                    <a:pt x="114300" y="1325118"/>
                  </a:lnTo>
                  <a:close/>
                </a:path>
                <a:path w="114300" h="1440814">
                  <a:moveTo>
                    <a:pt x="49149" y="0"/>
                  </a:moveTo>
                  <a:lnTo>
                    <a:pt x="11049" y="762"/>
                  </a:lnTo>
                  <a:lnTo>
                    <a:pt x="38092" y="1326642"/>
                  </a:lnTo>
                  <a:lnTo>
                    <a:pt x="76192" y="1325880"/>
                  </a:lnTo>
                  <a:lnTo>
                    <a:pt x="4914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84570" y="2853689"/>
              <a:ext cx="2161540" cy="576580"/>
            </a:xfrm>
            <a:custGeom>
              <a:avLst/>
              <a:gdLst/>
              <a:ahLst/>
              <a:cxnLst/>
              <a:rect l="l" t="t" r="r" b="b"/>
              <a:pathLst>
                <a:path w="2161540" h="576579">
                  <a:moveTo>
                    <a:pt x="2161032" y="0"/>
                  </a:moveTo>
                  <a:lnTo>
                    <a:pt x="1152144" y="0"/>
                  </a:lnTo>
                  <a:lnTo>
                    <a:pt x="0" y="0"/>
                  </a:lnTo>
                  <a:lnTo>
                    <a:pt x="0" y="576072"/>
                  </a:lnTo>
                  <a:lnTo>
                    <a:pt x="1152144" y="576072"/>
                  </a:lnTo>
                  <a:lnTo>
                    <a:pt x="2161032" y="576072"/>
                  </a:lnTo>
                  <a:lnTo>
                    <a:pt x="2161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84570" y="2853689"/>
            <a:ext cx="1152525" cy="576580"/>
          </a:xfrm>
          <a:prstGeom prst="rect">
            <a:avLst/>
          </a:prstGeom>
          <a:ln w="25907">
            <a:solidFill>
              <a:srgbClr val="2C2CB8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860"/>
              </a:spcBef>
            </a:pPr>
            <a:r>
              <a:rPr sz="2000" spc="5" dirty="0">
                <a:latin typeface="Times New Roman"/>
                <a:cs typeface="Times New Roman"/>
              </a:rPr>
              <a:t>20578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36714" y="2853689"/>
            <a:ext cx="1009015" cy="576580"/>
          </a:xfrm>
          <a:prstGeom prst="rect">
            <a:avLst/>
          </a:prstGeom>
          <a:ln w="25907">
            <a:solidFill>
              <a:srgbClr val="2C2CB8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Times New Roman"/>
                <a:cs typeface="Times New Roman"/>
              </a:rPr>
              <a:t>2.000,00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078980" y="3410699"/>
            <a:ext cx="311150" cy="916305"/>
            <a:chOff x="7078980" y="3410699"/>
            <a:chExt cx="311150" cy="916305"/>
          </a:xfrm>
        </p:grpSpPr>
        <p:sp>
          <p:nvSpPr>
            <p:cNvPr id="26" name="object 26"/>
            <p:cNvSpPr/>
            <p:nvPr/>
          </p:nvSpPr>
          <p:spPr>
            <a:xfrm>
              <a:off x="7078980" y="3410699"/>
              <a:ext cx="310959" cy="915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79564" y="3429761"/>
              <a:ext cx="114300" cy="720090"/>
            </a:xfrm>
            <a:custGeom>
              <a:avLst/>
              <a:gdLst/>
              <a:ahLst/>
              <a:cxnLst/>
              <a:rect l="l" t="t" r="r" b="b"/>
              <a:pathLst>
                <a:path w="114300" h="720089">
                  <a:moveTo>
                    <a:pt x="38100" y="605789"/>
                  </a:moveTo>
                  <a:lnTo>
                    <a:pt x="0" y="605789"/>
                  </a:lnTo>
                  <a:lnTo>
                    <a:pt x="57150" y="720089"/>
                  </a:lnTo>
                  <a:lnTo>
                    <a:pt x="104775" y="624839"/>
                  </a:lnTo>
                  <a:lnTo>
                    <a:pt x="38100" y="624839"/>
                  </a:lnTo>
                  <a:lnTo>
                    <a:pt x="38100" y="605789"/>
                  </a:lnTo>
                  <a:close/>
                </a:path>
                <a:path w="114300" h="720089">
                  <a:moveTo>
                    <a:pt x="76200" y="0"/>
                  </a:moveTo>
                  <a:lnTo>
                    <a:pt x="38100" y="0"/>
                  </a:lnTo>
                  <a:lnTo>
                    <a:pt x="38100" y="624839"/>
                  </a:lnTo>
                  <a:lnTo>
                    <a:pt x="76200" y="624839"/>
                  </a:lnTo>
                  <a:lnTo>
                    <a:pt x="76200" y="0"/>
                  </a:lnTo>
                  <a:close/>
                </a:path>
                <a:path w="114300" h="720089">
                  <a:moveTo>
                    <a:pt x="114300" y="605789"/>
                  </a:moveTo>
                  <a:lnTo>
                    <a:pt x="76200" y="605789"/>
                  </a:lnTo>
                  <a:lnTo>
                    <a:pt x="76200" y="624839"/>
                  </a:lnTo>
                  <a:lnTo>
                    <a:pt x="104775" y="624839"/>
                  </a:lnTo>
                  <a:lnTo>
                    <a:pt x="114300" y="605789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868161" y="4222241"/>
            <a:ext cx="864235" cy="576580"/>
          </a:xfrm>
          <a:prstGeom prst="rect">
            <a:avLst/>
          </a:prstGeom>
          <a:solidFill>
            <a:srgbClr val="FFFFFF"/>
          </a:solidFill>
          <a:ln w="25907">
            <a:solidFill>
              <a:srgbClr val="2C2CB8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Times New Roman"/>
                <a:cs typeface="Times New Roman"/>
              </a:rPr>
              <a:t>João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732269" y="4222241"/>
            <a:ext cx="721360" cy="576580"/>
          </a:xfrm>
          <a:custGeom>
            <a:avLst/>
            <a:gdLst/>
            <a:ahLst/>
            <a:cxnLst/>
            <a:rect l="l" t="t" r="r" b="b"/>
            <a:pathLst>
              <a:path w="721359" h="576579">
                <a:moveTo>
                  <a:pt x="720851" y="0"/>
                </a:moveTo>
                <a:lnTo>
                  <a:pt x="0" y="0"/>
                </a:lnTo>
                <a:lnTo>
                  <a:pt x="0" y="576072"/>
                </a:lnTo>
                <a:lnTo>
                  <a:pt x="720851" y="576072"/>
                </a:lnTo>
                <a:lnTo>
                  <a:pt x="7208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732269" y="4222241"/>
            <a:ext cx="721360" cy="576580"/>
          </a:xfrm>
          <a:prstGeom prst="rect">
            <a:avLst/>
          </a:prstGeom>
          <a:ln w="25907">
            <a:solidFill>
              <a:srgbClr val="2C2CB8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860"/>
              </a:spcBef>
            </a:pPr>
            <a:r>
              <a:rPr sz="2000" spc="-5" dirty="0">
                <a:latin typeface="Times New Roman"/>
                <a:cs typeface="Times New Roman"/>
              </a:rPr>
              <a:t>R3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53121" y="4222241"/>
            <a:ext cx="1080770" cy="576580"/>
          </a:xfrm>
          <a:prstGeom prst="rect">
            <a:avLst/>
          </a:prstGeom>
          <a:solidFill>
            <a:srgbClr val="FFFFFF"/>
          </a:solidFill>
          <a:ln w="25907">
            <a:solidFill>
              <a:srgbClr val="2C2CB8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Times New Roman"/>
                <a:cs typeface="Times New Roman"/>
              </a:rPr>
              <a:t>Jundiaí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44602" y="1306067"/>
            <a:ext cx="7103109" cy="2124075"/>
            <a:chOff x="244602" y="1306067"/>
            <a:chExt cx="7103109" cy="2124075"/>
          </a:xfrm>
        </p:grpSpPr>
        <p:sp>
          <p:nvSpPr>
            <p:cNvPr id="33" name="object 33"/>
            <p:cNvSpPr/>
            <p:nvPr/>
          </p:nvSpPr>
          <p:spPr>
            <a:xfrm>
              <a:off x="4808219" y="1306067"/>
              <a:ext cx="2538983" cy="16520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50765" y="1325625"/>
              <a:ext cx="2343785" cy="1456690"/>
            </a:xfrm>
            <a:custGeom>
              <a:avLst/>
              <a:gdLst/>
              <a:ahLst/>
              <a:cxnLst/>
              <a:rect l="l" t="t" r="r" b="b"/>
              <a:pathLst>
                <a:path w="2343784" h="1456689">
                  <a:moveTo>
                    <a:pt x="2236354" y="1412628"/>
                  </a:moveTo>
                  <a:lnTo>
                    <a:pt x="2216404" y="1445006"/>
                  </a:lnTo>
                  <a:lnTo>
                    <a:pt x="2343658" y="1456436"/>
                  </a:lnTo>
                  <a:lnTo>
                    <a:pt x="2322741" y="1422653"/>
                  </a:lnTo>
                  <a:lnTo>
                    <a:pt x="2252599" y="1422653"/>
                  </a:lnTo>
                  <a:lnTo>
                    <a:pt x="2236354" y="1412628"/>
                  </a:lnTo>
                  <a:close/>
                </a:path>
                <a:path w="2343784" h="1456689">
                  <a:moveTo>
                    <a:pt x="2256396" y="1380102"/>
                  </a:moveTo>
                  <a:lnTo>
                    <a:pt x="2236354" y="1412628"/>
                  </a:lnTo>
                  <a:lnTo>
                    <a:pt x="2252599" y="1422653"/>
                  </a:lnTo>
                  <a:lnTo>
                    <a:pt x="2272665" y="1390141"/>
                  </a:lnTo>
                  <a:lnTo>
                    <a:pt x="2256396" y="1380102"/>
                  </a:lnTo>
                  <a:close/>
                </a:path>
                <a:path w="2343784" h="1456689">
                  <a:moveTo>
                    <a:pt x="2276348" y="1347724"/>
                  </a:moveTo>
                  <a:lnTo>
                    <a:pt x="2256396" y="1380102"/>
                  </a:lnTo>
                  <a:lnTo>
                    <a:pt x="2272665" y="1390141"/>
                  </a:lnTo>
                  <a:lnTo>
                    <a:pt x="2252599" y="1422653"/>
                  </a:lnTo>
                  <a:lnTo>
                    <a:pt x="2322741" y="1422653"/>
                  </a:lnTo>
                  <a:lnTo>
                    <a:pt x="2276348" y="1347724"/>
                  </a:lnTo>
                  <a:close/>
                </a:path>
                <a:path w="2343784" h="1456689">
                  <a:moveTo>
                    <a:pt x="20065" y="0"/>
                  </a:moveTo>
                  <a:lnTo>
                    <a:pt x="0" y="32512"/>
                  </a:lnTo>
                  <a:lnTo>
                    <a:pt x="2236354" y="1412628"/>
                  </a:lnTo>
                  <a:lnTo>
                    <a:pt x="2256396" y="1380102"/>
                  </a:lnTo>
                  <a:lnTo>
                    <a:pt x="2006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4602" y="2853689"/>
              <a:ext cx="2159635" cy="576580"/>
            </a:xfrm>
            <a:custGeom>
              <a:avLst/>
              <a:gdLst/>
              <a:ahLst/>
              <a:cxnLst/>
              <a:rect l="l" t="t" r="r" b="b"/>
              <a:pathLst>
                <a:path w="2159635" h="576579">
                  <a:moveTo>
                    <a:pt x="2159508" y="0"/>
                  </a:moveTo>
                  <a:lnTo>
                    <a:pt x="1152144" y="0"/>
                  </a:lnTo>
                  <a:lnTo>
                    <a:pt x="0" y="0"/>
                  </a:lnTo>
                  <a:lnTo>
                    <a:pt x="0" y="576072"/>
                  </a:lnTo>
                  <a:lnTo>
                    <a:pt x="1152144" y="576072"/>
                  </a:lnTo>
                  <a:lnTo>
                    <a:pt x="2159508" y="576072"/>
                  </a:lnTo>
                  <a:lnTo>
                    <a:pt x="215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44602" y="2853689"/>
            <a:ext cx="1152525" cy="576580"/>
          </a:xfrm>
          <a:prstGeom prst="rect">
            <a:avLst/>
          </a:prstGeom>
          <a:ln w="25907">
            <a:solidFill>
              <a:srgbClr val="2C2CB8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860"/>
              </a:spcBef>
            </a:pPr>
            <a:r>
              <a:rPr sz="2000" spc="5" dirty="0">
                <a:latin typeface="Times New Roman"/>
                <a:cs typeface="Times New Roman"/>
              </a:rPr>
              <a:t>24241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96746" y="2853689"/>
            <a:ext cx="1007744" cy="576580"/>
          </a:xfrm>
          <a:prstGeom prst="rect">
            <a:avLst/>
          </a:prstGeom>
          <a:ln w="25908">
            <a:solidFill>
              <a:srgbClr val="2C2CB8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Times New Roman"/>
                <a:cs typeface="Times New Roman"/>
              </a:rPr>
              <a:t>1.200,00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239011" y="3410699"/>
            <a:ext cx="311150" cy="916305"/>
            <a:chOff x="1239011" y="3410699"/>
            <a:chExt cx="311150" cy="916305"/>
          </a:xfrm>
        </p:grpSpPr>
        <p:sp>
          <p:nvSpPr>
            <p:cNvPr id="39" name="object 39"/>
            <p:cNvSpPr/>
            <p:nvPr/>
          </p:nvSpPr>
          <p:spPr>
            <a:xfrm>
              <a:off x="1239011" y="3410699"/>
              <a:ext cx="310959" cy="915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39595" y="3429761"/>
              <a:ext cx="114300" cy="720090"/>
            </a:xfrm>
            <a:custGeom>
              <a:avLst/>
              <a:gdLst/>
              <a:ahLst/>
              <a:cxnLst/>
              <a:rect l="l" t="t" r="r" b="b"/>
              <a:pathLst>
                <a:path w="114300" h="720089">
                  <a:moveTo>
                    <a:pt x="38100" y="605789"/>
                  </a:moveTo>
                  <a:lnTo>
                    <a:pt x="0" y="605789"/>
                  </a:lnTo>
                  <a:lnTo>
                    <a:pt x="57150" y="720089"/>
                  </a:lnTo>
                  <a:lnTo>
                    <a:pt x="104775" y="624839"/>
                  </a:lnTo>
                  <a:lnTo>
                    <a:pt x="38100" y="624839"/>
                  </a:lnTo>
                  <a:lnTo>
                    <a:pt x="38100" y="605789"/>
                  </a:lnTo>
                  <a:close/>
                </a:path>
                <a:path w="114300" h="720089">
                  <a:moveTo>
                    <a:pt x="76200" y="0"/>
                  </a:moveTo>
                  <a:lnTo>
                    <a:pt x="38100" y="0"/>
                  </a:lnTo>
                  <a:lnTo>
                    <a:pt x="38100" y="624839"/>
                  </a:lnTo>
                  <a:lnTo>
                    <a:pt x="76200" y="624839"/>
                  </a:lnTo>
                  <a:lnTo>
                    <a:pt x="76200" y="0"/>
                  </a:lnTo>
                  <a:close/>
                </a:path>
                <a:path w="114300" h="720089">
                  <a:moveTo>
                    <a:pt x="114300" y="605789"/>
                  </a:moveTo>
                  <a:lnTo>
                    <a:pt x="76200" y="605789"/>
                  </a:lnTo>
                  <a:lnTo>
                    <a:pt x="76200" y="624839"/>
                  </a:lnTo>
                  <a:lnTo>
                    <a:pt x="104775" y="624839"/>
                  </a:lnTo>
                  <a:lnTo>
                    <a:pt x="114300" y="605789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8194" y="4222241"/>
            <a:ext cx="864235" cy="576580"/>
          </a:xfrm>
          <a:prstGeom prst="rect">
            <a:avLst/>
          </a:prstGeom>
          <a:solidFill>
            <a:srgbClr val="FFFFFF"/>
          </a:solidFill>
          <a:ln w="25907">
            <a:solidFill>
              <a:srgbClr val="2C2CB8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860"/>
              </a:spcBef>
            </a:pPr>
            <a:r>
              <a:rPr sz="2000" spc="-5" dirty="0">
                <a:latin typeface="Times New Roman"/>
                <a:cs typeface="Times New Roman"/>
              </a:rPr>
              <a:t>Maria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92302" y="4222241"/>
            <a:ext cx="721360" cy="576580"/>
          </a:xfrm>
          <a:custGeom>
            <a:avLst/>
            <a:gdLst/>
            <a:ahLst/>
            <a:cxnLst/>
            <a:rect l="l" t="t" r="r" b="b"/>
            <a:pathLst>
              <a:path w="721360" h="576579">
                <a:moveTo>
                  <a:pt x="720852" y="0"/>
                </a:moveTo>
                <a:lnTo>
                  <a:pt x="0" y="0"/>
                </a:lnTo>
                <a:lnTo>
                  <a:pt x="0" y="576072"/>
                </a:lnTo>
                <a:lnTo>
                  <a:pt x="720852" y="576072"/>
                </a:lnTo>
                <a:lnTo>
                  <a:pt x="720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92302" y="4222241"/>
            <a:ext cx="721360" cy="576580"/>
          </a:xfrm>
          <a:prstGeom prst="rect">
            <a:avLst/>
          </a:prstGeom>
          <a:ln w="25908">
            <a:solidFill>
              <a:srgbClr val="2C2CB8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860"/>
              </a:spcBef>
            </a:pPr>
            <a:r>
              <a:rPr sz="2000" spc="-5" dirty="0">
                <a:latin typeface="Times New Roman"/>
                <a:cs typeface="Times New Roman"/>
              </a:rPr>
              <a:t>R1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13153" y="4222241"/>
            <a:ext cx="1079500" cy="576580"/>
          </a:xfrm>
          <a:prstGeom prst="rect">
            <a:avLst/>
          </a:prstGeom>
          <a:solidFill>
            <a:srgbClr val="FFFFFF"/>
          </a:solidFill>
          <a:ln w="25908">
            <a:solidFill>
              <a:srgbClr val="2C2CB8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Times New Roman"/>
                <a:cs typeface="Times New Roman"/>
              </a:rPr>
              <a:t>São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Paulo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175003" y="1306067"/>
            <a:ext cx="2870200" cy="1652270"/>
            <a:chOff x="1175003" y="1306067"/>
            <a:chExt cx="2870200" cy="1652270"/>
          </a:xfrm>
        </p:grpSpPr>
        <p:sp>
          <p:nvSpPr>
            <p:cNvPr id="46" name="object 46"/>
            <p:cNvSpPr/>
            <p:nvPr/>
          </p:nvSpPr>
          <p:spPr>
            <a:xfrm>
              <a:off x="1175003" y="1306067"/>
              <a:ext cx="2869692" cy="16520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32737" y="1325117"/>
              <a:ext cx="2673350" cy="1457325"/>
            </a:xfrm>
            <a:custGeom>
              <a:avLst/>
              <a:gdLst/>
              <a:ahLst/>
              <a:cxnLst/>
              <a:rect l="l" t="t" r="r" b="b"/>
              <a:pathLst>
                <a:path w="2673350" h="1457325">
                  <a:moveTo>
                    <a:pt x="73406" y="1352296"/>
                  </a:moveTo>
                  <a:lnTo>
                    <a:pt x="0" y="1456944"/>
                  </a:lnTo>
                  <a:lnTo>
                    <a:pt x="127762" y="1452880"/>
                  </a:lnTo>
                  <a:lnTo>
                    <a:pt x="114516" y="1428369"/>
                  </a:lnTo>
                  <a:lnTo>
                    <a:pt x="92837" y="1428369"/>
                  </a:lnTo>
                  <a:lnTo>
                    <a:pt x="74675" y="1394841"/>
                  </a:lnTo>
                  <a:lnTo>
                    <a:pt x="91486" y="1385754"/>
                  </a:lnTo>
                  <a:lnTo>
                    <a:pt x="73406" y="1352296"/>
                  </a:lnTo>
                  <a:close/>
                </a:path>
                <a:path w="2673350" h="1457325">
                  <a:moveTo>
                    <a:pt x="91486" y="1385754"/>
                  </a:moveTo>
                  <a:lnTo>
                    <a:pt x="74675" y="1394841"/>
                  </a:lnTo>
                  <a:lnTo>
                    <a:pt x="92837" y="1428369"/>
                  </a:lnTo>
                  <a:lnTo>
                    <a:pt x="109615" y="1419299"/>
                  </a:lnTo>
                  <a:lnTo>
                    <a:pt x="91486" y="1385754"/>
                  </a:lnTo>
                  <a:close/>
                </a:path>
                <a:path w="2673350" h="1457325">
                  <a:moveTo>
                    <a:pt x="109615" y="1419299"/>
                  </a:moveTo>
                  <a:lnTo>
                    <a:pt x="92837" y="1428369"/>
                  </a:lnTo>
                  <a:lnTo>
                    <a:pt x="114516" y="1428369"/>
                  </a:lnTo>
                  <a:lnTo>
                    <a:pt x="109615" y="1419299"/>
                  </a:lnTo>
                  <a:close/>
                </a:path>
                <a:path w="2673350" h="1457325">
                  <a:moveTo>
                    <a:pt x="2655189" y="0"/>
                  </a:moveTo>
                  <a:lnTo>
                    <a:pt x="91486" y="1385754"/>
                  </a:lnTo>
                  <a:lnTo>
                    <a:pt x="109615" y="1419299"/>
                  </a:lnTo>
                  <a:lnTo>
                    <a:pt x="2673350" y="33528"/>
                  </a:lnTo>
                  <a:lnTo>
                    <a:pt x="265518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012952"/>
            <a:ext cx="8986520" cy="3354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2174875" algn="l"/>
                <a:tab pos="2795905" algn="l"/>
                <a:tab pos="4297045" algn="l"/>
                <a:tab pos="6614159" algn="l"/>
                <a:tab pos="875728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xt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ns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ã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odelo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hierá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rq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uico,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eli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conceito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spc="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hierarquia.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 estruturados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</a:t>
            </a:r>
            <a:r>
              <a:rPr sz="2800" i="1" spc="114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grafos.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Possibilita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acesso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qualquer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nó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 rede sem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passar pela</a:t>
            </a:r>
            <a:r>
              <a:rPr sz="2800" i="1" spc="7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raiz</a:t>
            </a:r>
            <a:r>
              <a:rPr sz="2800" spc="-5" dirty="0">
                <a:solidFill>
                  <a:srgbClr val="5F5F5F"/>
                </a:solidFill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0800" y="0"/>
            <a:ext cx="37769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 </a:t>
            </a:r>
            <a:r>
              <a:rPr spc="-10" dirty="0"/>
              <a:t>em</a:t>
            </a:r>
            <a:r>
              <a:rPr spc="-45" dirty="0"/>
              <a:t> </a:t>
            </a:r>
            <a:r>
              <a:rPr spc="-5" dirty="0"/>
              <a:t>Rede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459" y="16184"/>
            <a:ext cx="37769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 </a:t>
            </a:r>
            <a:r>
              <a:rPr spc="-10" dirty="0"/>
              <a:t>em</a:t>
            </a:r>
            <a:r>
              <a:rPr spc="-45" dirty="0"/>
              <a:t> </a:t>
            </a:r>
            <a:r>
              <a:rPr spc="-5" dirty="0"/>
              <a:t>Rede</a:t>
            </a:r>
          </a:p>
        </p:txBody>
      </p:sp>
      <p:sp>
        <p:nvSpPr>
          <p:cNvPr id="3" name="object 3"/>
          <p:cNvSpPr/>
          <p:nvPr/>
        </p:nvSpPr>
        <p:spPr>
          <a:xfrm>
            <a:off x="3736847" y="1591020"/>
            <a:ext cx="1036332" cy="119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03375" y="1328927"/>
          <a:ext cx="5761988" cy="576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235"/>
                <a:gridCol w="864235"/>
                <a:gridCol w="935990"/>
                <a:gridCol w="935989"/>
                <a:gridCol w="1152525"/>
                <a:gridCol w="1009014"/>
              </a:tblGrid>
              <a:tr h="288036">
                <a:tc rowSpan="2"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Nome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28575">
                      <a:solidFill>
                        <a:srgbClr val="2C2CB8"/>
                      </a:solidFill>
                      <a:prstDash val="solid"/>
                    </a:lnL>
                    <a:lnR w="28575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Rua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28575">
                      <a:solidFill>
                        <a:srgbClr val="2C2CB8"/>
                      </a:solidFill>
                      <a:prstDash val="solid"/>
                    </a:lnL>
                    <a:lnR w="28575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Cidade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28575">
                      <a:solidFill>
                        <a:srgbClr val="2C2CB8"/>
                      </a:solidFill>
                      <a:prstDash val="solid"/>
                    </a:lnL>
                    <a:lnR w="28575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B8"/>
                      </a:solidFill>
                      <a:prstDash val="solid"/>
                    </a:lnL>
                    <a:lnR w="28575">
                      <a:solidFill>
                        <a:srgbClr val="2C2CB8"/>
                      </a:solidFill>
                      <a:prstDash val="solid"/>
                    </a:lnR>
                    <a:lnB w="38100">
                      <a:solidFill>
                        <a:srgbClr val="3333C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Num_CC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28575">
                      <a:solidFill>
                        <a:srgbClr val="2C2CB8"/>
                      </a:solidFill>
                      <a:prstDash val="solid"/>
                    </a:lnL>
                    <a:lnR w="28575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Saldo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28575">
                      <a:solidFill>
                        <a:srgbClr val="2C2CB8"/>
                      </a:solidFill>
                      <a:prstDash val="solid"/>
                    </a:lnL>
                    <a:lnR w="28575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80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7950" marB="0">
                    <a:lnL w="28575">
                      <a:solidFill>
                        <a:srgbClr val="2C2CB8"/>
                      </a:solidFill>
                      <a:prstDash val="solid"/>
                    </a:lnL>
                    <a:lnR w="28575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7950" marB="0">
                    <a:lnL w="28575">
                      <a:solidFill>
                        <a:srgbClr val="2C2CB8"/>
                      </a:solidFill>
                      <a:prstDash val="solid"/>
                    </a:lnL>
                    <a:lnR w="28575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7950" marB="0">
                    <a:lnL w="28575">
                      <a:solidFill>
                        <a:srgbClr val="2C2CB8"/>
                      </a:solidFill>
                      <a:prstDash val="solid"/>
                    </a:lnL>
                    <a:lnR w="28575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B8"/>
                      </a:solidFill>
                      <a:prstDash val="solid"/>
                    </a:lnL>
                    <a:lnR w="28575">
                      <a:solidFill>
                        <a:srgbClr val="2C2CB8"/>
                      </a:solidFill>
                      <a:prstDash val="solid"/>
                    </a:lnR>
                    <a:lnT w="38100">
                      <a:solidFill>
                        <a:srgbClr val="3333C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7950" marB="0">
                    <a:lnL w="28575">
                      <a:solidFill>
                        <a:srgbClr val="2C2CB8"/>
                      </a:solidFill>
                      <a:prstDash val="solid"/>
                    </a:lnL>
                    <a:lnR w="28575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7950" marB="0">
                    <a:lnL w="28575">
                      <a:solidFill>
                        <a:srgbClr val="2C2CB8"/>
                      </a:solidFill>
                      <a:prstDash val="solid"/>
                    </a:lnL>
                    <a:lnR w="28575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701289" y="2565654"/>
            <a:ext cx="1079500" cy="576580"/>
          </a:xfrm>
          <a:custGeom>
            <a:avLst/>
            <a:gdLst/>
            <a:ahLst/>
            <a:cxnLst/>
            <a:rect l="l" t="t" r="r" b="b"/>
            <a:pathLst>
              <a:path w="1079500" h="576580">
                <a:moveTo>
                  <a:pt x="1078991" y="0"/>
                </a:moveTo>
                <a:lnTo>
                  <a:pt x="0" y="0"/>
                </a:lnTo>
                <a:lnTo>
                  <a:pt x="0" y="576072"/>
                </a:lnTo>
                <a:lnTo>
                  <a:pt x="1078991" y="576072"/>
                </a:lnTo>
                <a:lnTo>
                  <a:pt x="10789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16330" y="2565654"/>
            <a:ext cx="864235" cy="576580"/>
          </a:xfrm>
          <a:prstGeom prst="rect">
            <a:avLst/>
          </a:prstGeom>
          <a:solidFill>
            <a:srgbClr val="FFFFFF"/>
          </a:solidFill>
          <a:ln w="25908">
            <a:solidFill>
              <a:srgbClr val="2C2CB8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860"/>
              </a:spcBef>
            </a:pPr>
            <a:r>
              <a:rPr sz="2000" spc="-5" dirty="0">
                <a:latin typeface="Times New Roman"/>
                <a:cs typeface="Times New Roman"/>
              </a:rPr>
              <a:t>Maria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0438" y="2565654"/>
            <a:ext cx="721360" cy="576580"/>
          </a:xfrm>
          <a:prstGeom prst="rect">
            <a:avLst/>
          </a:prstGeom>
          <a:solidFill>
            <a:srgbClr val="FFFFFF"/>
          </a:solidFill>
          <a:ln w="25908">
            <a:solidFill>
              <a:srgbClr val="2C2CB8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860"/>
              </a:spcBef>
            </a:pPr>
            <a:r>
              <a:rPr sz="2000" spc="-5" dirty="0">
                <a:latin typeface="Times New Roman"/>
                <a:cs typeface="Times New Roman"/>
              </a:rPr>
              <a:t>R1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1289" y="2565654"/>
            <a:ext cx="1079500" cy="576580"/>
          </a:xfrm>
          <a:prstGeom prst="rect">
            <a:avLst/>
          </a:prstGeom>
          <a:ln w="25907">
            <a:solidFill>
              <a:srgbClr val="2C2CB8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Times New Roman"/>
                <a:cs typeface="Times New Roman"/>
              </a:rPr>
              <a:t>São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Paulo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16017" y="2565654"/>
            <a:ext cx="1152525" cy="576580"/>
          </a:xfrm>
          <a:custGeom>
            <a:avLst/>
            <a:gdLst/>
            <a:ahLst/>
            <a:cxnLst/>
            <a:rect l="l" t="t" r="r" b="b"/>
            <a:pathLst>
              <a:path w="1152525" h="576580">
                <a:moveTo>
                  <a:pt x="1152143" y="0"/>
                </a:moveTo>
                <a:lnTo>
                  <a:pt x="0" y="0"/>
                </a:lnTo>
                <a:lnTo>
                  <a:pt x="0" y="576072"/>
                </a:lnTo>
                <a:lnTo>
                  <a:pt x="1152143" y="576072"/>
                </a:lnTo>
                <a:lnTo>
                  <a:pt x="11521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16017" y="2565654"/>
            <a:ext cx="1152525" cy="576580"/>
          </a:xfrm>
          <a:prstGeom prst="rect">
            <a:avLst/>
          </a:prstGeom>
          <a:ln w="25908">
            <a:solidFill>
              <a:srgbClr val="2C2CB8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860"/>
              </a:spcBef>
            </a:pPr>
            <a:r>
              <a:rPr sz="2000" spc="5" dirty="0">
                <a:latin typeface="Times New Roman"/>
                <a:cs typeface="Times New Roman"/>
              </a:rPr>
              <a:t>20121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8161" y="2565654"/>
            <a:ext cx="1009015" cy="576580"/>
          </a:xfrm>
          <a:prstGeom prst="rect">
            <a:avLst/>
          </a:prstGeom>
          <a:solidFill>
            <a:srgbClr val="FFFFFF"/>
          </a:solidFill>
          <a:ln w="25907">
            <a:solidFill>
              <a:srgbClr val="2C2CB8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Times New Roman"/>
                <a:cs typeface="Times New Roman"/>
              </a:rPr>
              <a:t>550,00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36847" y="2814792"/>
            <a:ext cx="2131695" cy="1479550"/>
            <a:chOff x="3736847" y="2814792"/>
            <a:chExt cx="2131695" cy="1479550"/>
          </a:xfrm>
        </p:grpSpPr>
        <p:sp>
          <p:nvSpPr>
            <p:cNvPr id="13" name="object 13"/>
            <p:cNvSpPr/>
            <p:nvPr/>
          </p:nvSpPr>
          <p:spPr>
            <a:xfrm>
              <a:off x="3736847" y="2814792"/>
              <a:ext cx="1036332" cy="1190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80281" y="2853690"/>
              <a:ext cx="936625" cy="0"/>
            </a:xfrm>
            <a:custGeom>
              <a:avLst/>
              <a:gdLst/>
              <a:ahLst/>
              <a:cxnLst/>
              <a:rect l="l" t="t" r="r" b="b"/>
              <a:pathLst>
                <a:path w="936625">
                  <a:moveTo>
                    <a:pt x="0" y="0"/>
                  </a:moveTo>
                  <a:lnTo>
                    <a:pt x="936116" y="0"/>
                  </a:lnTo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16017" y="3717798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79">
                  <a:moveTo>
                    <a:pt x="1152143" y="0"/>
                  </a:moveTo>
                  <a:lnTo>
                    <a:pt x="0" y="0"/>
                  </a:lnTo>
                  <a:lnTo>
                    <a:pt x="0" y="576071"/>
                  </a:lnTo>
                  <a:lnTo>
                    <a:pt x="1152143" y="576071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16017" y="3717797"/>
            <a:ext cx="1152525" cy="576580"/>
          </a:xfrm>
          <a:prstGeom prst="rect">
            <a:avLst/>
          </a:prstGeom>
          <a:ln w="25908">
            <a:solidFill>
              <a:srgbClr val="2C2CB8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860"/>
              </a:spcBef>
            </a:pPr>
            <a:r>
              <a:rPr sz="2000" spc="5" dirty="0">
                <a:latin typeface="Times New Roman"/>
                <a:cs typeface="Times New Roman"/>
              </a:rPr>
              <a:t>24241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68161" y="3717797"/>
            <a:ext cx="1009015" cy="576580"/>
          </a:xfrm>
          <a:prstGeom prst="rect">
            <a:avLst/>
          </a:prstGeom>
          <a:solidFill>
            <a:srgbClr val="FFFFFF"/>
          </a:solidFill>
          <a:ln w="25907">
            <a:solidFill>
              <a:srgbClr val="2C2CB8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Times New Roman"/>
                <a:cs typeface="Times New Roman"/>
              </a:rPr>
              <a:t>1.200,00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23132" y="2820936"/>
            <a:ext cx="1050290" cy="1122045"/>
            <a:chOff x="3723132" y="2820936"/>
            <a:chExt cx="1050290" cy="1122045"/>
          </a:xfrm>
        </p:grpSpPr>
        <p:sp>
          <p:nvSpPr>
            <p:cNvPr id="19" name="object 19"/>
            <p:cNvSpPr/>
            <p:nvPr/>
          </p:nvSpPr>
          <p:spPr>
            <a:xfrm>
              <a:off x="3723132" y="2820936"/>
              <a:ext cx="1050023" cy="11216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80282" y="2853690"/>
              <a:ext cx="936625" cy="1008380"/>
            </a:xfrm>
            <a:custGeom>
              <a:avLst/>
              <a:gdLst/>
              <a:ahLst/>
              <a:cxnLst/>
              <a:rect l="l" t="t" r="r" b="b"/>
              <a:pathLst>
                <a:path w="936625" h="1008379">
                  <a:moveTo>
                    <a:pt x="0" y="0"/>
                  </a:moveTo>
                  <a:lnTo>
                    <a:pt x="936116" y="1008126"/>
                  </a:lnTo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838955" y="4869941"/>
            <a:ext cx="2029460" cy="576580"/>
            <a:chOff x="3838955" y="4869941"/>
            <a:chExt cx="2029460" cy="576580"/>
          </a:xfrm>
        </p:grpSpPr>
        <p:sp>
          <p:nvSpPr>
            <p:cNvPr id="22" name="object 22"/>
            <p:cNvSpPr/>
            <p:nvPr/>
          </p:nvSpPr>
          <p:spPr>
            <a:xfrm>
              <a:off x="3838955" y="5119080"/>
              <a:ext cx="1036332" cy="1190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16017" y="4869941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79">
                  <a:moveTo>
                    <a:pt x="1152143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152143" y="576072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205483" y="4856988"/>
          <a:ext cx="5659753" cy="576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235"/>
                <a:gridCol w="719454"/>
                <a:gridCol w="1080770"/>
                <a:gridCol w="833755"/>
                <a:gridCol w="1152525"/>
                <a:gridCol w="1009014"/>
              </a:tblGrid>
              <a:tr h="288036">
                <a:tc rowSpan="2"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João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28575">
                      <a:solidFill>
                        <a:srgbClr val="2C2CB8"/>
                      </a:solidFill>
                      <a:prstDash val="solid"/>
                    </a:lnL>
                    <a:lnR w="28575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R3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28575">
                      <a:solidFill>
                        <a:srgbClr val="2C2CB8"/>
                      </a:solidFill>
                      <a:prstDash val="solid"/>
                    </a:lnL>
                    <a:lnR w="28575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Jundiaí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28575">
                      <a:solidFill>
                        <a:srgbClr val="2C2CB8"/>
                      </a:solidFill>
                      <a:prstDash val="solid"/>
                    </a:lnL>
                    <a:lnR w="28575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B8"/>
                      </a:solidFill>
                      <a:prstDash val="solid"/>
                    </a:lnL>
                    <a:lnR w="28575">
                      <a:solidFill>
                        <a:srgbClr val="2C2CB8"/>
                      </a:solidFill>
                      <a:prstDash val="solid"/>
                    </a:lnR>
                    <a:lnB w="38100">
                      <a:solidFill>
                        <a:srgbClr val="3333C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20578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28575">
                      <a:solidFill>
                        <a:srgbClr val="2C2CB8"/>
                      </a:solidFill>
                      <a:prstDash val="solid"/>
                    </a:lnL>
                    <a:lnR w="28575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2.000,00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28575">
                      <a:solidFill>
                        <a:srgbClr val="2C2CB8"/>
                      </a:solidFill>
                      <a:prstDash val="solid"/>
                    </a:lnL>
                    <a:lnR w="28575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80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9220" marB="0">
                    <a:lnL w="28575">
                      <a:solidFill>
                        <a:srgbClr val="2C2CB8"/>
                      </a:solidFill>
                      <a:prstDash val="solid"/>
                    </a:lnL>
                    <a:lnR w="28575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9220" marB="0">
                    <a:lnL w="28575">
                      <a:solidFill>
                        <a:srgbClr val="2C2CB8"/>
                      </a:solidFill>
                      <a:prstDash val="solid"/>
                    </a:lnL>
                    <a:lnR w="28575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9220" marB="0">
                    <a:lnL w="28575">
                      <a:solidFill>
                        <a:srgbClr val="2C2CB8"/>
                      </a:solidFill>
                      <a:prstDash val="solid"/>
                    </a:lnL>
                    <a:lnR w="28575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B8"/>
                      </a:solidFill>
                      <a:prstDash val="solid"/>
                    </a:lnL>
                    <a:lnR w="28575">
                      <a:solidFill>
                        <a:srgbClr val="2C2CB8"/>
                      </a:solidFill>
                      <a:prstDash val="solid"/>
                    </a:lnR>
                    <a:lnT w="38100">
                      <a:solidFill>
                        <a:srgbClr val="3333C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9220" marB="0">
                    <a:lnL w="28575">
                      <a:solidFill>
                        <a:srgbClr val="2C2CB8"/>
                      </a:solidFill>
                      <a:prstDash val="solid"/>
                    </a:lnL>
                    <a:lnR w="28575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9220" marB="0">
                    <a:lnL w="28575">
                      <a:solidFill>
                        <a:srgbClr val="2C2CB8"/>
                      </a:solidFill>
                      <a:prstDash val="solid"/>
                    </a:lnL>
                    <a:lnR w="28575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501" y="0"/>
            <a:ext cx="37769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 </a:t>
            </a:r>
            <a:r>
              <a:rPr spc="-10" dirty="0"/>
              <a:t>em</a:t>
            </a:r>
            <a:r>
              <a:rPr spc="-45" dirty="0"/>
              <a:t> </a:t>
            </a:r>
            <a:r>
              <a:rPr spc="-5" dirty="0"/>
              <a:t>Rede</a:t>
            </a:r>
          </a:p>
        </p:txBody>
      </p:sp>
      <p:sp>
        <p:nvSpPr>
          <p:cNvPr id="3" name="object 3"/>
          <p:cNvSpPr/>
          <p:nvPr/>
        </p:nvSpPr>
        <p:spPr>
          <a:xfrm>
            <a:off x="2628138" y="1197102"/>
            <a:ext cx="1080770" cy="576580"/>
          </a:xfrm>
          <a:custGeom>
            <a:avLst/>
            <a:gdLst/>
            <a:ahLst/>
            <a:cxnLst/>
            <a:rect l="l" t="t" r="r" b="b"/>
            <a:pathLst>
              <a:path w="1080770" h="576580">
                <a:moveTo>
                  <a:pt x="1080515" y="0"/>
                </a:moveTo>
                <a:lnTo>
                  <a:pt x="0" y="0"/>
                </a:lnTo>
                <a:lnTo>
                  <a:pt x="0" y="576072"/>
                </a:lnTo>
                <a:lnTo>
                  <a:pt x="1080515" y="576072"/>
                </a:lnTo>
                <a:lnTo>
                  <a:pt x="10805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4702" y="1197102"/>
            <a:ext cx="864235" cy="576580"/>
          </a:xfrm>
          <a:prstGeom prst="rect">
            <a:avLst/>
          </a:prstGeom>
          <a:solidFill>
            <a:srgbClr val="FFFFFF"/>
          </a:solidFill>
          <a:ln w="25908">
            <a:solidFill>
              <a:srgbClr val="2C2CB8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860"/>
              </a:spcBef>
            </a:pPr>
            <a:r>
              <a:rPr sz="2000" spc="-5" dirty="0">
                <a:latin typeface="Times New Roman"/>
                <a:cs typeface="Times New Roman"/>
              </a:rPr>
              <a:t>Maria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8810" y="1197102"/>
            <a:ext cx="719455" cy="576580"/>
          </a:xfrm>
          <a:prstGeom prst="rect">
            <a:avLst/>
          </a:prstGeom>
          <a:solidFill>
            <a:srgbClr val="FFFFFF"/>
          </a:solidFill>
          <a:ln w="25908">
            <a:solidFill>
              <a:srgbClr val="2C2CB8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860"/>
              </a:spcBef>
            </a:pPr>
            <a:r>
              <a:rPr sz="2000" spc="-5" dirty="0">
                <a:latin typeface="Times New Roman"/>
                <a:cs typeface="Times New Roman"/>
              </a:rPr>
              <a:t>R1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8138" y="1197102"/>
            <a:ext cx="1080770" cy="576580"/>
          </a:xfrm>
          <a:prstGeom prst="rect">
            <a:avLst/>
          </a:prstGeom>
          <a:ln w="25907">
            <a:solidFill>
              <a:srgbClr val="2C2CB8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Times New Roman"/>
                <a:cs typeface="Times New Roman"/>
              </a:rPr>
              <a:t>São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Paulo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92090" y="1197102"/>
            <a:ext cx="1152525" cy="576580"/>
          </a:xfrm>
          <a:custGeom>
            <a:avLst/>
            <a:gdLst/>
            <a:ahLst/>
            <a:cxnLst/>
            <a:rect l="l" t="t" r="r" b="b"/>
            <a:pathLst>
              <a:path w="1152525" h="576580">
                <a:moveTo>
                  <a:pt x="1152143" y="0"/>
                </a:moveTo>
                <a:lnTo>
                  <a:pt x="0" y="0"/>
                </a:lnTo>
                <a:lnTo>
                  <a:pt x="0" y="576072"/>
                </a:lnTo>
                <a:lnTo>
                  <a:pt x="1152143" y="576072"/>
                </a:lnTo>
                <a:lnTo>
                  <a:pt x="11521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92090" y="1197102"/>
            <a:ext cx="1152525" cy="576580"/>
          </a:xfrm>
          <a:prstGeom prst="rect">
            <a:avLst/>
          </a:prstGeom>
          <a:ln w="25908">
            <a:solidFill>
              <a:srgbClr val="2C2CB8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860"/>
              </a:spcBef>
            </a:pPr>
            <a:r>
              <a:rPr sz="2000" spc="5" dirty="0">
                <a:latin typeface="Times New Roman"/>
                <a:cs typeface="Times New Roman"/>
              </a:rPr>
              <a:t>20121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44234" y="1197102"/>
            <a:ext cx="1009015" cy="576580"/>
          </a:xfrm>
          <a:prstGeom prst="rect">
            <a:avLst/>
          </a:prstGeom>
          <a:solidFill>
            <a:srgbClr val="FFFFFF"/>
          </a:solidFill>
          <a:ln w="25907">
            <a:solidFill>
              <a:srgbClr val="2C2CB8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Times New Roman"/>
                <a:cs typeface="Times New Roman"/>
              </a:rPr>
              <a:t>550,00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51966" y="2853689"/>
            <a:ext cx="2161540" cy="576580"/>
          </a:xfrm>
          <a:custGeom>
            <a:avLst/>
            <a:gdLst/>
            <a:ahLst/>
            <a:cxnLst/>
            <a:rect l="l" t="t" r="r" b="b"/>
            <a:pathLst>
              <a:path w="2161540" h="576579">
                <a:moveTo>
                  <a:pt x="2161032" y="0"/>
                </a:moveTo>
                <a:lnTo>
                  <a:pt x="1152144" y="0"/>
                </a:lnTo>
                <a:lnTo>
                  <a:pt x="0" y="0"/>
                </a:lnTo>
                <a:lnTo>
                  <a:pt x="0" y="576072"/>
                </a:lnTo>
                <a:lnTo>
                  <a:pt x="1152144" y="576072"/>
                </a:lnTo>
                <a:lnTo>
                  <a:pt x="2161032" y="576072"/>
                </a:lnTo>
                <a:lnTo>
                  <a:pt x="21610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51966" y="2853689"/>
            <a:ext cx="1152525" cy="576580"/>
          </a:xfrm>
          <a:prstGeom prst="rect">
            <a:avLst/>
          </a:prstGeom>
          <a:ln w="25908">
            <a:solidFill>
              <a:srgbClr val="2C2CB8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860"/>
              </a:spcBef>
            </a:pPr>
            <a:r>
              <a:rPr sz="2000" spc="5" dirty="0">
                <a:latin typeface="Times New Roman"/>
                <a:cs typeface="Times New Roman"/>
              </a:rPr>
              <a:t>24241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4110" y="2853689"/>
            <a:ext cx="1009015" cy="576580"/>
          </a:xfrm>
          <a:prstGeom prst="rect">
            <a:avLst/>
          </a:prstGeom>
          <a:ln w="25907">
            <a:solidFill>
              <a:srgbClr val="2C2CB8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Times New Roman"/>
                <a:cs typeface="Times New Roman"/>
              </a:rPr>
              <a:t>1.200,00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63039" y="1335024"/>
            <a:ext cx="3910965" cy="3678554"/>
            <a:chOff x="1463039" y="1335024"/>
            <a:chExt cx="3910965" cy="3678554"/>
          </a:xfrm>
        </p:grpSpPr>
        <p:sp>
          <p:nvSpPr>
            <p:cNvPr id="14" name="object 14"/>
            <p:cNvSpPr/>
            <p:nvPr/>
          </p:nvSpPr>
          <p:spPr>
            <a:xfrm>
              <a:off x="1463039" y="1754124"/>
              <a:ext cx="310959" cy="12755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63623" y="1773174"/>
              <a:ext cx="114300" cy="1080135"/>
            </a:xfrm>
            <a:custGeom>
              <a:avLst/>
              <a:gdLst/>
              <a:ahLst/>
              <a:cxnLst/>
              <a:rect l="l" t="t" r="r" b="b"/>
              <a:pathLst>
                <a:path w="114300" h="1080135">
                  <a:moveTo>
                    <a:pt x="38100" y="965835"/>
                  </a:moveTo>
                  <a:lnTo>
                    <a:pt x="0" y="965835"/>
                  </a:lnTo>
                  <a:lnTo>
                    <a:pt x="57150" y="1080135"/>
                  </a:lnTo>
                  <a:lnTo>
                    <a:pt x="104775" y="984885"/>
                  </a:lnTo>
                  <a:lnTo>
                    <a:pt x="38100" y="984885"/>
                  </a:lnTo>
                  <a:lnTo>
                    <a:pt x="38100" y="965835"/>
                  </a:lnTo>
                  <a:close/>
                </a:path>
                <a:path w="114300" h="1080135">
                  <a:moveTo>
                    <a:pt x="76200" y="0"/>
                  </a:moveTo>
                  <a:lnTo>
                    <a:pt x="38100" y="0"/>
                  </a:lnTo>
                  <a:lnTo>
                    <a:pt x="38100" y="984885"/>
                  </a:lnTo>
                  <a:lnTo>
                    <a:pt x="76200" y="984885"/>
                  </a:lnTo>
                  <a:lnTo>
                    <a:pt x="76200" y="0"/>
                  </a:lnTo>
                  <a:close/>
                </a:path>
                <a:path w="114300" h="1080135">
                  <a:moveTo>
                    <a:pt x="114300" y="965835"/>
                  </a:moveTo>
                  <a:lnTo>
                    <a:pt x="76200" y="965835"/>
                  </a:lnTo>
                  <a:lnTo>
                    <a:pt x="76200" y="984885"/>
                  </a:lnTo>
                  <a:lnTo>
                    <a:pt x="104775" y="984885"/>
                  </a:lnTo>
                  <a:lnTo>
                    <a:pt x="114300" y="96583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31591" y="1638300"/>
              <a:ext cx="310959" cy="12039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32175" y="1773174"/>
              <a:ext cx="114300" cy="1008380"/>
            </a:xfrm>
            <a:custGeom>
              <a:avLst/>
              <a:gdLst/>
              <a:ahLst/>
              <a:cxnLst/>
              <a:rect l="l" t="t" r="r" b="b"/>
              <a:pathLst>
                <a:path w="114300" h="100838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1008126"/>
                  </a:lnTo>
                  <a:lnTo>
                    <a:pt x="76200" y="1008126"/>
                  </a:lnTo>
                  <a:lnTo>
                    <a:pt x="76200" y="95250"/>
                  </a:lnTo>
                  <a:close/>
                </a:path>
                <a:path w="114300" h="100838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100838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78707" y="1335024"/>
              <a:ext cx="1994915" cy="1743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20617" y="1412748"/>
              <a:ext cx="1800225" cy="1604645"/>
            </a:xfrm>
            <a:custGeom>
              <a:avLst/>
              <a:gdLst/>
              <a:ahLst/>
              <a:cxnLst/>
              <a:rect l="l" t="t" r="r" b="b"/>
              <a:pathLst>
                <a:path w="1800225" h="1604645">
                  <a:moveTo>
                    <a:pt x="880999" y="1566290"/>
                  </a:moveTo>
                  <a:lnTo>
                    <a:pt x="0" y="1566290"/>
                  </a:lnTo>
                  <a:lnTo>
                    <a:pt x="0" y="1604390"/>
                  </a:lnTo>
                  <a:lnTo>
                    <a:pt x="900049" y="1604390"/>
                  </a:lnTo>
                  <a:lnTo>
                    <a:pt x="907472" y="1602878"/>
                  </a:lnTo>
                  <a:lnTo>
                    <a:pt x="913526" y="1598771"/>
                  </a:lnTo>
                  <a:lnTo>
                    <a:pt x="917604" y="1592710"/>
                  </a:lnTo>
                  <a:lnTo>
                    <a:pt x="919099" y="1585340"/>
                  </a:lnTo>
                  <a:lnTo>
                    <a:pt x="880999" y="1585340"/>
                  </a:lnTo>
                  <a:lnTo>
                    <a:pt x="880999" y="1566290"/>
                  </a:lnTo>
                  <a:close/>
                </a:path>
                <a:path w="1800225" h="1604645">
                  <a:moveTo>
                    <a:pt x="1685925" y="38100"/>
                  </a:moveTo>
                  <a:lnTo>
                    <a:pt x="900049" y="38100"/>
                  </a:lnTo>
                  <a:lnTo>
                    <a:pt x="892679" y="39594"/>
                  </a:lnTo>
                  <a:lnTo>
                    <a:pt x="886618" y="43672"/>
                  </a:lnTo>
                  <a:lnTo>
                    <a:pt x="882511" y="49726"/>
                  </a:lnTo>
                  <a:lnTo>
                    <a:pt x="880999" y="57150"/>
                  </a:lnTo>
                  <a:lnTo>
                    <a:pt x="880999" y="1585340"/>
                  </a:lnTo>
                  <a:lnTo>
                    <a:pt x="900049" y="1566290"/>
                  </a:lnTo>
                  <a:lnTo>
                    <a:pt x="919099" y="1566290"/>
                  </a:lnTo>
                  <a:lnTo>
                    <a:pt x="919099" y="76200"/>
                  </a:lnTo>
                  <a:lnTo>
                    <a:pt x="900049" y="76200"/>
                  </a:lnTo>
                  <a:lnTo>
                    <a:pt x="919099" y="57150"/>
                  </a:lnTo>
                  <a:lnTo>
                    <a:pt x="1685925" y="57150"/>
                  </a:lnTo>
                  <a:lnTo>
                    <a:pt x="1685925" y="38100"/>
                  </a:lnTo>
                  <a:close/>
                </a:path>
                <a:path w="1800225" h="1604645">
                  <a:moveTo>
                    <a:pt x="919099" y="1566290"/>
                  </a:moveTo>
                  <a:lnTo>
                    <a:pt x="900049" y="1566290"/>
                  </a:lnTo>
                  <a:lnTo>
                    <a:pt x="880999" y="1585340"/>
                  </a:lnTo>
                  <a:lnTo>
                    <a:pt x="919099" y="1585340"/>
                  </a:lnTo>
                  <a:lnTo>
                    <a:pt x="919099" y="1566290"/>
                  </a:lnTo>
                  <a:close/>
                </a:path>
                <a:path w="1800225" h="1604645">
                  <a:moveTo>
                    <a:pt x="1685925" y="0"/>
                  </a:moveTo>
                  <a:lnTo>
                    <a:pt x="1685925" y="114300"/>
                  </a:lnTo>
                  <a:lnTo>
                    <a:pt x="1762125" y="76200"/>
                  </a:lnTo>
                  <a:lnTo>
                    <a:pt x="1704975" y="76200"/>
                  </a:lnTo>
                  <a:lnTo>
                    <a:pt x="1704975" y="38100"/>
                  </a:lnTo>
                  <a:lnTo>
                    <a:pt x="1762125" y="38100"/>
                  </a:lnTo>
                  <a:lnTo>
                    <a:pt x="1685925" y="0"/>
                  </a:lnTo>
                  <a:close/>
                </a:path>
                <a:path w="1800225" h="1604645">
                  <a:moveTo>
                    <a:pt x="919099" y="57150"/>
                  </a:moveTo>
                  <a:lnTo>
                    <a:pt x="900049" y="76200"/>
                  </a:lnTo>
                  <a:lnTo>
                    <a:pt x="919099" y="76200"/>
                  </a:lnTo>
                  <a:lnTo>
                    <a:pt x="919099" y="57150"/>
                  </a:lnTo>
                  <a:close/>
                </a:path>
                <a:path w="1800225" h="1604645">
                  <a:moveTo>
                    <a:pt x="1685925" y="57150"/>
                  </a:moveTo>
                  <a:lnTo>
                    <a:pt x="919099" y="57150"/>
                  </a:lnTo>
                  <a:lnTo>
                    <a:pt x="919099" y="76200"/>
                  </a:lnTo>
                  <a:lnTo>
                    <a:pt x="1685925" y="76200"/>
                  </a:lnTo>
                  <a:lnTo>
                    <a:pt x="1685925" y="57150"/>
                  </a:lnTo>
                  <a:close/>
                </a:path>
                <a:path w="1800225" h="1604645">
                  <a:moveTo>
                    <a:pt x="1762125" y="38100"/>
                  </a:moveTo>
                  <a:lnTo>
                    <a:pt x="1704975" y="38100"/>
                  </a:lnTo>
                  <a:lnTo>
                    <a:pt x="1704975" y="76200"/>
                  </a:lnTo>
                  <a:lnTo>
                    <a:pt x="1762125" y="76200"/>
                  </a:lnTo>
                  <a:lnTo>
                    <a:pt x="1800225" y="57150"/>
                  </a:lnTo>
                  <a:lnTo>
                    <a:pt x="1762125" y="3810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20774" y="4437125"/>
              <a:ext cx="2664460" cy="576580"/>
            </a:xfrm>
            <a:custGeom>
              <a:avLst/>
              <a:gdLst/>
              <a:ahLst/>
              <a:cxnLst/>
              <a:rect l="l" t="t" r="r" b="b"/>
              <a:pathLst>
                <a:path w="2664460" h="576579">
                  <a:moveTo>
                    <a:pt x="864108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864108" y="576072"/>
                  </a:lnTo>
                  <a:lnTo>
                    <a:pt x="864108" y="0"/>
                  </a:lnTo>
                  <a:close/>
                </a:path>
                <a:path w="2664460" h="576579">
                  <a:moveTo>
                    <a:pt x="2663952" y="0"/>
                  </a:moveTo>
                  <a:lnTo>
                    <a:pt x="1583436" y="0"/>
                  </a:lnTo>
                  <a:lnTo>
                    <a:pt x="1583436" y="576072"/>
                  </a:lnTo>
                  <a:lnTo>
                    <a:pt x="2663952" y="576072"/>
                  </a:lnTo>
                  <a:lnTo>
                    <a:pt x="2663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620774" y="4437126"/>
            <a:ext cx="864235" cy="576580"/>
          </a:xfrm>
          <a:prstGeom prst="rect">
            <a:avLst/>
          </a:prstGeom>
          <a:ln w="25908">
            <a:solidFill>
              <a:srgbClr val="2C2CB8"/>
            </a:solidFill>
          </a:ln>
        </p:spPr>
        <p:txBody>
          <a:bodyPr vert="horz" wrap="square" lIns="0" tIns="11049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870"/>
              </a:spcBef>
            </a:pPr>
            <a:r>
              <a:rPr sz="2000" dirty="0">
                <a:latin typeface="Times New Roman"/>
                <a:cs typeface="Times New Roman"/>
              </a:rPr>
              <a:t>Carlos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84882" y="4437126"/>
            <a:ext cx="719455" cy="576580"/>
          </a:xfrm>
          <a:custGeom>
            <a:avLst/>
            <a:gdLst/>
            <a:ahLst/>
            <a:cxnLst/>
            <a:rect l="l" t="t" r="r" b="b"/>
            <a:pathLst>
              <a:path w="719455" h="576579">
                <a:moveTo>
                  <a:pt x="719328" y="0"/>
                </a:moveTo>
                <a:lnTo>
                  <a:pt x="0" y="0"/>
                </a:lnTo>
                <a:lnTo>
                  <a:pt x="0" y="576072"/>
                </a:lnTo>
                <a:lnTo>
                  <a:pt x="719328" y="576072"/>
                </a:lnTo>
                <a:lnTo>
                  <a:pt x="7193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84882" y="4437126"/>
            <a:ext cx="719455" cy="576580"/>
          </a:xfrm>
          <a:prstGeom prst="rect">
            <a:avLst/>
          </a:prstGeom>
          <a:ln w="25908">
            <a:solidFill>
              <a:srgbClr val="2C2CB8"/>
            </a:solidFill>
          </a:ln>
        </p:spPr>
        <p:txBody>
          <a:bodyPr vert="horz" wrap="square" lIns="0" tIns="11049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870"/>
              </a:spcBef>
            </a:pPr>
            <a:r>
              <a:rPr sz="2000" spc="-5" dirty="0">
                <a:latin typeface="Times New Roman"/>
                <a:cs typeface="Times New Roman"/>
              </a:rPr>
              <a:t>R1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04210" y="4437126"/>
            <a:ext cx="1080770" cy="576580"/>
          </a:xfrm>
          <a:prstGeom prst="rect">
            <a:avLst/>
          </a:prstGeom>
          <a:ln w="25907">
            <a:solidFill>
              <a:srgbClr val="2C2CB8"/>
            </a:solidFill>
          </a:ln>
        </p:spPr>
        <p:txBody>
          <a:bodyPr vert="horz" wrap="square" lIns="0" tIns="11049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870"/>
              </a:spcBef>
            </a:pPr>
            <a:r>
              <a:rPr sz="2000" dirty="0">
                <a:latin typeface="Times New Roman"/>
                <a:cs typeface="Times New Roman"/>
              </a:rPr>
              <a:t>São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Paulo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993392" y="3398507"/>
            <a:ext cx="931544" cy="1216660"/>
            <a:chOff x="1993392" y="3398507"/>
            <a:chExt cx="931544" cy="1216660"/>
          </a:xfrm>
        </p:grpSpPr>
        <p:sp>
          <p:nvSpPr>
            <p:cNvPr id="26" name="object 26"/>
            <p:cNvSpPr/>
            <p:nvPr/>
          </p:nvSpPr>
          <p:spPr>
            <a:xfrm>
              <a:off x="1993392" y="3398507"/>
              <a:ext cx="931151" cy="12161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36572" y="3418712"/>
              <a:ext cx="735965" cy="1019175"/>
            </a:xfrm>
            <a:custGeom>
              <a:avLst/>
              <a:gdLst/>
              <a:ahLst/>
              <a:cxnLst/>
              <a:rect l="l" t="t" r="r" b="b"/>
              <a:pathLst>
                <a:path w="735964" h="1019175">
                  <a:moveTo>
                    <a:pt x="653637" y="937240"/>
                  </a:moveTo>
                  <a:lnTo>
                    <a:pt x="622680" y="959357"/>
                  </a:lnTo>
                  <a:lnTo>
                    <a:pt x="735583" y="1019175"/>
                  </a:lnTo>
                  <a:lnTo>
                    <a:pt x="725092" y="952754"/>
                  </a:lnTo>
                  <a:lnTo>
                    <a:pt x="664717" y="952754"/>
                  </a:lnTo>
                  <a:lnTo>
                    <a:pt x="653637" y="937240"/>
                  </a:lnTo>
                  <a:close/>
                </a:path>
                <a:path w="735964" h="1019175">
                  <a:moveTo>
                    <a:pt x="684664" y="915072"/>
                  </a:moveTo>
                  <a:lnTo>
                    <a:pt x="653637" y="937240"/>
                  </a:lnTo>
                  <a:lnTo>
                    <a:pt x="664717" y="952754"/>
                  </a:lnTo>
                  <a:lnTo>
                    <a:pt x="695705" y="930529"/>
                  </a:lnTo>
                  <a:lnTo>
                    <a:pt x="684664" y="915072"/>
                  </a:lnTo>
                  <a:close/>
                </a:path>
                <a:path w="735964" h="1019175">
                  <a:moveTo>
                    <a:pt x="715644" y="892937"/>
                  </a:moveTo>
                  <a:lnTo>
                    <a:pt x="684664" y="915072"/>
                  </a:lnTo>
                  <a:lnTo>
                    <a:pt x="695705" y="930529"/>
                  </a:lnTo>
                  <a:lnTo>
                    <a:pt x="664717" y="952754"/>
                  </a:lnTo>
                  <a:lnTo>
                    <a:pt x="725092" y="952754"/>
                  </a:lnTo>
                  <a:lnTo>
                    <a:pt x="715644" y="892937"/>
                  </a:lnTo>
                  <a:close/>
                </a:path>
                <a:path w="735964" h="1019175">
                  <a:moveTo>
                    <a:pt x="30987" y="0"/>
                  </a:moveTo>
                  <a:lnTo>
                    <a:pt x="0" y="22098"/>
                  </a:lnTo>
                  <a:lnTo>
                    <a:pt x="653637" y="937240"/>
                  </a:lnTo>
                  <a:lnTo>
                    <a:pt x="684664" y="915072"/>
                  </a:lnTo>
                  <a:lnTo>
                    <a:pt x="309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262884" y="2991611"/>
            <a:ext cx="1379220" cy="1800225"/>
            <a:chOff x="3262884" y="2991611"/>
            <a:chExt cx="1379220" cy="1800225"/>
          </a:xfrm>
        </p:grpSpPr>
        <p:sp>
          <p:nvSpPr>
            <p:cNvPr id="29" name="object 29"/>
            <p:cNvSpPr/>
            <p:nvPr/>
          </p:nvSpPr>
          <p:spPr>
            <a:xfrm>
              <a:off x="3262884" y="2991611"/>
              <a:ext cx="1379219" cy="17998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20618" y="3069335"/>
              <a:ext cx="1184275" cy="1660525"/>
            </a:xfrm>
            <a:custGeom>
              <a:avLst/>
              <a:gdLst/>
              <a:ahLst/>
              <a:cxnLst/>
              <a:rect l="l" t="t" r="r" b="b"/>
              <a:pathLst>
                <a:path w="1184275" h="1660525">
                  <a:moveTo>
                    <a:pt x="1145667" y="1622297"/>
                  </a:moveTo>
                  <a:lnTo>
                    <a:pt x="936117" y="1622297"/>
                  </a:lnTo>
                  <a:lnTo>
                    <a:pt x="936117" y="1660397"/>
                  </a:lnTo>
                  <a:lnTo>
                    <a:pt x="1164717" y="1660397"/>
                  </a:lnTo>
                  <a:lnTo>
                    <a:pt x="1172140" y="1658903"/>
                  </a:lnTo>
                  <a:lnTo>
                    <a:pt x="1178194" y="1654825"/>
                  </a:lnTo>
                  <a:lnTo>
                    <a:pt x="1182272" y="1648771"/>
                  </a:lnTo>
                  <a:lnTo>
                    <a:pt x="1183767" y="1641347"/>
                  </a:lnTo>
                  <a:lnTo>
                    <a:pt x="1145667" y="1641347"/>
                  </a:lnTo>
                  <a:lnTo>
                    <a:pt x="1145667" y="1622297"/>
                  </a:lnTo>
                  <a:close/>
                </a:path>
                <a:path w="1184275" h="1660525">
                  <a:moveTo>
                    <a:pt x="1145667" y="57150"/>
                  </a:moveTo>
                  <a:lnTo>
                    <a:pt x="1145667" y="1641347"/>
                  </a:lnTo>
                  <a:lnTo>
                    <a:pt x="1164717" y="1622297"/>
                  </a:lnTo>
                  <a:lnTo>
                    <a:pt x="1183767" y="1622298"/>
                  </a:lnTo>
                  <a:lnTo>
                    <a:pt x="1183767" y="76200"/>
                  </a:lnTo>
                  <a:lnTo>
                    <a:pt x="1164717" y="76200"/>
                  </a:lnTo>
                  <a:lnTo>
                    <a:pt x="1145667" y="57150"/>
                  </a:lnTo>
                  <a:close/>
                </a:path>
                <a:path w="1184275" h="1660525">
                  <a:moveTo>
                    <a:pt x="1183767" y="1622298"/>
                  </a:moveTo>
                  <a:lnTo>
                    <a:pt x="1164717" y="1622297"/>
                  </a:lnTo>
                  <a:lnTo>
                    <a:pt x="1145667" y="1641347"/>
                  </a:lnTo>
                  <a:lnTo>
                    <a:pt x="1183767" y="1641347"/>
                  </a:lnTo>
                  <a:lnTo>
                    <a:pt x="1183767" y="1622298"/>
                  </a:lnTo>
                  <a:close/>
                </a:path>
                <a:path w="1184275" h="1660525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1184275" h="1660525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1184275" h="1660525">
                  <a:moveTo>
                    <a:pt x="1164717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1145667" y="76200"/>
                  </a:lnTo>
                  <a:lnTo>
                    <a:pt x="1145667" y="57150"/>
                  </a:lnTo>
                  <a:lnTo>
                    <a:pt x="1183767" y="57150"/>
                  </a:lnTo>
                  <a:lnTo>
                    <a:pt x="1182272" y="49726"/>
                  </a:lnTo>
                  <a:lnTo>
                    <a:pt x="1178194" y="43672"/>
                  </a:lnTo>
                  <a:lnTo>
                    <a:pt x="1172140" y="39594"/>
                  </a:lnTo>
                  <a:lnTo>
                    <a:pt x="1164717" y="38100"/>
                  </a:lnTo>
                  <a:close/>
                </a:path>
                <a:path w="1184275" h="1660525">
                  <a:moveTo>
                    <a:pt x="1183767" y="57150"/>
                  </a:moveTo>
                  <a:lnTo>
                    <a:pt x="1145667" y="57150"/>
                  </a:lnTo>
                  <a:lnTo>
                    <a:pt x="1164717" y="76200"/>
                  </a:lnTo>
                  <a:lnTo>
                    <a:pt x="1183767" y="76200"/>
                  </a:lnTo>
                  <a:lnTo>
                    <a:pt x="1183767" y="571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24276"/>
            <a:ext cx="3777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 em</a:t>
            </a:r>
            <a:r>
              <a:rPr spc="-50" dirty="0"/>
              <a:t> </a:t>
            </a:r>
            <a:r>
              <a:rPr spc="-5" dirty="0"/>
              <a:t>Rede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155" cy="198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Desvantagem: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5F5F5F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 marL="756285" marR="5080" lvl="1" indent="-287020" algn="just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Assim como 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modelo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hierárquico, 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modelo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em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rede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é orientado 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registro, ou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seja, qualquer acesso à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base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dados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é feito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em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registro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cada</a:t>
            </a:r>
            <a:r>
              <a:rPr sz="2400" i="1" spc="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vez.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012952"/>
            <a:ext cx="8987790" cy="3915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89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Introduzido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pelo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pesquisador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 IBM,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Edward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Codd.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2900" dirty="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Este modelo baseia-se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teoria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matemática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conjuntos.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2900" dirty="0">
              <a:latin typeface="Verdana"/>
              <a:cs typeface="Verdana"/>
            </a:endParaRPr>
          </a:p>
          <a:p>
            <a:pPr marL="355600" marR="5715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mais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flexível e adequado ao solucionar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vários problemas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que se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colocam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nível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  concepção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implementação da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base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spc="1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dados.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612444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114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</a:t>
            </a:r>
            <a:r>
              <a:rPr spc="-40" dirty="0"/>
              <a:t> </a:t>
            </a:r>
            <a:r>
              <a:rPr spc="-10" dirty="0"/>
              <a:t>Relacional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89352" y="1262380"/>
          <a:ext cx="4608828" cy="1154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4339"/>
                <a:gridCol w="929639"/>
                <a:gridCol w="774700"/>
                <a:gridCol w="1200150"/>
              </a:tblGrid>
              <a:tr h="362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Cod_Cliente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Nome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Cidade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</a:tr>
              <a:tr h="4292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Maria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R1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São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Paulo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</a:tr>
              <a:tr h="3628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João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R3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Jundiaí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597204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114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</a:t>
            </a:r>
            <a:r>
              <a:rPr spc="-40" dirty="0"/>
              <a:t> </a:t>
            </a:r>
            <a:r>
              <a:rPr spc="-10" dirty="0"/>
              <a:t>Relacional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9223" y="3494659"/>
          <a:ext cx="2520314" cy="1478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950"/>
                <a:gridCol w="1015364"/>
              </a:tblGrid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Num_CC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20121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550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24241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1200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20578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2000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429758" y="3494659"/>
          <a:ext cx="3240404" cy="1478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845"/>
                <a:gridCol w="1305559"/>
              </a:tblGrid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Cod_Cliente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Num_CC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20121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24241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20578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274823" y="787400"/>
            <a:ext cx="906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Cliente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406" y="2948178"/>
            <a:ext cx="753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Conta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3854" y="2948178"/>
            <a:ext cx="1788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Cliente_Con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012952"/>
            <a:ext cx="8987790" cy="3915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estrutura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fundamental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modelo relacional é  a relação</a:t>
            </a:r>
            <a:r>
              <a:rPr sz="2800" i="1" spc="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(tabela).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2900">
              <a:latin typeface="Verdana"/>
              <a:cs typeface="Verdana"/>
            </a:endParaRPr>
          </a:p>
          <a:p>
            <a:pPr marL="355600" marR="635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relação é constituída por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ou mais  atributos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(campos)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traduzem o tipo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dados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armazenar.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290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Cada instância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 relação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- linha é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chamada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tupla</a:t>
            </a:r>
            <a:r>
              <a:rPr sz="2800" i="1" spc="1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(registro).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114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</a:t>
            </a:r>
            <a:r>
              <a:rPr spc="-40" dirty="0"/>
              <a:t> </a:t>
            </a:r>
            <a:r>
              <a:rPr spc="-10" dirty="0"/>
              <a:t>Relacional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012952"/>
            <a:ext cx="8987790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Este modelo requer que algumas restrições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às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tabelas sejam impostas a fim de eliminar  alguns aspectos</a:t>
            </a:r>
            <a:r>
              <a:rPr sz="2800" i="1" spc="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indesejáveis.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6985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restrições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são denominadas restrições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integridade.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37088"/>
            <a:ext cx="597204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114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</a:t>
            </a:r>
            <a:r>
              <a:rPr spc="-40" dirty="0"/>
              <a:t> </a:t>
            </a:r>
            <a:r>
              <a:rPr spc="-10" dirty="0"/>
              <a:t>Relacional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0"/>
            <a:ext cx="4324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Dado x</a:t>
            </a:r>
            <a:r>
              <a:rPr spc="-85" dirty="0"/>
              <a:t> </a:t>
            </a:r>
            <a:r>
              <a:rPr spc="-5" dirty="0"/>
              <a:t>Informação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74252" y="6673182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155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Dados: Dado é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elemento que mantém a  sua forma bruta(texto, imagens, sons, etc),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ou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seja, o dado sozinho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levará a compreender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determinada</a:t>
            </a:r>
            <a:r>
              <a:rPr sz="2800" i="1" spc="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situação.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3850" dirty="0">
              <a:latin typeface="Verdana"/>
              <a:cs typeface="Verdana"/>
            </a:endParaRPr>
          </a:p>
          <a:p>
            <a:pPr marL="355600" marR="6985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Informação: é o resultado do processamento,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manipulação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organização de</a:t>
            </a:r>
            <a:r>
              <a:rPr sz="2800" i="1" spc="13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dados.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0600" y="0"/>
            <a:ext cx="6202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Exemplo </a:t>
            </a:r>
            <a:r>
              <a:rPr spc="-5" dirty="0"/>
              <a:t>– BD</a:t>
            </a:r>
            <a:r>
              <a:rPr spc="15" dirty="0"/>
              <a:t> </a:t>
            </a:r>
            <a:r>
              <a:rPr spc="-5" dirty="0"/>
              <a:t>Universidade</a:t>
            </a:r>
          </a:p>
        </p:txBody>
      </p:sp>
      <p:sp>
        <p:nvSpPr>
          <p:cNvPr id="3" name="object 3"/>
          <p:cNvSpPr/>
          <p:nvPr/>
        </p:nvSpPr>
        <p:spPr>
          <a:xfrm>
            <a:off x="179831" y="3573779"/>
            <a:ext cx="8604504" cy="2033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124455" y="1155191"/>
            <a:ext cx="5195570" cy="2306320"/>
            <a:chOff x="2124455" y="1155191"/>
            <a:chExt cx="5195570" cy="2306320"/>
          </a:xfrm>
        </p:grpSpPr>
        <p:sp>
          <p:nvSpPr>
            <p:cNvPr id="5" name="object 5"/>
            <p:cNvSpPr/>
            <p:nvPr/>
          </p:nvSpPr>
          <p:spPr>
            <a:xfrm>
              <a:off x="2124455" y="1842515"/>
              <a:ext cx="5195316" cy="16184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01695" y="1155191"/>
              <a:ext cx="2249424" cy="14401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59430" y="1178432"/>
              <a:ext cx="2052955" cy="1243330"/>
            </a:xfrm>
            <a:custGeom>
              <a:avLst/>
              <a:gdLst/>
              <a:ahLst/>
              <a:cxnLst/>
              <a:rect l="l" t="t" r="r" b="b"/>
              <a:pathLst>
                <a:path w="2052954" h="1243330">
                  <a:moveTo>
                    <a:pt x="65150" y="1136014"/>
                  </a:moveTo>
                  <a:lnTo>
                    <a:pt x="57276" y="1138301"/>
                  </a:lnTo>
                  <a:lnTo>
                    <a:pt x="53847" y="1144524"/>
                  </a:lnTo>
                  <a:lnTo>
                    <a:pt x="0" y="1242949"/>
                  </a:lnTo>
                  <a:lnTo>
                    <a:pt x="119252" y="1241297"/>
                  </a:lnTo>
                  <a:lnTo>
                    <a:pt x="119749" y="1240789"/>
                  </a:lnTo>
                  <a:lnTo>
                    <a:pt x="28575" y="1240789"/>
                  </a:lnTo>
                  <a:lnTo>
                    <a:pt x="15239" y="1218691"/>
                  </a:lnTo>
                  <a:lnTo>
                    <a:pt x="56291" y="1193978"/>
                  </a:lnTo>
                  <a:lnTo>
                    <a:pt x="80009" y="1150746"/>
                  </a:lnTo>
                  <a:lnTo>
                    <a:pt x="77724" y="1142872"/>
                  </a:lnTo>
                  <a:lnTo>
                    <a:pt x="71374" y="1139443"/>
                  </a:lnTo>
                  <a:lnTo>
                    <a:pt x="65150" y="1136014"/>
                  </a:lnTo>
                  <a:close/>
                </a:path>
                <a:path w="2052954" h="1243330">
                  <a:moveTo>
                    <a:pt x="56291" y="1193978"/>
                  </a:moveTo>
                  <a:lnTo>
                    <a:pt x="15239" y="1218691"/>
                  </a:lnTo>
                  <a:lnTo>
                    <a:pt x="28575" y="1240789"/>
                  </a:lnTo>
                  <a:lnTo>
                    <a:pt x="36591" y="1235964"/>
                  </a:lnTo>
                  <a:lnTo>
                    <a:pt x="33274" y="1235964"/>
                  </a:lnTo>
                  <a:lnTo>
                    <a:pt x="21843" y="1216787"/>
                  </a:lnTo>
                  <a:lnTo>
                    <a:pt x="43958" y="1216474"/>
                  </a:lnTo>
                  <a:lnTo>
                    <a:pt x="56291" y="1193978"/>
                  </a:lnTo>
                  <a:close/>
                </a:path>
                <a:path w="2052954" h="1243330">
                  <a:moveTo>
                    <a:pt x="118871" y="1215389"/>
                  </a:moveTo>
                  <a:lnTo>
                    <a:pt x="69566" y="1216112"/>
                  </a:lnTo>
                  <a:lnTo>
                    <a:pt x="28575" y="1240789"/>
                  </a:lnTo>
                  <a:lnTo>
                    <a:pt x="119749" y="1240789"/>
                  </a:lnTo>
                  <a:lnTo>
                    <a:pt x="124968" y="1235455"/>
                  </a:lnTo>
                  <a:lnTo>
                    <a:pt x="124840" y="1228343"/>
                  </a:lnTo>
                  <a:lnTo>
                    <a:pt x="124840" y="1221104"/>
                  </a:lnTo>
                  <a:lnTo>
                    <a:pt x="118871" y="1215389"/>
                  </a:lnTo>
                  <a:close/>
                </a:path>
                <a:path w="2052954" h="1243330">
                  <a:moveTo>
                    <a:pt x="43958" y="1216474"/>
                  </a:moveTo>
                  <a:lnTo>
                    <a:pt x="21843" y="1216787"/>
                  </a:lnTo>
                  <a:lnTo>
                    <a:pt x="33274" y="1235964"/>
                  </a:lnTo>
                  <a:lnTo>
                    <a:pt x="43958" y="1216474"/>
                  </a:lnTo>
                  <a:close/>
                </a:path>
                <a:path w="2052954" h="1243330">
                  <a:moveTo>
                    <a:pt x="69566" y="1216112"/>
                  </a:moveTo>
                  <a:lnTo>
                    <a:pt x="43958" y="1216474"/>
                  </a:lnTo>
                  <a:lnTo>
                    <a:pt x="33274" y="1235964"/>
                  </a:lnTo>
                  <a:lnTo>
                    <a:pt x="36591" y="1235964"/>
                  </a:lnTo>
                  <a:lnTo>
                    <a:pt x="69566" y="1216112"/>
                  </a:lnTo>
                  <a:close/>
                </a:path>
                <a:path w="2052954" h="1243330">
                  <a:moveTo>
                    <a:pt x="2039620" y="0"/>
                  </a:moveTo>
                  <a:lnTo>
                    <a:pt x="56291" y="1193978"/>
                  </a:lnTo>
                  <a:lnTo>
                    <a:pt x="43958" y="1216474"/>
                  </a:lnTo>
                  <a:lnTo>
                    <a:pt x="69566" y="1216112"/>
                  </a:lnTo>
                  <a:lnTo>
                    <a:pt x="2052955" y="22097"/>
                  </a:lnTo>
                  <a:lnTo>
                    <a:pt x="2039620" y="0"/>
                  </a:lnTo>
                  <a:close/>
                </a:path>
              </a:pathLst>
            </a:custGeom>
            <a:solidFill>
              <a:srgbClr val="2C2C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26991" y="1159763"/>
              <a:ext cx="1027188" cy="14356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84726" y="1182242"/>
              <a:ext cx="831850" cy="1239520"/>
            </a:xfrm>
            <a:custGeom>
              <a:avLst/>
              <a:gdLst/>
              <a:ahLst/>
              <a:cxnLst/>
              <a:rect l="l" t="t" r="r" b="b"/>
              <a:pathLst>
                <a:path w="831850" h="1239520">
                  <a:moveTo>
                    <a:pt x="13208" y="1114552"/>
                  </a:moveTo>
                  <a:lnTo>
                    <a:pt x="7112" y="1120013"/>
                  </a:lnTo>
                  <a:lnTo>
                    <a:pt x="6603" y="1127252"/>
                  </a:lnTo>
                  <a:lnTo>
                    <a:pt x="0" y="1239139"/>
                  </a:lnTo>
                  <a:lnTo>
                    <a:pt x="28808" y="1225042"/>
                  </a:lnTo>
                  <a:lnTo>
                    <a:pt x="25019" y="1225042"/>
                  </a:lnTo>
                  <a:lnTo>
                    <a:pt x="3428" y="1210564"/>
                  </a:lnTo>
                  <a:lnTo>
                    <a:pt x="30024" y="1170647"/>
                  </a:lnTo>
                  <a:lnTo>
                    <a:pt x="32593" y="1127252"/>
                  </a:lnTo>
                  <a:lnTo>
                    <a:pt x="32893" y="1121664"/>
                  </a:lnTo>
                  <a:lnTo>
                    <a:pt x="27559" y="1115441"/>
                  </a:lnTo>
                  <a:lnTo>
                    <a:pt x="20320" y="1115060"/>
                  </a:lnTo>
                  <a:lnTo>
                    <a:pt x="13208" y="1114552"/>
                  </a:lnTo>
                  <a:close/>
                </a:path>
                <a:path w="831850" h="1239520">
                  <a:moveTo>
                    <a:pt x="30024" y="1170647"/>
                  </a:moveTo>
                  <a:lnTo>
                    <a:pt x="3428" y="1210564"/>
                  </a:lnTo>
                  <a:lnTo>
                    <a:pt x="25019" y="1225042"/>
                  </a:lnTo>
                  <a:lnTo>
                    <a:pt x="29333" y="1218565"/>
                  </a:lnTo>
                  <a:lnTo>
                    <a:pt x="27177" y="1218565"/>
                  </a:lnTo>
                  <a:lnTo>
                    <a:pt x="8509" y="1206119"/>
                  </a:lnTo>
                  <a:lnTo>
                    <a:pt x="28497" y="1196360"/>
                  </a:lnTo>
                  <a:lnTo>
                    <a:pt x="30024" y="1170647"/>
                  </a:lnTo>
                  <a:close/>
                </a:path>
                <a:path w="831850" h="1239520">
                  <a:moveTo>
                    <a:pt x="95758" y="1163447"/>
                  </a:moveTo>
                  <a:lnTo>
                    <a:pt x="89408" y="1166622"/>
                  </a:lnTo>
                  <a:lnTo>
                    <a:pt x="51659" y="1185051"/>
                  </a:lnTo>
                  <a:lnTo>
                    <a:pt x="25019" y="1225042"/>
                  </a:lnTo>
                  <a:lnTo>
                    <a:pt x="28808" y="1225042"/>
                  </a:lnTo>
                  <a:lnTo>
                    <a:pt x="107187" y="1186688"/>
                  </a:lnTo>
                  <a:lnTo>
                    <a:pt x="109854" y="1178941"/>
                  </a:lnTo>
                  <a:lnTo>
                    <a:pt x="106679" y="1172591"/>
                  </a:lnTo>
                  <a:lnTo>
                    <a:pt x="103504" y="1166114"/>
                  </a:lnTo>
                  <a:lnTo>
                    <a:pt x="95758" y="1163447"/>
                  </a:lnTo>
                  <a:close/>
                </a:path>
                <a:path w="831850" h="1239520">
                  <a:moveTo>
                    <a:pt x="28497" y="1196360"/>
                  </a:moveTo>
                  <a:lnTo>
                    <a:pt x="8509" y="1206119"/>
                  </a:lnTo>
                  <a:lnTo>
                    <a:pt x="27177" y="1218565"/>
                  </a:lnTo>
                  <a:lnTo>
                    <a:pt x="28497" y="1196360"/>
                  </a:lnTo>
                  <a:close/>
                </a:path>
                <a:path w="831850" h="1239520">
                  <a:moveTo>
                    <a:pt x="51659" y="1185051"/>
                  </a:moveTo>
                  <a:lnTo>
                    <a:pt x="28497" y="1196360"/>
                  </a:lnTo>
                  <a:lnTo>
                    <a:pt x="27177" y="1218565"/>
                  </a:lnTo>
                  <a:lnTo>
                    <a:pt x="29333" y="1218565"/>
                  </a:lnTo>
                  <a:lnTo>
                    <a:pt x="51659" y="1185051"/>
                  </a:lnTo>
                  <a:close/>
                </a:path>
                <a:path w="831850" h="1239520">
                  <a:moveTo>
                    <a:pt x="810006" y="0"/>
                  </a:moveTo>
                  <a:lnTo>
                    <a:pt x="30024" y="1170647"/>
                  </a:lnTo>
                  <a:lnTo>
                    <a:pt x="28497" y="1196360"/>
                  </a:lnTo>
                  <a:lnTo>
                    <a:pt x="51659" y="1185051"/>
                  </a:lnTo>
                  <a:lnTo>
                    <a:pt x="831469" y="14478"/>
                  </a:lnTo>
                  <a:lnTo>
                    <a:pt x="810006" y="0"/>
                  </a:lnTo>
                  <a:close/>
                </a:path>
              </a:pathLst>
            </a:custGeom>
            <a:solidFill>
              <a:srgbClr val="2C2C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53583" y="1158239"/>
              <a:ext cx="1120139" cy="13472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96001" y="1181353"/>
              <a:ext cx="924560" cy="1151255"/>
            </a:xfrm>
            <a:custGeom>
              <a:avLst/>
              <a:gdLst/>
              <a:ahLst/>
              <a:cxnLst/>
              <a:rect l="l" t="t" r="r" b="b"/>
              <a:pathLst>
                <a:path w="924560" h="1151255">
                  <a:moveTo>
                    <a:pt x="822578" y="1084072"/>
                  </a:moveTo>
                  <a:lnTo>
                    <a:pt x="815086" y="1087374"/>
                  </a:lnTo>
                  <a:lnTo>
                    <a:pt x="812546" y="1094105"/>
                  </a:lnTo>
                  <a:lnTo>
                    <a:pt x="809878" y="1100709"/>
                  </a:lnTo>
                  <a:lnTo>
                    <a:pt x="813181" y="1108202"/>
                  </a:lnTo>
                  <a:lnTo>
                    <a:pt x="819912" y="1110869"/>
                  </a:lnTo>
                  <a:lnTo>
                    <a:pt x="924560" y="1151128"/>
                  </a:lnTo>
                  <a:lnTo>
                    <a:pt x="922797" y="1139190"/>
                  </a:lnTo>
                  <a:lnTo>
                    <a:pt x="898398" y="1139190"/>
                  </a:lnTo>
                  <a:lnTo>
                    <a:pt x="868429" y="1101731"/>
                  </a:lnTo>
                  <a:lnTo>
                    <a:pt x="822578" y="1084072"/>
                  </a:lnTo>
                  <a:close/>
                </a:path>
                <a:path w="924560" h="1151255">
                  <a:moveTo>
                    <a:pt x="868429" y="1101731"/>
                  </a:moveTo>
                  <a:lnTo>
                    <a:pt x="898398" y="1139190"/>
                  </a:lnTo>
                  <a:lnTo>
                    <a:pt x="906238" y="1132967"/>
                  </a:lnTo>
                  <a:lnTo>
                    <a:pt x="895731" y="1132967"/>
                  </a:lnTo>
                  <a:lnTo>
                    <a:pt x="892470" y="1110991"/>
                  </a:lnTo>
                  <a:lnTo>
                    <a:pt x="868429" y="1101731"/>
                  </a:lnTo>
                  <a:close/>
                </a:path>
                <a:path w="924560" h="1151255">
                  <a:moveTo>
                    <a:pt x="900557" y="1028192"/>
                  </a:moveTo>
                  <a:lnTo>
                    <a:pt x="893445" y="1029208"/>
                  </a:lnTo>
                  <a:lnTo>
                    <a:pt x="886460" y="1030351"/>
                  </a:lnTo>
                  <a:lnTo>
                    <a:pt x="881507" y="1036955"/>
                  </a:lnTo>
                  <a:lnTo>
                    <a:pt x="882523" y="1043940"/>
                  </a:lnTo>
                  <a:lnTo>
                    <a:pt x="888692" y="1085527"/>
                  </a:lnTo>
                  <a:lnTo>
                    <a:pt x="918718" y="1123061"/>
                  </a:lnTo>
                  <a:lnTo>
                    <a:pt x="898398" y="1139190"/>
                  </a:lnTo>
                  <a:lnTo>
                    <a:pt x="922797" y="1139190"/>
                  </a:lnTo>
                  <a:lnTo>
                    <a:pt x="908176" y="1040130"/>
                  </a:lnTo>
                  <a:lnTo>
                    <a:pt x="907161" y="1033145"/>
                  </a:lnTo>
                  <a:lnTo>
                    <a:pt x="900557" y="1028192"/>
                  </a:lnTo>
                  <a:close/>
                </a:path>
                <a:path w="924560" h="1151255">
                  <a:moveTo>
                    <a:pt x="892470" y="1110991"/>
                  </a:moveTo>
                  <a:lnTo>
                    <a:pt x="895731" y="1132967"/>
                  </a:lnTo>
                  <a:lnTo>
                    <a:pt x="913257" y="1118997"/>
                  </a:lnTo>
                  <a:lnTo>
                    <a:pt x="892470" y="1110991"/>
                  </a:lnTo>
                  <a:close/>
                </a:path>
                <a:path w="924560" h="1151255">
                  <a:moveTo>
                    <a:pt x="888692" y="1085527"/>
                  </a:moveTo>
                  <a:lnTo>
                    <a:pt x="892470" y="1110991"/>
                  </a:lnTo>
                  <a:lnTo>
                    <a:pt x="913257" y="1118997"/>
                  </a:lnTo>
                  <a:lnTo>
                    <a:pt x="895731" y="1132967"/>
                  </a:lnTo>
                  <a:lnTo>
                    <a:pt x="906238" y="1132967"/>
                  </a:lnTo>
                  <a:lnTo>
                    <a:pt x="918718" y="1123061"/>
                  </a:lnTo>
                  <a:lnTo>
                    <a:pt x="888692" y="1085527"/>
                  </a:lnTo>
                  <a:close/>
                </a:path>
                <a:path w="924560" h="1151255">
                  <a:moveTo>
                    <a:pt x="20320" y="0"/>
                  </a:moveTo>
                  <a:lnTo>
                    <a:pt x="0" y="16256"/>
                  </a:lnTo>
                  <a:lnTo>
                    <a:pt x="868429" y="1101731"/>
                  </a:lnTo>
                  <a:lnTo>
                    <a:pt x="892470" y="1110991"/>
                  </a:lnTo>
                  <a:lnTo>
                    <a:pt x="888692" y="1085527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2C2C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56632" y="1155191"/>
              <a:ext cx="2183891" cy="13502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99685" y="1178305"/>
              <a:ext cx="1988185" cy="1155065"/>
            </a:xfrm>
            <a:custGeom>
              <a:avLst/>
              <a:gdLst/>
              <a:ahLst/>
              <a:cxnLst/>
              <a:rect l="l" t="t" r="r" b="b"/>
              <a:pathLst>
                <a:path w="1988184" h="1155064">
                  <a:moveTo>
                    <a:pt x="1917501" y="1128597"/>
                  </a:moveTo>
                  <a:lnTo>
                    <a:pt x="1875409" y="1128776"/>
                  </a:lnTo>
                  <a:lnTo>
                    <a:pt x="1868296" y="1128903"/>
                  </a:lnTo>
                  <a:lnTo>
                    <a:pt x="1862455" y="1134745"/>
                  </a:lnTo>
                  <a:lnTo>
                    <a:pt x="1862582" y="1148969"/>
                  </a:lnTo>
                  <a:lnTo>
                    <a:pt x="1868423" y="1154811"/>
                  </a:lnTo>
                  <a:lnTo>
                    <a:pt x="1875536" y="1154684"/>
                  </a:lnTo>
                  <a:lnTo>
                    <a:pt x="1987676" y="1154176"/>
                  </a:lnTo>
                  <a:lnTo>
                    <a:pt x="1986734" y="1152525"/>
                  </a:lnTo>
                  <a:lnTo>
                    <a:pt x="1958974" y="1152525"/>
                  </a:lnTo>
                  <a:lnTo>
                    <a:pt x="1917501" y="1128597"/>
                  </a:lnTo>
                  <a:close/>
                </a:path>
                <a:path w="1988184" h="1155064">
                  <a:moveTo>
                    <a:pt x="1943112" y="1128489"/>
                  </a:moveTo>
                  <a:lnTo>
                    <a:pt x="1917501" y="1128597"/>
                  </a:lnTo>
                  <a:lnTo>
                    <a:pt x="1958974" y="1152525"/>
                  </a:lnTo>
                  <a:lnTo>
                    <a:pt x="1961698" y="1147826"/>
                  </a:lnTo>
                  <a:lnTo>
                    <a:pt x="1954148" y="1147826"/>
                  </a:lnTo>
                  <a:lnTo>
                    <a:pt x="1943112" y="1128489"/>
                  </a:lnTo>
                  <a:close/>
                </a:path>
                <a:path w="1988184" h="1155064">
                  <a:moveTo>
                    <a:pt x="1920620" y="1048385"/>
                  </a:moveTo>
                  <a:lnTo>
                    <a:pt x="1908174" y="1055497"/>
                  </a:lnTo>
                  <a:lnTo>
                    <a:pt x="1906015" y="1063498"/>
                  </a:lnTo>
                  <a:lnTo>
                    <a:pt x="1930396" y="1106212"/>
                  </a:lnTo>
                  <a:lnTo>
                    <a:pt x="1971929" y="1130173"/>
                  </a:lnTo>
                  <a:lnTo>
                    <a:pt x="1958974" y="1152525"/>
                  </a:lnTo>
                  <a:lnTo>
                    <a:pt x="1986734" y="1152525"/>
                  </a:lnTo>
                  <a:lnTo>
                    <a:pt x="1928494" y="1050544"/>
                  </a:lnTo>
                  <a:lnTo>
                    <a:pt x="1920620" y="1048385"/>
                  </a:lnTo>
                  <a:close/>
                </a:path>
                <a:path w="1988184" h="1155064">
                  <a:moveTo>
                    <a:pt x="1965451" y="1128395"/>
                  </a:moveTo>
                  <a:lnTo>
                    <a:pt x="1943112" y="1128489"/>
                  </a:lnTo>
                  <a:lnTo>
                    <a:pt x="1954148" y="1147826"/>
                  </a:lnTo>
                  <a:lnTo>
                    <a:pt x="1965451" y="1128395"/>
                  </a:lnTo>
                  <a:close/>
                </a:path>
                <a:path w="1988184" h="1155064">
                  <a:moveTo>
                    <a:pt x="1968847" y="1128395"/>
                  </a:moveTo>
                  <a:lnTo>
                    <a:pt x="1965451" y="1128395"/>
                  </a:lnTo>
                  <a:lnTo>
                    <a:pt x="1954148" y="1147826"/>
                  </a:lnTo>
                  <a:lnTo>
                    <a:pt x="1961698" y="1147826"/>
                  </a:lnTo>
                  <a:lnTo>
                    <a:pt x="1971929" y="1130173"/>
                  </a:lnTo>
                  <a:lnTo>
                    <a:pt x="1968847" y="1128395"/>
                  </a:lnTo>
                  <a:close/>
                </a:path>
                <a:path w="1988184" h="1155064">
                  <a:moveTo>
                    <a:pt x="12953" y="0"/>
                  </a:moveTo>
                  <a:lnTo>
                    <a:pt x="0" y="22352"/>
                  </a:lnTo>
                  <a:lnTo>
                    <a:pt x="1917501" y="1128597"/>
                  </a:lnTo>
                  <a:lnTo>
                    <a:pt x="1943112" y="1128489"/>
                  </a:lnTo>
                  <a:lnTo>
                    <a:pt x="1930396" y="1106212"/>
                  </a:lnTo>
                  <a:lnTo>
                    <a:pt x="12953" y="0"/>
                  </a:lnTo>
                  <a:close/>
                </a:path>
                <a:path w="1988184" h="1155064">
                  <a:moveTo>
                    <a:pt x="1930396" y="1106212"/>
                  </a:moveTo>
                  <a:lnTo>
                    <a:pt x="1943112" y="1128489"/>
                  </a:lnTo>
                  <a:lnTo>
                    <a:pt x="1968847" y="1128395"/>
                  </a:lnTo>
                  <a:lnTo>
                    <a:pt x="1930396" y="1106212"/>
                  </a:lnTo>
                  <a:close/>
                </a:path>
              </a:pathLst>
            </a:custGeom>
            <a:solidFill>
              <a:srgbClr val="2C2C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94150" y="803528"/>
            <a:ext cx="2193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333CC"/>
                </a:solidFill>
                <a:latin typeface="Times New Roman"/>
                <a:cs typeface="Times New Roman"/>
              </a:rPr>
              <a:t>Atributos</a:t>
            </a:r>
            <a:r>
              <a:rPr sz="2000" b="1" spc="-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latin typeface="Times New Roman"/>
                <a:cs typeface="Times New Roman"/>
              </a:rPr>
              <a:t>(Campos)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43555" y="1249692"/>
            <a:ext cx="311150" cy="767080"/>
            <a:chOff x="2543555" y="1249692"/>
            <a:chExt cx="311150" cy="767080"/>
          </a:xfrm>
        </p:grpSpPr>
        <p:sp>
          <p:nvSpPr>
            <p:cNvPr id="16" name="object 16"/>
            <p:cNvSpPr/>
            <p:nvPr/>
          </p:nvSpPr>
          <p:spPr>
            <a:xfrm>
              <a:off x="2543555" y="1249692"/>
              <a:ext cx="310959" cy="76655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41218" y="1271778"/>
              <a:ext cx="120650" cy="571500"/>
            </a:xfrm>
            <a:custGeom>
              <a:avLst/>
              <a:gdLst/>
              <a:ahLst/>
              <a:cxnLst/>
              <a:rect l="l" t="t" r="r" b="b"/>
              <a:pathLst>
                <a:path w="120650" h="571500">
                  <a:moveTo>
                    <a:pt x="14350" y="453389"/>
                  </a:moveTo>
                  <a:lnTo>
                    <a:pt x="8255" y="456946"/>
                  </a:lnTo>
                  <a:lnTo>
                    <a:pt x="2031" y="460501"/>
                  </a:lnTo>
                  <a:lnTo>
                    <a:pt x="0" y="468502"/>
                  </a:lnTo>
                  <a:lnTo>
                    <a:pt x="60070" y="571500"/>
                  </a:lnTo>
                  <a:lnTo>
                    <a:pt x="75033" y="545846"/>
                  </a:lnTo>
                  <a:lnTo>
                    <a:pt x="47117" y="545846"/>
                  </a:lnTo>
                  <a:lnTo>
                    <a:pt x="47117" y="498003"/>
                  </a:lnTo>
                  <a:lnTo>
                    <a:pt x="25907" y="461645"/>
                  </a:lnTo>
                  <a:lnTo>
                    <a:pt x="22351" y="455422"/>
                  </a:lnTo>
                  <a:lnTo>
                    <a:pt x="14350" y="453389"/>
                  </a:lnTo>
                  <a:close/>
                </a:path>
                <a:path w="120650" h="571500">
                  <a:moveTo>
                    <a:pt x="47117" y="498003"/>
                  </a:moveTo>
                  <a:lnTo>
                    <a:pt x="47117" y="545846"/>
                  </a:lnTo>
                  <a:lnTo>
                    <a:pt x="73025" y="545846"/>
                  </a:lnTo>
                  <a:lnTo>
                    <a:pt x="73025" y="539369"/>
                  </a:lnTo>
                  <a:lnTo>
                    <a:pt x="48894" y="539369"/>
                  </a:lnTo>
                  <a:lnTo>
                    <a:pt x="60070" y="520210"/>
                  </a:lnTo>
                  <a:lnTo>
                    <a:pt x="47117" y="498003"/>
                  </a:lnTo>
                  <a:close/>
                </a:path>
                <a:path w="120650" h="571500">
                  <a:moveTo>
                    <a:pt x="105791" y="453389"/>
                  </a:moveTo>
                  <a:lnTo>
                    <a:pt x="97789" y="455422"/>
                  </a:lnTo>
                  <a:lnTo>
                    <a:pt x="94233" y="461645"/>
                  </a:lnTo>
                  <a:lnTo>
                    <a:pt x="73025" y="498003"/>
                  </a:lnTo>
                  <a:lnTo>
                    <a:pt x="73025" y="545846"/>
                  </a:lnTo>
                  <a:lnTo>
                    <a:pt x="75033" y="545846"/>
                  </a:lnTo>
                  <a:lnTo>
                    <a:pt x="120142" y="468502"/>
                  </a:lnTo>
                  <a:lnTo>
                    <a:pt x="118110" y="460501"/>
                  </a:lnTo>
                  <a:lnTo>
                    <a:pt x="111887" y="456946"/>
                  </a:lnTo>
                  <a:lnTo>
                    <a:pt x="105791" y="453389"/>
                  </a:lnTo>
                  <a:close/>
                </a:path>
                <a:path w="120650" h="571500">
                  <a:moveTo>
                    <a:pt x="60070" y="520210"/>
                  </a:moveTo>
                  <a:lnTo>
                    <a:pt x="48894" y="539369"/>
                  </a:lnTo>
                  <a:lnTo>
                    <a:pt x="71247" y="539369"/>
                  </a:lnTo>
                  <a:lnTo>
                    <a:pt x="60070" y="520210"/>
                  </a:lnTo>
                  <a:close/>
                </a:path>
                <a:path w="120650" h="571500">
                  <a:moveTo>
                    <a:pt x="73025" y="498003"/>
                  </a:moveTo>
                  <a:lnTo>
                    <a:pt x="60070" y="520210"/>
                  </a:lnTo>
                  <a:lnTo>
                    <a:pt x="71247" y="539369"/>
                  </a:lnTo>
                  <a:lnTo>
                    <a:pt x="73025" y="539369"/>
                  </a:lnTo>
                  <a:lnTo>
                    <a:pt x="73025" y="498003"/>
                  </a:lnTo>
                  <a:close/>
                </a:path>
                <a:path w="120650" h="571500">
                  <a:moveTo>
                    <a:pt x="73025" y="0"/>
                  </a:moveTo>
                  <a:lnTo>
                    <a:pt x="47117" y="0"/>
                  </a:lnTo>
                  <a:lnTo>
                    <a:pt x="47117" y="498003"/>
                  </a:lnTo>
                  <a:lnTo>
                    <a:pt x="60070" y="520210"/>
                  </a:lnTo>
                  <a:lnTo>
                    <a:pt x="73025" y="498003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778635" y="649605"/>
            <a:ext cx="184403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3555" marR="5080" indent="-49149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Nome da</a:t>
            </a:r>
            <a:r>
              <a:rPr sz="20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relação 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(tabela)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88363" y="2747721"/>
            <a:ext cx="1213485" cy="724535"/>
            <a:chOff x="1388363" y="2747721"/>
            <a:chExt cx="1213485" cy="724535"/>
          </a:xfrm>
        </p:grpSpPr>
        <p:sp>
          <p:nvSpPr>
            <p:cNvPr id="20" name="object 20"/>
            <p:cNvSpPr/>
            <p:nvPr/>
          </p:nvSpPr>
          <p:spPr>
            <a:xfrm>
              <a:off x="1388363" y="2747721"/>
              <a:ext cx="1213103" cy="3932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31035" y="2844927"/>
              <a:ext cx="1017269" cy="238125"/>
            </a:xfrm>
            <a:custGeom>
              <a:avLst/>
              <a:gdLst/>
              <a:ahLst/>
              <a:cxnLst/>
              <a:rect l="l" t="t" r="r" b="b"/>
              <a:pathLst>
                <a:path w="1017269" h="238125">
                  <a:moveTo>
                    <a:pt x="942081" y="41193"/>
                  </a:moveTo>
                  <a:lnTo>
                    <a:pt x="0" y="212217"/>
                  </a:lnTo>
                  <a:lnTo>
                    <a:pt x="4571" y="237617"/>
                  </a:lnTo>
                  <a:lnTo>
                    <a:pt x="946692" y="66586"/>
                  </a:lnTo>
                  <a:lnTo>
                    <a:pt x="966159" y="49942"/>
                  </a:lnTo>
                  <a:lnTo>
                    <a:pt x="942081" y="41193"/>
                  </a:lnTo>
                  <a:close/>
                </a:path>
                <a:path w="1017269" h="238125">
                  <a:moveTo>
                    <a:pt x="994423" y="32638"/>
                  </a:moveTo>
                  <a:lnTo>
                    <a:pt x="989202" y="32638"/>
                  </a:lnTo>
                  <a:lnTo>
                    <a:pt x="993775" y="58038"/>
                  </a:lnTo>
                  <a:lnTo>
                    <a:pt x="946692" y="66586"/>
                  </a:lnTo>
                  <a:lnTo>
                    <a:pt x="909193" y="98678"/>
                  </a:lnTo>
                  <a:lnTo>
                    <a:pt x="908557" y="106807"/>
                  </a:lnTo>
                  <a:lnTo>
                    <a:pt x="917956" y="117728"/>
                  </a:lnTo>
                  <a:lnTo>
                    <a:pt x="926083" y="118363"/>
                  </a:lnTo>
                  <a:lnTo>
                    <a:pt x="1016762" y="40767"/>
                  </a:lnTo>
                  <a:lnTo>
                    <a:pt x="994423" y="32638"/>
                  </a:lnTo>
                  <a:close/>
                </a:path>
                <a:path w="1017269" h="238125">
                  <a:moveTo>
                    <a:pt x="966159" y="49942"/>
                  </a:moveTo>
                  <a:lnTo>
                    <a:pt x="946692" y="66586"/>
                  </a:lnTo>
                  <a:lnTo>
                    <a:pt x="993775" y="58038"/>
                  </a:lnTo>
                  <a:lnTo>
                    <a:pt x="993683" y="57531"/>
                  </a:lnTo>
                  <a:lnTo>
                    <a:pt x="987044" y="57531"/>
                  </a:lnTo>
                  <a:lnTo>
                    <a:pt x="966159" y="49942"/>
                  </a:lnTo>
                  <a:close/>
                </a:path>
                <a:path w="1017269" h="238125">
                  <a:moveTo>
                    <a:pt x="982980" y="35560"/>
                  </a:moveTo>
                  <a:lnTo>
                    <a:pt x="966159" y="49942"/>
                  </a:lnTo>
                  <a:lnTo>
                    <a:pt x="987044" y="57531"/>
                  </a:lnTo>
                  <a:lnTo>
                    <a:pt x="982980" y="35560"/>
                  </a:lnTo>
                  <a:close/>
                </a:path>
                <a:path w="1017269" h="238125">
                  <a:moveTo>
                    <a:pt x="989728" y="35560"/>
                  </a:moveTo>
                  <a:lnTo>
                    <a:pt x="982980" y="35560"/>
                  </a:lnTo>
                  <a:lnTo>
                    <a:pt x="987044" y="57531"/>
                  </a:lnTo>
                  <a:lnTo>
                    <a:pt x="993683" y="57531"/>
                  </a:lnTo>
                  <a:lnTo>
                    <a:pt x="989728" y="35560"/>
                  </a:lnTo>
                  <a:close/>
                </a:path>
                <a:path w="1017269" h="238125">
                  <a:moveTo>
                    <a:pt x="989202" y="32638"/>
                  </a:moveTo>
                  <a:lnTo>
                    <a:pt x="942081" y="41193"/>
                  </a:lnTo>
                  <a:lnTo>
                    <a:pt x="966159" y="49942"/>
                  </a:lnTo>
                  <a:lnTo>
                    <a:pt x="982980" y="35560"/>
                  </a:lnTo>
                  <a:lnTo>
                    <a:pt x="989728" y="35560"/>
                  </a:lnTo>
                  <a:lnTo>
                    <a:pt x="989202" y="32638"/>
                  </a:lnTo>
                  <a:close/>
                </a:path>
                <a:path w="1017269" h="238125">
                  <a:moveTo>
                    <a:pt x="904620" y="0"/>
                  </a:moveTo>
                  <a:lnTo>
                    <a:pt x="897127" y="3428"/>
                  </a:lnTo>
                  <a:lnTo>
                    <a:pt x="892301" y="16890"/>
                  </a:lnTo>
                  <a:lnTo>
                    <a:pt x="895731" y="24384"/>
                  </a:lnTo>
                  <a:lnTo>
                    <a:pt x="942081" y="41193"/>
                  </a:lnTo>
                  <a:lnTo>
                    <a:pt x="989202" y="32638"/>
                  </a:lnTo>
                  <a:lnTo>
                    <a:pt x="994423" y="32638"/>
                  </a:lnTo>
                  <a:lnTo>
                    <a:pt x="90462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88363" y="3034322"/>
              <a:ext cx="1213103" cy="43734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0527" y="3057398"/>
              <a:ext cx="1017269" cy="277495"/>
            </a:xfrm>
            <a:custGeom>
              <a:avLst/>
              <a:gdLst/>
              <a:ahLst/>
              <a:cxnLst/>
              <a:rect l="l" t="t" r="r" b="b"/>
              <a:pathLst>
                <a:path w="1017269" h="277495">
                  <a:moveTo>
                    <a:pt x="942563" y="237743"/>
                  </a:moveTo>
                  <a:lnTo>
                    <a:pt x="895604" y="252602"/>
                  </a:lnTo>
                  <a:lnTo>
                    <a:pt x="891921" y="259841"/>
                  </a:lnTo>
                  <a:lnTo>
                    <a:pt x="896239" y="273557"/>
                  </a:lnTo>
                  <a:lnTo>
                    <a:pt x="903478" y="277367"/>
                  </a:lnTo>
                  <a:lnTo>
                    <a:pt x="995242" y="248285"/>
                  </a:lnTo>
                  <a:lnTo>
                    <a:pt x="989329" y="248285"/>
                  </a:lnTo>
                  <a:lnTo>
                    <a:pt x="942563" y="237743"/>
                  </a:lnTo>
                  <a:close/>
                </a:path>
                <a:path w="1017269" h="277495">
                  <a:moveTo>
                    <a:pt x="967101" y="229978"/>
                  </a:moveTo>
                  <a:lnTo>
                    <a:pt x="942563" y="237743"/>
                  </a:lnTo>
                  <a:lnTo>
                    <a:pt x="989329" y="248285"/>
                  </a:lnTo>
                  <a:lnTo>
                    <a:pt x="990047" y="245110"/>
                  </a:lnTo>
                  <a:lnTo>
                    <a:pt x="983360" y="245110"/>
                  </a:lnTo>
                  <a:lnTo>
                    <a:pt x="967101" y="229978"/>
                  </a:lnTo>
                  <a:close/>
                </a:path>
                <a:path w="1017269" h="277495">
                  <a:moveTo>
                    <a:pt x="929894" y="160019"/>
                  </a:moveTo>
                  <a:lnTo>
                    <a:pt x="921766" y="160274"/>
                  </a:lnTo>
                  <a:lnTo>
                    <a:pt x="916813" y="165480"/>
                  </a:lnTo>
                  <a:lnTo>
                    <a:pt x="911986" y="170814"/>
                  </a:lnTo>
                  <a:lnTo>
                    <a:pt x="912241" y="178942"/>
                  </a:lnTo>
                  <a:lnTo>
                    <a:pt x="948293" y="212474"/>
                  </a:lnTo>
                  <a:lnTo>
                    <a:pt x="995045" y="223012"/>
                  </a:lnTo>
                  <a:lnTo>
                    <a:pt x="989329" y="248285"/>
                  </a:lnTo>
                  <a:lnTo>
                    <a:pt x="995242" y="248285"/>
                  </a:lnTo>
                  <a:lnTo>
                    <a:pt x="1017270" y="241300"/>
                  </a:lnTo>
                  <a:lnTo>
                    <a:pt x="929894" y="160019"/>
                  </a:lnTo>
                  <a:close/>
                </a:path>
                <a:path w="1017269" h="277495">
                  <a:moveTo>
                    <a:pt x="988314" y="223265"/>
                  </a:moveTo>
                  <a:lnTo>
                    <a:pt x="967101" y="229978"/>
                  </a:lnTo>
                  <a:lnTo>
                    <a:pt x="983360" y="245110"/>
                  </a:lnTo>
                  <a:lnTo>
                    <a:pt x="988314" y="223265"/>
                  </a:lnTo>
                  <a:close/>
                </a:path>
                <a:path w="1017269" h="277495">
                  <a:moveTo>
                    <a:pt x="994987" y="223265"/>
                  </a:moveTo>
                  <a:lnTo>
                    <a:pt x="988314" y="223265"/>
                  </a:lnTo>
                  <a:lnTo>
                    <a:pt x="983360" y="245110"/>
                  </a:lnTo>
                  <a:lnTo>
                    <a:pt x="990047" y="245110"/>
                  </a:lnTo>
                  <a:lnTo>
                    <a:pt x="994987" y="223265"/>
                  </a:lnTo>
                  <a:close/>
                </a:path>
                <a:path w="1017269" h="277495">
                  <a:moveTo>
                    <a:pt x="5587" y="0"/>
                  </a:moveTo>
                  <a:lnTo>
                    <a:pt x="0" y="25273"/>
                  </a:lnTo>
                  <a:lnTo>
                    <a:pt x="942563" y="237743"/>
                  </a:lnTo>
                  <a:lnTo>
                    <a:pt x="967101" y="229978"/>
                  </a:lnTo>
                  <a:lnTo>
                    <a:pt x="948293" y="212474"/>
                  </a:lnTo>
                  <a:lnTo>
                    <a:pt x="5587" y="0"/>
                  </a:lnTo>
                  <a:close/>
                </a:path>
                <a:path w="1017269" h="277495">
                  <a:moveTo>
                    <a:pt x="948293" y="212474"/>
                  </a:moveTo>
                  <a:lnTo>
                    <a:pt x="967101" y="229978"/>
                  </a:lnTo>
                  <a:lnTo>
                    <a:pt x="988314" y="223265"/>
                  </a:lnTo>
                  <a:lnTo>
                    <a:pt x="994987" y="223265"/>
                  </a:lnTo>
                  <a:lnTo>
                    <a:pt x="995045" y="223012"/>
                  </a:lnTo>
                  <a:lnTo>
                    <a:pt x="948293" y="212474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29641" y="2674112"/>
            <a:ext cx="12680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spc="-30" dirty="0">
                <a:solidFill>
                  <a:srgbClr val="00AF50"/>
                </a:solidFill>
                <a:latin typeface="Times New Roman"/>
                <a:cs typeface="Times New Roman"/>
              </a:rPr>
              <a:t>Tuplas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(instâncias)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0"/>
            <a:ext cx="6202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Exemplo </a:t>
            </a:r>
            <a:r>
              <a:rPr spc="-5" dirty="0"/>
              <a:t>– BD</a:t>
            </a:r>
            <a:r>
              <a:rPr spc="15" dirty="0"/>
              <a:t> </a:t>
            </a:r>
            <a:r>
              <a:rPr spc="-5" dirty="0"/>
              <a:t>Universidade</a:t>
            </a:r>
          </a:p>
        </p:txBody>
      </p:sp>
      <p:sp>
        <p:nvSpPr>
          <p:cNvPr id="3" name="object 3"/>
          <p:cNvSpPr/>
          <p:nvPr/>
        </p:nvSpPr>
        <p:spPr>
          <a:xfrm>
            <a:off x="222504" y="669036"/>
            <a:ext cx="4277868" cy="2212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31647" y="3069335"/>
            <a:ext cx="8877300" cy="3302635"/>
            <a:chOff x="231647" y="3069335"/>
            <a:chExt cx="8877300" cy="3302635"/>
          </a:xfrm>
        </p:grpSpPr>
        <p:sp>
          <p:nvSpPr>
            <p:cNvPr id="5" name="object 5"/>
            <p:cNvSpPr/>
            <p:nvPr/>
          </p:nvSpPr>
          <p:spPr>
            <a:xfrm>
              <a:off x="3276599" y="3069335"/>
              <a:ext cx="5832348" cy="19949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1647" y="4866131"/>
              <a:ext cx="4392168" cy="15057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012952"/>
            <a:ext cx="8987790" cy="406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Começaram 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tornar comercialmente viáveis  em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meados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spc="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1980.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290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Motivação: Limites de armazenamento e  representação semântica impostas pelo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modelo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relacional.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635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Não é largamente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adotado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devido à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falta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padronização.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24276"/>
            <a:ext cx="6299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 </a:t>
            </a:r>
            <a:r>
              <a:rPr spc="-10" dirty="0"/>
              <a:t>Orientado </a:t>
            </a:r>
            <a:r>
              <a:rPr spc="-5" dirty="0"/>
              <a:t>a Objetos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012952"/>
            <a:ext cx="89846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2666365" algn="l"/>
                <a:tab pos="4107815" algn="l"/>
                <a:tab pos="5499735" algn="l"/>
                <a:tab pos="6071235" algn="l"/>
                <a:tab pos="834834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Moti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v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açã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: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su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rir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d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ificuld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os  sistemas relacionais</a:t>
            </a:r>
            <a:r>
              <a:rPr sz="2800" i="1" spc="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convencionais.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79033" y="2464054"/>
            <a:ext cx="3084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6915" algn="l"/>
                <a:tab pos="285813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orient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ção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1570" y="2464054"/>
            <a:ext cx="33318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130">
              <a:lnSpc>
                <a:spcPct val="100000"/>
              </a:lnSpc>
              <a:spcBef>
                <a:spcPts val="95"/>
              </a:spcBef>
              <a:tabLst>
                <a:tab pos="147447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alg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ele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entos  embora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0854" y="2890469"/>
            <a:ext cx="4762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52040" algn="l"/>
                <a:tab pos="310388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mantendo	a	estrutura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2464054"/>
            <a:ext cx="2203450" cy="174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Incorpora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objetos,  relaci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na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l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Classes;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622672"/>
            <a:ext cx="225234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997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Herança;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Verdana"/>
              <a:buChar char="•"/>
              <a:tabLst>
                <a:tab pos="2997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Agregação...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40533" y="0"/>
            <a:ext cx="57296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</a:t>
            </a:r>
            <a:r>
              <a:rPr spc="-40" dirty="0"/>
              <a:t> </a:t>
            </a:r>
            <a:r>
              <a:rPr spc="-5" dirty="0"/>
              <a:t>Objeto-Relacional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012952"/>
            <a:ext cx="898779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Assim como o modelo hierárquico, rede,  orientado a objetos, o modelo objeto relacional  não foi amplamente</a:t>
            </a:r>
            <a:r>
              <a:rPr sz="2800" i="1" spc="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adotado.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32484" y="3418459"/>
            <a:ext cx="7405370" cy="1885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17475" algn="ctr">
              <a:lnSpc>
                <a:spcPct val="100000"/>
              </a:lnSpc>
              <a:spcBef>
                <a:spcPts val="105"/>
              </a:spcBef>
            </a:pPr>
            <a:r>
              <a:rPr sz="2900" b="1" i="1" dirty="0">
                <a:solidFill>
                  <a:srgbClr val="5F5F5F"/>
                </a:solidFill>
                <a:latin typeface="Verdana"/>
                <a:cs typeface="Verdana"/>
              </a:rPr>
              <a:t>O Modelo</a:t>
            </a:r>
            <a:r>
              <a:rPr sz="2900" b="1" i="1" spc="-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900" b="1" i="1" spc="-5" dirty="0">
                <a:solidFill>
                  <a:srgbClr val="5F5F5F"/>
                </a:solidFill>
                <a:latin typeface="Verdana"/>
                <a:cs typeface="Verdana"/>
              </a:rPr>
              <a:t>Relacional,</a:t>
            </a:r>
            <a:endParaRPr sz="2900">
              <a:latin typeface="Verdana"/>
              <a:cs typeface="Verdana"/>
            </a:endParaRPr>
          </a:p>
          <a:p>
            <a:pPr marL="12065" marR="5080" algn="ctr">
              <a:lnSpc>
                <a:spcPts val="5580"/>
              </a:lnSpc>
              <a:spcBef>
                <a:spcPts val="535"/>
              </a:spcBef>
            </a:pPr>
            <a:r>
              <a:rPr sz="2900" b="1" i="1" dirty="0">
                <a:solidFill>
                  <a:srgbClr val="5F5F5F"/>
                </a:solidFill>
                <a:latin typeface="Verdana"/>
                <a:cs typeface="Verdana"/>
              </a:rPr>
              <a:t>por ser o mais largamente</a:t>
            </a:r>
            <a:r>
              <a:rPr sz="2900" b="1" i="1" spc="-17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900" b="1" i="1" dirty="0">
                <a:solidFill>
                  <a:srgbClr val="5F5F5F"/>
                </a:solidFill>
                <a:latin typeface="Verdana"/>
                <a:cs typeface="Verdana"/>
              </a:rPr>
              <a:t>adotado,  será o estudado </a:t>
            </a:r>
            <a:r>
              <a:rPr sz="2900" b="1" i="1" spc="5" dirty="0">
                <a:solidFill>
                  <a:srgbClr val="5F5F5F"/>
                </a:solidFill>
                <a:latin typeface="Verdana"/>
                <a:cs typeface="Verdana"/>
              </a:rPr>
              <a:t>ao </a:t>
            </a:r>
            <a:r>
              <a:rPr sz="2900" b="1" i="1" dirty="0">
                <a:solidFill>
                  <a:srgbClr val="5F5F5F"/>
                </a:solidFill>
                <a:latin typeface="Verdana"/>
                <a:cs typeface="Verdana"/>
              </a:rPr>
              <a:t>longo do</a:t>
            </a:r>
            <a:r>
              <a:rPr sz="2900" b="1" i="1" spc="-1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900" b="1" i="1" spc="-5" dirty="0">
                <a:solidFill>
                  <a:srgbClr val="5F5F5F"/>
                </a:solidFill>
                <a:latin typeface="Verdana"/>
                <a:cs typeface="Verdana"/>
              </a:rPr>
              <a:t>curso.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1200" y="8092"/>
            <a:ext cx="57296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</a:t>
            </a:r>
            <a:r>
              <a:rPr spc="-40" dirty="0"/>
              <a:t> </a:t>
            </a:r>
            <a:r>
              <a:rPr spc="-5" dirty="0"/>
              <a:t>Objeto-Relacional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204" y="8092"/>
            <a:ext cx="1821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Resumo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1123" y="2424683"/>
          <a:ext cx="2411095" cy="24886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7535"/>
                <a:gridCol w="609600"/>
                <a:gridCol w="609600"/>
                <a:gridCol w="594360"/>
              </a:tblGrid>
              <a:tr h="3688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0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3430523" y="2418333"/>
            <a:ext cx="2818130" cy="2444750"/>
            <a:chOff x="3430523" y="2418333"/>
            <a:chExt cx="2818130" cy="2444750"/>
          </a:xfrm>
        </p:grpSpPr>
        <p:sp>
          <p:nvSpPr>
            <p:cNvPr id="5" name="object 5"/>
            <p:cNvSpPr/>
            <p:nvPr/>
          </p:nvSpPr>
          <p:spPr>
            <a:xfrm>
              <a:off x="3443477" y="2894837"/>
              <a:ext cx="1191895" cy="1117600"/>
            </a:xfrm>
            <a:custGeom>
              <a:avLst/>
              <a:gdLst/>
              <a:ahLst/>
              <a:cxnLst/>
              <a:rect l="l" t="t" r="r" b="b"/>
              <a:pathLst>
                <a:path w="1191895" h="1117600">
                  <a:moveTo>
                    <a:pt x="0" y="278891"/>
                  </a:moveTo>
                  <a:lnTo>
                    <a:pt x="1191768" y="278891"/>
                  </a:lnTo>
                  <a:lnTo>
                    <a:pt x="1191768" y="0"/>
                  </a:lnTo>
                  <a:lnTo>
                    <a:pt x="0" y="0"/>
                  </a:lnTo>
                  <a:lnTo>
                    <a:pt x="0" y="278891"/>
                  </a:lnTo>
                  <a:close/>
                </a:path>
                <a:path w="1191895" h="1117600">
                  <a:moveTo>
                    <a:pt x="0" y="1117092"/>
                  </a:moveTo>
                  <a:lnTo>
                    <a:pt x="1191768" y="1117092"/>
                  </a:lnTo>
                  <a:lnTo>
                    <a:pt x="1191768" y="838200"/>
                  </a:lnTo>
                  <a:lnTo>
                    <a:pt x="0" y="838200"/>
                  </a:lnTo>
                  <a:lnTo>
                    <a:pt x="0" y="111709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83023" y="3192779"/>
              <a:ext cx="76200" cy="520065"/>
            </a:xfrm>
            <a:custGeom>
              <a:avLst/>
              <a:gdLst/>
              <a:ahLst/>
              <a:cxnLst/>
              <a:rect l="l" t="t" r="r" b="b"/>
              <a:pathLst>
                <a:path w="76200" h="520064">
                  <a:moveTo>
                    <a:pt x="31750" y="443484"/>
                  </a:moveTo>
                  <a:lnTo>
                    <a:pt x="0" y="443484"/>
                  </a:lnTo>
                  <a:lnTo>
                    <a:pt x="38100" y="519684"/>
                  </a:lnTo>
                  <a:lnTo>
                    <a:pt x="69850" y="456184"/>
                  </a:lnTo>
                  <a:lnTo>
                    <a:pt x="31750" y="456184"/>
                  </a:lnTo>
                  <a:lnTo>
                    <a:pt x="31750" y="443484"/>
                  </a:lnTo>
                  <a:close/>
                </a:path>
                <a:path w="76200" h="520064">
                  <a:moveTo>
                    <a:pt x="44450" y="0"/>
                  </a:moveTo>
                  <a:lnTo>
                    <a:pt x="31750" y="0"/>
                  </a:lnTo>
                  <a:lnTo>
                    <a:pt x="31750" y="456184"/>
                  </a:lnTo>
                  <a:lnTo>
                    <a:pt x="44450" y="456184"/>
                  </a:lnTo>
                  <a:lnTo>
                    <a:pt x="44450" y="0"/>
                  </a:lnTo>
                  <a:close/>
                </a:path>
                <a:path w="76200" h="520064">
                  <a:moveTo>
                    <a:pt x="76200" y="443484"/>
                  </a:moveTo>
                  <a:lnTo>
                    <a:pt x="44450" y="443484"/>
                  </a:lnTo>
                  <a:lnTo>
                    <a:pt x="44450" y="456184"/>
                  </a:lnTo>
                  <a:lnTo>
                    <a:pt x="69850" y="456184"/>
                  </a:lnTo>
                  <a:lnTo>
                    <a:pt x="76200" y="4434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57877" y="4571238"/>
              <a:ext cx="1191895" cy="279400"/>
            </a:xfrm>
            <a:custGeom>
              <a:avLst/>
              <a:gdLst/>
              <a:ahLst/>
              <a:cxnLst/>
              <a:rect l="l" t="t" r="r" b="b"/>
              <a:pathLst>
                <a:path w="1191895" h="279400">
                  <a:moveTo>
                    <a:pt x="0" y="278892"/>
                  </a:moveTo>
                  <a:lnTo>
                    <a:pt x="1191768" y="278892"/>
                  </a:lnTo>
                  <a:lnTo>
                    <a:pt x="1191768" y="0"/>
                  </a:lnTo>
                  <a:lnTo>
                    <a:pt x="0" y="0"/>
                  </a:lnTo>
                  <a:lnTo>
                    <a:pt x="0" y="278892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42028" y="4026153"/>
              <a:ext cx="598805" cy="524510"/>
            </a:xfrm>
            <a:custGeom>
              <a:avLst/>
              <a:gdLst/>
              <a:ahLst/>
              <a:cxnLst/>
              <a:rect l="l" t="t" r="r" b="b"/>
              <a:pathLst>
                <a:path w="598804" h="524510">
                  <a:moveTo>
                    <a:pt x="537005" y="479157"/>
                  </a:moveTo>
                  <a:lnTo>
                    <a:pt x="516128" y="503047"/>
                  </a:lnTo>
                  <a:lnTo>
                    <a:pt x="598551" y="524510"/>
                  </a:lnTo>
                  <a:lnTo>
                    <a:pt x="583434" y="487553"/>
                  </a:lnTo>
                  <a:lnTo>
                    <a:pt x="546608" y="487553"/>
                  </a:lnTo>
                  <a:lnTo>
                    <a:pt x="537005" y="479157"/>
                  </a:lnTo>
                  <a:close/>
                </a:path>
                <a:path w="598804" h="524510">
                  <a:moveTo>
                    <a:pt x="545363" y="469593"/>
                  </a:moveTo>
                  <a:lnTo>
                    <a:pt x="537005" y="479157"/>
                  </a:lnTo>
                  <a:lnTo>
                    <a:pt x="546608" y="487553"/>
                  </a:lnTo>
                  <a:lnTo>
                    <a:pt x="554863" y="477901"/>
                  </a:lnTo>
                  <a:lnTo>
                    <a:pt x="545363" y="469593"/>
                  </a:lnTo>
                  <a:close/>
                </a:path>
                <a:path w="598804" h="524510">
                  <a:moveTo>
                    <a:pt x="566293" y="445643"/>
                  </a:moveTo>
                  <a:lnTo>
                    <a:pt x="545363" y="469593"/>
                  </a:lnTo>
                  <a:lnTo>
                    <a:pt x="554863" y="477901"/>
                  </a:lnTo>
                  <a:lnTo>
                    <a:pt x="546608" y="487553"/>
                  </a:lnTo>
                  <a:lnTo>
                    <a:pt x="583434" y="487553"/>
                  </a:lnTo>
                  <a:lnTo>
                    <a:pt x="566293" y="445643"/>
                  </a:lnTo>
                  <a:close/>
                </a:path>
                <a:path w="598804" h="524510">
                  <a:moveTo>
                    <a:pt x="8382" y="0"/>
                  </a:moveTo>
                  <a:lnTo>
                    <a:pt x="0" y="9652"/>
                  </a:lnTo>
                  <a:lnTo>
                    <a:pt x="537005" y="479157"/>
                  </a:lnTo>
                  <a:lnTo>
                    <a:pt x="545363" y="469593"/>
                  </a:lnTo>
                  <a:lnTo>
                    <a:pt x="83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43677" y="2894837"/>
              <a:ext cx="1191895" cy="279400"/>
            </a:xfrm>
            <a:custGeom>
              <a:avLst/>
              <a:gdLst/>
              <a:ahLst/>
              <a:cxnLst/>
              <a:rect l="l" t="t" r="r" b="b"/>
              <a:pathLst>
                <a:path w="1191895" h="279400">
                  <a:moveTo>
                    <a:pt x="0" y="278891"/>
                  </a:moveTo>
                  <a:lnTo>
                    <a:pt x="1191768" y="278891"/>
                  </a:lnTo>
                  <a:lnTo>
                    <a:pt x="1191768" y="0"/>
                  </a:lnTo>
                  <a:lnTo>
                    <a:pt x="0" y="0"/>
                  </a:lnTo>
                  <a:lnTo>
                    <a:pt x="0" y="278891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1024" y="2418333"/>
              <a:ext cx="2252980" cy="2297430"/>
            </a:xfrm>
            <a:custGeom>
              <a:avLst/>
              <a:gdLst/>
              <a:ahLst/>
              <a:cxnLst/>
              <a:rect l="l" t="t" r="r" b="b"/>
              <a:pathLst>
                <a:path w="2252979" h="2297429">
                  <a:moveTo>
                    <a:pt x="76200" y="836930"/>
                  </a:moveTo>
                  <a:lnTo>
                    <a:pt x="69850" y="824230"/>
                  </a:lnTo>
                  <a:lnTo>
                    <a:pt x="38100" y="760730"/>
                  </a:lnTo>
                  <a:lnTo>
                    <a:pt x="0" y="836930"/>
                  </a:lnTo>
                  <a:lnTo>
                    <a:pt x="31750" y="836930"/>
                  </a:lnTo>
                  <a:lnTo>
                    <a:pt x="31750" y="1307846"/>
                  </a:lnTo>
                  <a:lnTo>
                    <a:pt x="44450" y="1307846"/>
                  </a:lnTo>
                  <a:lnTo>
                    <a:pt x="44450" y="836930"/>
                  </a:lnTo>
                  <a:lnTo>
                    <a:pt x="76200" y="836930"/>
                  </a:lnTo>
                  <a:close/>
                </a:path>
                <a:path w="2252979" h="2297429">
                  <a:moveTo>
                    <a:pt x="2055876" y="363093"/>
                  </a:moveTo>
                  <a:lnTo>
                    <a:pt x="2024126" y="363093"/>
                  </a:lnTo>
                  <a:lnTo>
                    <a:pt x="2024126" y="12700"/>
                  </a:lnTo>
                  <a:lnTo>
                    <a:pt x="2024126" y="6350"/>
                  </a:lnTo>
                  <a:lnTo>
                    <a:pt x="2024126" y="2794"/>
                  </a:lnTo>
                  <a:lnTo>
                    <a:pt x="2021205" y="0"/>
                  </a:lnTo>
                  <a:lnTo>
                    <a:pt x="1253363" y="0"/>
                  </a:lnTo>
                  <a:lnTo>
                    <a:pt x="1250569" y="2794"/>
                  </a:lnTo>
                  <a:lnTo>
                    <a:pt x="1250569" y="1370076"/>
                  </a:lnTo>
                  <a:lnTo>
                    <a:pt x="1028700" y="1370076"/>
                  </a:lnTo>
                  <a:lnTo>
                    <a:pt x="1028700" y="1382776"/>
                  </a:lnTo>
                  <a:lnTo>
                    <a:pt x="1260475" y="1382776"/>
                  </a:lnTo>
                  <a:lnTo>
                    <a:pt x="1263269" y="1379855"/>
                  </a:lnTo>
                  <a:lnTo>
                    <a:pt x="1263269" y="1376426"/>
                  </a:lnTo>
                  <a:lnTo>
                    <a:pt x="1263269" y="1370076"/>
                  </a:lnTo>
                  <a:lnTo>
                    <a:pt x="1263269" y="12700"/>
                  </a:lnTo>
                  <a:lnTo>
                    <a:pt x="2011426" y="12700"/>
                  </a:lnTo>
                  <a:lnTo>
                    <a:pt x="2011426" y="363093"/>
                  </a:lnTo>
                  <a:lnTo>
                    <a:pt x="1979676" y="363093"/>
                  </a:lnTo>
                  <a:lnTo>
                    <a:pt x="2017776" y="439293"/>
                  </a:lnTo>
                  <a:lnTo>
                    <a:pt x="2049526" y="375793"/>
                  </a:lnTo>
                  <a:lnTo>
                    <a:pt x="2055876" y="363093"/>
                  </a:lnTo>
                  <a:close/>
                </a:path>
                <a:path w="2252979" h="2297429">
                  <a:moveTo>
                    <a:pt x="2252726" y="1526794"/>
                  </a:moveTo>
                  <a:lnTo>
                    <a:pt x="2249805" y="1524000"/>
                  </a:lnTo>
                  <a:lnTo>
                    <a:pt x="1771332" y="1524000"/>
                  </a:lnTo>
                  <a:lnTo>
                    <a:pt x="2031365" y="776478"/>
                  </a:lnTo>
                  <a:lnTo>
                    <a:pt x="2019427" y="772414"/>
                  </a:lnTo>
                  <a:lnTo>
                    <a:pt x="1757883" y="1524000"/>
                  </a:lnTo>
                  <a:lnTo>
                    <a:pt x="1104900" y="1524000"/>
                  </a:lnTo>
                  <a:lnTo>
                    <a:pt x="1104900" y="1492250"/>
                  </a:lnTo>
                  <a:lnTo>
                    <a:pt x="1028700" y="1530350"/>
                  </a:lnTo>
                  <a:lnTo>
                    <a:pt x="1104900" y="1568450"/>
                  </a:lnTo>
                  <a:lnTo>
                    <a:pt x="1104900" y="1536700"/>
                  </a:lnTo>
                  <a:lnTo>
                    <a:pt x="1753463" y="1536700"/>
                  </a:lnTo>
                  <a:lnTo>
                    <a:pt x="1571967" y="2058289"/>
                  </a:lnTo>
                  <a:lnTo>
                    <a:pt x="1542034" y="2047875"/>
                  </a:lnTo>
                  <a:lnTo>
                    <a:pt x="1552956" y="2132330"/>
                  </a:lnTo>
                  <a:lnTo>
                    <a:pt x="1612468" y="2074418"/>
                  </a:lnTo>
                  <a:lnTo>
                    <a:pt x="1614043" y="2072894"/>
                  </a:lnTo>
                  <a:lnTo>
                    <a:pt x="1584032" y="2062480"/>
                  </a:lnTo>
                  <a:lnTo>
                    <a:pt x="1766912" y="1536700"/>
                  </a:lnTo>
                  <a:lnTo>
                    <a:pt x="2240026" y="1536700"/>
                  </a:lnTo>
                  <a:lnTo>
                    <a:pt x="2240026" y="2284476"/>
                  </a:lnTo>
                  <a:lnTo>
                    <a:pt x="1941957" y="2284476"/>
                  </a:lnTo>
                  <a:lnTo>
                    <a:pt x="1941957" y="2297176"/>
                  </a:lnTo>
                  <a:lnTo>
                    <a:pt x="2249805" y="2297176"/>
                  </a:lnTo>
                  <a:lnTo>
                    <a:pt x="2252726" y="2294255"/>
                  </a:lnTo>
                  <a:lnTo>
                    <a:pt x="2252726" y="2290826"/>
                  </a:lnTo>
                  <a:lnTo>
                    <a:pt x="2252726" y="2284476"/>
                  </a:lnTo>
                  <a:lnTo>
                    <a:pt x="2252726" y="1536700"/>
                  </a:lnTo>
                  <a:lnTo>
                    <a:pt x="2252726" y="1530350"/>
                  </a:lnTo>
                  <a:lnTo>
                    <a:pt x="2252726" y="15267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630923" y="2424683"/>
            <a:ext cx="1903730" cy="2895600"/>
            <a:chOff x="6630923" y="2424683"/>
            <a:chExt cx="1903730" cy="2895600"/>
          </a:xfrm>
        </p:grpSpPr>
        <p:sp>
          <p:nvSpPr>
            <p:cNvPr id="12" name="object 12"/>
            <p:cNvSpPr/>
            <p:nvPr/>
          </p:nvSpPr>
          <p:spPr>
            <a:xfrm>
              <a:off x="7177277" y="2437637"/>
              <a:ext cx="810895" cy="1193800"/>
            </a:xfrm>
            <a:custGeom>
              <a:avLst/>
              <a:gdLst/>
              <a:ahLst/>
              <a:cxnLst/>
              <a:rect l="l" t="t" r="r" b="b"/>
              <a:pathLst>
                <a:path w="810895" h="1193800">
                  <a:moveTo>
                    <a:pt x="0" y="355091"/>
                  </a:moveTo>
                  <a:lnTo>
                    <a:pt x="810768" y="355091"/>
                  </a:lnTo>
                  <a:lnTo>
                    <a:pt x="810768" y="0"/>
                  </a:lnTo>
                  <a:lnTo>
                    <a:pt x="0" y="0"/>
                  </a:lnTo>
                  <a:lnTo>
                    <a:pt x="0" y="355091"/>
                  </a:lnTo>
                  <a:close/>
                </a:path>
                <a:path w="810895" h="1193800">
                  <a:moveTo>
                    <a:pt x="0" y="1193292"/>
                  </a:moveTo>
                  <a:lnTo>
                    <a:pt x="810768" y="1193292"/>
                  </a:lnTo>
                  <a:lnTo>
                    <a:pt x="810768" y="838200"/>
                  </a:lnTo>
                  <a:lnTo>
                    <a:pt x="0" y="838200"/>
                  </a:lnTo>
                  <a:lnTo>
                    <a:pt x="0" y="119329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83423" y="2811779"/>
              <a:ext cx="76200" cy="443865"/>
            </a:xfrm>
            <a:custGeom>
              <a:avLst/>
              <a:gdLst/>
              <a:ahLst/>
              <a:cxnLst/>
              <a:rect l="l" t="t" r="r" b="b"/>
              <a:pathLst>
                <a:path w="76200" h="443864">
                  <a:moveTo>
                    <a:pt x="31750" y="367284"/>
                  </a:moveTo>
                  <a:lnTo>
                    <a:pt x="0" y="367284"/>
                  </a:lnTo>
                  <a:lnTo>
                    <a:pt x="38100" y="443484"/>
                  </a:lnTo>
                  <a:lnTo>
                    <a:pt x="69850" y="379984"/>
                  </a:lnTo>
                  <a:lnTo>
                    <a:pt x="31750" y="379984"/>
                  </a:lnTo>
                  <a:lnTo>
                    <a:pt x="31750" y="367284"/>
                  </a:lnTo>
                  <a:close/>
                </a:path>
                <a:path w="76200" h="443864">
                  <a:moveTo>
                    <a:pt x="44450" y="0"/>
                  </a:moveTo>
                  <a:lnTo>
                    <a:pt x="31750" y="0"/>
                  </a:lnTo>
                  <a:lnTo>
                    <a:pt x="31750" y="379984"/>
                  </a:lnTo>
                  <a:lnTo>
                    <a:pt x="44450" y="379984"/>
                  </a:lnTo>
                  <a:lnTo>
                    <a:pt x="44450" y="0"/>
                  </a:lnTo>
                  <a:close/>
                </a:path>
                <a:path w="76200" h="443864">
                  <a:moveTo>
                    <a:pt x="76200" y="367284"/>
                  </a:moveTo>
                  <a:lnTo>
                    <a:pt x="44450" y="367284"/>
                  </a:lnTo>
                  <a:lnTo>
                    <a:pt x="44450" y="379984"/>
                  </a:lnTo>
                  <a:lnTo>
                    <a:pt x="69850" y="379984"/>
                  </a:lnTo>
                  <a:lnTo>
                    <a:pt x="76200" y="3672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43877" y="4114038"/>
              <a:ext cx="810895" cy="355600"/>
            </a:xfrm>
            <a:custGeom>
              <a:avLst/>
              <a:gdLst/>
              <a:ahLst/>
              <a:cxnLst/>
              <a:rect l="l" t="t" r="r" b="b"/>
              <a:pathLst>
                <a:path w="810895" h="355600">
                  <a:moveTo>
                    <a:pt x="0" y="355092"/>
                  </a:moveTo>
                  <a:lnTo>
                    <a:pt x="810768" y="355092"/>
                  </a:lnTo>
                  <a:lnTo>
                    <a:pt x="810768" y="0"/>
                  </a:lnTo>
                  <a:lnTo>
                    <a:pt x="0" y="0"/>
                  </a:lnTo>
                  <a:lnTo>
                    <a:pt x="0" y="35509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02779" y="3645788"/>
              <a:ext cx="401320" cy="447675"/>
            </a:xfrm>
            <a:custGeom>
              <a:avLst/>
              <a:gdLst/>
              <a:ahLst/>
              <a:cxnLst/>
              <a:rect l="l" t="t" r="r" b="b"/>
              <a:pathLst>
                <a:path w="401320" h="447675">
                  <a:moveTo>
                    <a:pt x="22351" y="365506"/>
                  </a:moveTo>
                  <a:lnTo>
                    <a:pt x="0" y="447675"/>
                  </a:lnTo>
                  <a:lnTo>
                    <a:pt x="79121" y="416179"/>
                  </a:lnTo>
                  <a:lnTo>
                    <a:pt x="66031" y="404494"/>
                  </a:lnTo>
                  <a:lnTo>
                    <a:pt x="46990" y="404494"/>
                  </a:lnTo>
                  <a:lnTo>
                    <a:pt x="37592" y="396113"/>
                  </a:lnTo>
                  <a:lnTo>
                    <a:pt x="46044" y="386654"/>
                  </a:lnTo>
                  <a:lnTo>
                    <a:pt x="22351" y="365506"/>
                  </a:lnTo>
                  <a:close/>
                </a:path>
                <a:path w="401320" h="447675">
                  <a:moveTo>
                    <a:pt x="46044" y="386654"/>
                  </a:moveTo>
                  <a:lnTo>
                    <a:pt x="37592" y="396113"/>
                  </a:lnTo>
                  <a:lnTo>
                    <a:pt x="46990" y="404494"/>
                  </a:lnTo>
                  <a:lnTo>
                    <a:pt x="55438" y="395039"/>
                  </a:lnTo>
                  <a:lnTo>
                    <a:pt x="46044" y="386654"/>
                  </a:lnTo>
                  <a:close/>
                </a:path>
                <a:path w="401320" h="447675">
                  <a:moveTo>
                    <a:pt x="55438" y="395039"/>
                  </a:moveTo>
                  <a:lnTo>
                    <a:pt x="46990" y="404494"/>
                  </a:lnTo>
                  <a:lnTo>
                    <a:pt x="66031" y="404494"/>
                  </a:lnTo>
                  <a:lnTo>
                    <a:pt x="55438" y="395039"/>
                  </a:lnTo>
                  <a:close/>
                </a:path>
                <a:path w="401320" h="447675">
                  <a:moveTo>
                    <a:pt x="391541" y="0"/>
                  </a:moveTo>
                  <a:lnTo>
                    <a:pt x="46044" y="386654"/>
                  </a:lnTo>
                  <a:lnTo>
                    <a:pt x="55438" y="395039"/>
                  </a:lnTo>
                  <a:lnTo>
                    <a:pt x="400939" y="8381"/>
                  </a:lnTo>
                  <a:lnTo>
                    <a:pt x="3915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10677" y="4114038"/>
              <a:ext cx="810895" cy="355600"/>
            </a:xfrm>
            <a:custGeom>
              <a:avLst/>
              <a:gdLst/>
              <a:ahLst/>
              <a:cxnLst/>
              <a:rect l="l" t="t" r="r" b="b"/>
              <a:pathLst>
                <a:path w="810895" h="355600">
                  <a:moveTo>
                    <a:pt x="0" y="355092"/>
                  </a:moveTo>
                  <a:lnTo>
                    <a:pt x="810768" y="355092"/>
                  </a:lnTo>
                  <a:lnTo>
                    <a:pt x="810768" y="0"/>
                  </a:lnTo>
                  <a:lnTo>
                    <a:pt x="0" y="0"/>
                  </a:lnTo>
                  <a:lnTo>
                    <a:pt x="0" y="35509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50885" y="3646550"/>
              <a:ext cx="295275" cy="447040"/>
            </a:xfrm>
            <a:custGeom>
              <a:avLst/>
              <a:gdLst/>
              <a:ahLst/>
              <a:cxnLst/>
              <a:rect l="l" t="t" r="r" b="b"/>
              <a:pathLst>
                <a:path w="295275" h="447039">
                  <a:moveTo>
                    <a:pt x="247943" y="386618"/>
                  </a:moveTo>
                  <a:lnTo>
                    <a:pt x="221361" y="403987"/>
                  </a:lnTo>
                  <a:lnTo>
                    <a:pt x="294894" y="446913"/>
                  </a:lnTo>
                  <a:lnTo>
                    <a:pt x="289152" y="397256"/>
                  </a:lnTo>
                  <a:lnTo>
                    <a:pt x="254889" y="397256"/>
                  </a:lnTo>
                  <a:lnTo>
                    <a:pt x="247943" y="386618"/>
                  </a:lnTo>
                  <a:close/>
                </a:path>
                <a:path w="295275" h="447039">
                  <a:moveTo>
                    <a:pt x="258530" y="379701"/>
                  </a:moveTo>
                  <a:lnTo>
                    <a:pt x="247943" y="386618"/>
                  </a:lnTo>
                  <a:lnTo>
                    <a:pt x="254889" y="397256"/>
                  </a:lnTo>
                  <a:lnTo>
                    <a:pt x="265430" y="390271"/>
                  </a:lnTo>
                  <a:lnTo>
                    <a:pt x="258530" y="379701"/>
                  </a:lnTo>
                  <a:close/>
                </a:path>
                <a:path w="295275" h="447039">
                  <a:moveTo>
                    <a:pt x="285115" y="362331"/>
                  </a:moveTo>
                  <a:lnTo>
                    <a:pt x="258530" y="379701"/>
                  </a:lnTo>
                  <a:lnTo>
                    <a:pt x="265430" y="390271"/>
                  </a:lnTo>
                  <a:lnTo>
                    <a:pt x="254889" y="397256"/>
                  </a:lnTo>
                  <a:lnTo>
                    <a:pt x="289152" y="397256"/>
                  </a:lnTo>
                  <a:lnTo>
                    <a:pt x="285115" y="362331"/>
                  </a:lnTo>
                  <a:close/>
                </a:path>
                <a:path w="295275" h="447039">
                  <a:moveTo>
                    <a:pt x="10668" y="0"/>
                  </a:moveTo>
                  <a:lnTo>
                    <a:pt x="0" y="6857"/>
                  </a:lnTo>
                  <a:lnTo>
                    <a:pt x="247943" y="386618"/>
                  </a:lnTo>
                  <a:lnTo>
                    <a:pt x="258530" y="379701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43877" y="4952238"/>
              <a:ext cx="810895" cy="355600"/>
            </a:xfrm>
            <a:custGeom>
              <a:avLst/>
              <a:gdLst/>
              <a:ahLst/>
              <a:cxnLst/>
              <a:rect l="l" t="t" r="r" b="b"/>
              <a:pathLst>
                <a:path w="810895" h="355600">
                  <a:moveTo>
                    <a:pt x="0" y="355092"/>
                  </a:moveTo>
                  <a:lnTo>
                    <a:pt x="810768" y="355092"/>
                  </a:lnTo>
                  <a:lnTo>
                    <a:pt x="810768" y="0"/>
                  </a:lnTo>
                  <a:lnTo>
                    <a:pt x="0" y="0"/>
                  </a:lnTo>
                  <a:lnTo>
                    <a:pt x="0" y="35509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50023" y="4488179"/>
              <a:ext cx="76200" cy="443865"/>
            </a:xfrm>
            <a:custGeom>
              <a:avLst/>
              <a:gdLst/>
              <a:ahLst/>
              <a:cxnLst/>
              <a:rect l="l" t="t" r="r" b="b"/>
              <a:pathLst>
                <a:path w="76200" h="443864">
                  <a:moveTo>
                    <a:pt x="31750" y="367284"/>
                  </a:moveTo>
                  <a:lnTo>
                    <a:pt x="0" y="367284"/>
                  </a:lnTo>
                  <a:lnTo>
                    <a:pt x="38100" y="443484"/>
                  </a:lnTo>
                  <a:lnTo>
                    <a:pt x="69850" y="379984"/>
                  </a:lnTo>
                  <a:lnTo>
                    <a:pt x="31750" y="379984"/>
                  </a:lnTo>
                  <a:lnTo>
                    <a:pt x="31750" y="367284"/>
                  </a:lnTo>
                  <a:close/>
                </a:path>
                <a:path w="76200" h="443864">
                  <a:moveTo>
                    <a:pt x="44450" y="0"/>
                  </a:moveTo>
                  <a:lnTo>
                    <a:pt x="31750" y="0"/>
                  </a:lnTo>
                  <a:lnTo>
                    <a:pt x="31750" y="379984"/>
                  </a:lnTo>
                  <a:lnTo>
                    <a:pt x="44450" y="379984"/>
                  </a:lnTo>
                  <a:lnTo>
                    <a:pt x="44450" y="0"/>
                  </a:lnTo>
                  <a:close/>
                </a:path>
                <a:path w="76200" h="443864">
                  <a:moveTo>
                    <a:pt x="76200" y="367284"/>
                  </a:moveTo>
                  <a:lnTo>
                    <a:pt x="44450" y="367284"/>
                  </a:lnTo>
                  <a:lnTo>
                    <a:pt x="44450" y="379984"/>
                  </a:lnTo>
                  <a:lnTo>
                    <a:pt x="69850" y="379984"/>
                  </a:lnTo>
                  <a:lnTo>
                    <a:pt x="76200" y="3672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688848" y="1481327"/>
            <a:ext cx="2129790" cy="787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97737" y="1574673"/>
            <a:ext cx="1685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Relacional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16323" y="1481327"/>
            <a:ext cx="1317498" cy="787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25873" y="1574673"/>
            <a:ext cx="8743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Rede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27647" y="1501139"/>
            <a:ext cx="2288286" cy="7871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537452" y="1593849"/>
            <a:ext cx="1844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Hierárquica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0"/>
            <a:ext cx="5888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Histórico </a:t>
            </a:r>
            <a:r>
              <a:rPr spc="-5" dirty="0"/>
              <a:t>Evolutivo de</a:t>
            </a:r>
            <a:r>
              <a:rPr spc="30" dirty="0"/>
              <a:t> </a:t>
            </a:r>
            <a:r>
              <a:rPr spc="-10" dirty="0"/>
              <a:t>BDs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8425" cy="3354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201420" algn="l"/>
                <a:tab pos="2353310" algn="l"/>
                <a:tab pos="2766695" algn="l"/>
                <a:tab pos="4455160" algn="l"/>
                <a:tab pos="5141595" algn="l"/>
                <a:tab pos="6943090" algn="l"/>
                <a:tab pos="859726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Até	19</a:t>
            </a:r>
            <a:r>
              <a:rPr sz="2800" i="1" spc="-25" dirty="0">
                <a:solidFill>
                  <a:srgbClr val="5F5F5F"/>
                </a:solidFill>
                <a:latin typeface="Verdana"/>
                <a:cs typeface="Verdana"/>
              </a:rPr>
              <a:t>6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0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: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Sist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Ar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q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uivos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(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scal,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C,  etc.)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Final 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1960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: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Modelo</a:t>
            </a:r>
            <a:r>
              <a:rPr sz="2800" i="1" spc="6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Hierárquico.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1970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início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1980: Modelo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spc="10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Redes.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Meados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1980: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Modelo Relacional</a:t>
            </a:r>
            <a:r>
              <a:rPr sz="2800" i="1" spc="13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(Codd).</a:t>
            </a:r>
            <a:endParaRPr sz="2800">
              <a:latin typeface="Verdana"/>
              <a:cs typeface="Verdana"/>
            </a:endParaRPr>
          </a:p>
          <a:p>
            <a:pPr marL="355600" marR="8255" indent="-342900">
              <a:lnSpc>
                <a:spcPct val="100000"/>
              </a:lnSpc>
              <a:spcBef>
                <a:spcPts val="675"/>
              </a:spcBef>
              <a:buFont typeface="Verdana"/>
              <a:buChar char="•"/>
              <a:tabLst>
                <a:tab pos="355600" algn="l"/>
                <a:tab pos="1402715" algn="l"/>
                <a:tab pos="2044064" algn="l"/>
                <a:tab pos="3317240" algn="l"/>
                <a:tab pos="4787900" algn="l"/>
                <a:tab pos="6752590" algn="l"/>
                <a:tab pos="7174865" algn="l"/>
                <a:tab pos="875982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Final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198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0: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Modelo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ien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Ob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j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etos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Objeto-Relacional.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0"/>
            <a:ext cx="5183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Manipulação de um</a:t>
            </a:r>
            <a:r>
              <a:rPr spc="-45" dirty="0"/>
              <a:t> </a:t>
            </a:r>
            <a:r>
              <a:rPr spc="-10" dirty="0"/>
              <a:t>BD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431530" cy="3916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07645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manipulação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um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 inclui  funções</a:t>
            </a:r>
            <a:r>
              <a:rPr sz="2800" i="1" spc="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como: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Verdana"/>
              <a:buChar char="•"/>
            </a:pPr>
            <a:endParaRPr sz="2600">
              <a:latin typeface="Verdana"/>
              <a:cs typeface="Verdana"/>
            </a:endParaRPr>
          </a:p>
          <a:p>
            <a:pPr marL="756285" marR="5080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consulta ao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banco de dados para recuperar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dados  específicos;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2600">
              <a:latin typeface="Verdana"/>
              <a:cs typeface="Verdana"/>
            </a:endParaRPr>
          </a:p>
          <a:p>
            <a:pPr marL="756285" marR="1026794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atualização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banco de dados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refletir  mudanças no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minimundo;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26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geração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de relatórios com base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nos</a:t>
            </a:r>
            <a:r>
              <a:rPr sz="2400" i="1" spc="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dados.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2564" y="0"/>
            <a:ext cx="2973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Atores do</a:t>
            </a:r>
            <a:r>
              <a:rPr spc="-50" dirty="0"/>
              <a:t> </a:t>
            </a:r>
            <a:r>
              <a:rPr spc="-10" dirty="0"/>
              <a:t>BD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300720" cy="4915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principais atores do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</a:t>
            </a:r>
            <a:r>
              <a:rPr sz="2800" i="1" spc="17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são: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Verdana"/>
              <a:buChar char="•"/>
            </a:pPr>
            <a:endParaRPr sz="375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Administradores 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dados;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5F5F5F"/>
              </a:buClr>
              <a:buFont typeface="Verdana"/>
              <a:buChar char="•"/>
            </a:pPr>
            <a:endParaRPr sz="33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Projetistas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400" i="1" spc="1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dados;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3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Usuários</a:t>
            </a:r>
            <a:r>
              <a:rPr sz="2400" i="1" spc="1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finais;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3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Analista de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sistemas;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5F5F5F"/>
              </a:buClr>
              <a:buFont typeface="Verdana"/>
              <a:buChar char="•"/>
            </a:pPr>
            <a:endParaRPr sz="33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Programadores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aplicações.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0"/>
            <a:ext cx="51409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Administradores de</a:t>
            </a:r>
            <a:r>
              <a:rPr spc="-40" dirty="0"/>
              <a:t> </a:t>
            </a:r>
            <a:r>
              <a:rPr spc="-10" dirty="0"/>
              <a:t>BD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155" cy="4244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DBA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(Database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administrator) é responsável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Verdana"/>
              <a:buChar char="•"/>
            </a:pPr>
            <a:endParaRPr sz="2600">
              <a:latin typeface="Verdana"/>
              <a:cs typeface="Verdana"/>
            </a:endParaRPr>
          </a:p>
          <a:p>
            <a:pPr marL="756285" marR="5080" lvl="1" indent="-287020" algn="just">
              <a:lnSpc>
                <a:spcPct val="100000"/>
              </a:lnSpc>
              <a:buClr>
                <a:srgbClr val="5F5F5F"/>
              </a:buClr>
              <a:buFont typeface="Verdana"/>
              <a:buChar char="•"/>
              <a:tabLst>
                <a:tab pos="863600" algn="l"/>
              </a:tabLst>
            </a:pPr>
            <a:r>
              <a:rPr dirty="0"/>
              <a:t>	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autorizar o acesso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ao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dados,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coordenar e  monitorar 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seu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uso e adquirir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recursos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software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 hardware conforme a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necessidade.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2600">
              <a:latin typeface="Verdana"/>
              <a:cs typeface="Verdana"/>
            </a:endParaRPr>
          </a:p>
          <a:p>
            <a:pPr marL="756285" marR="5080" lvl="1" indent="-287020" algn="just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solucionar problemas como falhas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na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segurança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demora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no tempo 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resposta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do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sistema. 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Em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grandes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organizações,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ele é auxiliado por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uma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equipe que executa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essas</a:t>
            </a:r>
            <a:r>
              <a:rPr sz="2400" i="1" spc="-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funções.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0"/>
            <a:ext cx="47771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Banco de dados</a:t>
            </a:r>
            <a:r>
              <a:rPr spc="-20" dirty="0"/>
              <a:t> </a:t>
            </a:r>
            <a:r>
              <a:rPr spc="-5" dirty="0"/>
              <a:t>(BD)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2171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Defini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ç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ão: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842261"/>
            <a:ext cx="7482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99720" algn="l"/>
                <a:tab pos="1097915" algn="l"/>
                <a:tab pos="2288540" algn="l"/>
                <a:tab pos="2617470" algn="l"/>
                <a:tab pos="2938780" algn="l"/>
                <a:tab pos="3603625" algn="l"/>
                <a:tab pos="4126229" algn="l"/>
                <a:tab pos="4588510" algn="l"/>
                <a:tab pos="4912995" algn="l"/>
                <a:tab pos="5541010" algn="l"/>
                <a:tab pos="6722109" algn="l"/>
                <a:tab pos="6957059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Um	banco	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dados	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é	uma	coleção		de  relacio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do</a:t>
            </a:r>
            <a:r>
              <a:rPr sz="2400" i="1" spc="-1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.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m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da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dos,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q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mo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di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z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31302" y="1842261"/>
            <a:ext cx="93471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3035">
              <a:lnSpc>
                <a:spcPct val="100000"/>
              </a:lnSpc>
              <a:spcBef>
                <a:spcPts val="100"/>
              </a:spcBef>
            </a:pP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ados  fa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452" y="2573782"/>
            <a:ext cx="8243570" cy="1190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99285" algn="l"/>
                <a:tab pos="2663190" algn="l"/>
                <a:tab pos="3907154" algn="l"/>
                <a:tab pos="4575810" algn="l"/>
                <a:tab pos="6484620" algn="l"/>
                <a:tab pos="6863715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con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h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eci</a:t>
            </a:r>
            <a:r>
              <a:rPr sz="2400" i="1" spc="1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	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qu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	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m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se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r	r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gist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	e	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uem  significado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implícito.</a:t>
            </a:r>
            <a:endParaRPr sz="2400" dirty="0">
              <a:latin typeface="Verdana"/>
              <a:cs typeface="Verdana"/>
            </a:endParaRPr>
          </a:p>
          <a:p>
            <a:pPr marL="4655185">
              <a:lnSpc>
                <a:spcPct val="100000"/>
              </a:lnSpc>
              <a:spcBef>
                <a:spcPts val="530"/>
              </a:spcBef>
            </a:pPr>
            <a:r>
              <a:rPr sz="2400" i="1" spc="-5" dirty="0">
                <a:solidFill>
                  <a:srgbClr val="0000D7"/>
                </a:solidFill>
                <a:latin typeface="Arial"/>
                <a:cs typeface="Arial"/>
              </a:rPr>
              <a:t>(Elmasri </a:t>
            </a:r>
            <a:r>
              <a:rPr sz="2400" i="1" dirty="0">
                <a:solidFill>
                  <a:srgbClr val="0000D7"/>
                </a:solidFill>
                <a:latin typeface="Arial"/>
                <a:cs typeface="Arial"/>
              </a:rPr>
              <a:t>&amp; </a:t>
            </a:r>
            <a:r>
              <a:rPr sz="2400" i="1" spc="-5" dirty="0">
                <a:solidFill>
                  <a:srgbClr val="0000D7"/>
                </a:solidFill>
                <a:latin typeface="Arial"/>
                <a:cs typeface="Arial"/>
              </a:rPr>
              <a:t>Navathe, 2005)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4611" y="3788664"/>
            <a:ext cx="3264408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74252" y="6673182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8092"/>
            <a:ext cx="3857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Projetistas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10" dirty="0"/>
              <a:t>BD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9060" cy="4184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São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responsáveis</a:t>
            </a:r>
            <a:r>
              <a:rPr sz="2800" i="1" spc="7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Verdana"/>
              <a:buChar char="•"/>
            </a:pPr>
            <a:endParaRPr sz="2600">
              <a:latin typeface="Verdana"/>
              <a:cs typeface="Verdana"/>
            </a:endParaRPr>
          </a:p>
          <a:p>
            <a:pPr marL="756285" marR="5080" lvl="1" indent="-287020" algn="just">
              <a:lnSpc>
                <a:spcPct val="100000"/>
              </a:lnSpc>
              <a:buClr>
                <a:srgbClr val="5F5F5F"/>
              </a:buClr>
              <a:buFont typeface="Verdana"/>
              <a:buChar char="•"/>
              <a:tabLst>
                <a:tab pos="863600" algn="l"/>
              </a:tabLst>
            </a:pPr>
            <a:r>
              <a:rPr dirty="0"/>
              <a:t>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identificar os dados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serem armazenados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  escolherem estruturas apropriadas para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representar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armazenar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estes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dados, realizadas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principalmente  antes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do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banco de dados ser implementado e  populado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com</a:t>
            </a:r>
            <a:r>
              <a:rPr sz="2400" i="1" spc="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dados.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2600">
              <a:latin typeface="Verdana"/>
              <a:cs typeface="Verdana"/>
            </a:endParaRPr>
          </a:p>
          <a:p>
            <a:pPr marL="756285" marR="6350" lvl="1" indent="-287020" algn="just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se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comunicar com todos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potenciais usuários a fim  de entender suas necessidades e criar um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projeto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os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atenda.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0"/>
            <a:ext cx="3264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Usuários</a:t>
            </a:r>
            <a:r>
              <a:rPr spc="-50" dirty="0"/>
              <a:t> </a:t>
            </a:r>
            <a:r>
              <a:rPr spc="-10" dirty="0"/>
              <a:t>finais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155" cy="4561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62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850900" algn="l"/>
                <a:tab pos="2129155" algn="l"/>
                <a:tab pos="2780665" algn="l"/>
                <a:tab pos="4054475" algn="l"/>
                <a:tab pos="5327650" algn="l"/>
                <a:tab pos="816864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ste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rimei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amente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p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 atender 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usuários</a:t>
            </a:r>
            <a:r>
              <a:rPr sz="2800" i="1" spc="9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finais.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Verdana"/>
              <a:buChar char="•"/>
            </a:pPr>
            <a:endParaRPr sz="335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usuários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finais são pessoas que acessam 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dados interativamente para</a:t>
            </a:r>
            <a:r>
              <a:rPr sz="2800" i="1" spc="13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realizar: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26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Consultas;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Verdana"/>
              <a:buChar char="•"/>
            </a:pPr>
            <a:endParaRPr sz="26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Atualizações;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Verdana"/>
              <a:buChar char="•"/>
            </a:pPr>
            <a:endParaRPr sz="26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Geração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relatórios.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761" y="24276"/>
            <a:ext cx="3264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Usuários</a:t>
            </a:r>
            <a:r>
              <a:rPr spc="-50" dirty="0"/>
              <a:t> </a:t>
            </a:r>
            <a:r>
              <a:rPr spc="-10" dirty="0"/>
              <a:t>finais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7387590" cy="319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Existem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vários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tipos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usuários</a:t>
            </a:r>
            <a:r>
              <a:rPr sz="2800" i="1" spc="1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finais: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Verdana"/>
              <a:buChar char="•"/>
            </a:pPr>
            <a:endParaRPr sz="26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Usuários finais</a:t>
            </a:r>
            <a:r>
              <a:rPr sz="2400" i="1" spc="3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casuais;</a:t>
            </a:r>
            <a:endParaRPr sz="24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2305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Usuários finais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iniciantes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ou</a:t>
            </a:r>
            <a:r>
              <a:rPr sz="2400" i="1" spc="1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paramétricos;</a:t>
            </a:r>
            <a:endParaRPr sz="24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2305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Usuários finais</a:t>
            </a:r>
            <a:r>
              <a:rPr sz="2400" i="1" spc="3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sofisticados;</a:t>
            </a:r>
            <a:endParaRPr sz="24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2305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Usuários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isolados.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9896" y="4076700"/>
            <a:ext cx="2438400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0414" y="0"/>
            <a:ext cx="5043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Usuários </a:t>
            </a:r>
            <a:r>
              <a:rPr spc="-10" dirty="0"/>
              <a:t>finais</a:t>
            </a:r>
            <a:r>
              <a:rPr spc="-25" dirty="0"/>
              <a:t> </a:t>
            </a:r>
            <a:r>
              <a:rPr spc="-5" dirty="0"/>
              <a:t>casuais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6520" cy="4037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62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Ocasionalmente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acessam ao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banco de dados,  mas podem precisar de diferentes informações  a cada</a:t>
            </a:r>
            <a:r>
              <a:rPr sz="2800" i="1" spc="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vez.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Utilizam uma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linguagem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sofisticada de consulta  ao banco de dados para especificar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suas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necessidades e normalmente são gerentes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nível intermediário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ou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alto,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ou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outros usuários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ocasionais.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5504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Usuários </a:t>
            </a:r>
            <a:r>
              <a:rPr spc="-10" dirty="0"/>
              <a:t>finais</a:t>
            </a:r>
            <a:r>
              <a:rPr spc="-5" dirty="0"/>
              <a:t> iniciantes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1428"/>
            <a:ext cx="8987790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355600" algn="l"/>
              </a:tabLst>
            </a:pP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Compõem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uma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grande parte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dos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usuários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finais 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do banco de</a:t>
            </a:r>
            <a:r>
              <a:rPr sz="2700" i="1" spc="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dados.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F5F5F"/>
              </a:buClr>
              <a:buFont typeface="Verdana"/>
              <a:buChar char="•"/>
            </a:pPr>
            <a:endParaRPr sz="26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Sua função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principal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é consultar e atualizar o 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dados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constantemente, usando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tipos  padrão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de consultas e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atualizações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–  denominadas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transações programadas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– que  foram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cuidadosamente programadas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700" i="1" spc="3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testadas.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2650">
              <a:latin typeface="Verdana"/>
              <a:cs typeface="Verdana"/>
            </a:endParaRPr>
          </a:p>
          <a:p>
            <a:pPr marL="355600" marR="6985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Ex: Caixas de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banco verificam saldos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conta e  realizam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saques, depósitos, pagamentos,</a:t>
            </a:r>
            <a:r>
              <a:rPr sz="2700" i="1" spc="8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etc.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0"/>
            <a:ext cx="5997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Usuários </a:t>
            </a:r>
            <a:r>
              <a:rPr spc="-10" dirty="0"/>
              <a:t>finais</a:t>
            </a:r>
            <a:r>
              <a:rPr dirty="0"/>
              <a:t> </a:t>
            </a:r>
            <a:r>
              <a:rPr spc="-10" dirty="0"/>
              <a:t>sofisticados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79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Incluem engenheiros, cientistas, analistas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negócios e outros que estão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profundamente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familiarizados com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facilidades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do SGBD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 ponto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implementar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próprias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aplicações  para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atendam 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suas necessidades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complexas.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1122" y="0"/>
            <a:ext cx="3881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Usuários</a:t>
            </a:r>
            <a:r>
              <a:rPr spc="-40" dirty="0"/>
              <a:t> </a:t>
            </a:r>
            <a:r>
              <a:rPr spc="-5" dirty="0"/>
              <a:t>isolados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3378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211899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Mantêm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1359" y="1012952"/>
            <a:ext cx="3688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1525" algn="l"/>
                <a:tab pos="215836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dados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pessoais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1826" y="1012952"/>
            <a:ext cx="1313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us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1439672"/>
            <a:ext cx="8986520" cy="3610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algn="just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pacotes 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programas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prontos, que oferecem  interfaces de fácil utilização, baseadas em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menus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ou</a:t>
            </a:r>
            <a:r>
              <a:rPr sz="2800" i="1" spc="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gráficos.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Ex: usuário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um pacote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cálculos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impostos, que armazena uma série de dados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financeiros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pessoais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fins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declaração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imposto.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7586" y="0"/>
            <a:ext cx="4570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Analista de</a:t>
            </a:r>
            <a:r>
              <a:rPr spc="-10" dirty="0"/>
              <a:t> sistemas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790" cy="2329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2620010" algn="l"/>
                <a:tab pos="3719195" algn="l"/>
                <a:tab pos="5946140" algn="l"/>
                <a:tab pos="85725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Analist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sistem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dentific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necessidades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dos usuários</a:t>
            </a:r>
            <a:r>
              <a:rPr sz="2800" i="1" spc="1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finais;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5715" indent="-342900">
              <a:lnSpc>
                <a:spcPct val="100000"/>
              </a:lnSpc>
              <a:buFont typeface="Verdana"/>
              <a:buChar char="•"/>
              <a:tabLst>
                <a:tab pos="355600" algn="l"/>
                <a:tab pos="1635760" algn="l"/>
                <a:tab pos="2734945" algn="l"/>
                <a:tab pos="4588510" algn="l"/>
                <a:tab pos="5400675" algn="l"/>
                <a:tab pos="835152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ós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sso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finem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ecifica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ç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õ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da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transações padrão 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atendam a</a:t>
            </a:r>
            <a:r>
              <a:rPr sz="2800" i="1" spc="2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eles.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6570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Programadores de</a:t>
            </a:r>
            <a:r>
              <a:rPr spc="-50" dirty="0"/>
              <a:t> </a:t>
            </a:r>
            <a:r>
              <a:rPr spc="-5" dirty="0"/>
              <a:t>aplicações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776970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programadores de aplicações implementam  as especificações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definidas pelos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analistas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sistemas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como</a:t>
            </a:r>
            <a:r>
              <a:rPr sz="2800" i="1" spc="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programas;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118745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Após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isso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eles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testam, depuram, documentam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mantêm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essas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transações</a:t>
            </a:r>
            <a:r>
              <a:rPr sz="2800" i="1" spc="9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programadas.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24276"/>
            <a:ext cx="1290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SGBD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790" cy="5055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Definições: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Verdana"/>
              <a:buChar char="•"/>
            </a:pPr>
            <a:endParaRPr sz="2600">
              <a:latin typeface="Verdana"/>
              <a:cs typeface="Verdana"/>
            </a:endParaRPr>
          </a:p>
          <a:p>
            <a:pPr marL="756285" marR="5715" lvl="1" indent="-287020" algn="just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sistema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gerenciador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dados (SGBD)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é uma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coleção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programas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permite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aos  usuários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criar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manter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400" i="1" spc="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dados.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2600">
              <a:latin typeface="Verdana"/>
              <a:cs typeface="Verdana"/>
            </a:endParaRPr>
          </a:p>
          <a:p>
            <a:pPr marL="756285" marR="5080" lvl="1" indent="-287020" algn="just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sistema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gerenciador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dados (SGBD)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é um sistema de software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uso geral que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facilita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processo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definição, construção,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manipulação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  compartilhamento de bancos 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dados entre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diversos usuários e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aplicações.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Verdana"/>
              <a:cs typeface="Verdana"/>
            </a:endParaRPr>
          </a:p>
          <a:p>
            <a:pPr marL="722630">
              <a:lnSpc>
                <a:spcPct val="100000"/>
              </a:lnSpc>
            </a:pPr>
            <a:r>
              <a:rPr sz="2400" i="1" spc="-5" dirty="0">
                <a:solidFill>
                  <a:srgbClr val="0000D7"/>
                </a:solidFill>
                <a:latin typeface="Arial"/>
                <a:cs typeface="Arial"/>
              </a:rPr>
              <a:t>(Elmasri </a:t>
            </a:r>
            <a:r>
              <a:rPr sz="2400" i="1" dirty="0">
                <a:solidFill>
                  <a:srgbClr val="0000D7"/>
                </a:solidFill>
                <a:latin typeface="Arial"/>
                <a:cs typeface="Arial"/>
              </a:rPr>
              <a:t>&amp; </a:t>
            </a:r>
            <a:r>
              <a:rPr sz="2400" i="1" spc="-5" dirty="0">
                <a:solidFill>
                  <a:srgbClr val="0000D7"/>
                </a:solidFill>
                <a:latin typeface="Arial"/>
                <a:cs typeface="Arial"/>
              </a:rPr>
              <a:t>Navathe,</a:t>
            </a:r>
            <a:r>
              <a:rPr sz="2400" i="1" spc="35" dirty="0">
                <a:solidFill>
                  <a:srgbClr val="0000D7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00D7"/>
                </a:solidFill>
                <a:latin typeface="Arial"/>
                <a:cs typeface="Arial"/>
              </a:rPr>
              <a:t>2005)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0"/>
            <a:ext cx="2503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Motivações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74252" y="6673182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3980" cy="5134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151255" algn="l"/>
                <a:tab pos="1567180" algn="l"/>
                <a:tab pos="3039745" algn="l"/>
                <a:tab pos="3675379" algn="l"/>
                <a:tab pos="4327525" algn="l"/>
                <a:tab pos="6310630" algn="l"/>
                <a:tab pos="804799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Até	a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éc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6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0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di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ere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é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tod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eram  utilizados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armazenamento de</a:t>
            </a:r>
            <a:r>
              <a:rPr sz="2800" i="1" spc="9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2900">
              <a:latin typeface="Verdana"/>
              <a:cs typeface="Verdana"/>
            </a:endParaRPr>
          </a:p>
          <a:p>
            <a:pPr marL="355600" marR="5715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Pode-se citar, por exemplo, o armazenamento  em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arquivos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sistema</a:t>
            </a:r>
            <a:r>
              <a:rPr sz="2800" i="1" spc="8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operacional.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29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buFont typeface="Verdana"/>
              <a:buChar char="•"/>
              <a:tabLst>
                <a:tab pos="355600" algn="l"/>
                <a:tab pos="1664335" algn="l"/>
                <a:tab pos="3562350" algn="l"/>
                <a:tab pos="4356100" algn="l"/>
                <a:tab pos="762317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Estes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método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zen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ment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traziam  inúmeros problemas,</a:t>
            </a:r>
            <a:r>
              <a:rPr sz="2800" i="1" spc="10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como:</a:t>
            </a:r>
            <a:endParaRPr sz="28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1920"/>
              </a:spcBef>
              <a:buFont typeface="Verdana"/>
              <a:buChar char="•"/>
              <a:tabLst>
                <a:tab pos="756285" algn="l"/>
                <a:tab pos="756920" algn="l"/>
              </a:tabLst>
            </a:pPr>
            <a:r>
              <a:rPr sz="2000" i="1" spc="-5" dirty="0">
                <a:solidFill>
                  <a:srgbClr val="5F5F5F"/>
                </a:solidFill>
                <a:latin typeface="Verdana"/>
                <a:cs typeface="Verdana"/>
              </a:rPr>
              <a:t>Redundância </a:t>
            </a:r>
            <a:r>
              <a:rPr sz="2000" i="1" dirty="0">
                <a:solidFill>
                  <a:srgbClr val="5F5F5F"/>
                </a:solidFill>
                <a:latin typeface="Verdana"/>
                <a:cs typeface="Verdana"/>
              </a:rPr>
              <a:t>e </a:t>
            </a:r>
            <a:r>
              <a:rPr sz="2000" i="1" spc="-5" dirty="0">
                <a:solidFill>
                  <a:srgbClr val="5F5F5F"/>
                </a:solidFill>
                <a:latin typeface="Verdana"/>
                <a:cs typeface="Verdana"/>
              </a:rPr>
              <a:t>inconsistência de</a:t>
            </a:r>
            <a:r>
              <a:rPr sz="2000" i="1" spc="-10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5F5F5F"/>
                </a:solidFill>
                <a:latin typeface="Verdana"/>
                <a:cs typeface="Verdana"/>
              </a:rPr>
              <a:t>dados;</a:t>
            </a:r>
            <a:endParaRPr sz="20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Verdana"/>
              <a:buChar char="•"/>
              <a:tabLst>
                <a:tab pos="756285" algn="l"/>
                <a:tab pos="756920" algn="l"/>
              </a:tabLst>
            </a:pPr>
            <a:r>
              <a:rPr sz="2000" i="1" dirty="0">
                <a:solidFill>
                  <a:srgbClr val="5F5F5F"/>
                </a:solidFill>
                <a:latin typeface="Verdana"/>
                <a:cs typeface="Verdana"/>
              </a:rPr>
              <a:t>Isolamento </a:t>
            </a:r>
            <a:r>
              <a:rPr sz="20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000" i="1" spc="-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5F5F5F"/>
                </a:solidFill>
                <a:latin typeface="Verdana"/>
                <a:cs typeface="Verdana"/>
              </a:rPr>
              <a:t>dados;</a:t>
            </a:r>
            <a:endParaRPr sz="20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Verdana"/>
              <a:buChar char="•"/>
              <a:tabLst>
                <a:tab pos="756285" algn="l"/>
                <a:tab pos="756920" algn="l"/>
              </a:tabLst>
            </a:pPr>
            <a:r>
              <a:rPr sz="2000" i="1" spc="-5" dirty="0">
                <a:solidFill>
                  <a:srgbClr val="5F5F5F"/>
                </a:solidFill>
                <a:latin typeface="Verdana"/>
                <a:cs typeface="Verdana"/>
              </a:rPr>
              <a:t>Problemas </a:t>
            </a:r>
            <a:r>
              <a:rPr sz="2000" i="1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000" i="1" spc="-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5F5F5F"/>
                </a:solidFill>
                <a:latin typeface="Verdana"/>
                <a:cs typeface="Verdana"/>
              </a:rPr>
              <a:t>integridade;</a:t>
            </a:r>
            <a:endParaRPr sz="20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Verdana"/>
              <a:buChar char="•"/>
              <a:tabLst>
                <a:tab pos="756285" algn="l"/>
                <a:tab pos="756920" algn="l"/>
              </a:tabLst>
            </a:pPr>
            <a:r>
              <a:rPr sz="2000" i="1" spc="-5" dirty="0">
                <a:solidFill>
                  <a:srgbClr val="5F5F5F"/>
                </a:solidFill>
                <a:latin typeface="Verdana"/>
                <a:cs typeface="Verdana"/>
              </a:rPr>
              <a:t>Problemas de </a:t>
            </a:r>
            <a:r>
              <a:rPr sz="2000" i="1" dirty="0">
                <a:solidFill>
                  <a:srgbClr val="5F5F5F"/>
                </a:solidFill>
                <a:latin typeface="Verdana"/>
                <a:cs typeface="Verdana"/>
              </a:rPr>
              <a:t>segurança e</a:t>
            </a:r>
            <a:r>
              <a:rPr sz="2000" i="1" spc="-9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5F5F5F"/>
                </a:solidFill>
                <a:latin typeface="Verdana"/>
                <a:cs typeface="Verdana"/>
              </a:rPr>
              <a:t>etc.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0"/>
            <a:ext cx="2503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Motivações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74252" y="6673182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790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62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Surgem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início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década de 70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primeiros  SGBDs.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Após o seu surgimento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SGBDs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começaram a  ser amplamente utilizados 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tornaram  componentes essenciais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cotidiano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sociedade</a:t>
            </a:r>
            <a:r>
              <a:rPr sz="2800" i="1" spc="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moderna.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7261" y="0"/>
            <a:ext cx="4692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Importância dos</a:t>
            </a:r>
            <a:r>
              <a:rPr spc="-50" dirty="0"/>
              <a:t> </a:t>
            </a:r>
            <a:r>
              <a:rPr spc="-5" dirty="0"/>
              <a:t>BDs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74252" y="6673182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9060" cy="4037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Bancos de dados e sistemas de banco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são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componente essencial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vida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sociedade</a:t>
            </a:r>
            <a:r>
              <a:rPr sz="2800" i="1" spc="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moderna.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762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BDs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fundamentais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 todas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áreas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que  os computadores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são usados, incluindo  negócios, comércio eletrônico, engenharia,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medicina,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genética,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direito,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educação,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entre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outras.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7055" y="16112"/>
            <a:ext cx="55518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Exemplos </a:t>
            </a:r>
            <a:r>
              <a:rPr spc="-5" dirty="0"/>
              <a:t>do </a:t>
            </a:r>
            <a:r>
              <a:rPr dirty="0"/>
              <a:t>uso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10" dirty="0"/>
              <a:t>BDs</a:t>
            </a:r>
          </a:p>
        </p:txBody>
      </p:sp>
      <p:sp>
        <p:nvSpPr>
          <p:cNvPr id="3" name="object 3"/>
          <p:cNvSpPr/>
          <p:nvPr/>
        </p:nvSpPr>
        <p:spPr>
          <a:xfrm>
            <a:off x="5349240" y="618744"/>
            <a:ext cx="2353056" cy="2382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84291" y="3419855"/>
            <a:ext cx="2663952" cy="2077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2886" y="2880486"/>
            <a:ext cx="2226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Depositar ou retirar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fundos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5522" y="3027629"/>
            <a:ext cx="1381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Reserva de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hotel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101" y="5554471"/>
            <a:ext cx="1280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Reserva de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vôo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0750" y="5557520"/>
            <a:ext cx="138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Compras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on-line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7012" y="1075944"/>
            <a:ext cx="3112008" cy="1754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2940" y="3314700"/>
            <a:ext cx="2756916" cy="2287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74252" y="6673182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6927" y="0"/>
            <a:ext cx="55518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Armazenamento </a:t>
            </a:r>
            <a:r>
              <a:rPr spc="-10" dirty="0"/>
              <a:t>em</a:t>
            </a:r>
            <a:r>
              <a:rPr spc="-40" dirty="0"/>
              <a:t> </a:t>
            </a:r>
            <a:r>
              <a:rPr spc="-10" dirty="0"/>
              <a:t>BDs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74252" y="6673182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291" y="796493"/>
            <a:ext cx="898715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354965" algn="l"/>
                <a:tab pos="355600" algn="l"/>
                <a:tab pos="2112645" algn="l"/>
                <a:tab pos="3039110" algn="l"/>
                <a:tab pos="3598545" algn="l"/>
                <a:tab pos="5495290" algn="l"/>
                <a:tab pos="6060440" algn="l"/>
                <a:tab pos="7392670" algn="l"/>
                <a:tab pos="8112125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Di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f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ent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ti</a:t>
            </a:r>
            <a:r>
              <a:rPr sz="2400" i="1" spc="1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os	</a:t>
            </a:r>
            <a:r>
              <a:rPr sz="2400" i="1" spc="1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formação	na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maio</a:t>
            </a:r>
            <a:r>
              <a:rPr sz="2400" i="1" spc="-1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	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as	v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zes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são armazenadas em banco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dados</a:t>
            </a:r>
            <a:r>
              <a:rPr sz="2400" i="1" spc="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específicos.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2053" y="1931034"/>
            <a:ext cx="17748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6379">
              <a:lnSpc>
                <a:spcPct val="100000"/>
              </a:lnSpc>
              <a:spcBef>
                <a:spcPts val="100"/>
              </a:spcBef>
              <a:tabLst>
                <a:tab pos="1381125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part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	</a:t>
            </a:r>
            <a:r>
              <a:rPr sz="2400" i="1" spc="-80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da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te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x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ual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ou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88732" y="3430600"/>
            <a:ext cx="1668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rma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z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enar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354965" algn="l"/>
                <a:tab pos="355600" algn="l"/>
                <a:tab pos="1609725" algn="l"/>
                <a:tab pos="2306320" algn="l"/>
                <a:tab pos="2367280" algn="l"/>
                <a:tab pos="3539490" algn="l"/>
                <a:tab pos="4556125" algn="l"/>
                <a:tab pos="5040630" algn="l"/>
                <a:tab pos="5758815" algn="l"/>
                <a:tab pos="6266180" algn="l"/>
                <a:tab pos="6739890" algn="l"/>
              </a:tabLst>
            </a:pPr>
            <a:r>
              <a:rPr i="1" dirty="0"/>
              <a:t>Banco	</a:t>
            </a:r>
            <a:r>
              <a:rPr i="1" spc="15" dirty="0"/>
              <a:t>d</a:t>
            </a:r>
            <a:r>
              <a:rPr i="1" dirty="0"/>
              <a:t>e	</a:t>
            </a:r>
            <a:r>
              <a:rPr i="1" spc="-5" dirty="0"/>
              <a:t>da</a:t>
            </a:r>
            <a:r>
              <a:rPr i="1" spc="15" dirty="0"/>
              <a:t>d</a:t>
            </a:r>
            <a:r>
              <a:rPr i="1" dirty="0"/>
              <a:t>os	</a:t>
            </a:r>
            <a:r>
              <a:rPr i="1" spc="10" dirty="0"/>
              <a:t>t</a:t>
            </a:r>
            <a:r>
              <a:rPr i="1" dirty="0"/>
              <a:t>r</a:t>
            </a:r>
            <a:r>
              <a:rPr i="1" spc="-10" dirty="0"/>
              <a:t>a</a:t>
            </a:r>
            <a:r>
              <a:rPr i="1" spc="-5" dirty="0"/>
              <a:t>dic</a:t>
            </a:r>
            <a:r>
              <a:rPr i="1" spc="15" dirty="0"/>
              <a:t>i</a:t>
            </a:r>
            <a:r>
              <a:rPr i="1" spc="5" dirty="0"/>
              <a:t>o</a:t>
            </a:r>
            <a:r>
              <a:rPr i="1" dirty="0"/>
              <a:t>nai</a:t>
            </a:r>
            <a:r>
              <a:rPr i="1" spc="10" dirty="0"/>
              <a:t>s</a:t>
            </a:r>
            <a:r>
              <a:rPr i="1" dirty="0"/>
              <a:t>:	a	</a:t>
            </a:r>
            <a:r>
              <a:rPr i="1" spc="-5" dirty="0"/>
              <a:t>ma</a:t>
            </a:r>
            <a:r>
              <a:rPr i="1" spc="10" dirty="0"/>
              <a:t>i</a:t>
            </a:r>
            <a:r>
              <a:rPr i="1" dirty="0"/>
              <a:t>or </a:t>
            </a:r>
            <a:r>
              <a:rPr dirty="0"/>
              <a:t> informação		</a:t>
            </a:r>
            <a:r>
              <a:rPr spc="-5" dirty="0"/>
              <a:t>armazenada	</a:t>
            </a:r>
            <a:r>
              <a:rPr dirty="0"/>
              <a:t>e	</a:t>
            </a:r>
            <a:r>
              <a:rPr spc="-5" dirty="0"/>
              <a:t>acessada	</a:t>
            </a:r>
            <a:r>
              <a:rPr dirty="0"/>
              <a:t>é  </a:t>
            </a:r>
            <a:r>
              <a:rPr spc="-5" dirty="0"/>
              <a:t>numérica.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2600"/>
          </a:p>
          <a:p>
            <a:pPr marL="355600" indent="-342900">
              <a:lnSpc>
                <a:spcPct val="100000"/>
              </a:lnSpc>
              <a:buFont typeface="Verdana"/>
              <a:buChar char="•"/>
              <a:tabLst>
                <a:tab pos="354965" algn="l"/>
                <a:tab pos="355600" algn="l"/>
                <a:tab pos="1550035" algn="l"/>
                <a:tab pos="2188845" algn="l"/>
                <a:tab pos="3362325" algn="l"/>
                <a:tab pos="3999865" algn="l"/>
                <a:tab pos="6022340" algn="l"/>
              </a:tabLst>
            </a:pPr>
            <a:r>
              <a:rPr i="1" spc="-5" dirty="0"/>
              <a:t>Banco	</a:t>
            </a:r>
            <a:r>
              <a:rPr i="1" spc="5" dirty="0"/>
              <a:t>de	</a:t>
            </a:r>
            <a:r>
              <a:rPr i="1" spc="-5" dirty="0"/>
              <a:t>dados	</a:t>
            </a:r>
            <a:r>
              <a:rPr i="1" dirty="0"/>
              <a:t>de	</a:t>
            </a:r>
            <a:r>
              <a:rPr i="1" spc="-5" dirty="0"/>
              <a:t>multimídia:	podem</a:t>
            </a:r>
          </a:p>
          <a:p>
            <a:pPr marL="355600">
              <a:lnSpc>
                <a:spcPct val="100000"/>
              </a:lnSpc>
            </a:pPr>
            <a:r>
              <a:rPr i="1" spc="-5" dirty="0"/>
              <a:t>imagens, </a:t>
            </a:r>
            <a:r>
              <a:rPr i="1" dirty="0"/>
              <a:t>clipes de áudio e</a:t>
            </a:r>
            <a:r>
              <a:rPr i="1" spc="25" dirty="0"/>
              <a:t> </a:t>
            </a:r>
            <a:r>
              <a:rPr i="1" spc="-5" dirty="0"/>
              <a:t>vídeo.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/>
          </a:p>
          <a:p>
            <a:pPr marL="355600" indent="-342900">
              <a:lnSpc>
                <a:spcPct val="100000"/>
              </a:lnSpc>
              <a:buFont typeface="Verdana"/>
              <a:buChar char="•"/>
              <a:tabLst>
                <a:tab pos="354965" algn="l"/>
                <a:tab pos="355600" algn="l"/>
                <a:tab pos="1632585" algn="l"/>
                <a:tab pos="2353310" algn="l"/>
                <a:tab pos="3609340" algn="l"/>
                <a:tab pos="5848350" algn="l"/>
              </a:tabLst>
            </a:pPr>
            <a:r>
              <a:rPr i="1" spc="-5" dirty="0"/>
              <a:t>Banco	</a:t>
            </a:r>
            <a:r>
              <a:rPr i="1" spc="5" dirty="0"/>
              <a:t>de	</a:t>
            </a:r>
            <a:r>
              <a:rPr i="1" spc="-5" dirty="0"/>
              <a:t>dados	geográficos:	</a:t>
            </a:r>
            <a:r>
              <a:rPr i="1" dirty="0"/>
              <a:t>podem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00341" y="4564837"/>
            <a:ext cx="1753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829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analis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r	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191" y="4931155"/>
            <a:ext cx="8644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59914" algn="l"/>
                <a:tab pos="3190240" algn="l"/>
                <a:tab pos="4305935" algn="l"/>
                <a:tab pos="5360670" algn="l"/>
                <a:tab pos="6376035" algn="l"/>
                <a:tab pos="6764655" algn="l"/>
                <a:tab pos="8258175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mazena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r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ma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pas,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da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dos	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obre	cli</a:t>
            </a:r>
            <a:r>
              <a:rPr sz="2400" i="1" spc="1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	e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ma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g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ens	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satélite.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1437</Words>
  <Application>Microsoft Office PowerPoint</Application>
  <PresentationFormat>Apresentação na tela (4:3)</PresentationFormat>
  <Paragraphs>398</Paragraphs>
  <Slides>49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0" baseType="lpstr">
      <vt:lpstr>Office Theme</vt:lpstr>
      <vt:lpstr>Fundamentos de Bacos de Dados</vt:lpstr>
      <vt:lpstr>Sumário</vt:lpstr>
      <vt:lpstr>Dado x Informação</vt:lpstr>
      <vt:lpstr>Banco de dados (BD)</vt:lpstr>
      <vt:lpstr>Motivações</vt:lpstr>
      <vt:lpstr>Motivações</vt:lpstr>
      <vt:lpstr>Importância dos BDs</vt:lpstr>
      <vt:lpstr>Exemplos do uso de BDs</vt:lpstr>
      <vt:lpstr>Armazenamento em BDs</vt:lpstr>
      <vt:lpstr>Propriedades de um BD</vt:lpstr>
      <vt:lpstr>Características dos BDs</vt:lpstr>
      <vt:lpstr>BD comercial - amazon</vt:lpstr>
      <vt:lpstr>BD comercial - amazon</vt:lpstr>
      <vt:lpstr>Modelos de dados</vt:lpstr>
      <vt:lpstr>Modelos de dados</vt:lpstr>
      <vt:lpstr>Modelos de dados</vt:lpstr>
      <vt:lpstr>Classificação dos Modelos de dados</vt:lpstr>
      <vt:lpstr>Modelo Hierárquico</vt:lpstr>
      <vt:lpstr>Modelo Hierárquico</vt:lpstr>
      <vt:lpstr>Modelo Hierárquico</vt:lpstr>
      <vt:lpstr>Modelo Hierárquico</vt:lpstr>
      <vt:lpstr>Modelo em Rede</vt:lpstr>
      <vt:lpstr>Modelo em Rede</vt:lpstr>
      <vt:lpstr>Modelo em Rede</vt:lpstr>
      <vt:lpstr>Modelo em Rede</vt:lpstr>
      <vt:lpstr>Modelo Relacional</vt:lpstr>
      <vt:lpstr>Modelo Relacional</vt:lpstr>
      <vt:lpstr>Modelo Relacional</vt:lpstr>
      <vt:lpstr>Modelo Relacional</vt:lpstr>
      <vt:lpstr>Exemplo – BD Universidade</vt:lpstr>
      <vt:lpstr>Exemplo – BD Universidade</vt:lpstr>
      <vt:lpstr>Modelo Orientado a Objetos</vt:lpstr>
      <vt:lpstr>Modelo Objeto-Relacional</vt:lpstr>
      <vt:lpstr>Modelo Objeto-Relacional</vt:lpstr>
      <vt:lpstr>Resumo</vt:lpstr>
      <vt:lpstr>Histórico Evolutivo de BDs</vt:lpstr>
      <vt:lpstr>Manipulação de um BD</vt:lpstr>
      <vt:lpstr>Atores do BD</vt:lpstr>
      <vt:lpstr>Administradores de BD</vt:lpstr>
      <vt:lpstr>Projetistas de BD</vt:lpstr>
      <vt:lpstr>Usuários finais</vt:lpstr>
      <vt:lpstr>Usuários finais</vt:lpstr>
      <vt:lpstr>Usuários finais casuais</vt:lpstr>
      <vt:lpstr>Usuários finais iniciantes</vt:lpstr>
      <vt:lpstr>Usuários finais sofisticados</vt:lpstr>
      <vt:lpstr>Usuários isolados</vt:lpstr>
      <vt:lpstr>Analista de sistemas</vt:lpstr>
      <vt:lpstr>Programadores de aplicações</vt:lpstr>
      <vt:lpstr>SGBD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 domínio médico-hospitalar</dc:title>
  <dc:creator>Marcelo Schots</dc:creator>
  <cp:lastModifiedBy>Lucas Santos</cp:lastModifiedBy>
  <cp:revision>3</cp:revision>
  <dcterms:created xsi:type="dcterms:W3CDTF">2021-01-12T22:45:13Z</dcterms:created>
  <dcterms:modified xsi:type="dcterms:W3CDTF">2021-01-12T22:56:31Z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2021-01-12T00:00:00Z</vt:filetime>
  </property>
</Properties>
</file>