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356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gency FB"/>
                <a:cs typeface="Agency FB"/>
              </a:defRPr>
            </a:lvl1pPr>
          </a:lstStyle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gency FB"/>
                <a:cs typeface="Agency FB"/>
              </a:defRPr>
            </a:lvl1pPr>
          </a:lstStyle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gency FB"/>
                <a:cs typeface="Agency FB"/>
              </a:defRPr>
            </a:lvl1pPr>
          </a:lstStyle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620267"/>
                </a:moveTo>
                <a:lnTo>
                  <a:pt x="9144000" y="620267"/>
                </a:lnTo>
                <a:lnTo>
                  <a:pt x="9144000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8204" y="19811"/>
            <a:ext cx="1583436" cy="576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555748" y="836675"/>
            <a:ext cx="4753356" cy="4753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gency FB"/>
                <a:cs typeface="Agency FB"/>
              </a:defRPr>
            </a:lvl1pPr>
          </a:lstStyle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gency FB"/>
                <a:cs typeface="Agency FB"/>
              </a:defRPr>
            </a:lvl1pPr>
          </a:lstStyle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620267"/>
                </a:moveTo>
                <a:lnTo>
                  <a:pt x="9144000" y="620267"/>
                </a:lnTo>
                <a:lnTo>
                  <a:pt x="9144000" y="0"/>
                </a:lnTo>
                <a:lnTo>
                  <a:pt x="0" y="0"/>
                </a:lnTo>
                <a:lnTo>
                  <a:pt x="0" y="6202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8204" y="19811"/>
            <a:ext cx="1583436" cy="5760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5655" y="-80645"/>
            <a:ext cx="855268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1640" y="2003882"/>
            <a:ext cx="8643620" cy="146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rgbClr val="5F5F5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08288" y="6664314"/>
            <a:ext cx="175259" cy="177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gency FB"/>
                <a:cs typeface="Agency FB"/>
              </a:defRPr>
            </a:lvl1pPr>
          </a:lstStyle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2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43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43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43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4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9.png"/><Relationship Id="rId10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35.png"/><Relationship Id="rId1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490571" y="2133600"/>
            <a:ext cx="8216939" cy="2571750"/>
            <a:chOff x="381000" y="1295400"/>
            <a:chExt cx="8229600" cy="20574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object 3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0"/>
                  </a:lnTo>
                  <a:close/>
                </a:path>
                <a:path w="8229600" h="2057400">
                  <a:moveTo>
                    <a:pt x="8217349" y="1805648"/>
                  </a:move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close/>
                </a:path>
                <a:path w="8229600" h="2057400">
                  <a:moveTo>
                    <a:pt x="7886700" y="0"/>
                  </a:move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</a:path>
                <a:path w="8229600" h="2057400">
                  <a:moveTo>
                    <a:pt x="342912" y="2057400"/>
                  </a:move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</a:path>
                <a:path w="8229600" h="2057400">
                  <a:moveTo>
                    <a:pt x="7886700" y="0"/>
                  </a:move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</a:path>
                <a:path w="8229600" h="2057400">
                  <a:moveTo>
                    <a:pt x="8226469" y="1761024"/>
                  </a:moveTo>
                  <a:lnTo>
                    <a:pt x="8217349" y="1805648"/>
                  </a:lnTo>
                </a:path>
                <a:path w="8229600" h="2057400">
                  <a:moveTo>
                    <a:pt x="8217349" y="1805648"/>
                  </a:move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7886700" y="0"/>
                  </a:moveTo>
                  <a:lnTo>
                    <a:pt x="342912" y="0"/>
                  </a:lnTo>
                  <a:lnTo>
                    <a:pt x="296382" y="3130"/>
                  </a:lnTo>
                  <a:lnTo>
                    <a:pt x="251753" y="12250"/>
                  </a:lnTo>
                  <a:lnTo>
                    <a:pt x="209436" y="26949"/>
                  </a:lnTo>
                  <a:lnTo>
                    <a:pt x="169839" y="46820"/>
                  </a:lnTo>
                  <a:lnTo>
                    <a:pt x="133370" y="71454"/>
                  </a:lnTo>
                  <a:lnTo>
                    <a:pt x="100437" y="100441"/>
                  </a:lnTo>
                  <a:lnTo>
                    <a:pt x="71451" y="133373"/>
                  </a:lnTo>
                  <a:lnTo>
                    <a:pt x="46818" y="169841"/>
                  </a:lnTo>
                  <a:lnTo>
                    <a:pt x="26948" y="209436"/>
                  </a:lnTo>
                  <a:lnTo>
                    <a:pt x="12249" y="251751"/>
                  </a:lnTo>
                  <a:lnTo>
                    <a:pt x="3130" y="296375"/>
                  </a:lnTo>
                  <a:lnTo>
                    <a:pt x="0" y="342900"/>
                  </a:lnTo>
                  <a:lnTo>
                    <a:pt x="0" y="1714500"/>
                  </a:lnTo>
                  <a:lnTo>
                    <a:pt x="3130" y="1761024"/>
                  </a:lnTo>
                  <a:lnTo>
                    <a:pt x="12249" y="1805648"/>
                  </a:lnTo>
                  <a:lnTo>
                    <a:pt x="26948" y="1847963"/>
                  </a:lnTo>
                  <a:lnTo>
                    <a:pt x="46818" y="1887558"/>
                  </a:lnTo>
                  <a:lnTo>
                    <a:pt x="71451" y="1924026"/>
                  </a:lnTo>
                  <a:lnTo>
                    <a:pt x="100437" y="1956958"/>
                  </a:lnTo>
                  <a:lnTo>
                    <a:pt x="133370" y="1985945"/>
                  </a:lnTo>
                  <a:lnTo>
                    <a:pt x="169839" y="2010579"/>
                  </a:lnTo>
                  <a:lnTo>
                    <a:pt x="209436" y="2030450"/>
                  </a:lnTo>
                  <a:lnTo>
                    <a:pt x="251753" y="2045149"/>
                  </a:lnTo>
                  <a:lnTo>
                    <a:pt x="296382" y="2054269"/>
                  </a:lnTo>
                  <a:lnTo>
                    <a:pt x="342912" y="2057400"/>
                  </a:lnTo>
                  <a:lnTo>
                    <a:pt x="7886700" y="2057400"/>
                  </a:lnTo>
                  <a:lnTo>
                    <a:pt x="7933224" y="2054269"/>
                  </a:lnTo>
                  <a:lnTo>
                    <a:pt x="7977848" y="2045149"/>
                  </a:lnTo>
                  <a:lnTo>
                    <a:pt x="8020163" y="2030450"/>
                  </a:lnTo>
                  <a:lnTo>
                    <a:pt x="8059758" y="2010579"/>
                  </a:lnTo>
                  <a:lnTo>
                    <a:pt x="8096226" y="1985945"/>
                  </a:lnTo>
                  <a:lnTo>
                    <a:pt x="8129158" y="1956958"/>
                  </a:lnTo>
                  <a:lnTo>
                    <a:pt x="8158145" y="1924026"/>
                  </a:lnTo>
                  <a:lnTo>
                    <a:pt x="8182779" y="1887558"/>
                  </a:lnTo>
                  <a:lnTo>
                    <a:pt x="8202650" y="1847963"/>
                  </a:lnTo>
                  <a:lnTo>
                    <a:pt x="8217349" y="1805648"/>
                  </a:lnTo>
                  <a:lnTo>
                    <a:pt x="8226469" y="1761024"/>
                  </a:lnTo>
                  <a:lnTo>
                    <a:pt x="8229600" y="1714500"/>
                  </a:lnTo>
                  <a:lnTo>
                    <a:pt x="8229600" y="342900"/>
                  </a:lnTo>
                  <a:lnTo>
                    <a:pt x="8226469" y="296375"/>
                  </a:lnTo>
                  <a:lnTo>
                    <a:pt x="8217349" y="251751"/>
                  </a:lnTo>
                  <a:lnTo>
                    <a:pt x="8202650" y="209436"/>
                  </a:lnTo>
                  <a:lnTo>
                    <a:pt x="8182779" y="169841"/>
                  </a:lnTo>
                  <a:lnTo>
                    <a:pt x="8158145" y="133373"/>
                  </a:lnTo>
                  <a:lnTo>
                    <a:pt x="8129158" y="100441"/>
                  </a:lnTo>
                  <a:lnTo>
                    <a:pt x="8096226" y="71454"/>
                  </a:lnTo>
                  <a:lnTo>
                    <a:pt x="8059758" y="46820"/>
                  </a:lnTo>
                  <a:lnTo>
                    <a:pt x="8020163" y="26949"/>
                  </a:lnTo>
                  <a:lnTo>
                    <a:pt x="7977848" y="12250"/>
                  </a:lnTo>
                  <a:lnTo>
                    <a:pt x="7933224" y="3130"/>
                  </a:lnTo>
                  <a:lnTo>
                    <a:pt x="78867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381000" y="1295400"/>
              <a:ext cx="8229600" cy="2057400"/>
            </a:xfrm>
            <a:custGeom>
              <a:avLst/>
              <a:gdLst/>
              <a:ahLst/>
              <a:cxnLst/>
              <a:rect l="l" t="t" r="r" b="b"/>
              <a:pathLst>
                <a:path w="8229600" h="2057400">
                  <a:moveTo>
                    <a:pt x="0" y="342900"/>
                  </a:moveTo>
                  <a:lnTo>
                    <a:pt x="3130" y="296375"/>
                  </a:lnTo>
                  <a:lnTo>
                    <a:pt x="12249" y="251751"/>
                  </a:lnTo>
                  <a:lnTo>
                    <a:pt x="26948" y="209436"/>
                  </a:lnTo>
                  <a:lnTo>
                    <a:pt x="46818" y="169841"/>
                  </a:lnTo>
                  <a:lnTo>
                    <a:pt x="71451" y="133373"/>
                  </a:lnTo>
                  <a:lnTo>
                    <a:pt x="100437" y="100441"/>
                  </a:lnTo>
                  <a:lnTo>
                    <a:pt x="133370" y="71454"/>
                  </a:lnTo>
                  <a:lnTo>
                    <a:pt x="169839" y="46820"/>
                  </a:lnTo>
                  <a:lnTo>
                    <a:pt x="209436" y="26949"/>
                  </a:lnTo>
                  <a:lnTo>
                    <a:pt x="251753" y="12250"/>
                  </a:lnTo>
                  <a:lnTo>
                    <a:pt x="296382" y="3130"/>
                  </a:lnTo>
                  <a:lnTo>
                    <a:pt x="342912" y="0"/>
                  </a:lnTo>
                  <a:lnTo>
                    <a:pt x="7886700" y="0"/>
                  </a:lnTo>
                  <a:lnTo>
                    <a:pt x="7933224" y="3130"/>
                  </a:lnTo>
                  <a:lnTo>
                    <a:pt x="7977848" y="12250"/>
                  </a:lnTo>
                  <a:lnTo>
                    <a:pt x="8020163" y="26949"/>
                  </a:lnTo>
                  <a:lnTo>
                    <a:pt x="8059758" y="46820"/>
                  </a:lnTo>
                  <a:lnTo>
                    <a:pt x="8096226" y="71454"/>
                  </a:lnTo>
                  <a:lnTo>
                    <a:pt x="8129158" y="100441"/>
                  </a:lnTo>
                  <a:lnTo>
                    <a:pt x="8158145" y="133373"/>
                  </a:lnTo>
                  <a:lnTo>
                    <a:pt x="8182779" y="169841"/>
                  </a:lnTo>
                  <a:lnTo>
                    <a:pt x="8202650" y="209436"/>
                  </a:lnTo>
                  <a:lnTo>
                    <a:pt x="8217349" y="251751"/>
                  </a:lnTo>
                  <a:lnTo>
                    <a:pt x="8226469" y="296375"/>
                  </a:lnTo>
                  <a:lnTo>
                    <a:pt x="8229600" y="342900"/>
                  </a:lnTo>
                  <a:lnTo>
                    <a:pt x="8229600" y="1714500"/>
                  </a:lnTo>
                  <a:lnTo>
                    <a:pt x="8226469" y="1761024"/>
                  </a:lnTo>
                  <a:lnTo>
                    <a:pt x="8217349" y="1805648"/>
                  </a:lnTo>
                  <a:lnTo>
                    <a:pt x="8202650" y="1847963"/>
                  </a:lnTo>
                  <a:lnTo>
                    <a:pt x="8182779" y="1887558"/>
                  </a:lnTo>
                  <a:lnTo>
                    <a:pt x="8158145" y="1924026"/>
                  </a:lnTo>
                  <a:lnTo>
                    <a:pt x="8129158" y="1956958"/>
                  </a:lnTo>
                  <a:lnTo>
                    <a:pt x="8096226" y="1985945"/>
                  </a:lnTo>
                  <a:lnTo>
                    <a:pt x="8059758" y="2010579"/>
                  </a:lnTo>
                  <a:lnTo>
                    <a:pt x="8020163" y="2030450"/>
                  </a:lnTo>
                  <a:lnTo>
                    <a:pt x="7977848" y="2045149"/>
                  </a:lnTo>
                  <a:lnTo>
                    <a:pt x="7933224" y="2054269"/>
                  </a:lnTo>
                  <a:lnTo>
                    <a:pt x="7886700" y="2057400"/>
                  </a:lnTo>
                  <a:lnTo>
                    <a:pt x="342912" y="2057400"/>
                  </a:lnTo>
                  <a:lnTo>
                    <a:pt x="296382" y="2054269"/>
                  </a:lnTo>
                  <a:lnTo>
                    <a:pt x="251753" y="2045149"/>
                  </a:lnTo>
                  <a:lnTo>
                    <a:pt x="209436" y="2030450"/>
                  </a:lnTo>
                  <a:lnTo>
                    <a:pt x="169839" y="2010579"/>
                  </a:lnTo>
                  <a:lnTo>
                    <a:pt x="133370" y="1985945"/>
                  </a:lnTo>
                  <a:lnTo>
                    <a:pt x="100437" y="1956958"/>
                  </a:lnTo>
                  <a:lnTo>
                    <a:pt x="71451" y="1924026"/>
                  </a:lnTo>
                  <a:lnTo>
                    <a:pt x="46818" y="1887558"/>
                  </a:lnTo>
                  <a:lnTo>
                    <a:pt x="26948" y="1847963"/>
                  </a:lnTo>
                  <a:lnTo>
                    <a:pt x="12249" y="1805648"/>
                  </a:lnTo>
                  <a:lnTo>
                    <a:pt x="3130" y="1761024"/>
                  </a:lnTo>
                  <a:lnTo>
                    <a:pt x="0" y="1714500"/>
                  </a:lnTo>
                  <a:lnTo>
                    <a:pt x="0" y="342900"/>
                  </a:lnTo>
                  <a:close/>
                </a:path>
              </a:pathLst>
            </a:custGeom>
            <a:grpFill/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9" name="object 7"/>
          <p:cNvSpPr txBox="1">
            <a:spLocks noGrp="1"/>
          </p:cNvSpPr>
          <p:nvPr/>
        </p:nvSpPr>
        <p:spPr>
          <a:xfrm>
            <a:off x="2396460" y="2797175"/>
            <a:ext cx="5987376" cy="50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333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3200" spc="-10" dirty="0" smtClean="0">
                <a:solidFill>
                  <a:srgbClr val="FFFFFF"/>
                </a:solidFill>
              </a:rPr>
              <a:t>Fundamentos de Bacos de Dados</a:t>
            </a:r>
            <a:endParaRPr sz="3200" spc="-20" dirty="0">
              <a:solidFill>
                <a:srgbClr val="FFFFFF"/>
              </a:solidFill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3886200" y="3630013"/>
            <a:ext cx="4751442" cy="319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66264" marR="5080" indent="-1853564">
              <a:lnSpc>
                <a:spcPct val="100000"/>
              </a:lnSpc>
              <a:spcBef>
                <a:spcPts val="95"/>
              </a:spcBef>
            </a:pPr>
            <a:r>
              <a:rPr lang="pt-BR" sz="2000" spc="-10" dirty="0" smtClean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lang="pt-BR" sz="2000" spc="-10" dirty="0">
                <a:solidFill>
                  <a:srgbClr val="FFFFFF"/>
                </a:solidFill>
                <a:latin typeface="Carlito"/>
                <a:cs typeface="Carlito"/>
              </a:rPr>
              <a:t>Normalização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11" name="Picture 2" descr="Deal Technologies | Sobre nó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4" y="2729950"/>
            <a:ext cx="1447800" cy="1379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5466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871" y="4166628"/>
            <a:ext cx="8974836" cy="2148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0594" y="4208526"/>
            <a:ext cx="8856345" cy="2030095"/>
          </a:xfrm>
          <a:custGeom>
            <a:avLst/>
            <a:gdLst/>
            <a:ahLst/>
            <a:cxnLst/>
            <a:rect l="l" t="t" r="r" b="b"/>
            <a:pathLst>
              <a:path w="8856345" h="2030095">
                <a:moveTo>
                  <a:pt x="0" y="2029968"/>
                </a:moveTo>
                <a:lnTo>
                  <a:pt x="8855964" y="2029968"/>
                </a:lnTo>
                <a:lnTo>
                  <a:pt x="8855964" y="0"/>
                </a:lnTo>
                <a:lnTo>
                  <a:pt x="0" y="0"/>
                </a:lnTo>
                <a:lnTo>
                  <a:pt x="0" y="202996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037" y="4214876"/>
          <a:ext cx="8856975" cy="2073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1080134"/>
                <a:gridCol w="1944369"/>
                <a:gridCol w="1440179"/>
                <a:gridCol w="1440179"/>
                <a:gridCol w="1511934"/>
              </a:tblGrid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codCliente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Nome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Rua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Bairro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CEP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Telefone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793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123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Fulano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81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Rua das Flores, 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31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Estrela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Sul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36033-520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3215-4678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9955-5456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5792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234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Beltrano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816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Rua</a:t>
                      </a:r>
                      <a:r>
                        <a:rPr sz="16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30" dirty="0">
                          <a:latin typeface="Verdana"/>
                          <a:cs typeface="Verdana"/>
                        </a:rPr>
                        <a:t>Tenente  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Veloso,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550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75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Mariano 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Procópio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36052-240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3236-3030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8877-2022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233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345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Ciclano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3848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Rua</a:t>
                      </a:r>
                      <a:r>
                        <a:rPr sz="16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Joaquim  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Reis,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15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São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Mateus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33036-100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3232-3232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ts val="1745"/>
                        </a:lnSpc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9112-1213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465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6521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Primeira forma </a:t>
            </a:r>
            <a:r>
              <a:rPr spc="-5" dirty="0"/>
              <a:t>normal –</a:t>
            </a:r>
            <a:r>
              <a:rPr spc="40" dirty="0"/>
              <a:t> </a:t>
            </a:r>
            <a:r>
              <a:rPr spc="-5" dirty="0"/>
              <a:t>1FN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724027"/>
            <a:ext cx="8987155" cy="3391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Ao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continuar 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verificação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  percebemos que o atributo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telefone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 multivalorado,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seja,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há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clientes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mais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telefone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valores estão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mesma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célula.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Logo a tabela ainda não está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na</a:t>
            </a:r>
            <a:r>
              <a:rPr sz="2800" i="1" spc="1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1FN.</a:t>
            </a:r>
            <a:endParaRPr sz="2800">
              <a:latin typeface="Verdana"/>
              <a:cs typeface="Verdana"/>
            </a:endParaRPr>
          </a:p>
          <a:p>
            <a:pPr marL="120014"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latin typeface="Times New Roman"/>
                <a:cs typeface="Times New Roman"/>
              </a:rPr>
              <a:t>CLIENTE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9567" y="4256530"/>
            <a:ext cx="3215639" cy="2601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01289" y="4298440"/>
            <a:ext cx="3096895" cy="2520950"/>
          </a:xfrm>
          <a:custGeom>
            <a:avLst/>
            <a:gdLst/>
            <a:ahLst/>
            <a:cxnLst/>
            <a:rect l="l" t="t" r="r" b="b"/>
            <a:pathLst>
              <a:path w="3096895" h="2520950">
                <a:moveTo>
                  <a:pt x="0" y="2520696"/>
                </a:moveTo>
                <a:lnTo>
                  <a:pt x="3096767" y="2520696"/>
                </a:lnTo>
                <a:lnTo>
                  <a:pt x="3096767" y="0"/>
                </a:lnTo>
                <a:lnTo>
                  <a:pt x="0" y="0"/>
                </a:lnTo>
                <a:lnTo>
                  <a:pt x="0" y="252069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871" y="2511551"/>
            <a:ext cx="8903208" cy="1571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594" y="2553461"/>
            <a:ext cx="8784590" cy="1452880"/>
          </a:xfrm>
          <a:custGeom>
            <a:avLst/>
            <a:gdLst/>
            <a:ahLst/>
            <a:cxnLst/>
            <a:rect l="l" t="t" r="r" b="b"/>
            <a:pathLst>
              <a:path w="8784590" h="1452879">
                <a:moveTo>
                  <a:pt x="0" y="1452371"/>
                </a:moveTo>
                <a:lnTo>
                  <a:pt x="8784336" y="1452371"/>
                </a:lnTo>
                <a:lnTo>
                  <a:pt x="8784336" y="0"/>
                </a:lnTo>
                <a:lnTo>
                  <a:pt x="0" y="0"/>
                </a:lnTo>
                <a:lnTo>
                  <a:pt x="0" y="1452371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3037" y="2559050"/>
          <a:ext cx="8783954" cy="1447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1080134"/>
                <a:gridCol w="2952115"/>
                <a:gridCol w="1943735"/>
                <a:gridCol w="1367790"/>
              </a:tblGrid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codCliente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Nome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Rua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Bairro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CEP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123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Fulano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Rua das Flores,</a:t>
                      </a:r>
                      <a:r>
                        <a:rPr sz="1600" spc="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31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Estrela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Sul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36033-520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234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Beltrano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Rua </a:t>
                      </a:r>
                      <a:r>
                        <a:rPr sz="1600" spc="-30" dirty="0">
                          <a:latin typeface="Verdana"/>
                          <a:cs typeface="Verdana"/>
                        </a:rPr>
                        <a:t>Tenente 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Veloso,</a:t>
                      </a:r>
                      <a:r>
                        <a:rPr sz="1600" spc="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550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Mariano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Procópio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36052-240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345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Ciclano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Rua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Joaquim 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Reis,</a:t>
                      </a:r>
                      <a:r>
                        <a:rPr sz="1600" spc="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15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São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Mateus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33036-100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00401" y="4291076"/>
          <a:ext cx="3097530" cy="2521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1455"/>
                <a:gridCol w="1616075"/>
              </a:tblGrid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codCliente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Telefone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123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3215-4678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123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9955-5456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708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234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3236-3030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708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234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8877-2022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708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345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3232-3232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320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345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9112-1213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12164" y="0"/>
            <a:ext cx="6521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Primeira forma </a:t>
            </a:r>
            <a:r>
              <a:rPr spc="-5" dirty="0"/>
              <a:t>normal –</a:t>
            </a:r>
            <a:r>
              <a:rPr spc="40" dirty="0"/>
              <a:t> </a:t>
            </a:r>
            <a:r>
              <a:rPr spc="-5" dirty="0"/>
              <a:t>1FN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739" y="724027"/>
            <a:ext cx="89865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normalizar será necessário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criar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nova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armazenar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números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dos  telefones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o campo-chave da tabela</a:t>
            </a:r>
            <a:r>
              <a:rPr sz="2800" i="1" spc="1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cliente.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639" y="2159634"/>
            <a:ext cx="1053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CL</a:t>
            </a:r>
            <a:r>
              <a:rPr sz="1800" b="1" spc="-15" dirty="0">
                <a:latin typeface="Times New Roman"/>
                <a:cs typeface="Times New Roman"/>
              </a:rPr>
              <a:t>I</a:t>
            </a:r>
            <a:r>
              <a:rPr sz="1800" b="1" spc="-5" dirty="0">
                <a:latin typeface="Times New Roman"/>
                <a:cs typeface="Times New Roman"/>
              </a:rPr>
              <a:t>ENTE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4391914"/>
            <a:ext cx="241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CLIENTE_TELEFONE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8035"/>
            <a:ext cx="5199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Dependência</a:t>
            </a:r>
            <a:r>
              <a:rPr spc="-60" dirty="0"/>
              <a:t> </a:t>
            </a:r>
            <a:r>
              <a:rPr spc="-5" dirty="0"/>
              <a:t>Funcional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6520" cy="3890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entender a 2FN é necessário compreender  o conceito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dependência</a:t>
            </a:r>
            <a:r>
              <a:rPr sz="2800" i="1" spc="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funcional.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tabela relacional, diz-se que uma  coluna A depende funcionalmente de uma  coluna B (ou que a coluna A determina a</a:t>
            </a:r>
            <a:r>
              <a:rPr sz="2800" i="1" spc="114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coluna</a:t>
            </a:r>
            <a:endParaRPr sz="2800">
              <a:latin typeface="Verdana"/>
              <a:cs typeface="Verdana"/>
            </a:endParaRPr>
          </a:p>
          <a:p>
            <a:pPr marL="355600" marR="5080" algn="just">
              <a:lnSpc>
                <a:spcPct val="100000"/>
              </a:lnSpc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B) quando, em todas linhas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tabela,</a:t>
            </a:r>
            <a:r>
              <a:rPr sz="2800" i="1" spc="73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cada valor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A que aparece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aparece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mesmo valor de</a:t>
            </a:r>
            <a:r>
              <a:rPr sz="2800" i="1" spc="4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0"/>
            <a:ext cx="5199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Dependência</a:t>
            </a:r>
            <a:r>
              <a:rPr spc="-60" dirty="0"/>
              <a:t> </a:t>
            </a:r>
            <a:r>
              <a:rPr spc="-5" dirty="0"/>
              <a:t>Funcional</a:t>
            </a:r>
          </a:p>
        </p:txBody>
      </p:sp>
      <p:sp>
        <p:nvSpPr>
          <p:cNvPr id="3" name="object 3"/>
          <p:cNvSpPr/>
          <p:nvPr/>
        </p:nvSpPr>
        <p:spPr>
          <a:xfrm>
            <a:off x="2926079" y="742187"/>
            <a:ext cx="2855975" cy="2764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7801" y="784098"/>
            <a:ext cx="2737485" cy="2646045"/>
          </a:xfrm>
          <a:custGeom>
            <a:avLst/>
            <a:gdLst/>
            <a:ahLst/>
            <a:cxnLst/>
            <a:rect l="l" t="t" r="r" b="b"/>
            <a:pathLst>
              <a:path w="2737485" h="2646045">
                <a:moveTo>
                  <a:pt x="0" y="2645664"/>
                </a:moveTo>
                <a:lnTo>
                  <a:pt x="2737104" y="2645664"/>
                </a:lnTo>
                <a:lnTo>
                  <a:pt x="2737104" y="0"/>
                </a:lnTo>
                <a:lnTo>
                  <a:pt x="0" y="0"/>
                </a:lnTo>
                <a:lnTo>
                  <a:pt x="0" y="264566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81325" y="758825"/>
          <a:ext cx="2736215" cy="268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735"/>
                <a:gridCol w="1427480"/>
              </a:tblGrid>
              <a:tr h="33515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Código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Salário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E1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3515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E3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15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E1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E2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15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E3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3515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E2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E1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3688" y="3605910"/>
            <a:ext cx="898779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623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coluna salário é funcionalmente dependente  da coluna código(ou que a coluna código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determina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coluna salário),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pelo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fato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cada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valor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Código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estar associado sempre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mesmo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valor de</a:t>
            </a:r>
            <a:r>
              <a:rPr sz="2800" i="1" spc="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Salário.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5461" y="0"/>
            <a:ext cx="5199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Dependência</a:t>
            </a:r>
            <a:r>
              <a:rPr spc="-60" dirty="0"/>
              <a:t> </a:t>
            </a:r>
            <a:r>
              <a:rPr spc="-5" dirty="0"/>
              <a:t>Funcional</a:t>
            </a:r>
          </a:p>
        </p:txBody>
      </p:sp>
      <p:sp>
        <p:nvSpPr>
          <p:cNvPr id="3" name="object 3"/>
          <p:cNvSpPr/>
          <p:nvPr/>
        </p:nvSpPr>
        <p:spPr>
          <a:xfrm>
            <a:off x="3215639" y="3262884"/>
            <a:ext cx="2854452" cy="2764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77361" y="3304794"/>
            <a:ext cx="2735580" cy="2646045"/>
          </a:xfrm>
          <a:custGeom>
            <a:avLst/>
            <a:gdLst/>
            <a:ahLst/>
            <a:cxnLst/>
            <a:rect l="l" t="t" r="r" b="b"/>
            <a:pathLst>
              <a:path w="2735579" h="2646045">
                <a:moveTo>
                  <a:pt x="0" y="2645664"/>
                </a:moveTo>
                <a:lnTo>
                  <a:pt x="2735580" y="2645664"/>
                </a:lnTo>
                <a:lnTo>
                  <a:pt x="2735580" y="0"/>
                </a:lnTo>
                <a:lnTo>
                  <a:pt x="0" y="0"/>
                </a:lnTo>
                <a:lnTo>
                  <a:pt x="0" y="264566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70250" y="3278251"/>
          <a:ext cx="2734945" cy="2682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100"/>
                <a:gridCol w="1426845"/>
              </a:tblGrid>
              <a:tr h="3352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Código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Salário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40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E1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E3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40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E1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3540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E2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E3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3539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E2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35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E1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8739" y="724027"/>
            <a:ext cx="8986520" cy="2183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valor “E1”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coluna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Código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identifica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sempre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mesmo valor de Salário</a:t>
            </a:r>
            <a:r>
              <a:rPr sz="2800" i="1" spc="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(“10”).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762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denotar está dependência funcional, usa-  se uma expressão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na forma Código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-&gt;</a:t>
            </a:r>
            <a:r>
              <a:rPr sz="2800" i="1" spc="17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Salário.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889" y="0"/>
            <a:ext cx="5199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Dependência</a:t>
            </a:r>
            <a:r>
              <a:rPr spc="-60" dirty="0"/>
              <a:t> </a:t>
            </a:r>
            <a:r>
              <a:rPr spc="-5" dirty="0"/>
              <a:t>Funcional</a:t>
            </a:r>
          </a:p>
        </p:txBody>
      </p:sp>
      <p:sp>
        <p:nvSpPr>
          <p:cNvPr id="3" name="object 3"/>
          <p:cNvSpPr/>
          <p:nvPr/>
        </p:nvSpPr>
        <p:spPr>
          <a:xfrm>
            <a:off x="1773935" y="2450592"/>
            <a:ext cx="5736336" cy="2766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5657" y="2492501"/>
            <a:ext cx="5617845" cy="2647315"/>
          </a:xfrm>
          <a:custGeom>
            <a:avLst/>
            <a:gdLst/>
            <a:ahLst/>
            <a:cxnLst/>
            <a:rect l="l" t="t" r="r" b="b"/>
            <a:pathLst>
              <a:path w="5617845" h="2647315">
                <a:moveTo>
                  <a:pt x="0" y="2647188"/>
                </a:moveTo>
                <a:lnTo>
                  <a:pt x="5617464" y="2647188"/>
                </a:lnTo>
                <a:lnTo>
                  <a:pt x="5617464" y="0"/>
                </a:lnTo>
                <a:lnTo>
                  <a:pt x="0" y="0"/>
                </a:lnTo>
                <a:lnTo>
                  <a:pt x="0" y="264718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8800" y="2486025"/>
          <a:ext cx="5615940" cy="2682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1980"/>
                <a:gridCol w="2279015"/>
                <a:gridCol w="1464945"/>
              </a:tblGrid>
              <a:tr h="3354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CodMaterial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CodFornecedor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Preço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M1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F1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354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M1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F2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M2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F1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20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354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M2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F2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25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4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M2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F3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M3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F1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50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4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M3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F3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40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8739" y="724027"/>
            <a:ext cx="8984615" cy="1735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OBS: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 atributo pode ser funcionalmente  dependente de um grupo de atributos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invés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</a:t>
            </a:r>
            <a:r>
              <a:rPr sz="28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único.</a:t>
            </a:r>
            <a:endParaRPr sz="2800">
              <a:latin typeface="Verdana"/>
              <a:cs typeface="Verdana"/>
            </a:endParaRPr>
          </a:p>
          <a:p>
            <a:pPr marL="1776730">
              <a:lnSpc>
                <a:spcPct val="100000"/>
              </a:lnSpc>
              <a:spcBef>
                <a:spcPts val="1225"/>
              </a:spcBef>
            </a:pPr>
            <a:r>
              <a:rPr sz="1800" b="1" spc="-10" dirty="0">
                <a:latin typeface="Times New Roman"/>
                <a:cs typeface="Times New Roman"/>
              </a:rPr>
              <a:t>MATERIAL_FORNECEDOR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0"/>
            <a:ext cx="5199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Dependência</a:t>
            </a:r>
            <a:r>
              <a:rPr spc="-60" dirty="0"/>
              <a:t> </a:t>
            </a:r>
            <a:r>
              <a:rPr spc="-5" dirty="0"/>
              <a:t>Funcional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6133465" cy="2866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Tipos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dependência</a:t>
            </a:r>
            <a:r>
              <a:rPr sz="2800" i="1" spc="6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funcional: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F5F5F"/>
              </a:buClr>
              <a:buFont typeface="Verdana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Total;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Verdana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Parcial;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Verdana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Transitiva.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-20128"/>
            <a:ext cx="6476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Dependência </a:t>
            </a:r>
            <a:r>
              <a:rPr spc="-5" dirty="0"/>
              <a:t>Funcional</a:t>
            </a:r>
            <a:r>
              <a:rPr spc="-35" dirty="0"/>
              <a:t> </a:t>
            </a:r>
            <a:r>
              <a:rPr spc="-5" dirty="0"/>
              <a:t>Total</a:t>
            </a:r>
          </a:p>
        </p:txBody>
      </p:sp>
      <p:sp>
        <p:nvSpPr>
          <p:cNvPr id="3" name="object 3"/>
          <p:cNvSpPr/>
          <p:nvPr/>
        </p:nvSpPr>
        <p:spPr>
          <a:xfrm>
            <a:off x="981455" y="3675888"/>
            <a:ext cx="6816852" cy="1775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3177" y="3717797"/>
            <a:ext cx="6697980" cy="1656714"/>
          </a:xfrm>
          <a:custGeom>
            <a:avLst/>
            <a:gdLst/>
            <a:ahLst/>
            <a:cxnLst/>
            <a:rect l="l" t="t" r="r" b="b"/>
            <a:pathLst>
              <a:path w="6697980" h="1656714">
                <a:moveTo>
                  <a:pt x="0" y="1656588"/>
                </a:moveTo>
                <a:lnTo>
                  <a:pt x="6697980" y="1656588"/>
                </a:lnTo>
                <a:lnTo>
                  <a:pt x="6697980" y="0"/>
                </a:lnTo>
                <a:lnTo>
                  <a:pt x="0" y="0"/>
                </a:lnTo>
                <a:lnTo>
                  <a:pt x="0" y="1656588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36637" y="3710051"/>
          <a:ext cx="6699250" cy="1676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760"/>
                <a:gridCol w="2136140"/>
                <a:gridCol w="2546350"/>
              </a:tblGrid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NumEmpregado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CodProjeto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HorasTrabalhadas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E1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P1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20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E2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P1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E1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P2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30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E2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P2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25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8739" y="724027"/>
            <a:ext cx="89858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 atributo é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totalmente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funcionalmente  dependente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 primária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quando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for  funcionalmente dependente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toda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chave  primária</a:t>
            </a:r>
            <a:r>
              <a:rPr sz="2800" i="1" spc="20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(no</a:t>
            </a:r>
            <a:r>
              <a:rPr sz="2800" i="1" spc="204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caso</a:t>
            </a:r>
            <a:r>
              <a:rPr sz="2800" i="1" spc="204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r>
              <a:rPr sz="2800" i="1" spc="19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</a:t>
            </a:r>
            <a:r>
              <a:rPr sz="2800" i="1" spc="204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</a:t>
            </a:r>
            <a:r>
              <a:rPr sz="2800" i="1" spc="1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composta,</a:t>
            </a:r>
            <a:r>
              <a:rPr sz="2800" i="1" spc="1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7638" y="2431161"/>
            <a:ext cx="2819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34085" algn="l"/>
                <a:tab pos="2403475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tod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os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640" y="2431161"/>
            <a:ext cx="5360670" cy="1179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24675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cio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lment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dep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ndente  campos ao mesmo</a:t>
            </a:r>
            <a:r>
              <a:rPr sz="28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tempo).</a:t>
            </a:r>
            <a:endParaRPr sz="2800">
              <a:latin typeface="Verdana"/>
              <a:cs typeface="Verdana"/>
            </a:endParaRPr>
          </a:p>
          <a:p>
            <a:pPr marL="641350">
              <a:lnSpc>
                <a:spcPct val="100000"/>
              </a:lnSpc>
              <a:spcBef>
                <a:spcPts val="210"/>
              </a:spcBef>
            </a:pPr>
            <a:r>
              <a:rPr sz="1800" b="1" spc="-5" dirty="0">
                <a:latin typeface="Times New Roman"/>
                <a:cs typeface="Times New Roman"/>
              </a:rPr>
              <a:t>EMPREGADO_PROJETO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6816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Dependência </a:t>
            </a:r>
            <a:r>
              <a:rPr spc="-5" dirty="0"/>
              <a:t>Funcional</a:t>
            </a:r>
            <a:r>
              <a:rPr spc="-30" dirty="0"/>
              <a:t> </a:t>
            </a:r>
            <a:r>
              <a:rPr spc="-5" dirty="0"/>
              <a:t>Parcial</a:t>
            </a:r>
          </a:p>
        </p:txBody>
      </p:sp>
      <p:sp>
        <p:nvSpPr>
          <p:cNvPr id="3" name="object 3"/>
          <p:cNvSpPr/>
          <p:nvPr/>
        </p:nvSpPr>
        <p:spPr>
          <a:xfrm>
            <a:off x="766572" y="3532632"/>
            <a:ext cx="7895844" cy="1773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8294" y="3574541"/>
            <a:ext cx="7777480" cy="1655445"/>
          </a:xfrm>
          <a:custGeom>
            <a:avLst/>
            <a:gdLst/>
            <a:ahLst/>
            <a:cxnLst/>
            <a:rect l="l" t="t" r="r" b="b"/>
            <a:pathLst>
              <a:path w="7777480" h="1655445">
                <a:moveTo>
                  <a:pt x="0" y="1655063"/>
                </a:moveTo>
                <a:lnTo>
                  <a:pt x="7776972" y="1655063"/>
                </a:lnTo>
                <a:lnTo>
                  <a:pt x="7776972" y="0"/>
                </a:lnTo>
                <a:lnTo>
                  <a:pt x="0" y="0"/>
                </a:lnTo>
                <a:lnTo>
                  <a:pt x="0" y="1655063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20737" y="3567176"/>
          <a:ext cx="7778748" cy="1676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325"/>
                <a:gridCol w="2088514"/>
                <a:gridCol w="2160905"/>
                <a:gridCol w="1945004"/>
              </a:tblGrid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CodMaterial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CodFornecedor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NomeFornecedor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PreçoMaterial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M1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F1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ABC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20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M1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F2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XYZ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20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M2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F1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ABC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30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M2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F2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XYZ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30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78739" y="724027"/>
            <a:ext cx="271335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294130" algn="l"/>
                <a:tab pos="2060575" algn="l"/>
              </a:tabLst>
            </a:pP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ributo  dependente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quando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for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6498" y="724027"/>
            <a:ext cx="60883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3189" algn="just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parcialmente funcionalmente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 primária composta  funcionalmente dependente</a:t>
            </a:r>
            <a:r>
              <a:rPr sz="2800" i="1" spc="8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parte da </a:t>
            </a:r>
            <a:r>
              <a:rPr dirty="0"/>
              <a:t>chave </a:t>
            </a:r>
            <a:r>
              <a:rPr spc="-5" dirty="0"/>
              <a:t>primária e não </a:t>
            </a:r>
            <a:r>
              <a:rPr dirty="0"/>
              <a:t>de </a:t>
            </a:r>
            <a:r>
              <a:rPr spc="-10" dirty="0"/>
              <a:t>toda </a:t>
            </a:r>
            <a:r>
              <a:rPr spc="-5" dirty="0"/>
              <a:t>a </a:t>
            </a:r>
            <a:r>
              <a:rPr dirty="0"/>
              <a:t>chave  </a:t>
            </a:r>
            <a:r>
              <a:rPr i="1" spc="-10" dirty="0"/>
              <a:t>primária</a:t>
            </a:r>
            <a:r>
              <a:rPr i="1" spc="45" dirty="0"/>
              <a:t> </a:t>
            </a:r>
            <a:r>
              <a:rPr i="1" spc="-5" dirty="0"/>
              <a:t>simultaneamente.</a:t>
            </a:r>
          </a:p>
          <a:p>
            <a:pPr marL="425450">
              <a:lnSpc>
                <a:spcPct val="100000"/>
              </a:lnSpc>
              <a:spcBef>
                <a:spcPts val="2450"/>
              </a:spcBef>
            </a:pPr>
            <a:r>
              <a:rPr sz="1800" b="1" i="0" spc="-10" dirty="0">
                <a:solidFill>
                  <a:srgbClr val="000000"/>
                </a:solidFill>
                <a:latin typeface="Times New Roman"/>
                <a:cs typeface="Times New Roman"/>
              </a:rPr>
              <a:t>MATERIAL_FORNECEDOR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-3210"/>
            <a:ext cx="6816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Dependência </a:t>
            </a:r>
            <a:r>
              <a:rPr spc="-5" dirty="0"/>
              <a:t>Funcional</a:t>
            </a:r>
            <a:r>
              <a:rPr spc="-30" dirty="0"/>
              <a:t> </a:t>
            </a:r>
            <a:r>
              <a:rPr spc="-5" dirty="0"/>
              <a:t>Parcial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652398"/>
            <a:ext cx="8988425" cy="4695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525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dependência funcional parcial pode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ocorrer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quando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chave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primária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 tabela é</a:t>
            </a:r>
            <a:r>
              <a:rPr sz="2800" i="1" spc="1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composta.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Constitui uma anomalia que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precisa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ser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evitada.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solução consiste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criação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nova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que será composta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pelo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 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ou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 que dependem de parte da chave e a  chave que determine, de modo único estes  atributos.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0"/>
            <a:ext cx="2465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Introdução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7155" cy="4341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Nas aulas anteriores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foi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apresentado como  projetar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esquema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BD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relacional a partir 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modelo</a:t>
            </a:r>
            <a:r>
              <a:rPr sz="2800" i="1" spc="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ER.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3050" dirty="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Obtido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esquema relacional correspondente ao  documento,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passa-se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ao processo</a:t>
            </a:r>
            <a:r>
              <a:rPr sz="2800" i="1" spc="9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normalização.</a:t>
            </a:r>
            <a:endParaRPr sz="2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305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Este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processo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baseia-se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conceito 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forma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normal.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6816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Dependência </a:t>
            </a:r>
            <a:r>
              <a:rPr spc="-5" dirty="0"/>
              <a:t>Funcional</a:t>
            </a:r>
            <a:r>
              <a:rPr spc="-30" dirty="0"/>
              <a:t> </a:t>
            </a:r>
            <a:r>
              <a:rPr spc="-5" dirty="0"/>
              <a:t>Parcial</a:t>
            </a:r>
          </a:p>
        </p:txBody>
      </p:sp>
      <p:sp>
        <p:nvSpPr>
          <p:cNvPr id="3" name="object 3"/>
          <p:cNvSpPr/>
          <p:nvPr/>
        </p:nvSpPr>
        <p:spPr>
          <a:xfrm>
            <a:off x="118871" y="1371600"/>
            <a:ext cx="5590032" cy="1775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594" y="1413510"/>
            <a:ext cx="5471160" cy="1656714"/>
          </a:xfrm>
          <a:custGeom>
            <a:avLst/>
            <a:gdLst/>
            <a:ahLst/>
            <a:cxnLst/>
            <a:rect l="l" t="t" r="r" b="b"/>
            <a:pathLst>
              <a:path w="5471160" h="1656714">
                <a:moveTo>
                  <a:pt x="0" y="1656588"/>
                </a:moveTo>
                <a:lnTo>
                  <a:pt x="5471160" y="1656588"/>
                </a:lnTo>
                <a:lnTo>
                  <a:pt x="5471160" y="0"/>
                </a:lnTo>
                <a:lnTo>
                  <a:pt x="0" y="0"/>
                </a:lnTo>
                <a:lnTo>
                  <a:pt x="0" y="165658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3037" y="1406525"/>
          <a:ext cx="5471159" cy="1676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835"/>
                <a:gridCol w="1943735"/>
                <a:gridCol w="1799589"/>
              </a:tblGrid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CodMaterial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CodFornecedor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PreçoMaterial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M1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F1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20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M1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F2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20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M2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F1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30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M2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F2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30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18871" y="4035564"/>
            <a:ext cx="4223004" cy="1773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0594" y="4077461"/>
            <a:ext cx="4104640" cy="1655445"/>
          </a:xfrm>
          <a:custGeom>
            <a:avLst/>
            <a:gdLst/>
            <a:ahLst/>
            <a:cxnLst/>
            <a:rect l="l" t="t" r="r" b="b"/>
            <a:pathLst>
              <a:path w="4104640" h="1655445">
                <a:moveTo>
                  <a:pt x="0" y="1655064"/>
                </a:moveTo>
                <a:lnTo>
                  <a:pt x="4104132" y="1655064"/>
                </a:lnTo>
                <a:lnTo>
                  <a:pt x="4104132" y="0"/>
                </a:lnTo>
                <a:lnTo>
                  <a:pt x="0" y="0"/>
                </a:lnTo>
                <a:lnTo>
                  <a:pt x="0" y="165506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73037" y="4070350"/>
          <a:ext cx="4105910" cy="1676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210"/>
                <a:gridCol w="2171700"/>
              </a:tblGrid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CodFornecedor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NomeFornecedor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F1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ABC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F2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XYZ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F1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ABC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352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F2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XYZ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86639" y="1006855"/>
            <a:ext cx="3004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MATERIAL_FORNECEDOR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639" y="3671061"/>
            <a:ext cx="1649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FORNECEDOR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3101" y="0"/>
            <a:ext cx="696785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Dependência Funcional</a:t>
            </a:r>
            <a:r>
              <a:rPr sz="3700" spc="55" dirty="0"/>
              <a:t> </a:t>
            </a:r>
            <a:r>
              <a:rPr sz="3700" spc="-5" dirty="0"/>
              <a:t>Transitiva</a:t>
            </a:r>
            <a:endParaRPr sz="3700"/>
          </a:p>
        </p:txBody>
      </p:sp>
      <p:sp>
        <p:nvSpPr>
          <p:cNvPr id="3" name="object 3"/>
          <p:cNvSpPr/>
          <p:nvPr/>
        </p:nvSpPr>
        <p:spPr>
          <a:xfrm>
            <a:off x="118871" y="3243072"/>
            <a:ext cx="8974836" cy="1342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594" y="3284982"/>
            <a:ext cx="8856345" cy="1224280"/>
          </a:xfrm>
          <a:custGeom>
            <a:avLst/>
            <a:gdLst/>
            <a:ahLst/>
            <a:cxnLst/>
            <a:rect l="l" t="t" r="r" b="b"/>
            <a:pathLst>
              <a:path w="8856345" h="1224279">
                <a:moveTo>
                  <a:pt x="0" y="1223771"/>
                </a:moveTo>
                <a:lnTo>
                  <a:pt x="8855964" y="1223771"/>
                </a:lnTo>
                <a:lnTo>
                  <a:pt x="8855964" y="0"/>
                </a:lnTo>
                <a:lnTo>
                  <a:pt x="0" y="0"/>
                </a:lnTo>
                <a:lnTo>
                  <a:pt x="0" y="12237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594" y="3284982"/>
            <a:ext cx="8856345" cy="1224280"/>
          </a:xfrm>
          <a:custGeom>
            <a:avLst/>
            <a:gdLst/>
            <a:ahLst/>
            <a:cxnLst/>
            <a:rect l="l" t="t" r="r" b="b"/>
            <a:pathLst>
              <a:path w="8856345" h="1224279">
                <a:moveTo>
                  <a:pt x="0" y="1223771"/>
                </a:moveTo>
                <a:lnTo>
                  <a:pt x="8855964" y="1223771"/>
                </a:lnTo>
                <a:lnTo>
                  <a:pt x="8855964" y="0"/>
                </a:lnTo>
                <a:lnTo>
                  <a:pt x="0" y="0"/>
                </a:lnTo>
                <a:lnTo>
                  <a:pt x="0" y="1223771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387" y="3599954"/>
            <a:ext cx="1800225" cy="325755"/>
          </a:xfrm>
          <a:custGeom>
            <a:avLst/>
            <a:gdLst/>
            <a:ahLst/>
            <a:cxnLst/>
            <a:rect l="l" t="t" r="r" b="b"/>
            <a:pathLst>
              <a:path w="1800225" h="325754">
                <a:moveTo>
                  <a:pt x="0" y="325615"/>
                </a:moveTo>
                <a:lnTo>
                  <a:pt x="1800098" y="325615"/>
                </a:lnTo>
                <a:lnTo>
                  <a:pt x="1800098" y="0"/>
                </a:lnTo>
                <a:lnTo>
                  <a:pt x="0" y="0"/>
                </a:lnTo>
                <a:lnTo>
                  <a:pt x="0" y="32561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79548" y="3599954"/>
            <a:ext cx="1944370" cy="325755"/>
          </a:xfrm>
          <a:custGeom>
            <a:avLst/>
            <a:gdLst/>
            <a:ahLst/>
            <a:cxnLst/>
            <a:rect l="l" t="t" r="r" b="b"/>
            <a:pathLst>
              <a:path w="1944370" h="325754">
                <a:moveTo>
                  <a:pt x="0" y="325615"/>
                </a:moveTo>
                <a:lnTo>
                  <a:pt x="1944116" y="325615"/>
                </a:lnTo>
                <a:lnTo>
                  <a:pt x="1944116" y="0"/>
                </a:lnTo>
                <a:lnTo>
                  <a:pt x="0" y="0"/>
                </a:lnTo>
                <a:lnTo>
                  <a:pt x="0" y="32561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3665" y="3599954"/>
            <a:ext cx="1656080" cy="325755"/>
          </a:xfrm>
          <a:custGeom>
            <a:avLst/>
            <a:gdLst/>
            <a:ahLst/>
            <a:cxnLst/>
            <a:rect l="l" t="t" r="r" b="b"/>
            <a:pathLst>
              <a:path w="1656079" h="325754">
                <a:moveTo>
                  <a:pt x="0" y="325615"/>
                </a:moveTo>
                <a:lnTo>
                  <a:pt x="1656080" y="325615"/>
                </a:lnTo>
                <a:lnTo>
                  <a:pt x="1656080" y="0"/>
                </a:lnTo>
                <a:lnTo>
                  <a:pt x="0" y="0"/>
                </a:lnTo>
                <a:lnTo>
                  <a:pt x="0" y="32561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9745" y="3599954"/>
            <a:ext cx="1440180" cy="325755"/>
          </a:xfrm>
          <a:custGeom>
            <a:avLst/>
            <a:gdLst/>
            <a:ahLst/>
            <a:cxnLst/>
            <a:rect l="l" t="t" r="r" b="b"/>
            <a:pathLst>
              <a:path w="1440179" h="325754">
                <a:moveTo>
                  <a:pt x="0" y="325615"/>
                </a:moveTo>
                <a:lnTo>
                  <a:pt x="1440052" y="325615"/>
                </a:lnTo>
                <a:lnTo>
                  <a:pt x="1440052" y="0"/>
                </a:lnTo>
                <a:lnTo>
                  <a:pt x="0" y="0"/>
                </a:lnTo>
                <a:lnTo>
                  <a:pt x="0" y="32561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19925" y="3599954"/>
            <a:ext cx="2016125" cy="325755"/>
          </a:xfrm>
          <a:custGeom>
            <a:avLst/>
            <a:gdLst/>
            <a:ahLst/>
            <a:cxnLst/>
            <a:rect l="l" t="t" r="r" b="b"/>
            <a:pathLst>
              <a:path w="2016125" h="325754">
                <a:moveTo>
                  <a:pt x="0" y="325615"/>
                </a:moveTo>
                <a:lnTo>
                  <a:pt x="2016125" y="325615"/>
                </a:lnTo>
                <a:lnTo>
                  <a:pt x="2016125" y="0"/>
                </a:lnTo>
                <a:lnTo>
                  <a:pt x="0" y="0"/>
                </a:lnTo>
                <a:lnTo>
                  <a:pt x="0" y="32561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387" y="4251210"/>
            <a:ext cx="1800225" cy="325755"/>
          </a:xfrm>
          <a:custGeom>
            <a:avLst/>
            <a:gdLst/>
            <a:ahLst/>
            <a:cxnLst/>
            <a:rect l="l" t="t" r="r" b="b"/>
            <a:pathLst>
              <a:path w="1800225" h="325754">
                <a:moveTo>
                  <a:pt x="0" y="325615"/>
                </a:moveTo>
                <a:lnTo>
                  <a:pt x="1800098" y="325615"/>
                </a:lnTo>
                <a:lnTo>
                  <a:pt x="1800098" y="0"/>
                </a:lnTo>
                <a:lnTo>
                  <a:pt x="0" y="0"/>
                </a:lnTo>
                <a:lnTo>
                  <a:pt x="0" y="32561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79548" y="4251210"/>
            <a:ext cx="1944370" cy="325755"/>
          </a:xfrm>
          <a:custGeom>
            <a:avLst/>
            <a:gdLst/>
            <a:ahLst/>
            <a:cxnLst/>
            <a:rect l="l" t="t" r="r" b="b"/>
            <a:pathLst>
              <a:path w="1944370" h="325754">
                <a:moveTo>
                  <a:pt x="0" y="325615"/>
                </a:moveTo>
                <a:lnTo>
                  <a:pt x="1944116" y="325615"/>
                </a:lnTo>
                <a:lnTo>
                  <a:pt x="1944116" y="0"/>
                </a:lnTo>
                <a:lnTo>
                  <a:pt x="0" y="0"/>
                </a:lnTo>
                <a:lnTo>
                  <a:pt x="0" y="32561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23665" y="4251210"/>
            <a:ext cx="1656080" cy="325755"/>
          </a:xfrm>
          <a:custGeom>
            <a:avLst/>
            <a:gdLst/>
            <a:ahLst/>
            <a:cxnLst/>
            <a:rect l="l" t="t" r="r" b="b"/>
            <a:pathLst>
              <a:path w="1656079" h="325754">
                <a:moveTo>
                  <a:pt x="0" y="325615"/>
                </a:moveTo>
                <a:lnTo>
                  <a:pt x="1656080" y="325615"/>
                </a:lnTo>
                <a:lnTo>
                  <a:pt x="1656080" y="0"/>
                </a:lnTo>
                <a:lnTo>
                  <a:pt x="0" y="0"/>
                </a:lnTo>
                <a:lnTo>
                  <a:pt x="0" y="32561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9745" y="4251210"/>
            <a:ext cx="1440180" cy="325755"/>
          </a:xfrm>
          <a:custGeom>
            <a:avLst/>
            <a:gdLst/>
            <a:ahLst/>
            <a:cxnLst/>
            <a:rect l="l" t="t" r="r" b="b"/>
            <a:pathLst>
              <a:path w="1440179" h="325754">
                <a:moveTo>
                  <a:pt x="0" y="325615"/>
                </a:moveTo>
                <a:lnTo>
                  <a:pt x="1440052" y="325615"/>
                </a:lnTo>
                <a:lnTo>
                  <a:pt x="1440052" y="0"/>
                </a:lnTo>
                <a:lnTo>
                  <a:pt x="0" y="0"/>
                </a:lnTo>
                <a:lnTo>
                  <a:pt x="0" y="32561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19925" y="4251210"/>
            <a:ext cx="2016125" cy="325755"/>
          </a:xfrm>
          <a:custGeom>
            <a:avLst/>
            <a:gdLst/>
            <a:ahLst/>
            <a:cxnLst/>
            <a:rect l="l" t="t" r="r" b="b"/>
            <a:pathLst>
              <a:path w="2016125" h="325754">
                <a:moveTo>
                  <a:pt x="0" y="325615"/>
                </a:moveTo>
                <a:lnTo>
                  <a:pt x="2016125" y="325615"/>
                </a:lnTo>
                <a:lnTo>
                  <a:pt x="2016125" y="0"/>
                </a:lnTo>
                <a:lnTo>
                  <a:pt x="0" y="0"/>
                </a:lnTo>
                <a:lnTo>
                  <a:pt x="0" y="32561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79548" y="3278251"/>
            <a:ext cx="0" cy="1304925"/>
          </a:xfrm>
          <a:custGeom>
            <a:avLst/>
            <a:gdLst/>
            <a:ahLst/>
            <a:cxnLst/>
            <a:rect l="l" t="t" r="r" b="b"/>
            <a:pathLst>
              <a:path h="1304925">
                <a:moveTo>
                  <a:pt x="0" y="0"/>
                </a:moveTo>
                <a:lnTo>
                  <a:pt x="0" y="13049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23665" y="3278251"/>
            <a:ext cx="0" cy="1304925"/>
          </a:xfrm>
          <a:custGeom>
            <a:avLst/>
            <a:gdLst/>
            <a:ahLst/>
            <a:cxnLst/>
            <a:rect l="l" t="t" r="r" b="b"/>
            <a:pathLst>
              <a:path h="1304925">
                <a:moveTo>
                  <a:pt x="0" y="0"/>
                </a:moveTo>
                <a:lnTo>
                  <a:pt x="0" y="13049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79745" y="3278251"/>
            <a:ext cx="0" cy="1304925"/>
          </a:xfrm>
          <a:custGeom>
            <a:avLst/>
            <a:gdLst/>
            <a:ahLst/>
            <a:cxnLst/>
            <a:rect l="l" t="t" r="r" b="b"/>
            <a:pathLst>
              <a:path h="1304925">
                <a:moveTo>
                  <a:pt x="0" y="0"/>
                </a:moveTo>
                <a:lnTo>
                  <a:pt x="0" y="13049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19925" y="3278251"/>
            <a:ext cx="0" cy="1304925"/>
          </a:xfrm>
          <a:custGeom>
            <a:avLst/>
            <a:gdLst/>
            <a:ahLst/>
            <a:cxnLst/>
            <a:rect l="l" t="t" r="r" b="b"/>
            <a:pathLst>
              <a:path h="1304925">
                <a:moveTo>
                  <a:pt x="0" y="0"/>
                </a:moveTo>
                <a:lnTo>
                  <a:pt x="0" y="13049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3037" y="3599941"/>
            <a:ext cx="8869680" cy="0"/>
          </a:xfrm>
          <a:custGeom>
            <a:avLst/>
            <a:gdLst/>
            <a:ahLst/>
            <a:cxnLst/>
            <a:rect l="l" t="t" r="r" b="b"/>
            <a:pathLst>
              <a:path w="8869680">
                <a:moveTo>
                  <a:pt x="0" y="0"/>
                </a:moveTo>
                <a:lnTo>
                  <a:pt x="88693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3037" y="3925570"/>
            <a:ext cx="8869680" cy="0"/>
          </a:xfrm>
          <a:custGeom>
            <a:avLst/>
            <a:gdLst/>
            <a:ahLst/>
            <a:cxnLst/>
            <a:rect l="l" t="t" r="r" b="b"/>
            <a:pathLst>
              <a:path w="8869680">
                <a:moveTo>
                  <a:pt x="0" y="0"/>
                </a:moveTo>
                <a:lnTo>
                  <a:pt x="88693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3037" y="4251197"/>
            <a:ext cx="8869680" cy="0"/>
          </a:xfrm>
          <a:custGeom>
            <a:avLst/>
            <a:gdLst/>
            <a:ahLst/>
            <a:cxnLst/>
            <a:rect l="l" t="t" r="r" b="b"/>
            <a:pathLst>
              <a:path w="8869680">
                <a:moveTo>
                  <a:pt x="0" y="0"/>
                </a:moveTo>
                <a:lnTo>
                  <a:pt x="88693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387" y="3278251"/>
            <a:ext cx="0" cy="1304925"/>
          </a:xfrm>
          <a:custGeom>
            <a:avLst/>
            <a:gdLst/>
            <a:ahLst/>
            <a:cxnLst/>
            <a:rect l="l" t="t" r="r" b="b"/>
            <a:pathLst>
              <a:path h="1304925">
                <a:moveTo>
                  <a:pt x="0" y="0"/>
                </a:moveTo>
                <a:lnTo>
                  <a:pt x="0" y="13049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36050" y="3278251"/>
            <a:ext cx="0" cy="1304925"/>
          </a:xfrm>
          <a:custGeom>
            <a:avLst/>
            <a:gdLst/>
            <a:ahLst/>
            <a:cxnLst/>
            <a:rect l="l" t="t" r="r" b="b"/>
            <a:pathLst>
              <a:path h="1304925">
                <a:moveTo>
                  <a:pt x="0" y="0"/>
                </a:moveTo>
                <a:lnTo>
                  <a:pt x="0" y="13049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3037" y="3284601"/>
            <a:ext cx="8869680" cy="0"/>
          </a:xfrm>
          <a:custGeom>
            <a:avLst/>
            <a:gdLst/>
            <a:ahLst/>
            <a:cxnLst/>
            <a:rect l="l" t="t" r="r" b="b"/>
            <a:pathLst>
              <a:path w="8869680">
                <a:moveTo>
                  <a:pt x="0" y="0"/>
                </a:moveTo>
                <a:lnTo>
                  <a:pt x="88693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3037" y="4576826"/>
            <a:ext cx="8869680" cy="0"/>
          </a:xfrm>
          <a:custGeom>
            <a:avLst/>
            <a:gdLst/>
            <a:ahLst/>
            <a:cxnLst/>
            <a:rect l="l" t="t" r="r" b="b"/>
            <a:pathLst>
              <a:path w="8869680">
                <a:moveTo>
                  <a:pt x="0" y="0"/>
                </a:moveTo>
                <a:lnTo>
                  <a:pt x="88693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79387" y="3284601"/>
          <a:ext cx="8261982" cy="12241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/>
                <a:gridCol w="1944370"/>
                <a:gridCol w="1656079"/>
                <a:gridCol w="1440179"/>
                <a:gridCol w="1421129"/>
              </a:tblGrid>
              <a:tr h="3153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NumEmpregado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NomeEmpregado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DataAdmissao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CodProjeto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DataProjeto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solidFill>
                      <a:srgbClr val="FFFFFF"/>
                    </a:solidFill>
                  </a:tcPr>
                </a:tc>
              </a:tr>
              <a:tr h="3256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E1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Fulano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01/2012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P1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03/2013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256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E2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Ciclano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12/2013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P3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01/2014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solidFill>
                      <a:srgbClr val="FFFFFF"/>
                    </a:solidFill>
                  </a:tcPr>
                </a:tc>
              </a:tr>
              <a:tr h="257556">
                <a:tc>
                  <a:txBody>
                    <a:bodyPr/>
                    <a:lstStyle/>
                    <a:p>
                      <a:pPr marL="91440">
                        <a:lnSpc>
                          <a:spcPts val="157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E3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57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Beltrano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7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04/2014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70"/>
                        </a:lnSpc>
                        <a:spcBef>
                          <a:spcPts val="359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P2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7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05/2014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7751064" y="4562843"/>
            <a:ext cx="119034" cy="460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12785" y="4581905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0"/>
                </a:moveTo>
                <a:lnTo>
                  <a:pt x="0" y="36029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72071" y="4904196"/>
            <a:ext cx="1179588" cy="1190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33793" y="4943094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10795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76059" y="4447057"/>
            <a:ext cx="310959" cy="556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76643" y="4581905"/>
            <a:ext cx="114300" cy="360680"/>
          </a:xfrm>
          <a:custGeom>
            <a:avLst/>
            <a:gdLst/>
            <a:ahLst/>
            <a:cxnLst/>
            <a:rect l="l" t="t" r="r" b="b"/>
            <a:pathLst>
              <a:path w="114300" h="360679">
                <a:moveTo>
                  <a:pt x="76200" y="95250"/>
                </a:moveTo>
                <a:lnTo>
                  <a:pt x="38100" y="95250"/>
                </a:lnTo>
                <a:lnTo>
                  <a:pt x="38100" y="360426"/>
                </a:lnTo>
                <a:lnTo>
                  <a:pt x="76200" y="360426"/>
                </a:lnTo>
                <a:lnTo>
                  <a:pt x="76200" y="95250"/>
                </a:lnTo>
                <a:close/>
              </a:path>
              <a:path w="114300" h="36067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6067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51220" y="4562843"/>
            <a:ext cx="119034" cy="460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12941" y="4581905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0"/>
                </a:moveTo>
                <a:lnTo>
                  <a:pt x="0" y="360299"/>
                </a:lnTo>
              </a:path>
            </a:pathLst>
          </a:custGeom>
          <a:ln w="38100">
            <a:solidFill>
              <a:srgbClr val="2C2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54608" y="4904196"/>
            <a:ext cx="4995672" cy="1190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16330" y="4943094"/>
            <a:ext cx="4895850" cy="0"/>
          </a:xfrm>
          <a:custGeom>
            <a:avLst/>
            <a:gdLst/>
            <a:ahLst/>
            <a:cxnLst/>
            <a:rect l="l" t="t" r="r" b="b"/>
            <a:pathLst>
              <a:path w="4895850">
                <a:moveTo>
                  <a:pt x="489585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C2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8596" y="4447057"/>
            <a:ext cx="310959" cy="556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59180" y="4581905"/>
            <a:ext cx="114300" cy="360680"/>
          </a:xfrm>
          <a:custGeom>
            <a:avLst/>
            <a:gdLst/>
            <a:ahLst/>
            <a:cxnLst/>
            <a:rect l="l" t="t" r="r" b="b"/>
            <a:pathLst>
              <a:path w="114300" h="360679">
                <a:moveTo>
                  <a:pt x="76200" y="95250"/>
                </a:moveTo>
                <a:lnTo>
                  <a:pt x="38100" y="95250"/>
                </a:lnTo>
                <a:lnTo>
                  <a:pt x="38100" y="360426"/>
                </a:lnTo>
                <a:lnTo>
                  <a:pt x="76200" y="360426"/>
                </a:lnTo>
                <a:lnTo>
                  <a:pt x="76200" y="95250"/>
                </a:lnTo>
                <a:close/>
              </a:path>
              <a:path w="114300" h="36067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6067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C2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555496" y="4968367"/>
            <a:ext cx="3945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C2CB8"/>
                </a:solidFill>
                <a:latin typeface="Times New Roman"/>
                <a:cs typeface="Times New Roman"/>
              </a:rPr>
              <a:t>CodProjeto é funcionalmente dependente  de</a:t>
            </a:r>
            <a:r>
              <a:rPr sz="1800" spc="-1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C2CB8"/>
                </a:solidFill>
                <a:latin typeface="Times New Roman"/>
                <a:cs typeface="Times New Roman"/>
              </a:rPr>
              <a:t>CodEmpregado.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52209" y="4969890"/>
            <a:ext cx="2791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DataProjeto é funcionalmente </a:t>
            </a:r>
            <a:r>
              <a:rPr sz="1600" dirty="0">
                <a:latin typeface="Times New Roman"/>
                <a:cs typeface="Times New Roman"/>
              </a:rPr>
              <a:t>de  </a:t>
            </a:r>
            <a:r>
              <a:rPr sz="1600" spc="-5" dirty="0">
                <a:latin typeface="Times New Roman"/>
                <a:cs typeface="Times New Roman"/>
              </a:rPr>
              <a:t>CodProjeto.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732776" y="2892539"/>
            <a:ext cx="119034" cy="4602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94497" y="2911601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0"/>
                </a:moveTo>
                <a:lnTo>
                  <a:pt x="0" y="360425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30679" y="2886419"/>
            <a:ext cx="6201156" cy="11903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92401" y="2925317"/>
            <a:ext cx="6101080" cy="0"/>
          </a:xfrm>
          <a:custGeom>
            <a:avLst/>
            <a:gdLst/>
            <a:ahLst/>
            <a:cxnLst/>
            <a:rect l="l" t="t" r="r" b="b"/>
            <a:pathLst>
              <a:path w="6101080">
                <a:moveTo>
                  <a:pt x="6100826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34667" y="2906293"/>
            <a:ext cx="310959" cy="5562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35251" y="2925317"/>
            <a:ext cx="114300" cy="360680"/>
          </a:xfrm>
          <a:custGeom>
            <a:avLst/>
            <a:gdLst/>
            <a:ahLst/>
            <a:cxnLst/>
            <a:rect l="l" t="t" r="r" b="b"/>
            <a:pathLst>
              <a:path w="114300" h="360679">
                <a:moveTo>
                  <a:pt x="76200" y="0"/>
                </a:moveTo>
                <a:lnTo>
                  <a:pt x="38100" y="0"/>
                </a:lnTo>
                <a:lnTo>
                  <a:pt x="38100" y="152400"/>
                </a:lnTo>
                <a:lnTo>
                  <a:pt x="76200" y="152400"/>
                </a:lnTo>
                <a:lnTo>
                  <a:pt x="76200" y="0"/>
                </a:lnTo>
                <a:close/>
              </a:path>
              <a:path w="114300" h="360679">
                <a:moveTo>
                  <a:pt x="114300" y="245999"/>
                </a:moveTo>
                <a:lnTo>
                  <a:pt x="0" y="245999"/>
                </a:lnTo>
                <a:lnTo>
                  <a:pt x="57150" y="360299"/>
                </a:lnTo>
                <a:lnTo>
                  <a:pt x="114300" y="2459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8739" y="652398"/>
            <a:ext cx="8986520" cy="2597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 atributo C é dependente funcional transitivo  de 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 é funcionalmente dependente de B e  B funcionalmente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dependente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A,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na mesma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tabela.</a:t>
            </a:r>
            <a:endParaRPr sz="2800">
              <a:latin typeface="Verdana"/>
              <a:cs typeface="Verdana"/>
            </a:endParaRPr>
          </a:p>
          <a:p>
            <a:pPr marL="130175" algn="ctr">
              <a:lnSpc>
                <a:spcPct val="100000"/>
              </a:lnSpc>
              <a:spcBef>
                <a:spcPts val="1835"/>
              </a:spcBef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DataProjeto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é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dependente transitivo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NumEmpregado.</a:t>
            </a:r>
            <a:endParaRPr sz="1800">
              <a:latin typeface="Times New Roman"/>
              <a:cs typeface="Times New Roman"/>
            </a:endParaRPr>
          </a:p>
          <a:p>
            <a:pPr marL="191770">
              <a:lnSpc>
                <a:spcPct val="100000"/>
              </a:lnSpc>
              <a:spcBef>
                <a:spcPts val="660"/>
              </a:spcBef>
            </a:pPr>
            <a:r>
              <a:rPr sz="1800" b="1" dirty="0">
                <a:latin typeface="Times New Roman"/>
                <a:cs typeface="Times New Roman"/>
              </a:rPr>
              <a:t>EMP_PROJ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5751"/>
            <a:ext cx="696785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Dependência Funcional</a:t>
            </a:r>
            <a:r>
              <a:rPr sz="3700" spc="55" dirty="0"/>
              <a:t> </a:t>
            </a:r>
            <a:r>
              <a:rPr sz="3700" spc="-5" dirty="0"/>
              <a:t>Transitiva</a:t>
            </a:r>
            <a:endParaRPr sz="37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7155" cy="346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atributo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DataProjeto é funcionalmente  dependente do atributo CodProjeto que por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sua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vez é funcionalmente dependente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do atributo  NumEmpregado. Então DataProjeto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dependente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transitivo de</a:t>
            </a:r>
            <a:r>
              <a:rPr sz="2800" i="1" spc="8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NumEmpregado.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dependência funcional transitiva constitui  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anomalia que deve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</a:t>
            </a:r>
            <a:r>
              <a:rPr sz="2800" i="1" spc="1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evitada.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357" y="0"/>
            <a:ext cx="696785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10" dirty="0"/>
              <a:t>Dependência Funcional</a:t>
            </a:r>
            <a:r>
              <a:rPr sz="3700" spc="55" dirty="0"/>
              <a:t> </a:t>
            </a:r>
            <a:r>
              <a:rPr sz="3700" spc="-5" dirty="0"/>
              <a:t>Transitiva</a:t>
            </a:r>
            <a:endParaRPr sz="3700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779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solução 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problema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DFT consiste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criação de uma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nova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relação que será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composta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pelo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 que serão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dependentes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funcionais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transitivos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tendo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como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chave primária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atributo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17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determina.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3652" y="3459479"/>
            <a:ext cx="6958583" cy="1415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374" y="3501390"/>
            <a:ext cx="6840220" cy="1297305"/>
          </a:xfrm>
          <a:custGeom>
            <a:avLst/>
            <a:gdLst/>
            <a:ahLst/>
            <a:cxnLst/>
            <a:rect l="l" t="t" r="r" b="b"/>
            <a:pathLst>
              <a:path w="6840220" h="1297304">
                <a:moveTo>
                  <a:pt x="0" y="1296924"/>
                </a:moveTo>
                <a:lnTo>
                  <a:pt x="6839711" y="1296924"/>
                </a:lnTo>
                <a:lnTo>
                  <a:pt x="6839711" y="0"/>
                </a:lnTo>
                <a:lnTo>
                  <a:pt x="0" y="0"/>
                </a:lnTo>
                <a:lnTo>
                  <a:pt x="0" y="1296924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7500" y="3494023"/>
          <a:ext cx="6840853" cy="1292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/>
                <a:gridCol w="1944370"/>
                <a:gridCol w="1656079"/>
                <a:gridCol w="1440179"/>
              </a:tblGrid>
              <a:tr h="3154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NumEmpregado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NomeEmpregado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DataAdmissao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CodProjeto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56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E1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Fulano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01/2012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P1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256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E2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Ciclano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12/2013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P3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5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E3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Beltrano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04/2014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P2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90500" y="5404092"/>
            <a:ext cx="3575304" cy="1415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222" y="5446012"/>
            <a:ext cx="3456940" cy="1297305"/>
          </a:xfrm>
          <a:custGeom>
            <a:avLst/>
            <a:gdLst/>
            <a:ahLst/>
            <a:cxnLst/>
            <a:rect l="l" t="t" r="r" b="b"/>
            <a:pathLst>
              <a:path w="3456940" h="1297304">
                <a:moveTo>
                  <a:pt x="0" y="1296924"/>
                </a:moveTo>
                <a:lnTo>
                  <a:pt x="3456432" y="1296924"/>
                </a:lnTo>
                <a:lnTo>
                  <a:pt x="3456432" y="0"/>
                </a:lnTo>
                <a:lnTo>
                  <a:pt x="0" y="0"/>
                </a:lnTo>
                <a:lnTo>
                  <a:pt x="0" y="129692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44475" y="5438775"/>
          <a:ext cx="3457575" cy="1296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815"/>
                <a:gridCol w="2016760"/>
              </a:tblGrid>
              <a:tr h="3165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CodProjeto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DataProjeto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68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P1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03/2013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268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P3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01/2014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68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P2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05/2014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329590" y="3094735"/>
            <a:ext cx="1245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EM</a:t>
            </a:r>
            <a:r>
              <a:rPr sz="1800" b="1" spc="5" dirty="0">
                <a:latin typeface="Times New Roman"/>
                <a:cs typeface="Times New Roman"/>
              </a:rPr>
              <a:t>P</a:t>
            </a:r>
            <a:r>
              <a:rPr sz="1800" b="1" dirty="0">
                <a:latin typeface="Times New Roman"/>
                <a:cs typeface="Times New Roman"/>
              </a:rPr>
              <a:t>_PROJ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267" y="5039995"/>
            <a:ext cx="1101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PROJE</a:t>
            </a:r>
            <a:r>
              <a:rPr sz="1800" b="1" spc="-35" dirty="0">
                <a:latin typeface="Times New Roman"/>
                <a:cs typeface="Times New Roman"/>
              </a:rPr>
              <a:t>T</a:t>
            </a:r>
            <a:r>
              <a:rPr sz="1800" b="1" spc="-5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33400" y="0"/>
            <a:ext cx="85526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Segunda forma </a:t>
            </a:r>
            <a:r>
              <a:rPr spc="-5" dirty="0"/>
              <a:t>normal –</a:t>
            </a:r>
            <a:r>
              <a:rPr spc="20" dirty="0"/>
              <a:t> </a:t>
            </a:r>
            <a:r>
              <a:rPr spc="-5" dirty="0"/>
              <a:t>2FN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7155" cy="4549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passagem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à segunda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forma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normal (2FN)  objetiva eliminar um certo tipo de redundância  de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tabela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encontra-se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segunda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forma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normal (2FN)</a:t>
            </a:r>
            <a:r>
              <a:rPr sz="28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quando: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F5F5F"/>
              </a:buClr>
              <a:buFont typeface="Verdana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Está 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primeira forma</a:t>
            </a:r>
            <a:r>
              <a:rPr sz="2400" i="1" spc="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normal;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Verdana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buFont typeface="Verdana"/>
              <a:buChar char="•"/>
              <a:tabLst>
                <a:tab pos="756920" algn="l"/>
                <a:tab pos="1687195" algn="l"/>
                <a:tab pos="2847340" algn="l"/>
                <a:tab pos="3571240" algn="l"/>
                <a:tab pos="4631055" algn="l"/>
                <a:tab pos="6100445" algn="l"/>
                <a:tab pos="6635115" algn="l"/>
                <a:tab pos="7693025" algn="l"/>
              </a:tabLst>
            </a:pP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Cad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a	c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400" i="1" spc="1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na	não	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have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dep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4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e	da	chave	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pri</a:t>
            </a:r>
            <a:r>
              <a:rPr sz="2400" i="1" dirty="0">
                <a:solidFill>
                  <a:srgbClr val="5F5F5F"/>
                </a:solidFill>
                <a:latin typeface="Verdana"/>
                <a:cs typeface="Verdana"/>
              </a:rPr>
              <a:t>má</a:t>
            </a:r>
            <a:r>
              <a:rPr sz="2400" i="1" spc="-10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400" i="1" spc="-5" dirty="0">
                <a:solidFill>
                  <a:srgbClr val="5F5F5F"/>
                </a:solidFill>
                <a:latin typeface="Verdana"/>
                <a:cs typeface="Verdana"/>
              </a:rPr>
              <a:t>ia  completa.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" y="0"/>
            <a:ext cx="85526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Segunda forma </a:t>
            </a:r>
            <a:r>
              <a:rPr spc="-5" dirty="0"/>
              <a:t>normal –</a:t>
            </a:r>
            <a:r>
              <a:rPr spc="20" dirty="0"/>
              <a:t> </a:t>
            </a:r>
            <a:r>
              <a:rPr spc="-5" dirty="0"/>
              <a:t>2FN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581024"/>
            <a:ext cx="8987155" cy="5170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tabela que não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se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encontra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segunda  formal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contém dependências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funcionais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parciais,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seja, contém colunas não</a:t>
            </a:r>
            <a:r>
              <a:rPr sz="2800" i="1" spc="61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chave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que dependem apenas de uma parte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primária.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tabela que está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1FN e que possui  apenas uma coluna como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chave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primária não  contém dependências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parciais, já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que nesta  tabela é impossível uma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coluna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depender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parte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 chave primária, visto que a chave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primária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não é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composta por</a:t>
            </a:r>
            <a:r>
              <a:rPr sz="2800" i="1" spc="1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partes.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800" y="-1438"/>
            <a:ext cx="85526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Segunda forma </a:t>
            </a:r>
            <a:r>
              <a:rPr spc="-5" dirty="0"/>
              <a:t>normal –</a:t>
            </a:r>
            <a:r>
              <a:rPr spc="20" dirty="0"/>
              <a:t> </a:t>
            </a:r>
            <a:r>
              <a:rPr spc="-5" dirty="0"/>
              <a:t>2FN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689" y="663191"/>
          <a:ext cx="9021443" cy="1285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0665"/>
                <a:gridCol w="4008119"/>
                <a:gridCol w="2232659"/>
              </a:tblGrid>
              <a:tr h="428984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265"/>
                        </a:lnSpc>
                        <a:spcBef>
                          <a:spcPts val="10"/>
                        </a:spcBef>
                        <a:buFont typeface="Verdana"/>
                        <a:buChar char="•"/>
                        <a:tabLst>
                          <a:tab pos="374650" algn="l"/>
                          <a:tab pos="1506855" algn="l"/>
                        </a:tabLst>
                      </a:pP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Toda	tabela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ts val="3265"/>
                        </a:lnSpc>
                        <a:spcBef>
                          <a:spcPts val="10"/>
                        </a:spcBef>
                        <a:tabLst>
                          <a:tab pos="920115" algn="l"/>
                          <a:tab pos="1932305" algn="l"/>
                          <a:tab pos="2633345" algn="l"/>
                          <a:tab pos="3594100" algn="l"/>
                        </a:tabLst>
                      </a:pPr>
                      <a:r>
                        <a:rPr sz="2800" i="1" spc="-10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que	</a:t>
                      </a: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está	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na	</a:t>
                      </a: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1FN	e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265"/>
                        </a:lnSpc>
                        <a:spcBef>
                          <a:spcPts val="10"/>
                        </a:spcBef>
                        <a:tabLst>
                          <a:tab pos="920115" algn="l"/>
                        </a:tabLst>
                      </a:pPr>
                      <a:r>
                        <a:rPr sz="2800" i="1" spc="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q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ue	</a:t>
                      </a:r>
                      <a:r>
                        <a:rPr sz="2800" i="1" spc="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os</a:t>
                      </a:r>
                      <a:r>
                        <a:rPr sz="2800" i="1" spc="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ui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</a:tr>
              <a:tr h="427032">
                <a:tc>
                  <a:txBody>
                    <a:bodyPr/>
                    <a:lstStyle/>
                    <a:p>
                      <a:pPr marR="81915" algn="r">
                        <a:lnSpc>
                          <a:spcPts val="3260"/>
                        </a:lnSpc>
                        <a:tabLst>
                          <a:tab pos="1531620" algn="l"/>
                        </a:tabLst>
                      </a:pP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ape</a:t>
                      </a:r>
                      <a:r>
                        <a:rPr sz="2800" i="1" spc="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as	uma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3260"/>
                        </a:lnSpc>
                        <a:tabLst>
                          <a:tab pos="1445895" algn="l"/>
                          <a:tab pos="2668270" algn="l"/>
                        </a:tabLst>
                      </a:pP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coluna	como	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chave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260"/>
                        </a:lnSpc>
                        <a:tabLst>
                          <a:tab pos="1752600" algn="l"/>
                        </a:tabLst>
                      </a:pPr>
                      <a:r>
                        <a:rPr sz="2800" i="1" spc="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2800" i="1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rimária	</a:t>
                      </a: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já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</a:tr>
              <a:tr h="429232">
                <a:tc>
                  <a:txBody>
                    <a:bodyPr/>
                    <a:lstStyle/>
                    <a:p>
                      <a:pPr marR="131445" algn="r">
                        <a:lnSpc>
                          <a:spcPts val="3279"/>
                        </a:lnSpc>
                      </a:pP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está </a:t>
                      </a:r>
                      <a:r>
                        <a:rPr sz="2800" i="1" spc="-10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na</a:t>
                      </a:r>
                      <a:r>
                        <a:rPr sz="2800" i="1" spc="-50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5F5F5F"/>
                          </a:solidFill>
                          <a:latin typeface="Verdana"/>
                          <a:cs typeface="Verdana"/>
                        </a:rPr>
                        <a:t>2FN.</a:t>
                      </a:r>
                      <a:endParaRPr sz="2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44779" y="4611636"/>
            <a:ext cx="8819388" cy="1775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502" y="4653534"/>
            <a:ext cx="8700770" cy="1656714"/>
          </a:xfrm>
          <a:custGeom>
            <a:avLst/>
            <a:gdLst/>
            <a:ahLst/>
            <a:cxnLst/>
            <a:rect l="l" t="t" r="r" b="b"/>
            <a:pathLst>
              <a:path w="8700770" h="1656714">
                <a:moveTo>
                  <a:pt x="0" y="1656588"/>
                </a:moveTo>
                <a:lnTo>
                  <a:pt x="8700516" y="1656588"/>
                </a:lnTo>
                <a:lnTo>
                  <a:pt x="8700516" y="0"/>
                </a:lnTo>
                <a:lnTo>
                  <a:pt x="0" y="0"/>
                </a:lnTo>
                <a:lnTo>
                  <a:pt x="0" y="1656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502" y="4653534"/>
            <a:ext cx="8700770" cy="1656714"/>
          </a:xfrm>
          <a:custGeom>
            <a:avLst/>
            <a:gdLst/>
            <a:ahLst/>
            <a:cxnLst/>
            <a:rect l="l" t="t" r="r" b="b"/>
            <a:pathLst>
              <a:path w="8700770" h="1656714">
                <a:moveTo>
                  <a:pt x="0" y="1656588"/>
                </a:moveTo>
                <a:lnTo>
                  <a:pt x="8700516" y="1656588"/>
                </a:lnTo>
                <a:lnTo>
                  <a:pt x="8700516" y="0"/>
                </a:lnTo>
                <a:lnTo>
                  <a:pt x="0" y="0"/>
                </a:lnTo>
                <a:lnTo>
                  <a:pt x="0" y="165658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387" y="4646548"/>
            <a:ext cx="0" cy="1689735"/>
          </a:xfrm>
          <a:custGeom>
            <a:avLst/>
            <a:gdLst/>
            <a:ahLst/>
            <a:cxnLst/>
            <a:rect l="l" t="t" r="r" b="b"/>
            <a:pathLst>
              <a:path h="1689735">
                <a:moveTo>
                  <a:pt x="0" y="0"/>
                </a:moveTo>
                <a:lnTo>
                  <a:pt x="0" y="16891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79387" y="4646548"/>
          <a:ext cx="8772521" cy="16764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995"/>
                <a:gridCol w="1065530"/>
                <a:gridCol w="1424304"/>
                <a:gridCol w="1307464"/>
                <a:gridCol w="1584324"/>
                <a:gridCol w="1512570"/>
                <a:gridCol w="648334"/>
              </a:tblGrid>
              <a:tr h="3149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Matricula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codDisc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NomeAluno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dataNasc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NomeDisc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numCreditos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nota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123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Fulano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15/05/1991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629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Banco</a:t>
                      </a:r>
                      <a:r>
                        <a:rPr sz="14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de  Dados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5181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456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SO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Ciclano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30/08/1994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314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Sistemas 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Ope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ac</a:t>
                      </a:r>
                      <a:r>
                        <a:rPr sz="14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on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51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123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PWEB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Beltrano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01/04/1989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Prog.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Web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94944" y="4274807"/>
            <a:ext cx="119035" cy="460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666" y="4293870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0"/>
                </a:moveTo>
                <a:lnTo>
                  <a:pt x="0" y="3604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3935" y="4274807"/>
            <a:ext cx="119034" cy="460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5657" y="4293870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0"/>
                </a:moveTo>
                <a:lnTo>
                  <a:pt x="0" y="36042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3231" y="4254972"/>
            <a:ext cx="7877556" cy="1190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6666" y="4293870"/>
            <a:ext cx="7777480" cy="0"/>
          </a:xfrm>
          <a:custGeom>
            <a:avLst/>
            <a:gdLst/>
            <a:ahLst/>
            <a:cxnLst/>
            <a:rect l="l" t="t" r="r" b="b"/>
            <a:pathLst>
              <a:path w="7777480">
                <a:moveTo>
                  <a:pt x="0" y="0"/>
                </a:moveTo>
                <a:lnTo>
                  <a:pt x="777722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75904" y="4274845"/>
            <a:ext cx="310959" cy="556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76488" y="4293870"/>
            <a:ext cx="114300" cy="360680"/>
          </a:xfrm>
          <a:custGeom>
            <a:avLst/>
            <a:gdLst/>
            <a:ahLst/>
            <a:cxnLst/>
            <a:rect l="l" t="t" r="r" b="b"/>
            <a:pathLst>
              <a:path w="114300" h="360679">
                <a:moveTo>
                  <a:pt x="38100" y="245998"/>
                </a:moveTo>
                <a:lnTo>
                  <a:pt x="0" y="245998"/>
                </a:lnTo>
                <a:lnTo>
                  <a:pt x="57150" y="360298"/>
                </a:lnTo>
                <a:lnTo>
                  <a:pt x="104775" y="265048"/>
                </a:lnTo>
                <a:lnTo>
                  <a:pt x="38100" y="265048"/>
                </a:lnTo>
                <a:lnTo>
                  <a:pt x="38100" y="245998"/>
                </a:lnTo>
                <a:close/>
              </a:path>
              <a:path w="114300" h="360679">
                <a:moveTo>
                  <a:pt x="76200" y="0"/>
                </a:moveTo>
                <a:lnTo>
                  <a:pt x="38100" y="0"/>
                </a:lnTo>
                <a:lnTo>
                  <a:pt x="38100" y="265048"/>
                </a:lnTo>
                <a:lnTo>
                  <a:pt x="76200" y="265048"/>
                </a:lnTo>
                <a:lnTo>
                  <a:pt x="76200" y="0"/>
                </a:lnTo>
                <a:close/>
              </a:path>
              <a:path w="114300" h="360679">
                <a:moveTo>
                  <a:pt x="114300" y="245998"/>
                </a:moveTo>
                <a:lnTo>
                  <a:pt x="76200" y="245998"/>
                </a:lnTo>
                <a:lnTo>
                  <a:pt x="76200" y="265048"/>
                </a:lnTo>
                <a:lnTo>
                  <a:pt x="104775" y="265048"/>
                </a:lnTo>
                <a:lnTo>
                  <a:pt x="114300" y="2459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1455" y="3842003"/>
            <a:ext cx="119034" cy="8915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3177" y="3861053"/>
            <a:ext cx="0" cy="792480"/>
          </a:xfrm>
          <a:custGeom>
            <a:avLst/>
            <a:gdLst/>
            <a:ahLst/>
            <a:cxnLst/>
            <a:rect l="l" t="t" r="r" b="b"/>
            <a:pathLst>
              <a:path h="792479">
                <a:moveTo>
                  <a:pt x="0" y="0"/>
                </a:moveTo>
                <a:lnTo>
                  <a:pt x="0" y="792226"/>
                </a:lnTo>
              </a:path>
            </a:pathLst>
          </a:custGeom>
          <a:ln w="38100">
            <a:solidFill>
              <a:srgbClr val="2C2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9744" y="3822156"/>
            <a:ext cx="3485387" cy="1190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3177" y="3861053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38100">
            <a:solidFill>
              <a:srgbClr val="2C2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30067" y="3841978"/>
            <a:ext cx="310959" cy="9875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30651" y="3861053"/>
            <a:ext cx="114300" cy="792480"/>
          </a:xfrm>
          <a:custGeom>
            <a:avLst/>
            <a:gdLst/>
            <a:ahLst/>
            <a:cxnLst/>
            <a:rect l="l" t="t" r="r" b="b"/>
            <a:pathLst>
              <a:path w="114300" h="792479">
                <a:moveTo>
                  <a:pt x="38100" y="677799"/>
                </a:moveTo>
                <a:lnTo>
                  <a:pt x="0" y="677799"/>
                </a:lnTo>
                <a:lnTo>
                  <a:pt x="57150" y="792099"/>
                </a:lnTo>
                <a:lnTo>
                  <a:pt x="104775" y="696849"/>
                </a:lnTo>
                <a:lnTo>
                  <a:pt x="38100" y="696849"/>
                </a:lnTo>
                <a:lnTo>
                  <a:pt x="38100" y="677799"/>
                </a:lnTo>
                <a:close/>
              </a:path>
              <a:path w="114300" h="792479">
                <a:moveTo>
                  <a:pt x="76200" y="0"/>
                </a:moveTo>
                <a:lnTo>
                  <a:pt x="38100" y="0"/>
                </a:lnTo>
                <a:lnTo>
                  <a:pt x="38100" y="696849"/>
                </a:lnTo>
                <a:lnTo>
                  <a:pt x="76200" y="696849"/>
                </a:lnTo>
                <a:lnTo>
                  <a:pt x="76200" y="0"/>
                </a:lnTo>
                <a:close/>
              </a:path>
              <a:path w="114300" h="792479">
                <a:moveTo>
                  <a:pt x="114300" y="677799"/>
                </a:moveTo>
                <a:lnTo>
                  <a:pt x="76200" y="677799"/>
                </a:lnTo>
                <a:lnTo>
                  <a:pt x="76200" y="696849"/>
                </a:lnTo>
                <a:lnTo>
                  <a:pt x="104775" y="696849"/>
                </a:lnTo>
                <a:lnTo>
                  <a:pt x="114300" y="677799"/>
                </a:lnTo>
                <a:close/>
              </a:path>
            </a:pathLst>
          </a:custGeom>
          <a:solidFill>
            <a:srgbClr val="2C2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70247" y="3841978"/>
            <a:ext cx="310959" cy="9875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70832" y="3861053"/>
            <a:ext cx="114300" cy="792480"/>
          </a:xfrm>
          <a:custGeom>
            <a:avLst/>
            <a:gdLst/>
            <a:ahLst/>
            <a:cxnLst/>
            <a:rect l="l" t="t" r="r" b="b"/>
            <a:pathLst>
              <a:path w="114300" h="792479">
                <a:moveTo>
                  <a:pt x="38100" y="677799"/>
                </a:moveTo>
                <a:lnTo>
                  <a:pt x="0" y="677799"/>
                </a:lnTo>
                <a:lnTo>
                  <a:pt x="57150" y="792099"/>
                </a:lnTo>
                <a:lnTo>
                  <a:pt x="104775" y="696849"/>
                </a:lnTo>
                <a:lnTo>
                  <a:pt x="38100" y="696849"/>
                </a:lnTo>
                <a:lnTo>
                  <a:pt x="38100" y="677799"/>
                </a:lnTo>
                <a:close/>
              </a:path>
              <a:path w="114300" h="792479">
                <a:moveTo>
                  <a:pt x="76200" y="0"/>
                </a:moveTo>
                <a:lnTo>
                  <a:pt x="38100" y="0"/>
                </a:lnTo>
                <a:lnTo>
                  <a:pt x="38100" y="696849"/>
                </a:lnTo>
                <a:lnTo>
                  <a:pt x="76200" y="696849"/>
                </a:lnTo>
                <a:lnTo>
                  <a:pt x="76200" y="0"/>
                </a:lnTo>
                <a:close/>
              </a:path>
              <a:path w="114300" h="792479">
                <a:moveTo>
                  <a:pt x="114300" y="677799"/>
                </a:moveTo>
                <a:lnTo>
                  <a:pt x="76200" y="677799"/>
                </a:lnTo>
                <a:lnTo>
                  <a:pt x="76200" y="696849"/>
                </a:lnTo>
                <a:lnTo>
                  <a:pt x="104775" y="696849"/>
                </a:lnTo>
                <a:lnTo>
                  <a:pt x="114300" y="677799"/>
                </a:lnTo>
                <a:close/>
              </a:path>
            </a:pathLst>
          </a:custGeom>
          <a:solidFill>
            <a:srgbClr val="2C2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35123" y="3410711"/>
            <a:ext cx="119034" cy="13228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96845" y="3429761"/>
            <a:ext cx="0" cy="1224280"/>
          </a:xfrm>
          <a:custGeom>
            <a:avLst/>
            <a:gdLst/>
            <a:ahLst/>
            <a:cxnLst/>
            <a:rect l="l" t="t" r="r" b="b"/>
            <a:pathLst>
              <a:path h="1224279">
                <a:moveTo>
                  <a:pt x="0" y="0"/>
                </a:moveTo>
                <a:lnTo>
                  <a:pt x="0" y="1223899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9695" y="3390864"/>
            <a:ext cx="5297424" cy="1190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83129" y="3429761"/>
            <a:ext cx="5197475" cy="0"/>
          </a:xfrm>
          <a:custGeom>
            <a:avLst/>
            <a:gdLst/>
            <a:ahLst/>
            <a:cxnLst/>
            <a:rect l="l" t="t" r="r" b="b"/>
            <a:pathLst>
              <a:path w="5197475">
                <a:moveTo>
                  <a:pt x="0" y="0"/>
                </a:moveTo>
                <a:lnTo>
                  <a:pt x="519747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22391" y="3410711"/>
            <a:ext cx="310959" cy="13853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22976" y="3429761"/>
            <a:ext cx="114300" cy="1190625"/>
          </a:xfrm>
          <a:custGeom>
            <a:avLst/>
            <a:gdLst/>
            <a:ahLst/>
            <a:cxnLst/>
            <a:rect l="l" t="t" r="r" b="b"/>
            <a:pathLst>
              <a:path w="114300" h="1190625">
                <a:moveTo>
                  <a:pt x="38100" y="1076325"/>
                </a:moveTo>
                <a:lnTo>
                  <a:pt x="0" y="1076325"/>
                </a:lnTo>
                <a:lnTo>
                  <a:pt x="57150" y="1190625"/>
                </a:lnTo>
                <a:lnTo>
                  <a:pt x="104775" y="1095375"/>
                </a:lnTo>
                <a:lnTo>
                  <a:pt x="38100" y="1095375"/>
                </a:lnTo>
                <a:lnTo>
                  <a:pt x="38100" y="1076325"/>
                </a:lnTo>
                <a:close/>
              </a:path>
              <a:path w="114300" h="1190625">
                <a:moveTo>
                  <a:pt x="76200" y="0"/>
                </a:moveTo>
                <a:lnTo>
                  <a:pt x="38100" y="0"/>
                </a:lnTo>
                <a:lnTo>
                  <a:pt x="38100" y="1095375"/>
                </a:lnTo>
                <a:lnTo>
                  <a:pt x="76200" y="1095375"/>
                </a:lnTo>
                <a:lnTo>
                  <a:pt x="76200" y="0"/>
                </a:lnTo>
                <a:close/>
              </a:path>
              <a:path w="114300" h="1190625">
                <a:moveTo>
                  <a:pt x="114300" y="1076325"/>
                </a:moveTo>
                <a:lnTo>
                  <a:pt x="76200" y="1076325"/>
                </a:lnTo>
                <a:lnTo>
                  <a:pt x="76200" y="1095375"/>
                </a:lnTo>
                <a:lnTo>
                  <a:pt x="104775" y="1095375"/>
                </a:lnTo>
                <a:lnTo>
                  <a:pt x="114300" y="107632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23759" y="3410711"/>
            <a:ext cx="310959" cy="13944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24343" y="3429761"/>
            <a:ext cx="114300" cy="1198880"/>
          </a:xfrm>
          <a:custGeom>
            <a:avLst/>
            <a:gdLst/>
            <a:ahLst/>
            <a:cxnLst/>
            <a:rect l="l" t="t" r="r" b="b"/>
            <a:pathLst>
              <a:path w="114300" h="1198879">
                <a:moveTo>
                  <a:pt x="38100" y="1084199"/>
                </a:moveTo>
                <a:lnTo>
                  <a:pt x="0" y="1084199"/>
                </a:lnTo>
                <a:lnTo>
                  <a:pt x="57150" y="1198499"/>
                </a:lnTo>
                <a:lnTo>
                  <a:pt x="104775" y="1103249"/>
                </a:lnTo>
                <a:lnTo>
                  <a:pt x="38100" y="1103249"/>
                </a:lnTo>
                <a:lnTo>
                  <a:pt x="38100" y="1084199"/>
                </a:lnTo>
                <a:close/>
              </a:path>
              <a:path w="114300" h="1198879">
                <a:moveTo>
                  <a:pt x="76200" y="0"/>
                </a:moveTo>
                <a:lnTo>
                  <a:pt x="38100" y="0"/>
                </a:lnTo>
                <a:lnTo>
                  <a:pt x="38100" y="1103249"/>
                </a:lnTo>
                <a:lnTo>
                  <a:pt x="76200" y="1103249"/>
                </a:lnTo>
                <a:lnTo>
                  <a:pt x="76200" y="0"/>
                </a:lnTo>
                <a:close/>
              </a:path>
              <a:path w="114300" h="1198879">
                <a:moveTo>
                  <a:pt x="114300" y="1084199"/>
                </a:moveTo>
                <a:lnTo>
                  <a:pt x="76200" y="1084199"/>
                </a:lnTo>
                <a:lnTo>
                  <a:pt x="76200" y="1103249"/>
                </a:lnTo>
                <a:lnTo>
                  <a:pt x="104775" y="1103249"/>
                </a:lnTo>
                <a:lnTo>
                  <a:pt x="114300" y="10841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37132" y="3159251"/>
            <a:ext cx="808482" cy="6774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8739" y="2383612"/>
            <a:ext cx="8987155" cy="210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983615" algn="l"/>
                <a:tab pos="2639060" algn="l"/>
                <a:tab pos="4577715" algn="l"/>
                <a:tab pos="5729605" algn="l"/>
                <a:tab pos="6865620" algn="l"/>
                <a:tab pos="831532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mes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plic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-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pa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1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bel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q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ue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contenha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apenas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colunas chave</a:t>
            </a:r>
            <a:r>
              <a:rPr sz="2800" i="1" spc="204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primária.</a:t>
            </a:r>
            <a:endParaRPr sz="2800">
              <a:latin typeface="Verdana"/>
              <a:cs typeface="Verdana"/>
            </a:endParaRPr>
          </a:p>
          <a:p>
            <a:pPr marL="1560195">
              <a:lnSpc>
                <a:spcPts val="2855"/>
              </a:lnSpc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df3</a:t>
            </a:r>
            <a:endParaRPr sz="2400">
              <a:latin typeface="Times New Roman"/>
              <a:cs typeface="Times New Roman"/>
            </a:endParaRPr>
          </a:p>
          <a:p>
            <a:pPr marL="480695">
              <a:lnSpc>
                <a:spcPts val="2860"/>
              </a:lnSpc>
            </a:pP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df2</a:t>
            </a:r>
            <a:endParaRPr sz="2400">
              <a:latin typeface="Times New Roman"/>
              <a:cs typeface="Times New Roman"/>
            </a:endParaRPr>
          </a:p>
          <a:p>
            <a:pPr marL="191770">
              <a:lnSpc>
                <a:spcPct val="100000"/>
              </a:lnSpc>
              <a:spcBef>
                <a:spcPts val="1085"/>
              </a:spcBef>
            </a:pPr>
            <a:r>
              <a:rPr sz="2400" dirty="0">
                <a:latin typeface="Times New Roman"/>
                <a:cs typeface="Times New Roman"/>
              </a:rPr>
              <a:t>df1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9831" y="6382511"/>
            <a:ext cx="2664460" cy="367665"/>
          </a:xfrm>
          <a:custGeom>
            <a:avLst/>
            <a:gdLst/>
            <a:ahLst/>
            <a:cxnLst/>
            <a:rect l="l" t="t" r="r" b="b"/>
            <a:pathLst>
              <a:path w="2664460" h="367665">
                <a:moveTo>
                  <a:pt x="0" y="367284"/>
                </a:moveTo>
                <a:lnTo>
                  <a:pt x="2663952" y="367284"/>
                </a:lnTo>
                <a:lnTo>
                  <a:pt x="2663952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9831" y="6382511"/>
            <a:ext cx="2664460" cy="367665"/>
          </a:xfrm>
          <a:custGeom>
            <a:avLst/>
            <a:gdLst/>
            <a:ahLst/>
            <a:cxnLst/>
            <a:rect l="l" t="t" r="r" b="b"/>
            <a:pathLst>
              <a:path w="2664460" h="367665">
                <a:moveTo>
                  <a:pt x="0" y="367284"/>
                </a:moveTo>
                <a:lnTo>
                  <a:pt x="2663952" y="367284"/>
                </a:lnTo>
                <a:lnTo>
                  <a:pt x="2663952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8267" y="6408521"/>
            <a:ext cx="2307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ALUNO_DISCIPLINA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8254"/>
            <a:ext cx="85526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Segunda forma </a:t>
            </a:r>
            <a:r>
              <a:rPr spc="-5" dirty="0"/>
              <a:t>normal –</a:t>
            </a:r>
            <a:r>
              <a:rPr spc="20" dirty="0"/>
              <a:t> </a:t>
            </a:r>
            <a:r>
              <a:rPr spc="-5" dirty="0"/>
              <a:t>2FN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88" y="4037838"/>
            <a:ext cx="898906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623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passar à 2FN, isto é, para eliminar 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dependências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parte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 primária é  necessário dividir a tabela ALUNO_DISCIPLINA  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duas</a:t>
            </a:r>
            <a:r>
              <a:rPr sz="28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79" y="1874520"/>
            <a:ext cx="8819388" cy="1776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502" y="1916429"/>
            <a:ext cx="8700770" cy="1658620"/>
          </a:xfrm>
          <a:custGeom>
            <a:avLst/>
            <a:gdLst/>
            <a:ahLst/>
            <a:cxnLst/>
            <a:rect l="l" t="t" r="r" b="b"/>
            <a:pathLst>
              <a:path w="8700770" h="1658620">
                <a:moveTo>
                  <a:pt x="0" y="1658112"/>
                </a:moveTo>
                <a:lnTo>
                  <a:pt x="8700516" y="1658112"/>
                </a:lnTo>
                <a:lnTo>
                  <a:pt x="8700516" y="0"/>
                </a:lnTo>
                <a:lnTo>
                  <a:pt x="0" y="0"/>
                </a:lnTo>
                <a:lnTo>
                  <a:pt x="0" y="1658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502" y="1916429"/>
            <a:ext cx="8700770" cy="1658620"/>
          </a:xfrm>
          <a:custGeom>
            <a:avLst/>
            <a:gdLst/>
            <a:ahLst/>
            <a:cxnLst/>
            <a:rect l="l" t="t" r="r" b="b"/>
            <a:pathLst>
              <a:path w="8700770" h="1658620">
                <a:moveTo>
                  <a:pt x="0" y="1658112"/>
                </a:moveTo>
                <a:lnTo>
                  <a:pt x="8700516" y="1658112"/>
                </a:lnTo>
                <a:lnTo>
                  <a:pt x="8700516" y="0"/>
                </a:lnTo>
                <a:lnTo>
                  <a:pt x="0" y="0"/>
                </a:lnTo>
                <a:lnTo>
                  <a:pt x="0" y="1658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387" y="1909826"/>
            <a:ext cx="0" cy="1691005"/>
          </a:xfrm>
          <a:custGeom>
            <a:avLst/>
            <a:gdLst/>
            <a:ahLst/>
            <a:cxnLst/>
            <a:rect l="l" t="t" r="r" b="b"/>
            <a:pathLst>
              <a:path h="1691004">
                <a:moveTo>
                  <a:pt x="0" y="0"/>
                </a:moveTo>
                <a:lnTo>
                  <a:pt x="0" y="16906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79387" y="1909826"/>
          <a:ext cx="8772521" cy="1677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995"/>
                <a:gridCol w="1065530"/>
                <a:gridCol w="1424304"/>
                <a:gridCol w="1307464"/>
                <a:gridCol w="1584324"/>
                <a:gridCol w="1512570"/>
                <a:gridCol w="648334"/>
              </a:tblGrid>
              <a:tr h="3152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Matricula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codDisc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NomeAluno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dataNasc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NomeDisc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numCreditos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nota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123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Fulano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15/05/1991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629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Banco</a:t>
                      </a:r>
                      <a:r>
                        <a:rPr sz="14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de  Dados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5186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456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SO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Ciclano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30/08/1994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Sistemas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Operacionais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5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123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PWEB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Beltrano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01/04/1989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Prog.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Web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94944" y="1539214"/>
            <a:ext cx="119035" cy="458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666" y="1558289"/>
            <a:ext cx="0" cy="358775"/>
          </a:xfrm>
          <a:custGeom>
            <a:avLst/>
            <a:gdLst/>
            <a:ahLst/>
            <a:cxnLst/>
            <a:rect l="l" t="t" r="r" b="b"/>
            <a:pathLst>
              <a:path h="358775">
                <a:moveTo>
                  <a:pt x="0" y="0"/>
                </a:moveTo>
                <a:lnTo>
                  <a:pt x="0" y="3587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3935" y="1539214"/>
            <a:ext cx="119034" cy="458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5657" y="1558289"/>
            <a:ext cx="0" cy="358775"/>
          </a:xfrm>
          <a:custGeom>
            <a:avLst/>
            <a:gdLst/>
            <a:ahLst/>
            <a:cxnLst/>
            <a:rect l="l" t="t" r="r" b="b"/>
            <a:pathLst>
              <a:path h="358775">
                <a:moveTo>
                  <a:pt x="0" y="0"/>
                </a:moveTo>
                <a:lnTo>
                  <a:pt x="0" y="3587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3231" y="1519391"/>
            <a:ext cx="7877556" cy="119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6666" y="1558289"/>
            <a:ext cx="7777480" cy="0"/>
          </a:xfrm>
          <a:custGeom>
            <a:avLst/>
            <a:gdLst/>
            <a:ahLst/>
            <a:cxnLst/>
            <a:rect l="l" t="t" r="r" b="b"/>
            <a:pathLst>
              <a:path w="7777480">
                <a:moveTo>
                  <a:pt x="0" y="0"/>
                </a:moveTo>
                <a:lnTo>
                  <a:pt x="777722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75904" y="1539239"/>
            <a:ext cx="310959" cy="553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76488" y="1558289"/>
            <a:ext cx="114300" cy="358775"/>
          </a:xfrm>
          <a:custGeom>
            <a:avLst/>
            <a:gdLst/>
            <a:ahLst/>
            <a:cxnLst/>
            <a:rect l="l" t="t" r="r" b="b"/>
            <a:pathLst>
              <a:path w="114300" h="358775">
                <a:moveTo>
                  <a:pt x="38100" y="244475"/>
                </a:moveTo>
                <a:lnTo>
                  <a:pt x="0" y="244475"/>
                </a:lnTo>
                <a:lnTo>
                  <a:pt x="57150" y="358775"/>
                </a:lnTo>
                <a:lnTo>
                  <a:pt x="104775" y="263525"/>
                </a:lnTo>
                <a:lnTo>
                  <a:pt x="38100" y="263525"/>
                </a:lnTo>
                <a:lnTo>
                  <a:pt x="38100" y="244475"/>
                </a:lnTo>
                <a:close/>
              </a:path>
              <a:path w="114300" h="358775">
                <a:moveTo>
                  <a:pt x="76200" y="0"/>
                </a:moveTo>
                <a:lnTo>
                  <a:pt x="38100" y="0"/>
                </a:lnTo>
                <a:lnTo>
                  <a:pt x="38100" y="263525"/>
                </a:lnTo>
                <a:lnTo>
                  <a:pt x="76200" y="263525"/>
                </a:lnTo>
                <a:lnTo>
                  <a:pt x="76200" y="0"/>
                </a:lnTo>
                <a:close/>
              </a:path>
              <a:path w="114300" h="358775">
                <a:moveTo>
                  <a:pt x="114300" y="244475"/>
                </a:moveTo>
                <a:lnTo>
                  <a:pt x="76200" y="244475"/>
                </a:lnTo>
                <a:lnTo>
                  <a:pt x="76200" y="263525"/>
                </a:lnTo>
                <a:lnTo>
                  <a:pt x="104775" y="263525"/>
                </a:lnTo>
                <a:lnTo>
                  <a:pt x="114300" y="244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8267" y="1364107"/>
            <a:ext cx="43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df1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81455" y="1107935"/>
            <a:ext cx="119034" cy="8900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3177" y="1126997"/>
            <a:ext cx="0" cy="790575"/>
          </a:xfrm>
          <a:custGeom>
            <a:avLst/>
            <a:gdLst/>
            <a:ahLst/>
            <a:cxnLst/>
            <a:rect l="l" t="t" r="r" b="b"/>
            <a:pathLst>
              <a:path h="790575">
                <a:moveTo>
                  <a:pt x="0" y="0"/>
                </a:moveTo>
                <a:lnTo>
                  <a:pt x="0" y="790575"/>
                </a:lnTo>
              </a:path>
            </a:pathLst>
          </a:custGeom>
          <a:ln w="38100">
            <a:solidFill>
              <a:srgbClr val="2C2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9744" y="1088099"/>
            <a:ext cx="3485387" cy="1190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3177" y="112699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38100">
            <a:solidFill>
              <a:srgbClr val="2C2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30067" y="1107960"/>
            <a:ext cx="310959" cy="9860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30651" y="1126997"/>
            <a:ext cx="114300" cy="790575"/>
          </a:xfrm>
          <a:custGeom>
            <a:avLst/>
            <a:gdLst/>
            <a:ahLst/>
            <a:cxnLst/>
            <a:rect l="l" t="t" r="r" b="b"/>
            <a:pathLst>
              <a:path w="114300" h="790575">
                <a:moveTo>
                  <a:pt x="38100" y="676275"/>
                </a:moveTo>
                <a:lnTo>
                  <a:pt x="0" y="676275"/>
                </a:lnTo>
                <a:lnTo>
                  <a:pt x="57150" y="790575"/>
                </a:lnTo>
                <a:lnTo>
                  <a:pt x="104775" y="695325"/>
                </a:lnTo>
                <a:lnTo>
                  <a:pt x="38100" y="695325"/>
                </a:lnTo>
                <a:lnTo>
                  <a:pt x="38100" y="676275"/>
                </a:lnTo>
                <a:close/>
              </a:path>
              <a:path w="114300" h="790575">
                <a:moveTo>
                  <a:pt x="76200" y="0"/>
                </a:moveTo>
                <a:lnTo>
                  <a:pt x="38100" y="0"/>
                </a:lnTo>
                <a:lnTo>
                  <a:pt x="38100" y="695325"/>
                </a:lnTo>
                <a:lnTo>
                  <a:pt x="76200" y="695325"/>
                </a:lnTo>
                <a:lnTo>
                  <a:pt x="76200" y="0"/>
                </a:lnTo>
                <a:close/>
              </a:path>
              <a:path w="114300" h="790575">
                <a:moveTo>
                  <a:pt x="114300" y="676275"/>
                </a:moveTo>
                <a:lnTo>
                  <a:pt x="76200" y="676275"/>
                </a:lnTo>
                <a:lnTo>
                  <a:pt x="76200" y="695325"/>
                </a:lnTo>
                <a:lnTo>
                  <a:pt x="104775" y="695325"/>
                </a:lnTo>
                <a:lnTo>
                  <a:pt x="114300" y="676275"/>
                </a:lnTo>
                <a:close/>
              </a:path>
            </a:pathLst>
          </a:custGeom>
          <a:solidFill>
            <a:srgbClr val="2C2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70247" y="1107960"/>
            <a:ext cx="310959" cy="9860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70832" y="1126997"/>
            <a:ext cx="114300" cy="790575"/>
          </a:xfrm>
          <a:custGeom>
            <a:avLst/>
            <a:gdLst/>
            <a:ahLst/>
            <a:cxnLst/>
            <a:rect l="l" t="t" r="r" b="b"/>
            <a:pathLst>
              <a:path w="114300" h="790575">
                <a:moveTo>
                  <a:pt x="38100" y="676275"/>
                </a:moveTo>
                <a:lnTo>
                  <a:pt x="0" y="676275"/>
                </a:lnTo>
                <a:lnTo>
                  <a:pt x="57150" y="790575"/>
                </a:lnTo>
                <a:lnTo>
                  <a:pt x="104775" y="695325"/>
                </a:lnTo>
                <a:lnTo>
                  <a:pt x="38100" y="695325"/>
                </a:lnTo>
                <a:lnTo>
                  <a:pt x="38100" y="676275"/>
                </a:lnTo>
                <a:close/>
              </a:path>
              <a:path w="114300" h="790575">
                <a:moveTo>
                  <a:pt x="76200" y="0"/>
                </a:moveTo>
                <a:lnTo>
                  <a:pt x="38100" y="0"/>
                </a:lnTo>
                <a:lnTo>
                  <a:pt x="38100" y="695325"/>
                </a:lnTo>
                <a:lnTo>
                  <a:pt x="76200" y="695325"/>
                </a:lnTo>
                <a:lnTo>
                  <a:pt x="76200" y="0"/>
                </a:lnTo>
                <a:close/>
              </a:path>
              <a:path w="114300" h="790575">
                <a:moveTo>
                  <a:pt x="114300" y="676275"/>
                </a:moveTo>
                <a:lnTo>
                  <a:pt x="76200" y="676275"/>
                </a:lnTo>
                <a:lnTo>
                  <a:pt x="76200" y="695325"/>
                </a:lnTo>
                <a:lnTo>
                  <a:pt x="104775" y="695325"/>
                </a:lnTo>
                <a:lnTo>
                  <a:pt x="114300" y="676275"/>
                </a:lnTo>
                <a:close/>
              </a:path>
            </a:pathLst>
          </a:custGeom>
          <a:solidFill>
            <a:srgbClr val="2C2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7217" y="859282"/>
            <a:ext cx="43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df2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35123" y="673608"/>
            <a:ext cx="119034" cy="13228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96845" y="692658"/>
            <a:ext cx="0" cy="1224280"/>
          </a:xfrm>
          <a:custGeom>
            <a:avLst/>
            <a:gdLst/>
            <a:ahLst/>
            <a:cxnLst/>
            <a:rect l="l" t="t" r="r" b="b"/>
            <a:pathLst>
              <a:path h="1224280">
                <a:moveTo>
                  <a:pt x="0" y="0"/>
                </a:moveTo>
                <a:lnTo>
                  <a:pt x="0" y="1224026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39695" y="653759"/>
            <a:ext cx="5297424" cy="1190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83129" y="692658"/>
            <a:ext cx="5197475" cy="0"/>
          </a:xfrm>
          <a:custGeom>
            <a:avLst/>
            <a:gdLst/>
            <a:ahLst/>
            <a:cxnLst/>
            <a:rect l="l" t="t" r="r" b="b"/>
            <a:pathLst>
              <a:path w="5197475">
                <a:moveTo>
                  <a:pt x="0" y="0"/>
                </a:moveTo>
                <a:lnTo>
                  <a:pt x="519747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22391" y="673608"/>
            <a:ext cx="310959" cy="13853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2976" y="692658"/>
            <a:ext cx="114300" cy="1190625"/>
          </a:xfrm>
          <a:custGeom>
            <a:avLst/>
            <a:gdLst/>
            <a:ahLst/>
            <a:cxnLst/>
            <a:rect l="l" t="t" r="r" b="b"/>
            <a:pathLst>
              <a:path w="114300" h="1190625">
                <a:moveTo>
                  <a:pt x="38100" y="1076325"/>
                </a:moveTo>
                <a:lnTo>
                  <a:pt x="0" y="1076325"/>
                </a:lnTo>
                <a:lnTo>
                  <a:pt x="57150" y="1190625"/>
                </a:lnTo>
                <a:lnTo>
                  <a:pt x="104775" y="1095375"/>
                </a:lnTo>
                <a:lnTo>
                  <a:pt x="38100" y="1095375"/>
                </a:lnTo>
                <a:lnTo>
                  <a:pt x="38100" y="1076325"/>
                </a:lnTo>
                <a:close/>
              </a:path>
              <a:path w="114300" h="1190625">
                <a:moveTo>
                  <a:pt x="76200" y="0"/>
                </a:moveTo>
                <a:lnTo>
                  <a:pt x="38100" y="0"/>
                </a:lnTo>
                <a:lnTo>
                  <a:pt x="38100" y="1095375"/>
                </a:lnTo>
                <a:lnTo>
                  <a:pt x="76200" y="1095375"/>
                </a:lnTo>
                <a:lnTo>
                  <a:pt x="76200" y="0"/>
                </a:lnTo>
                <a:close/>
              </a:path>
              <a:path w="114300" h="1190625">
                <a:moveTo>
                  <a:pt x="114300" y="1076325"/>
                </a:moveTo>
                <a:lnTo>
                  <a:pt x="76200" y="1076325"/>
                </a:lnTo>
                <a:lnTo>
                  <a:pt x="76200" y="1095375"/>
                </a:lnTo>
                <a:lnTo>
                  <a:pt x="104775" y="1095375"/>
                </a:lnTo>
                <a:lnTo>
                  <a:pt x="114300" y="107632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23759" y="673608"/>
            <a:ext cx="310959" cy="13944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24343" y="692658"/>
            <a:ext cx="114300" cy="1198880"/>
          </a:xfrm>
          <a:custGeom>
            <a:avLst/>
            <a:gdLst/>
            <a:ahLst/>
            <a:cxnLst/>
            <a:rect l="l" t="t" r="r" b="b"/>
            <a:pathLst>
              <a:path w="114300" h="1198880">
                <a:moveTo>
                  <a:pt x="38100" y="1084199"/>
                </a:moveTo>
                <a:lnTo>
                  <a:pt x="0" y="1084199"/>
                </a:lnTo>
                <a:lnTo>
                  <a:pt x="57150" y="1198499"/>
                </a:lnTo>
                <a:lnTo>
                  <a:pt x="104711" y="1103376"/>
                </a:lnTo>
                <a:lnTo>
                  <a:pt x="38100" y="1103376"/>
                </a:lnTo>
                <a:lnTo>
                  <a:pt x="38100" y="1084199"/>
                </a:lnTo>
                <a:close/>
              </a:path>
              <a:path w="114300" h="1198880">
                <a:moveTo>
                  <a:pt x="76200" y="0"/>
                </a:moveTo>
                <a:lnTo>
                  <a:pt x="38100" y="0"/>
                </a:lnTo>
                <a:lnTo>
                  <a:pt x="38100" y="1103376"/>
                </a:lnTo>
                <a:lnTo>
                  <a:pt x="76200" y="1103249"/>
                </a:lnTo>
                <a:lnTo>
                  <a:pt x="76200" y="0"/>
                </a:lnTo>
                <a:close/>
              </a:path>
              <a:path w="114300" h="1198880">
                <a:moveTo>
                  <a:pt x="114300" y="1084199"/>
                </a:moveTo>
                <a:lnTo>
                  <a:pt x="76200" y="1084199"/>
                </a:lnTo>
                <a:lnTo>
                  <a:pt x="76200" y="1103249"/>
                </a:lnTo>
                <a:lnTo>
                  <a:pt x="38100" y="1103376"/>
                </a:lnTo>
                <a:lnTo>
                  <a:pt x="104711" y="1103376"/>
                </a:lnTo>
                <a:lnTo>
                  <a:pt x="114300" y="10841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08760" y="566927"/>
            <a:ext cx="806958" cy="6774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98498" y="643254"/>
            <a:ext cx="43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df3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9831" y="3645408"/>
            <a:ext cx="2664460" cy="368935"/>
          </a:xfrm>
          <a:custGeom>
            <a:avLst/>
            <a:gdLst/>
            <a:ahLst/>
            <a:cxnLst/>
            <a:rect l="l" t="t" r="r" b="b"/>
            <a:pathLst>
              <a:path w="2664460" h="368935">
                <a:moveTo>
                  <a:pt x="0" y="368807"/>
                </a:moveTo>
                <a:lnTo>
                  <a:pt x="2663952" y="368807"/>
                </a:lnTo>
                <a:lnTo>
                  <a:pt x="2663952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9831" y="3645408"/>
            <a:ext cx="2664460" cy="368935"/>
          </a:xfrm>
          <a:custGeom>
            <a:avLst/>
            <a:gdLst/>
            <a:ahLst/>
            <a:cxnLst/>
            <a:rect l="l" t="t" r="r" b="b"/>
            <a:pathLst>
              <a:path w="2664460" h="368935">
                <a:moveTo>
                  <a:pt x="0" y="368807"/>
                </a:moveTo>
                <a:lnTo>
                  <a:pt x="2663952" y="368807"/>
                </a:lnTo>
                <a:lnTo>
                  <a:pt x="2663952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79831" y="3671061"/>
            <a:ext cx="266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ALUNO_DISCIPLINA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40" name="object 40"/>
          <p:cNvSpPr txBox="1"/>
          <p:nvPr/>
        </p:nvSpPr>
        <p:spPr>
          <a:xfrm>
            <a:off x="4723003" y="3669538"/>
            <a:ext cx="4203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Times New Roman"/>
                <a:cs typeface="Times New Roman"/>
              </a:rPr>
              <a:t>Tabela </a:t>
            </a:r>
            <a:r>
              <a:rPr sz="2000" i="1" dirty="0">
                <a:latin typeface="Times New Roman"/>
                <a:cs typeface="Times New Roman"/>
              </a:rPr>
              <a:t>desnormalizada, </a:t>
            </a:r>
            <a:r>
              <a:rPr sz="2000" i="1" spc="5" dirty="0">
                <a:latin typeface="Times New Roman"/>
                <a:cs typeface="Times New Roman"/>
              </a:rPr>
              <a:t>não </a:t>
            </a:r>
            <a:r>
              <a:rPr sz="2000" i="1" spc="-5" dirty="0">
                <a:latin typeface="Times New Roman"/>
                <a:cs typeface="Times New Roman"/>
              </a:rPr>
              <a:t>está </a:t>
            </a:r>
            <a:r>
              <a:rPr sz="2000" i="1" dirty="0">
                <a:latin typeface="Times New Roman"/>
                <a:cs typeface="Times New Roman"/>
              </a:rPr>
              <a:t>na</a:t>
            </a:r>
            <a:r>
              <a:rPr sz="2000" i="1" spc="-1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2FN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8254"/>
            <a:ext cx="85526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Segunda forma </a:t>
            </a:r>
            <a:r>
              <a:rPr spc="-5" dirty="0"/>
              <a:t>normal –</a:t>
            </a:r>
            <a:r>
              <a:rPr spc="20" dirty="0"/>
              <a:t> </a:t>
            </a:r>
            <a:r>
              <a:rPr spc="-5" dirty="0"/>
              <a:t>2FN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88" y="4037838"/>
            <a:ext cx="89846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623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normalizar esta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teremos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criar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Disciplina que ficará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com 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codDisc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6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numCreditos.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79" y="1874520"/>
            <a:ext cx="8819388" cy="1776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502" y="1916429"/>
            <a:ext cx="8700770" cy="1658620"/>
          </a:xfrm>
          <a:custGeom>
            <a:avLst/>
            <a:gdLst/>
            <a:ahLst/>
            <a:cxnLst/>
            <a:rect l="l" t="t" r="r" b="b"/>
            <a:pathLst>
              <a:path w="8700770" h="1658620">
                <a:moveTo>
                  <a:pt x="0" y="1658112"/>
                </a:moveTo>
                <a:lnTo>
                  <a:pt x="8700516" y="1658112"/>
                </a:lnTo>
                <a:lnTo>
                  <a:pt x="8700516" y="0"/>
                </a:lnTo>
                <a:lnTo>
                  <a:pt x="0" y="0"/>
                </a:lnTo>
                <a:lnTo>
                  <a:pt x="0" y="1658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502" y="1916429"/>
            <a:ext cx="8700770" cy="1658620"/>
          </a:xfrm>
          <a:custGeom>
            <a:avLst/>
            <a:gdLst/>
            <a:ahLst/>
            <a:cxnLst/>
            <a:rect l="l" t="t" r="r" b="b"/>
            <a:pathLst>
              <a:path w="8700770" h="1658620">
                <a:moveTo>
                  <a:pt x="0" y="1658112"/>
                </a:moveTo>
                <a:lnTo>
                  <a:pt x="8700516" y="1658112"/>
                </a:lnTo>
                <a:lnTo>
                  <a:pt x="8700516" y="0"/>
                </a:lnTo>
                <a:lnTo>
                  <a:pt x="0" y="0"/>
                </a:lnTo>
                <a:lnTo>
                  <a:pt x="0" y="1658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387" y="1909826"/>
            <a:ext cx="0" cy="1691005"/>
          </a:xfrm>
          <a:custGeom>
            <a:avLst/>
            <a:gdLst/>
            <a:ahLst/>
            <a:cxnLst/>
            <a:rect l="l" t="t" r="r" b="b"/>
            <a:pathLst>
              <a:path h="1691004">
                <a:moveTo>
                  <a:pt x="0" y="0"/>
                </a:moveTo>
                <a:lnTo>
                  <a:pt x="0" y="16906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79387" y="1909826"/>
          <a:ext cx="8772521" cy="1677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995"/>
                <a:gridCol w="1065530"/>
                <a:gridCol w="1424304"/>
                <a:gridCol w="1307464"/>
                <a:gridCol w="1584324"/>
                <a:gridCol w="1512570"/>
                <a:gridCol w="648334"/>
              </a:tblGrid>
              <a:tr h="3152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Matricula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codDisc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NomeAluno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dataNasc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NomeDisc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numCreditos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nota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123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Fulano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15/05/1991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629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Banco</a:t>
                      </a:r>
                      <a:r>
                        <a:rPr sz="14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de  Dados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5186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456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SO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Ciclano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30/08/1994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Sistemas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Operacionais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5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123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PWEB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Beltrano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01/04/1989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Prog.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Web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94944" y="1539214"/>
            <a:ext cx="119035" cy="458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666" y="1558289"/>
            <a:ext cx="0" cy="358775"/>
          </a:xfrm>
          <a:custGeom>
            <a:avLst/>
            <a:gdLst/>
            <a:ahLst/>
            <a:cxnLst/>
            <a:rect l="l" t="t" r="r" b="b"/>
            <a:pathLst>
              <a:path h="358775">
                <a:moveTo>
                  <a:pt x="0" y="0"/>
                </a:moveTo>
                <a:lnTo>
                  <a:pt x="0" y="3587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3935" y="1539214"/>
            <a:ext cx="119034" cy="458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5657" y="1558289"/>
            <a:ext cx="0" cy="358775"/>
          </a:xfrm>
          <a:custGeom>
            <a:avLst/>
            <a:gdLst/>
            <a:ahLst/>
            <a:cxnLst/>
            <a:rect l="l" t="t" r="r" b="b"/>
            <a:pathLst>
              <a:path h="358775">
                <a:moveTo>
                  <a:pt x="0" y="0"/>
                </a:moveTo>
                <a:lnTo>
                  <a:pt x="0" y="3587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3231" y="1519391"/>
            <a:ext cx="7877556" cy="119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6666" y="1558289"/>
            <a:ext cx="7777480" cy="0"/>
          </a:xfrm>
          <a:custGeom>
            <a:avLst/>
            <a:gdLst/>
            <a:ahLst/>
            <a:cxnLst/>
            <a:rect l="l" t="t" r="r" b="b"/>
            <a:pathLst>
              <a:path w="7777480">
                <a:moveTo>
                  <a:pt x="0" y="0"/>
                </a:moveTo>
                <a:lnTo>
                  <a:pt x="777722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75904" y="1539239"/>
            <a:ext cx="310959" cy="553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76488" y="1558289"/>
            <a:ext cx="114300" cy="358775"/>
          </a:xfrm>
          <a:custGeom>
            <a:avLst/>
            <a:gdLst/>
            <a:ahLst/>
            <a:cxnLst/>
            <a:rect l="l" t="t" r="r" b="b"/>
            <a:pathLst>
              <a:path w="114300" h="358775">
                <a:moveTo>
                  <a:pt x="38100" y="244475"/>
                </a:moveTo>
                <a:lnTo>
                  <a:pt x="0" y="244475"/>
                </a:lnTo>
                <a:lnTo>
                  <a:pt x="57150" y="358775"/>
                </a:lnTo>
                <a:lnTo>
                  <a:pt x="104775" y="263525"/>
                </a:lnTo>
                <a:lnTo>
                  <a:pt x="38100" y="263525"/>
                </a:lnTo>
                <a:lnTo>
                  <a:pt x="38100" y="244475"/>
                </a:lnTo>
                <a:close/>
              </a:path>
              <a:path w="114300" h="358775">
                <a:moveTo>
                  <a:pt x="76200" y="0"/>
                </a:moveTo>
                <a:lnTo>
                  <a:pt x="38100" y="0"/>
                </a:lnTo>
                <a:lnTo>
                  <a:pt x="38100" y="263525"/>
                </a:lnTo>
                <a:lnTo>
                  <a:pt x="76200" y="263525"/>
                </a:lnTo>
                <a:lnTo>
                  <a:pt x="76200" y="0"/>
                </a:lnTo>
                <a:close/>
              </a:path>
              <a:path w="114300" h="358775">
                <a:moveTo>
                  <a:pt x="114300" y="244475"/>
                </a:moveTo>
                <a:lnTo>
                  <a:pt x="76200" y="244475"/>
                </a:lnTo>
                <a:lnTo>
                  <a:pt x="76200" y="263525"/>
                </a:lnTo>
                <a:lnTo>
                  <a:pt x="104775" y="263525"/>
                </a:lnTo>
                <a:lnTo>
                  <a:pt x="114300" y="244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8267" y="1364107"/>
            <a:ext cx="43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df1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81455" y="1107935"/>
            <a:ext cx="119034" cy="8900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3177" y="1126997"/>
            <a:ext cx="0" cy="790575"/>
          </a:xfrm>
          <a:custGeom>
            <a:avLst/>
            <a:gdLst/>
            <a:ahLst/>
            <a:cxnLst/>
            <a:rect l="l" t="t" r="r" b="b"/>
            <a:pathLst>
              <a:path h="790575">
                <a:moveTo>
                  <a:pt x="0" y="0"/>
                </a:moveTo>
                <a:lnTo>
                  <a:pt x="0" y="790575"/>
                </a:lnTo>
              </a:path>
            </a:pathLst>
          </a:custGeom>
          <a:ln w="38100">
            <a:solidFill>
              <a:srgbClr val="2C2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9744" y="1088099"/>
            <a:ext cx="3485387" cy="1190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3177" y="112699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38100">
            <a:solidFill>
              <a:srgbClr val="2C2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30067" y="1107960"/>
            <a:ext cx="310959" cy="9860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30651" y="1126997"/>
            <a:ext cx="114300" cy="790575"/>
          </a:xfrm>
          <a:custGeom>
            <a:avLst/>
            <a:gdLst/>
            <a:ahLst/>
            <a:cxnLst/>
            <a:rect l="l" t="t" r="r" b="b"/>
            <a:pathLst>
              <a:path w="114300" h="790575">
                <a:moveTo>
                  <a:pt x="38100" y="676275"/>
                </a:moveTo>
                <a:lnTo>
                  <a:pt x="0" y="676275"/>
                </a:lnTo>
                <a:lnTo>
                  <a:pt x="57150" y="790575"/>
                </a:lnTo>
                <a:lnTo>
                  <a:pt x="104775" y="695325"/>
                </a:lnTo>
                <a:lnTo>
                  <a:pt x="38100" y="695325"/>
                </a:lnTo>
                <a:lnTo>
                  <a:pt x="38100" y="676275"/>
                </a:lnTo>
                <a:close/>
              </a:path>
              <a:path w="114300" h="790575">
                <a:moveTo>
                  <a:pt x="76200" y="0"/>
                </a:moveTo>
                <a:lnTo>
                  <a:pt x="38100" y="0"/>
                </a:lnTo>
                <a:lnTo>
                  <a:pt x="38100" y="695325"/>
                </a:lnTo>
                <a:lnTo>
                  <a:pt x="76200" y="695325"/>
                </a:lnTo>
                <a:lnTo>
                  <a:pt x="76200" y="0"/>
                </a:lnTo>
                <a:close/>
              </a:path>
              <a:path w="114300" h="790575">
                <a:moveTo>
                  <a:pt x="114300" y="676275"/>
                </a:moveTo>
                <a:lnTo>
                  <a:pt x="76200" y="676275"/>
                </a:lnTo>
                <a:lnTo>
                  <a:pt x="76200" y="695325"/>
                </a:lnTo>
                <a:lnTo>
                  <a:pt x="104775" y="695325"/>
                </a:lnTo>
                <a:lnTo>
                  <a:pt x="114300" y="676275"/>
                </a:lnTo>
                <a:close/>
              </a:path>
            </a:pathLst>
          </a:custGeom>
          <a:solidFill>
            <a:srgbClr val="2C2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70247" y="1107960"/>
            <a:ext cx="310959" cy="9860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70832" y="1126997"/>
            <a:ext cx="114300" cy="790575"/>
          </a:xfrm>
          <a:custGeom>
            <a:avLst/>
            <a:gdLst/>
            <a:ahLst/>
            <a:cxnLst/>
            <a:rect l="l" t="t" r="r" b="b"/>
            <a:pathLst>
              <a:path w="114300" h="790575">
                <a:moveTo>
                  <a:pt x="38100" y="676275"/>
                </a:moveTo>
                <a:lnTo>
                  <a:pt x="0" y="676275"/>
                </a:lnTo>
                <a:lnTo>
                  <a:pt x="57150" y="790575"/>
                </a:lnTo>
                <a:lnTo>
                  <a:pt x="104775" y="695325"/>
                </a:lnTo>
                <a:lnTo>
                  <a:pt x="38100" y="695325"/>
                </a:lnTo>
                <a:lnTo>
                  <a:pt x="38100" y="676275"/>
                </a:lnTo>
                <a:close/>
              </a:path>
              <a:path w="114300" h="790575">
                <a:moveTo>
                  <a:pt x="76200" y="0"/>
                </a:moveTo>
                <a:lnTo>
                  <a:pt x="38100" y="0"/>
                </a:lnTo>
                <a:lnTo>
                  <a:pt x="38100" y="695325"/>
                </a:lnTo>
                <a:lnTo>
                  <a:pt x="76200" y="695325"/>
                </a:lnTo>
                <a:lnTo>
                  <a:pt x="76200" y="0"/>
                </a:lnTo>
                <a:close/>
              </a:path>
              <a:path w="114300" h="790575">
                <a:moveTo>
                  <a:pt x="114300" y="676275"/>
                </a:moveTo>
                <a:lnTo>
                  <a:pt x="76200" y="676275"/>
                </a:lnTo>
                <a:lnTo>
                  <a:pt x="76200" y="695325"/>
                </a:lnTo>
                <a:lnTo>
                  <a:pt x="104775" y="695325"/>
                </a:lnTo>
                <a:lnTo>
                  <a:pt x="114300" y="676275"/>
                </a:lnTo>
                <a:close/>
              </a:path>
            </a:pathLst>
          </a:custGeom>
          <a:solidFill>
            <a:srgbClr val="2C2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7217" y="859282"/>
            <a:ext cx="43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df2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35123" y="673608"/>
            <a:ext cx="119034" cy="13228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96845" y="692658"/>
            <a:ext cx="0" cy="1224280"/>
          </a:xfrm>
          <a:custGeom>
            <a:avLst/>
            <a:gdLst/>
            <a:ahLst/>
            <a:cxnLst/>
            <a:rect l="l" t="t" r="r" b="b"/>
            <a:pathLst>
              <a:path h="1224280">
                <a:moveTo>
                  <a:pt x="0" y="0"/>
                </a:moveTo>
                <a:lnTo>
                  <a:pt x="0" y="1224026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39695" y="653759"/>
            <a:ext cx="5297424" cy="1190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83129" y="692658"/>
            <a:ext cx="5197475" cy="0"/>
          </a:xfrm>
          <a:custGeom>
            <a:avLst/>
            <a:gdLst/>
            <a:ahLst/>
            <a:cxnLst/>
            <a:rect l="l" t="t" r="r" b="b"/>
            <a:pathLst>
              <a:path w="5197475">
                <a:moveTo>
                  <a:pt x="0" y="0"/>
                </a:moveTo>
                <a:lnTo>
                  <a:pt x="519747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22391" y="673608"/>
            <a:ext cx="310959" cy="13853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2976" y="692658"/>
            <a:ext cx="114300" cy="1190625"/>
          </a:xfrm>
          <a:custGeom>
            <a:avLst/>
            <a:gdLst/>
            <a:ahLst/>
            <a:cxnLst/>
            <a:rect l="l" t="t" r="r" b="b"/>
            <a:pathLst>
              <a:path w="114300" h="1190625">
                <a:moveTo>
                  <a:pt x="38100" y="1076325"/>
                </a:moveTo>
                <a:lnTo>
                  <a:pt x="0" y="1076325"/>
                </a:lnTo>
                <a:lnTo>
                  <a:pt x="57150" y="1190625"/>
                </a:lnTo>
                <a:lnTo>
                  <a:pt x="104775" y="1095375"/>
                </a:lnTo>
                <a:lnTo>
                  <a:pt x="38100" y="1095375"/>
                </a:lnTo>
                <a:lnTo>
                  <a:pt x="38100" y="1076325"/>
                </a:lnTo>
                <a:close/>
              </a:path>
              <a:path w="114300" h="1190625">
                <a:moveTo>
                  <a:pt x="76200" y="0"/>
                </a:moveTo>
                <a:lnTo>
                  <a:pt x="38100" y="0"/>
                </a:lnTo>
                <a:lnTo>
                  <a:pt x="38100" y="1095375"/>
                </a:lnTo>
                <a:lnTo>
                  <a:pt x="76200" y="1095375"/>
                </a:lnTo>
                <a:lnTo>
                  <a:pt x="76200" y="0"/>
                </a:lnTo>
                <a:close/>
              </a:path>
              <a:path w="114300" h="1190625">
                <a:moveTo>
                  <a:pt x="114300" y="1076325"/>
                </a:moveTo>
                <a:lnTo>
                  <a:pt x="76200" y="1076325"/>
                </a:lnTo>
                <a:lnTo>
                  <a:pt x="76200" y="1095375"/>
                </a:lnTo>
                <a:lnTo>
                  <a:pt x="104775" y="1095375"/>
                </a:lnTo>
                <a:lnTo>
                  <a:pt x="114300" y="107632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23759" y="673608"/>
            <a:ext cx="310959" cy="13944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24343" y="692658"/>
            <a:ext cx="114300" cy="1198880"/>
          </a:xfrm>
          <a:custGeom>
            <a:avLst/>
            <a:gdLst/>
            <a:ahLst/>
            <a:cxnLst/>
            <a:rect l="l" t="t" r="r" b="b"/>
            <a:pathLst>
              <a:path w="114300" h="1198880">
                <a:moveTo>
                  <a:pt x="38100" y="1084199"/>
                </a:moveTo>
                <a:lnTo>
                  <a:pt x="0" y="1084199"/>
                </a:lnTo>
                <a:lnTo>
                  <a:pt x="57150" y="1198499"/>
                </a:lnTo>
                <a:lnTo>
                  <a:pt x="104711" y="1103376"/>
                </a:lnTo>
                <a:lnTo>
                  <a:pt x="38100" y="1103376"/>
                </a:lnTo>
                <a:lnTo>
                  <a:pt x="38100" y="1084199"/>
                </a:lnTo>
                <a:close/>
              </a:path>
              <a:path w="114300" h="1198880">
                <a:moveTo>
                  <a:pt x="76200" y="0"/>
                </a:moveTo>
                <a:lnTo>
                  <a:pt x="38100" y="0"/>
                </a:lnTo>
                <a:lnTo>
                  <a:pt x="38100" y="1103376"/>
                </a:lnTo>
                <a:lnTo>
                  <a:pt x="76200" y="1103249"/>
                </a:lnTo>
                <a:lnTo>
                  <a:pt x="76200" y="0"/>
                </a:lnTo>
                <a:close/>
              </a:path>
              <a:path w="114300" h="1198880">
                <a:moveTo>
                  <a:pt x="114300" y="1084199"/>
                </a:moveTo>
                <a:lnTo>
                  <a:pt x="76200" y="1084199"/>
                </a:lnTo>
                <a:lnTo>
                  <a:pt x="76200" y="1103249"/>
                </a:lnTo>
                <a:lnTo>
                  <a:pt x="38100" y="1103376"/>
                </a:lnTo>
                <a:lnTo>
                  <a:pt x="104711" y="1103376"/>
                </a:lnTo>
                <a:lnTo>
                  <a:pt x="114300" y="10841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08760" y="566927"/>
            <a:ext cx="806958" cy="6774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98498" y="643254"/>
            <a:ext cx="43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df3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9831" y="3645408"/>
            <a:ext cx="2664460" cy="368935"/>
          </a:xfrm>
          <a:custGeom>
            <a:avLst/>
            <a:gdLst/>
            <a:ahLst/>
            <a:cxnLst/>
            <a:rect l="l" t="t" r="r" b="b"/>
            <a:pathLst>
              <a:path w="2664460" h="368935">
                <a:moveTo>
                  <a:pt x="0" y="368807"/>
                </a:moveTo>
                <a:lnTo>
                  <a:pt x="2663952" y="368807"/>
                </a:lnTo>
                <a:lnTo>
                  <a:pt x="2663952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9831" y="3645408"/>
            <a:ext cx="2664460" cy="368935"/>
          </a:xfrm>
          <a:custGeom>
            <a:avLst/>
            <a:gdLst/>
            <a:ahLst/>
            <a:cxnLst/>
            <a:rect l="l" t="t" r="r" b="b"/>
            <a:pathLst>
              <a:path w="2664460" h="368935">
                <a:moveTo>
                  <a:pt x="0" y="368807"/>
                </a:moveTo>
                <a:lnTo>
                  <a:pt x="2663952" y="368807"/>
                </a:lnTo>
                <a:lnTo>
                  <a:pt x="2663952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79831" y="3671061"/>
            <a:ext cx="266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ALUNO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40" name="object 40"/>
          <p:cNvSpPr txBox="1"/>
          <p:nvPr/>
        </p:nvSpPr>
        <p:spPr>
          <a:xfrm>
            <a:off x="4723003" y="3669538"/>
            <a:ext cx="4203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Times New Roman"/>
                <a:cs typeface="Times New Roman"/>
              </a:rPr>
              <a:t>Tabela </a:t>
            </a:r>
            <a:r>
              <a:rPr sz="2000" i="1" dirty="0">
                <a:latin typeface="Times New Roman"/>
                <a:cs typeface="Times New Roman"/>
              </a:rPr>
              <a:t>desnormalizada, </a:t>
            </a:r>
            <a:r>
              <a:rPr sz="2000" i="1" spc="5" dirty="0">
                <a:latin typeface="Times New Roman"/>
                <a:cs typeface="Times New Roman"/>
              </a:rPr>
              <a:t>não </a:t>
            </a:r>
            <a:r>
              <a:rPr sz="2000" i="1" spc="-5" dirty="0">
                <a:latin typeface="Times New Roman"/>
                <a:cs typeface="Times New Roman"/>
              </a:rPr>
              <a:t>está </a:t>
            </a:r>
            <a:r>
              <a:rPr sz="2000" i="1" dirty="0">
                <a:latin typeface="Times New Roman"/>
                <a:cs typeface="Times New Roman"/>
              </a:rPr>
              <a:t>na</a:t>
            </a:r>
            <a:r>
              <a:rPr sz="2000" i="1" spc="-1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2FN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81000" y="-3727"/>
            <a:ext cx="85526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Segunda forma </a:t>
            </a:r>
            <a:r>
              <a:rPr spc="-5" dirty="0"/>
              <a:t>normal –</a:t>
            </a:r>
            <a:r>
              <a:rPr spc="20" dirty="0"/>
              <a:t> </a:t>
            </a:r>
            <a:r>
              <a:rPr spc="-5" dirty="0"/>
              <a:t>2FN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892" y="4891277"/>
            <a:ext cx="535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NomeAluno, dataNasc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nota.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79" y="1874520"/>
            <a:ext cx="8819388" cy="1776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502" y="1916429"/>
            <a:ext cx="8700770" cy="1658620"/>
          </a:xfrm>
          <a:custGeom>
            <a:avLst/>
            <a:gdLst/>
            <a:ahLst/>
            <a:cxnLst/>
            <a:rect l="l" t="t" r="r" b="b"/>
            <a:pathLst>
              <a:path w="8700770" h="1658620">
                <a:moveTo>
                  <a:pt x="0" y="1658112"/>
                </a:moveTo>
                <a:lnTo>
                  <a:pt x="8700516" y="1658112"/>
                </a:lnTo>
                <a:lnTo>
                  <a:pt x="8700516" y="0"/>
                </a:lnTo>
                <a:lnTo>
                  <a:pt x="0" y="0"/>
                </a:lnTo>
                <a:lnTo>
                  <a:pt x="0" y="16581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6502" y="1916429"/>
            <a:ext cx="8700770" cy="1658620"/>
          </a:xfrm>
          <a:custGeom>
            <a:avLst/>
            <a:gdLst/>
            <a:ahLst/>
            <a:cxnLst/>
            <a:rect l="l" t="t" r="r" b="b"/>
            <a:pathLst>
              <a:path w="8700770" h="1658620">
                <a:moveTo>
                  <a:pt x="0" y="1658112"/>
                </a:moveTo>
                <a:lnTo>
                  <a:pt x="8700516" y="1658112"/>
                </a:lnTo>
                <a:lnTo>
                  <a:pt x="8700516" y="0"/>
                </a:lnTo>
                <a:lnTo>
                  <a:pt x="0" y="0"/>
                </a:lnTo>
                <a:lnTo>
                  <a:pt x="0" y="165811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387" y="1909826"/>
            <a:ext cx="0" cy="1691005"/>
          </a:xfrm>
          <a:custGeom>
            <a:avLst/>
            <a:gdLst/>
            <a:ahLst/>
            <a:cxnLst/>
            <a:rect l="l" t="t" r="r" b="b"/>
            <a:pathLst>
              <a:path h="1691004">
                <a:moveTo>
                  <a:pt x="0" y="0"/>
                </a:moveTo>
                <a:lnTo>
                  <a:pt x="0" y="16906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79387" y="1909826"/>
          <a:ext cx="8772521" cy="16779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995"/>
                <a:gridCol w="1065530"/>
                <a:gridCol w="1424304"/>
                <a:gridCol w="1307464"/>
                <a:gridCol w="1584324"/>
                <a:gridCol w="1512570"/>
                <a:gridCol w="648334"/>
              </a:tblGrid>
              <a:tr h="3152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Matricula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codDisc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NomeAluno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dataNasc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NomeDisc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numCreditos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nota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123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Fulano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15/05/1991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629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Banco</a:t>
                      </a:r>
                      <a:r>
                        <a:rPr sz="14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de  Dados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5186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456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SO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Ciclano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30/08/1994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Sistemas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Operacionais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5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123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PWEB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Beltrano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01/04/1989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Prog.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Web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94944" y="1539214"/>
            <a:ext cx="119035" cy="458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666" y="1558289"/>
            <a:ext cx="0" cy="358775"/>
          </a:xfrm>
          <a:custGeom>
            <a:avLst/>
            <a:gdLst/>
            <a:ahLst/>
            <a:cxnLst/>
            <a:rect l="l" t="t" r="r" b="b"/>
            <a:pathLst>
              <a:path h="358775">
                <a:moveTo>
                  <a:pt x="0" y="0"/>
                </a:moveTo>
                <a:lnTo>
                  <a:pt x="0" y="3587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3935" y="1539214"/>
            <a:ext cx="119034" cy="458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5657" y="1558289"/>
            <a:ext cx="0" cy="358775"/>
          </a:xfrm>
          <a:custGeom>
            <a:avLst/>
            <a:gdLst/>
            <a:ahLst/>
            <a:cxnLst/>
            <a:rect l="l" t="t" r="r" b="b"/>
            <a:pathLst>
              <a:path h="358775">
                <a:moveTo>
                  <a:pt x="0" y="0"/>
                </a:moveTo>
                <a:lnTo>
                  <a:pt x="0" y="3587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3231" y="1519391"/>
            <a:ext cx="7877556" cy="119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6666" y="1558289"/>
            <a:ext cx="7777480" cy="0"/>
          </a:xfrm>
          <a:custGeom>
            <a:avLst/>
            <a:gdLst/>
            <a:ahLst/>
            <a:cxnLst/>
            <a:rect l="l" t="t" r="r" b="b"/>
            <a:pathLst>
              <a:path w="7777480">
                <a:moveTo>
                  <a:pt x="0" y="0"/>
                </a:moveTo>
                <a:lnTo>
                  <a:pt x="777722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75904" y="1539239"/>
            <a:ext cx="310959" cy="553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76488" y="1558289"/>
            <a:ext cx="114300" cy="358775"/>
          </a:xfrm>
          <a:custGeom>
            <a:avLst/>
            <a:gdLst/>
            <a:ahLst/>
            <a:cxnLst/>
            <a:rect l="l" t="t" r="r" b="b"/>
            <a:pathLst>
              <a:path w="114300" h="358775">
                <a:moveTo>
                  <a:pt x="38100" y="244475"/>
                </a:moveTo>
                <a:lnTo>
                  <a:pt x="0" y="244475"/>
                </a:lnTo>
                <a:lnTo>
                  <a:pt x="57150" y="358775"/>
                </a:lnTo>
                <a:lnTo>
                  <a:pt x="104775" y="263525"/>
                </a:lnTo>
                <a:lnTo>
                  <a:pt x="38100" y="263525"/>
                </a:lnTo>
                <a:lnTo>
                  <a:pt x="38100" y="244475"/>
                </a:lnTo>
                <a:close/>
              </a:path>
              <a:path w="114300" h="358775">
                <a:moveTo>
                  <a:pt x="76200" y="0"/>
                </a:moveTo>
                <a:lnTo>
                  <a:pt x="38100" y="0"/>
                </a:lnTo>
                <a:lnTo>
                  <a:pt x="38100" y="263525"/>
                </a:lnTo>
                <a:lnTo>
                  <a:pt x="76200" y="263525"/>
                </a:lnTo>
                <a:lnTo>
                  <a:pt x="76200" y="0"/>
                </a:lnTo>
                <a:close/>
              </a:path>
              <a:path w="114300" h="358775">
                <a:moveTo>
                  <a:pt x="114300" y="244475"/>
                </a:moveTo>
                <a:lnTo>
                  <a:pt x="76200" y="244475"/>
                </a:lnTo>
                <a:lnTo>
                  <a:pt x="76200" y="263525"/>
                </a:lnTo>
                <a:lnTo>
                  <a:pt x="104775" y="263525"/>
                </a:lnTo>
                <a:lnTo>
                  <a:pt x="114300" y="244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8267" y="1364107"/>
            <a:ext cx="43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df1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81455" y="1107935"/>
            <a:ext cx="119034" cy="8900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3177" y="1126997"/>
            <a:ext cx="0" cy="790575"/>
          </a:xfrm>
          <a:custGeom>
            <a:avLst/>
            <a:gdLst/>
            <a:ahLst/>
            <a:cxnLst/>
            <a:rect l="l" t="t" r="r" b="b"/>
            <a:pathLst>
              <a:path h="790575">
                <a:moveTo>
                  <a:pt x="0" y="0"/>
                </a:moveTo>
                <a:lnTo>
                  <a:pt x="0" y="790575"/>
                </a:lnTo>
              </a:path>
            </a:pathLst>
          </a:custGeom>
          <a:ln w="38100">
            <a:solidFill>
              <a:srgbClr val="2C2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9744" y="1088099"/>
            <a:ext cx="3485387" cy="1190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3177" y="1126997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38100">
            <a:solidFill>
              <a:srgbClr val="2C2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30067" y="1107960"/>
            <a:ext cx="310959" cy="9860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30651" y="1126997"/>
            <a:ext cx="114300" cy="790575"/>
          </a:xfrm>
          <a:custGeom>
            <a:avLst/>
            <a:gdLst/>
            <a:ahLst/>
            <a:cxnLst/>
            <a:rect l="l" t="t" r="r" b="b"/>
            <a:pathLst>
              <a:path w="114300" h="790575">
                <a:moveTo>
                  <a:pt x="38100" y="676275"/>
                </a:moveTo>
                <a:lnTo>
                  <a:pt x="0" y="676275"/>
                </a:lnTo>
                <a:lnTo>
                  <a:pt x="57150" y="790575"/>
                </a:lnTo>
                <a:lnTo>
                  <a:pt x="104775" y="695325"/>
                </a:lnTo>
                <a:lnTo>
                  <a:pt x="38100" y="695325"/>
                </a:lnTo>
                <a:lnTo>
                  <a:pt x="38100" y="676275"/>
                </a:lnTo>
                <a:close/>
              </a:path>
              <a:path w="114300" h="790575">
                <a:moveTo>
                  <a:pt x="76200" y="0"/>
                </a:moveTo>
                <a:lnTo>
                  <a:pt x="38100" y="0"/>
                </a:lnTo>
                <a:lnTo>
                  <a:pt x="38100" y="695325"/>
                </a:lnTo>
                <a:lnTo>
                  <a:pt x="76200" y="695325"/>
                </a:lnTo>
                <a:lnTo>
                  <a:pt x="76200" y="0"/>
                </a:lnTo>
                <a:close/>
              </a:path>
              <a:path w="114300" h="790575">
                <a:moveTo>
                  <a:pt x="114300" y="676275"/>
                </a:moveTo>
                <a:lnTo>
                  <a:pt x="76200" y="676275"/>
                </a:lnTo>
                <a:lnTo>
                  <a:pt x="76200" y="695325"/>
                </a:lnTo>
                <a:lnTo>
                  <a:pt x="104775" y="695325"/>
                </a:lnTo>
                <a:lnTo>
                  <a:pt x="114300" y="676275"/>
                </a:lnTo>
                <a:close/>
              </a:path>
            </a:pathLst>
          </a:custGeom>
          <a:solidFill>
            <a:srgbClr val="2C2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70247" y="1107960"/>
            <a:ext cx="310959" cy="9860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70832" y="1126997"/>
            <a:ext cx="114300" cy="790575"/>
          </a:xfrm>
          <a:custGeom>
            <a:avLst/>
            <a:gdLst/>
            <a:ahLst/>
            <a:cxnLst/>
            <a:rect l="l" t="t" r="r" b="b"/>
            <a:pathLst>
              <a:path w="114300" h="790575">
                <a:moveTo>
                  <a:pt x="38100" y="676275"/>
                </a:moveTo>
                <a:lnTo>
                  <a:pt x="0" y="676275"/>
                </a:lnTo>
                <a:lnTo>
                  <a:pt x="57150" y="790575"/>
                </a:lnTo>
                <a:lnTo>
                  <a:pt x="104775" y="695325"/>
                </a:lnTo>
                <a:lnTo>
                  <a:pt x="38100" y="695325"/>
                </a:lnTo>
                <a:lnTo>
                  <a:pt x="38100" y="676275"/>
                </a:lnTo>
                <a:close/>
              </a:path>
              <a:path w="114300" h="790575">
                <a:moveTo>
                  <a:pt x="76200" y="0"/>
                </a:moveTo>
                <a:lnTo>
                  <a:pt x="38100" y="0"/>
                </a:lnTo>
                <a:lnTo>
                  <a:pt x="38100" y="695325"/>
                </a:lnTo>
                <a:lnTo>
                  <a:pt x="76200" y="695325"/>
                </a:lnTo>
                <a:lnTo>
                  <a:pt x="76200" y="0"/>
                </a:lnTo>
                <a:close/>
              </a:path>
              <a:path w="114300" h="790575">
                <a:moveTo>
                  <a:pt x="114300" y="676275"/>
                </a:moveTo>
                <a:lnTo>
                  <a:pt x="76200" y="676275"/>
                </a:lnTo>
                <a:lnTo>
                  <a:pt x="76200" y="695325"/>
                </a:lnTo>
                <a:lnTo>
                  <a:pt x="104775" y="695325"/>
                </a:lnTo>
                <a:lnTo>
                  <a:pt x="114300" y="676275"/>
                </a:lnTo>
                <a:close/>
              </a:path>
            </a:pathLst>
          </a:custGeom>
          <a:solidFill>
            <a:srgbClr val="2C2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7217" y="859282"/>
            <a:ext cx="43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df2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35123" y="673608"/>
            <a:ext cx="119034" cy="13228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96845" y="692658"/>
            <a:ext cx="0" cy="1224280"/>
          </a:xfrm>
          <a:custGeom>
            <a:avLst/>
            <a:gdLst/>
            <a:ahLst/>
            <a:cxnLst/>
            <a:rect l="l" t="t" r="r" b="b"/>
            <a:pathLst>
              <a:path h="1224280">
                <a:moveTo>
                  <a:pt x="0" y="0"/>
                </a:moveTo>
                <a:lnTo>
                  <a:pt x="0" y="1224026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39695" y="653759"/>
            <a:ext cx="5297424" cy="1190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83129" y="692658"/>
            <a:ext cx="5197475" cy="0"/>
          </a:xfrm>
          <a:custGeom>
            <a:avLst/>
            <a:gdLst/>
            <a:ahLst/>
            <a:cxnLst/>
            <a:rect l="l" t="t" r="r" b="b"/>
            <a:pathLst>
              <a:path w="5197475">
                <a:moveTo>
                  <a:pt x="0" y="0"/>
                </a:moveTo>
                <a:lnTo>
                  <a:pt x="519747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22391" y="673608"/>
            <a:ext cx="310959" cy="13853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22976" y="692658"/>
            <a:ext cx="114300" cy="1190625"/>
          </a:xfrm>
          <a:custGeom>
            <a:avLst/>
            <a:gdLst/>
            <a:ahLst/>
            <a:cxnLst/>
            <a:rect l="l" t="t" r="r" b="b"/>
            <a:pathLst>
              <a:path w="114300" h="1190625">
                <a:moveTo>
                  <a:pt x="38100" y="1076325"/>
                </a:moveTo>
                <a:lnTo>
                  <a:pt x="0" y="1076325"/>
                </a:lnTo>
                <a:lnTo>
                  <a:pt x="57150" y="1190625"/>
                </a:lnTo>
                <a:lnTo>
                  <a:pt x="104775" y="1095375"/>
                </a:lnTo>
                <a:lnTo>
                  <a:pt x="38100" y="1095375"/>
                </a:lnTo>
                <a:lnTo>
                  <a:pt x="38100" y="1076325"/>
                </a:lnTo>
                <a:close/>
              </a:path>
              <a:path w="114300" h="1190625">
                <a:moveTo>
                  <a:pt x="76200" y="0"/>
                </a:moveTo>
                <a:lnTo>
                  <a:pt x="38100" y="0"/>
                </a:lnTo>
                <a:lnTo>
                  <a:pt x="38100" y="1095375"/>
                </a:lnTo>
                <a:lnTo>
                  <a:pt x="76200" y="1095375"/>
                </a:lnTo>
                <a:lnTo>
                  <a:pt x="76200" y="0"/>
                </a:lnTo>
                <a:close/>
              </a:path>
              <a:path w="114300" h="1190625">
                <a:moveTo>
                  <a:pt x="114300" y="1076325"/>
                </a:moveTo>
                <a:lnTo>
                  <a:pt x="76200" y="1076325"/>
                </a:lnTo>
                <a:lnTo>
                  <a:pt x="76200" y="1095375"/>
                </a:lnTo>
                <a:lnTo>
                  <a:pt x="104775" y="1095375"/>
                </a:lnTo>
                <a:lnTo>
                  <a:pt x="114300" y="107632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23759" y="673608"/>
            <a:ext cx="310959" cy="13944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24343" y="692658"/>
            <a:ext cx="114300" cy="1198880"/>
          </a:xfrm>
          <a:custGeom>
            <a:avLst/>
            <a:gdLst/>
            <a:ahLst/>
            <a:cxnLst/>
            <a:rect l="l" t="t" r="r" b="b"/>
            <a:pathLst>
              <a:path w="114300" h="1198880">
                <a:moveTo>
                  <a:pt x="38100" y="1084199"/>
                </a:moveTo>
                <a:lnTo>
                  <a:pt x="0" y="1084199"/>
                </a:lnTo>
                <a:lnTo>
                  <a:pt x="57150" y="1198499"/>
                </a:lnTo>
                <a:lnTo>
                  <a:pt x="104711" y="1103376"/>
                </a:lnTo>
                <a:lnTo>
                  <a:pt x="38100" y="1103376"/>
                </a:lnTo>
                <a:lnTo>
                  <a:pt x="38100" y="1084199"/>
                </a:lnTo>
                <a:close/>
              </a:path>
              <a:path w="114300" h="1198880">
                <a:moveTo>
                  <a:pt x="76200" y="0"/>
                </a:moveTo>
                <a:lnTo>
                  <a:pt x="38100" y="0"/>
                </a:lnTo>
                <a:lnTo>
                  <a:pt x="38100" y="1103376"/>
                </a:lnTo>
                <a:lnTo>
                  <a:pt x="76200" y="1103249"/>
                </a:lnTo>
                <a:lnTo>
                  <a:pt x="76200" y="0"/>
                </a:lnTo>
                <a:close/>
              </a:path>
              <a:path w="114300" h="1198880">
                <a:moveTo>
                  <a:pt x="114300" y="1084199"/>
                </a:moveTo>
                <a:lnTo>
                  <a:pt x="76200" y="1084199"/>
                </a:lnTo>
                <a:lnTo>
                  <a:pt x="76200" y="1103249"/>
                </a:lnTo>
                <a:lnTo>
                  <a:pt x="38100" y="1103376"/>
                </a:lnTo>
                <a:lnTo>
                  <a:pt x="104711" y="1103376"/>
                </a:lnTo>
                <a:lnTo>
                  <a:pt x="114300" y="10841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08760" y="566927"/>
            <a:ext cx="806958" cy="6774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98498" y="643254"/>
            <a:ext cx="43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df3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9831" y="3645408"/>
            <a:ext cx="2664460" cy="368935"/>
          </a:xfrm>
          <a:custGeom>
            <a:avLst/>
            <a:gdLst/>
            <a:ahLst/>
            <a:cxnLst/>
            <a:rect l="l" t="t" r="r" b="b"/>
            <a:pathLst>
              <a:path w="2664460" h="368935">
                <a:moveTo>
                  <a:pt x="0" y="368807"/>
                </a:moveTo>
                <a:lnTo>
                  <a:pt x="2663952" y="368807"/>
                </a:lnTo>
                <a:lnTo>
                  <a:pt x="2663952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9831" y="3645408"/>
            <a:ext cx="2664460" cy="368935"/>
          </a:xfrm>
          <a:custGeom>
            <a:avLst/>
            <a:gdLst/>
            <a:ahLst/>
            <a:cxnLst/>
            <a:rect l="l" t="t" r="r" b="b"/>
            <a:pathLst>
              <a:path w="2664460" h="368935">
                <a:moveTo>
                  <a:pt x="0" y="368807"/>
                </a:moveTo>
                <a:lnTo>
                  <a:pt x="2663952" y="368807"/>
                </a:lnTo>
                <a:lnTo>
                  <a:pt x="2663952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3688" y="3611540"/>
            <a:ext cx="2800350" cy="13049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565"/>
              </a:spcBef>
            </a:pPr>
            <a:r>
              <a:rPr sz="1800" b="1" spc="-5" dirty="0">
                <a:latin typeface="Times New Roman"/>
                <a:cs typeface="Times New Roman"/>
              </a:rPr>
              <a:t>ALUNO_DISCIPLINA</a:t>
            </a:r>
            <a:endParaRPr sz="1800">
              <a:latin typeface="Times New Roman"/>
              <a:cs typeface="Times New Roman"/>
            </a:endParaRPr>
          </a:p>
          <a:p>
            <a:pPr marL="355600" marR="41910" indent="-343535">
              <a:lnSpc>
                <a:spcPct val="100000"/>
              </a:lnSpc>
              <a:spcBef>
                <a:spcPts val="725"/>
              </a:spcBef>
              <a:buFont typeface="Verdana"/>
              <a:buChar char="•"/>
              <a:tabLst>
                <a:tab pos="356235" algn="l"/>
                <a:tab pos="1263650" algn="l"/>
                <a:tab pos="235077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Na	tabela  somente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40" name="object 40"/>
          <p:cNvSpPr txBox="1"/>
          <p:nvPr/>
        </p:nvSpPr>
        <p:spPr>
          <a:xfrm>
            <a:off x="2824098" y="3624462"/>
            <a:ext cx="6206490" cy="129222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911350">
              <a:lnSpc>
                <a:spcPct val="100000"/>
              </a:lnSpc>
              <a:spcBef>
                <a:spcPts val="455"/>
              </a:spcBef>
            </a:pPr>
            <a:r>
              <a:rPr sz="2000" i="1" spc="-30" dirty="0">
                <a:latin typeface="Times New Roman"/>
                <a:cs typeface="Times New Roman"/>
              </a:rPr>
              <a:t>Tabela </a:t>
            </a:r>
            <a:r>
              <a:rPr sz="2000" i="1" dirty="0">
                <a:latin typeface="Times New Roman"/>
                <a:cs typeface="Times New Roman"/>
              </a:rPr>
              <a:t>desnormalizada, </a:t>
            </a:r>
            <a:r>
              <a:rPr sz="2000" i="1" spc="5" dirty="0">
                <a:latin typeface="Times New Roman"/>
                <a:cs typeface="Times New Roman"/>
              </a:rPr>
              <a:t>não </a:t>
            </a:r>
            <a:r>
              <a:rPr sz="2000" i="1" spc="-5" dirty="0">
                <a:latin typeface="Times New Roman"/>
                <a:cs typeface="Times New Roman"/>
              </a:rPr>
              <a:t>está </a:t>
            </a:r>
            <a:r>
              <a:rPr sz="2000" i="1" dirty="0">
                <a:latin typeface="Times New Roman"/>
                <a:cs typeface="Times New Roman"/>
              </a:rPr>
              <a:t>na</a:t>
            </a:r>
            <a:r>
              <a:rPr sz="2000" i="1" spc="-1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2FN</a:t>
            </a:r>
            <a:endParaRPr sz="2000">
              <a:latin typeface="Times New Roman"/>
              <a:cs typeface="Times New Roman"/>
            </a:endParaRPr>
          </a:p>
          <a:p>
            <a:pPr marL="431800" marR="5080" indent="-419100">
              <a:lnSpc>
                <a:spcPct val="100000"/>
              </a:lnSpc>
              <a:spcBef>
                <a:spcPts val="495"/>
              </a:spcBef>
              <a:tabLst>
                <a:tab pos="2484755" algn="l"/>
                <a:tab pos="3946525" algn="l"/>
                <a:tab pos="469773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AlU</a:t>
            </a:r>
            <a:r>
              <a:rPr sz="2800" i="1" spc="-20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O_D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I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IPLINA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man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erem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tri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utos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ricula,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Disc,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68361" y="724027"/>
            <a:ext cx="1593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proposto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724027"/>
            <a:ext cx="702373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1026160" algn="l"/>
                <a:tab pos="2990850" algn="l"/>
                <a:tab pos="3815079" algn="l"/>
                <a:tab pos="657161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roc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sso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aliz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ção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f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oi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inicialmente por Codd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</a:t>
            </a:r>
            <a:r>
              <a:rPr sz="2800" i="1" spc="8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1972.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955114"/>
            <a:ext cx="8989695" cy="346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forma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normal é uma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regra que deve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ser  obedecida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por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tabela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para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que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esta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seja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considerada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“bem</a:t>
            </a:r>
            <a:r>
              <a:rPr sz="2800" i="1" spc="11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projetada”.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Há diversas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formas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normais, as que serão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abordadas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são: primeira, segunda 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terceira  forma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normal,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abreviadamente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1FN, 2FN e  3FN.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6755" y="5030829"/>
            <a:ext cx="6593239" cy="1826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3200400" y="0"/>
            <a:ext cx="2465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rgbClr val="5F5F5F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pt-BR" kern="0" spc="-10" smtClean="0"/>
              <a:t>Introdução</a:t>
            </a:r>
            <a:endParaRPr lang="pt-BR" kern="0" spc="-1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3340" y="4108703"/>
            <a:ext cx="4582668" cy="1414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25061" y="4150614"/>
            <a:ext cx="4464050" cy="1295400"/>
          </a:xfrm>
          <a:custGeom>
            <a:avLst/>
            <a:gdLst/>
            <a:ahLst/>
            <a:cxnLst/>
            <a:rect l="l" t="t" r="r" b="b"/>
            <a:pathLst>
              <a:path w="4464050" h="1295400">
                <a:moveTo>
                  <a:pt x="0" y="1295400"/>
                </a:moveTo>
                <a:lnTo>
                  <a:pt x="4463795" y="1295400"/>
                </a:lnTo>
                <a:lnTo>
                  <a:pt x="4463795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533400" y="-63120"/>
            <a:ext cx="855268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Segunda forma </a:t>
            </a:r>
            <a:r>
              <a:rPr spc="-5" dirty="0"/>
              <a:t>normal –</a:t>
            </a:r>
            <a:r>
              <a:rPr spc="20" dirty="0"/>
              <a:t> </a:t>
            </a:r>
            <a:r>
              <a:rPr spc="-5" dirty="0"/>
              <a:t>2FN</a:t>
            </a:r>
          </a:p>
        </p:txBody>
      </p:sp>
      <p:sp>
        <p:nvSpPr>
          <p:cNvPr id="5" name="object 5"/>
          <p:cNvSpPr/>
          <p:nvPr/>
        </p:nvSpPr>
        <p:spPr>
          <a:xfrm>
            <a:off x="217931" y="1947672"/>
            <a:ext cx="8817864" cy="1847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9654" y="1989582"/>
            <a:ext cx="8699500" cy="1728470"/>
          </a:xfrm>
          <a:custGeom>
            <a:avLst/>
            <a:gdLst/>
            <a:ahLst/>
            <a:cxnLst/>
            <a:rect l="l" t="t" r="r" b="b"/>
            <a:pathLst>
              <a:path w="8699500" h="1728470">
                <a:moveTo>
                  <a:pt x="0" y="1728216"/>
                </a:moveTo>
                <a:lnTo>
                  <a:pt x="8698992" y="1728216"/>
                </a:lnTo>
                <a:lnTo>
                  <a:pt x="8698992" y="0"/>
                </a:lnTo>
                <a:lnTo>
                  <a:pt x="0" y="0"/>
                </a:lnTo>
                <a:lnTo>
                  <a:pt x="0" y="1728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9654" y="1989582"/>
            <a:ext cx="8699500" cy="1728470"/>
          </a:xfrm>
          <a:custGeom>
            <a:avLst/>
            <a:gdLst/>
            <a:ahLst/>
            <a:cxnLst/>
            <a:rect l="l" t="t" r="r" b="b"/>
            <a:pathLst>
              <a:path w="8699500" h="1728470">
                <a:moveTo>
                  <a:pt x="0" y="1728216"/>
                </a:moveTo>
                <a:lnTo>
                  <a:pt x="8698992" y="1728216"/>
                </a:lnTo>
                <a:lnTo>
                  <a:pt x="8698992" y="0"/>
                </a:lnTo>
                <a:lnTo>
                  <a:pt x="0" y="0"/>
                </a:lnTo>
                <a:lnTo>
                  <a:pt x="0" y="1728216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0825" y="1982851"/>
            <a:ext cx="0" cy="1733550"/>
          </a:xfrm>
          <a:custGeom>
            <a:avLst/>
            <a:gdLst/>
            <a:ahLst/>
            <a:cxnLst/>
            <a:rect l="l" t="t" r="r" b="b"/>
            <a:pathLst>
              <a:path h="1733550">
                <a:moveTo>
                  <a:pt x="0" y="0"/>
                </a:moveTo>
                <a:lnTo>
                  <a:pt x="0" y="17335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0825" y="1982851"/>
          <a:ext cx="8771251" cy="17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995"/>
                <a:gridCol w="1065530"/>
                <a:gridCol w="1424304"/>
                <a:gridCol w="1307464"/>
                <a:gridCol w="1584324"/>
                <a:gridCol w="1511934"/>
                <a:gridCol w="647700"/>
              </a:tblGrid>
              <a:tr h="3596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Matricula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codDisc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NomeAluno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dataNasc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NomeDisc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numCreditos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10" dirty="0">
                          <a:latin typeface="Verdana"/>
                          <a:cs typeface="Verdana"/>
                        </a:rPr>
                        <a:t>nota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180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123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Fulano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15/05/1991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629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Banco</a:t>
                      </a:r>
                      <a:r>
                        <a:rPr sz="14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de  Dados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456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SO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Ciclano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30/08/1994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314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Sistemas 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Ope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ac</a:t>
                      </a:r>
                      <a:r>
                        <a:rPr sz="1400" spc="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on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49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123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PWEB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Beltrano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01/04/1989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Prog.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Web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66572" y="1610855"/>
            <a:ext cx="119035" cy="460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8294" y="1629917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42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47088" y="1610855"/>
            <a:ext cx="119034" cy="460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8810" y="1629917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42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4859" y="1591020"/>
            <a:ext cx="7877556" cy="1190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8294" y="1629917"/>
            <a:ext cx="7777480" cy="0"/>
          </a:xfrm>
          <a:custGeom>
            <a:avLst/>
            <a:gdLst/>
            <a:ahLst/>
            <a:cxnLst/>
            <a:rect l="l" t="t" r="r" b="b"/>
            <a:pathLst>
              <a:path w="7777480">
                <a:moveTo>
                  <a:pt x="0" y="0"/>
                </a:moveTo>
                <a:lnTo>
                  <a:pt x="77770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47531" y="1610893"/>
            <a:ext cx="310959" cy="5562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48116" y="1629917"/>
            <a:ext cx="114300" cy="360680"/>
          </a:xfrm>
          <a:custGeom>
            <a:avLst/>
            <a:gdLst/>
            <a:ahLst/>
            <a:cxnLst/>
            <a:rect l="l" t="t" r="r" b="b"/>
            <a:pathLst>
              <a:path w="114300" h="360680">
                <a:moveTo>
                  <a:pt x="38100" y="245999"/>
                </a:moveTo>
                <a:lnTo>
                  <a:pt x="0" y="245999"/>
                </a:lnTo>
                <a:lnTo>
                  <a:pt x="57150" y="360299"/>
                </a:lnTo>
                <a:lnTo>
                  <a:pt x="104775" y="265049"/>
                </a:lnTo>
                <a:lnTo>
                  <a:pt x="38100" y="265049"/>
                </a:lnTo>
                <a:lnTo>
                  <a:pt x="38100" y="245999"/>
                </a:lnTo>
                <a:close/>
              </a:path>
              <a:path w="114300" h="360680">
                <a:moveTo>
                  <a:pt x="76200" y="0"/>
                </a:moveTo>
                <a:lnTo>
                  <a:pt x="38100" y="0"/>
                </a:lnTo>
                <a:lnTo>
                  <a:pt x="38100" y="265049"/>
                </a:lnTo>
                <a:lnTo>
                  <a:pt x="76200" y="265049"/>
                </a:lnTo>
                <a:lnTo>
                  <a:pt x="76200" y="0"/>
                </a:lnTo>
                <a:close/>
              </a:path>
              <a:path w="114300" h="360680">
                <a:moveTo>
                  <a:pt x="114300" y="245999"/>
                </a:moveTo>
                <a:lnTo>
                  <a:pt x="76200" y="245999"/>
                </a:lnTo>
                <a:lnTo>
                  <a:pt x="76200" y="265049"/>
                </a:lnTo>
                <a:lnTo>
                  <a:pt x="104775" y="265049"/>
                </a:lnTo>
                <a:lnTo>
                  <a:pt x="114300" y="245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54608" y="1178052"/>
            <a:ext cx="119034" cy="891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16330" y="1197102"/>
            <a:ext cx="0" cy="792480"/>
          </a:xfrm>
          <a:custGeom>
            <a:avLst/>
            <a:gdLst/>
            <a:ahLst/>
            <a:cxnLst/>
            <a:rect l="l" t="t" r="r" b="b"/>
            <a:pathLst>
              <a:path h="792480">
                <a:moveTo>
                  <a:pt x="0" y="0"/>
                </a:moveTo>
                <a:lnTo>
                  <a:pt x="0" y="792226"/>
                </a:lnTo>
              </a:path>
            </a:pathLst>
          </a:custGeom>
          <a:ln w="38100">
            <a:solidFill>
              <a:srgbClr val="2C2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2896" y="1158204"/>
            <a:ext cx="3485388" cy="1190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16330" y="1197102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550" y="0"/>
                </a:lnTo>
              </a:path>
            </a:pathLst>
          </a:custGeom>
          <a:ln w="38100">
            <a:solidFill>
              <a:srgbClr val="2C2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1695" y="1178026"/>
            <a:ext cx="310959" cy="9875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02279" y="1197102"/>
            <a:ext cx="114300" cy="792480"/>
          </a:xfrm>
          <a:custGeom>
            <a:avLst/>
            <a:gdLst/>
            <a:ahLst/>
            <a:cxnLst/>
            <a:rect l="l" t="t" r="r" b="b"/>
            <a:pathLst>
              <a:path w="114300" h="792480">
                <a:moveTo>
                  <a:pt x="38100" y="677926"/>
                </a:moveTo>
                <a:lnTo>
                  <a:pt x="0" y="677926"/>
                </a:lnTo>
                <a:lnTo>
                  <a:pt x="57150" y="792226"/>
                </a:lnTo>
                <a:lnTo>
                  <a:pt x="104775" y="696976"/>
                </a:lnTo>
                <a:lnTo>
                  <a:pt x="38100" y="696976"/>
                </a:lnTo>
                <a:lnTo>
                  <a:pt x="38100" y="677926"/>
                </a:lnTo>
                <a:close/>
              </a:path>
              <a:path w="114300" h="792480">
                <a:moveTo>
                  <a:pt x="76200" y="0"/>
                </a:moveTo>
                <a:lnTo>
                  <a:pt x="38100" y="0"/>
                </a:lnTo>
                <a:lnTo>
                  <a:pt x="38100" y="696976"/>
                </a:lnTo>
                <a:lnTo>
                  <a:pt x="76200" y="696976"/>
                </a:lnTo>
                <a:lnTo>
                  <a:pt x="76200" y="0"/>
                </a:lnTo>
                <a:close/>
              </a:path>
              <a:path w="114300" h="792480">
                <a:moveTo>
                  <a:pt x="114300" y="677926"/>
                </a:moveTo>
                <a:lnTo>
                  <a:pt x="76200" y="677926"/>
                </a:lnTo>
                <a:lnTo>
                  <a:pt x="76200" y="696976"/>
                </a:lnTo>
                <a:lnTo>
                  <a:pt x="104775" y="696976"/>
                </a:lnTo>
                <a:lnTo>
                  <a:pt x="114300" y="677926"/>
                </a:lnTo>
                <a:close/>
              </a:path>
            </a:pathLst>
          </a:custGeom>
          <a:solidFill>
            <a:srgbClr val="2C2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3400" y="1178026"/>
            <a:ext cx="310959" cy="98757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43984" y="1197102"/>
            <a:ext cx="114300" cy="792480"/>
          </a:xfrm>
          <a:custGeom>
            <a:avLst/>
            <a:gdLst/>
            <a:ahLst/>
            <a:cxnLst/>
            <a:rect l="l" t="t" r="r" b="b"/>
            <a:pathLst>
              <a:path w="114300" h="792480">
                <a:moveTo>
                  <a:pt x="38100" y="677926"/>
                </a:moveTo>
                <a:lnTo>
                  <a:pt x="0" y="677926"/>
                </a:lnTo>
                <a:lnTo>
                  <a:pt x="57150" y="792226"/>
                </a:lnTo>
                <a:lnTo>
                  <a:pt x="104775" y="696976"/>
                </a:lnTo>
                <a:lnTo>
                  <a:pt x="38100" y="696976"/>
                </a:lnTo>
                <a:lnTo>
                  <a:pt x="38100" y="677926"/>
                </a:lnTo>
                <a:close/>
              </a:path>
              <a:path w="114300" h="792480">
                <a:moveTo>
                  <a:pt x="76200" y="0"/>
                </a:moveTo>
                <a:lnTo>
                  <a:pt x="38100" y="0"/>
                </a:lnTo>
                <a:lnTo>
                  <a:pt x="38100" y="696976"/>
                </a:lnTo>
                <a:lnTo>
                  <a:pt x="76200" y="696976"/>
                </a:lnTo>
                <a:lnTo>
                  <a:pt x="76200" y="0"/>
                </a:lnTo>
                <a:close/>
              </a:path>
              <a:path w="114300" h="792480">
                <a:moveTo>
                  <a:pt x="114300" y="677926"/>
                </a:moveTo>
                <a:lnTo>
                  <a:pt x="76200" y="677926"/>
                </a:lnTo>
                <a:lnTo>
                  <a:pt x="76200" y="696976"/>
                </a:lnTo>
                <a:lnTo>
                  <a:pt x="104775" y="696976"/>
                </a:lnTo>
                <a:lnTo>
                  <a:pt x="114300" y="677926"/>
                </a:lnTo>
                <a:close/>
              </a:path>
            </a:pathLst>
          </a:custGeom>
          <a:solidFill>
            <a:srgbClr val="2C2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08276" y="746759"/>
            <a:ext cx="119034" cy="13228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69998" y="765809"/>
            <a:ext cx="0" cy="1224280"/>
          </a:xfrm>
          <a:custGeom>
            <a:avLst/>
            <a:gdLst/>
            <a:ahLst/>
            <a:cxnLst/>
            <a:rect l="l" t="t" r="r" b="b"/>
            <a:pathLst>
              <a:path h="1224280">
                <a:moveTo>
                  <a:pt x="0" y="0"/>
                </a:moveTo>
                <a:lnTo>
                  <a:pt x="0" y="1224026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11323" y="726911"/>
            <a:ext cx="5297424" cy="1190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54757" y="765809"/>
            <a:ext cx="5197475" cy="0"/>
          </a:xfrm>
          <a:custGeom>
            <a:avLst/>
            <a:gdLst/>
            <a:ahLst/>
            <a:cxnLst/>
            <a:rect l="l" t="t" r="r" b="b"/>
            <a:pathLst>
              <a:path w="5197475">
                <a:moveTo>
                  <a:pt x="0" y="0"/>
                </a:moveTo>
                <a:lnTo>
                  <a:pt x="519747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94020" y="746759"/>
            <a:ext cx="310959" cy="13853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94603" y="765809"/>
            <a:ext cx="114300" cy="1190625"/>
          </a:xfrm>
          <a:custGeom>
            <a:avLst/>
            <a:gdLst/>
            <a:ahLst/>
            <a:cxnLst/>
            <a:rect l="l" t="t" r="r" b="b"/>
            <a:pathLst>
              <a:path w="114300" h="1190625">
                <a:moveTo>
                  <a:pt x="38100" y="1076325"/>
                </a:moveTo>
                <a:lnTo>
                  <a:pt x="0" y="1076325"/>
                </a:lnTo>
                <a:lnTo>
                  <a:pt x="57150" y="1190625"/>
                </a:lnTo>
                <a:lnTo>
                  <a:pt x="104775" y="1095375"/>
                </a:lnTo>
                <a:lnTo>
                  <a:pt x="38100" y="1095375"/>
                </a:lnTo>
                <a:lnTo>
                  <a:pt x="38100" y="1076325"/>
                </a:lnTo>
                <a:close/>
              </a:path>
              <a:path w="114300" h="1190625">
                <a:moveTo>
                  <a:pt x="76200" y="0"/>
                </a:moveTo>
                <a:lnTo>
                  <a:pt x="38100" y="0"/>
                </a:lnTo>
                <a:lnTo>
                  <a:pt x="38100" y="1095375"/>
                </a:lnTo>
                <a:lnTo>
                  <a:pt x="76200" y="1095375"/>
                </a:lnTo>
                <a:lnTo>
                  <a:pt x="76200" y="0"/>
                </a:lnTo>
                <a:close/>
              </a:path>
              <a:path w="114300" h="1190625">
                <a:moveTo>
                  <a:pt x="114300" y="1076325"/>
                </a:moveTo>
                <a:lnTo>
                  <a:pt x="76200" y="1076325"/>
                </a:lnTo>
                <a:lnTo>
                  <a:pt x="76200" y="1095375"/>
                </a:lnTo>
                <a:lnTo>
                  <a:pt x="104775" y="1095375"/>
                </a:lnTo>
                <a:lnTo>
                  <a:pt x="114300" y="107632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95388" y="746759"/>
            <a:ext cx="310959" cy="13944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95971" y="765809"/>
            <a:ext cx="114300" cy="1198880"/>
          </a:xfrm>
          <a:custGeom>
            <a:avLst/>
            <a:gdLst/>
            <a:ahLst/>
            <a:cxnLst/>
            <a:rect l="l" t="t" r="r" b="b"/>
            <a:pathLst>
              <a:path w="114300" h="1198880">
                <a:moveTo>
                  <a:pt x="38100" y="1084199"/>
                </a:moveTo>
                <a:lnTo>
                  <a:pt x="0" y="1084199"/>
                </a:lnTo>
                <a:lnTo>
                  <a:pt x="57150" y="1198499"/>
                </a:lnTo>
                <a:lnTo>
                  <a:pt x="104711" y="1103376"/>
                </a:lnTo>
                <a:lnTo>
                  <a:pt x="38100" y="1103376"/>
                </a:lnTo>
                <a:lnTo>
                  <a:pt x="38100" y="1084199"/>
                </a:lnTo>
                <a:close/>
              </a:path>
              <a:path w="114300" h="1198880">
                <a:moveTo>
                  <a:pt x="76200" y="0"/>
                </a:moveTo>
                <a:lnTo>
                  <a:pt x="38100" y="0"/>
                </a:lnTo>
                <a:lnTo>
                  <a:pt x="38100" y="1103376"/>
                </a:lnTo>
                <a:lnTo>
                  <a:pt x="76200" y="1103249"/>
                </a:lnTo>
                <a:lnTo>
                  <a:pt x="76200" y="0"/>
                </a:lnTo>
                <a:close/>
              </a:path>
              <a:path w="114300" h="1198880">
                <a:moveTo>
                  <a:pt x="114300" y="1084199"/>
                </a:moveTo>
                <a:lnTo>
                  <a:pt x="76200" y="1084199"/>
                </a:lnTo>
                <a:lnTo>
                  <a:pt x="76200" y="1103249"/>
                </a:lnTo>
                <a:lnTo>
                  <a:pt x="38100" y="1103376"/>
                </a:lnTo>
                <a:lnTo>
                  <a:pt x="104711" y="1103376"/>
                </a:lnTo>
                <a:lnTo>
                  <a:pt x="114300" y="10841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07819" y="495300"/>
            <a:ext cx="808482" cy="67741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29590" y="571880"/>
            <a:ext cx="1900555" cy="125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1455">
              <a:lnSpc>
                <a:spcPts val="2850"/>
              </a:lnSpc>
              <a:spcBef>
                <a:spcPts val="100"/>
              </a:spcBef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df3</a:t>
            </a:r>
            <a:endParaRPr sz="2400">
              <a:latin typeface="Times New Roman"/>
              <a:cs typeface="Times New Roman"/>
            </a:endParaRPr>
          </a:p>
          <a:p>
            <a:pPr marL="301625">
              <a:lnSpc>
                <a:spcPts val="2855"/>
              </a:lnSpc>
            </a:pPr>
            <a:r>
              <a:rPr sz="2400" dirty="0">
                <a:solidFill>
                  <a:srgbClr val="2C2CB8"/>
                </a:solidFill>
                <a:latin typeface="Times New Roman"/>
                <a:cs typeface="Times New Roman"/>
              </a:rPr>
              <a:t>df2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latin typeface="Times New Roman"/>
                <a:cs typeface="Times New Roman"/>
              </a:rPr>
              <a:t>df1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4592" y="4101084"/>
            <a:ext cx="3096768" cy="14142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6313" y="4142994"/>
            <a:ext cx="2978150" cy="1295400"/>
          </a:xfrm>
          <a:custGeom>
            <a:avLst/>
            <a:gdLst/>
            <a:ahLst/>
            <a:cxnLst/>
            <a:rect l="l" t="t" r="r" b="b"/>
            <a:pathLst>
              <a:path w="2978150" h="1295400">
                <a:moveTo>
                  <a:pt x="0" y="1295399"/>
                </a:moveTo>
                <a:lnTo>
                  <a:pt x="2977896" y="1295399"/>
                </a:lnTo>
                <a:lnTo>
                  <a:pt x="2977896" y="0"/>
                </a:lnTo>
                <a:lnTo>
                  <a:pt x="0" y="0"/>
                </a:lnTo>
                <a:lnTo>
                  <a:pt x="0" y="129539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244475" y="4148201"/>
          <a:ext cx="2943860" cy="1290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9995"/>
                <a:gridCol w="1065530"/>
                <a:gridCol w="648335"/>
              </a:tblGrid>
              <a:tr h="314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Matricula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codDisc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nota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5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123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252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456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SO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52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123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PWEB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190500" y="5521461"/>
            <a:ext cx="5303520" cy="133653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2222" y="5563361"/>
            <a:ext cx="5184775" cy="1297305"/>
          </a:xfrm>
          <a:custGeom>
            <a:avLst/>
            <a:gdLst/>
            <a:ahLst/>
            <a:cxnLst/>
            <a:rect l="l" t="t" r="r" b="b"/>
            <a:pathLst>
              <a:path w="5184775" h="1297304">
                <a:moveTo>
                  <a:pt x="0" y="1296923"/>
                </a:moveTo>
                <a:lnTo>
                  <a:pt x="5184648" y="1296923"/>
                </a:lnTo>
                <a:lnTo>
                  <a:pt x="5184648" y="0"/>
                </a:lnTo>
                <a:lnTo>
                  <a:pt x="0" y="0"/>
                </a:lnTo>
                <a:lnTo>
                  <a:pt x="0" y="1296923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244475" y="5532501"/>
          <a:ext cx="5184775" cy="1321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2525"/>
                <a:gridCol w="2232025"/>
                <a:gridCol w="1800225"/>
              </a:tblGrid>
              <a:tr h="3695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codDisc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NomeDisc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numCreditos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55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Banco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de</a:t>
                      </a:r>
                      <a:r>
                        <a:rPr sz="14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Dados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255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SO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Sistemas</a:t>
                      </a:r>
                      <a:r>
                        <a:rPr sz="14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Operacionais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08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PWEB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Prog.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Web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3917950" y="4143375"/>
          <a:ext cx="4463415" cy="1290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/>
                <a:gridCol w="1367790"/>
                <a:gridCol w="1943735"/>
              </a:tblGrid>
              <a:tr h="3149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Matricula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NomeAluno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dataNasc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524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123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Fulano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15/05/1991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2524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456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Ciclano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30/08/1994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51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123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Beltrano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01/04/1989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258267" y="3887216"/>
            <a:ext cx="2307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ALUNO_DISCIPLINA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88253" y="5616346"/>
            <a:ext cx="1368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D</a:t>
            </a:r>
            <a:r>
              <a:rPr sz="1800" b="1" spc="-15" dirty="0">
                <a:latin typeface="Times New Roman"/>
                <a:cs typeface="Times New Roman"/>
              </a:rPr>
              <a:t>I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spc="-15" dirty="0">
                <a:latin typeface="Times New Roman"/>
                <a:cs typeface="Times New Roman"/>
              </a:rPr>
              <a:t>C</a:t>
            </a:r>
            <a:r>
              <a:rPr sz="1800" b="1" spc="-5" dirty="0">
                <a:latin typeface="Times New Roman"/>
                <a:cs typeface="Times New Roman"/>
              </a:rPr>
              <a:t>IPLI</a:t>
            </a:r>
            <a:r>
              <a:rPr sz="1800" b="1" spc="-15" dirty="0">
                <a:latin typeface="Times New Roman"/>
                <a:cs typeface="Times New Roman"/>
              </a:rPr>
              <a:t>N</a:t>
            </a:r>
            <a:r>
              <a:rPr sz="1800" b="1" spc="-5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932301" y="3882390"/>
            <a:ext cx="85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AL</a:t>
            </a:r>
            <a:r>
              <a:rPr sz="1800" b="1" spc="-15" dirty="0">
                <a:latin typeface="Times New Roman"/>
                <a:cs typeface="Times New Roman"/>
              </a:rPr>
              <a:t>U</a:t>
            </a:r>
            <a:r>
              <a:rPr sz="1800" b="1" spc="-5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0174" y="17398"/>
            <a:ext cx="6498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Terceira forma normal –</a:t>
            </a:r>
            <a:r>
              <a:rPr spc="-10" dirty="0"/>
              <a:t> </a:t>
            </a:r>
            <a:r>
              <a:rPr spc="-5" dirty="0"/>
              <a:t>3FN</a:t>
            </a:r>
          </a:p>
        </p:txBody>
      </p:sp>
      <p:sp>
        <p:nvSpPr>
          <p:cNvPr id="3" name="object 3"/>
          <p:cNvSpPr/>
          <p:nvPr/>
        </p:nvSpPr>
        <p:spPr>
          <a:xfrm>
            <a:off x="44196" y="3892296"/>
            <a:ext cx="8977884" cy="1414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918" y="3934205"/>
            <a:ext cx="8859520" cy="1295400"/>
          </a:xfrm>
          <a:custGeom>
            <a:avLst/>
            <a:gdLst/>
            <a:ahLst/>
            <a:cxnLst/>
            <a:rect l="l" t="t" r="r" b="b"/>
            <a:pathLst>
              <a:path w="8859520" h="1295400">
                <a:moveTo>
                  <a:pt x="0" y="1295400"/>
                </a:moveTo>
                <a:lnTo>
                  <a:pt x="8859012" y="1295400"/>
                </a:lnTo>
                <a:lnTo>
                  <a:pt x="8859012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918" y="3934205"/>
            <a:ext cx="8859520" cy="1295400"/>
          </a:xfrm>
          <a:custGeom>
            <a:avLst/>
            <a:gdLst/>
            <a:ahLst/>
            <a:cxnLst/>
            <a:rect l="l" t="t" r="r" b="b"/>
            <a:pathLst>
              <a:path w="8859520" h="1295400">
                <a:moveTo>
                  <a:pt x="0" y="1295400"/>
                </a:moveTo>
                <a:lnTo>
                  <a:pt x="8859012" y="1295400"/>
                </a:lnTo>
                <a:lnTo>
                  <a:pt x="8859012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950" y="4248810"/>
            <a:ext cx="1800225" cy="325755"/>
          </a:xfrm>
          <a:custGeom>
            <a:avLst/>
            <a:gdLst/>
            <a:ahLst/>
            <a:cxnLst/>
            <a:rect l="l" t="t" r="r" b="b"/>
            <a:pathLst>
              <a:path w="1800225" h="325754">
                <a:moveTo>
                  <a:pt x="0" y="325221"/>
                </a:moveTo>
                <a:lnTo>
                  <a:pt x="1800098" y="325221"/>
                </a:lnTo>
                <a:lnTo>
                  <a:pt x="1800098" y="0"/>
                </a:lnTo>
                <a:lnTo>
                  <a:pt x="0" y="0"/>
                </a:lnTo>
                <a:lnTo>
                  <a:pt x="0" y="32522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8048" y="4248810"/>
            <a:ext cx="1944370" cy="325755"/>
          </a:xfrm>
          <a:custGeom>
            <a:avLst/>
            <a:gdLst/>
            <a:ahLst/>
            <a:cxnLst/>
            <a:rect l="l" t="t" r="r" b="b"/>
            <a:pathLst>
              <a:path w="1944370" h="325754">
                <a:moveTo>
                  <a:pt x="0" y="325221"/>
                </a:moveTo>
                <a:lnTo>
                  <a:pt x="1944116" y="325221"/>
                </a:lnTo>
                <a:lnTo>
                  <a:pt x="1944116" y="0"/>
                </a:lnTo>
                <a:lnTo>
                  <a:pt x="0" y="0"/>
                </a:lnTo>
                <a:lnTo>
                  <a:pt x="0" y="32522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2290" y="4248810"/>
            <a:ext cx="1656080" cy="325755"/>
          </a:xfrm>
          <a:custGeom>
            <a:avLst/>
            <a:gdLst/>
            <a:ahLst/>
            <a:cxnLst/>
            <a:rect l="l" t="t" r="r" b="b"/>
            <a:pathLst>
              <a:path w="1656079" h="325754">
                <a:moveTo>
                  <a:pt x="0" y="325221"/>
                </a:moveTo>
                <a:lnTo>
                  <a:pt x="1656080" y="325221"/>
                </a:lnTo>
                <a:lnTo>
                  <a:pt x="1656080" y="0"/>
                </a:lnTo>
                <a:lnTo>
                  <a:pt x="0" y="0"/>
                </a:lnTo>
                <a:lnTo>
                  <a:pt x="0" y="32522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08371" y="4248810"/>
            <a:ext cx="1440180" cy="325755"/>
          </a:xfrm>
          <a:custGeom>
            <a:avLst/>
            <a:gdLst/>
            <a:ahLst/>
            <a:cxnLst/>
            <a:rect l="l" t="t" r="r" b="b"/>
            <a:pathLst>
              <a:path w="1440179" h="325754">
                <a:moveTo>
                  <a:pt x="0" y="325221"/>
                </a:moveTo>
                <a:lnTo>
                  <a:pt x="1440052" y="325221"/>
                </a:lnTo>
                <a:lnTo>
                  <a:pt x="1440052" y="0"/>
                </a:lnTo>
                <a:lnTo>
                  <a:pt x="0" y="0"/>
                </a:lnTo>
                <a:lnTo>
                  <a:pt x="0" y="32522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48423" y="4248810"/>
            <a:ext cx="2016125" cy="325755"/>
          </a:xfrm>
          <a:custGeom>
            <a:avLst/>
            <a:gdLst/>
            <a:ahLst/>
            <a:cxnLst/>
            <a:rect l="l" t="t" r="r" b="b"/>
            <a:pathLst>
              <a:path w="2016125" h="325754">
                <a:moveTo>
                  <a:pt x="0" y="325221"/>
                </a:moveTo>
                <a:lnTo>
                  <a:pt x="2016125" y="325221"/>
                </a:lnTo>
                <a:lnTo>
                  <a:pt x="2016125" y="0"/>
                </a:lnTo>
                <a:lnTo>
                  <a:pt x="0" y="0"/>
                </a:lnTo>
                <a:lnTo>
                  <a:pt x="0" y="32522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950" y="4899177"/>
            <a:ext cx="1800225" cy="325755"/>
          </a:xfrm>
          <a:custGeom>
            <a:avLst/>
            <a:gdLst/>
            <a:ahLst/>
            <a:cxnLst/>
            <a:rect l="l" t="t" r="r" b="b"/>
            <a:pathLst>
              <a:path w="1800225" h="325754">
                <a:moveTo>
                  <a:pt x="0" y="325221"/>
                </a:moveTo>
                <a:lnTo>
                  <a:pt x="1800098" y="325221"/>
                </a:lnTo>
                <a:lnTo>
                  <a:pt x="1800098" y="0"/>
                </a:lnTo>
                <a:lnTo>
                  <a:pt x="0" y="0"/>
                </a:lnTo>
                <a:lnTo>
                  <a:pt x="0" y="32522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08048" y="4899177"/>
            <a:ext cx="1944370" cy="325755"/>
          </a:xfrm>
          <a:custGeom>
            <a:avLst/>
            <a:gdLst/>
            <a:ahLst/>
            <a:cxnLst/>
            <a:rect l="l" t="t" r="r" b="b"/>
            <a:pathLst>
              <a:path w="1944370" h="325754">
                <a:moveTo>
                  <a:pt x="0" y="325221"/>
                </a:moveTo>
                <a:lnTo>
                  <a:pt x="1944116" y="325221"/>
                </a:lnTo>
                <a:lnTo>
                  <a:pt x="1944116" y="0"/>
                </a:lnTo>
                <a:lnTo>
                  <a:pt x="0" y="0"/>
                </a:lnTo>
                <a:lnTo>
                  <a:pt x="0" y="32522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2290" y="4899177"/>
            <a:ext cx="1656080" cy="325755"/>
          </a:xfrm>
          <a:custGeom>
            <a:avLst/>
            <a:gdLst/>
            <a:ahLst/>
            <a:cxnLst/>
            <a:rect l="l" t="t" r="r" b="b"/>
            <a:pathLst>
              <a:path w="1656079" h="325754">
                <a:moveTo>
                  <a:pt x="0" y="325221"/>
                </a:moveTo>
                <a:lnTo>
                  <a:pt x="1656080" y="325221"/>
                </a:lnTo>
                <a:lnTo>
                  <a:pt x="1656080" y="0"/>
                </a:lnTo>
                <a:lnTo>
                  <a:pt x="0" y="0"/>
                </a:lnTo>
                <a:lnTo>
                  <a:pt x="0" y="32522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08371" y="4899177"/>
            <a:ext cx="1440180" cy="325755"/>
          </a:xfrm>
          <a:custGeom>
            <a:avLst/>
            <a:gdLst/>
            <a:ahLst/>
            <a:cxnLst/>
            <a:rect l="l" t="t" r="r" b="b"/>
            <a:pathLst>
              <a:path w="1440179" h="325754">
                <a:moveTo>
                  <a:pt x="0" y="325221"/>
                </a:moveTo>
                <a:lnTo>
                  <a:pt x="1440052" y="325221"/>
                </a:lnTo>
                <a:lnTo>
                  <a:pt x="1440052" y="0"/>
                </a:lnTo>
                <a:lnTo>
                  <a:pt x="0" y="0"/>
                </a:lnTo>
                <a:lnTo>
                  <a:pt x="0" y="32522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48423" y="4899177"/>
            <a:ext cx="2016125" cy="325755"/>
          </a:xfrm>
          <a:custGeom>
            <a:avLst/>
            <a:gdLst/>
            <a:ahLst/>
            <a:cxnLst/>
            <a:rect l="l" t="t" r="r" b="b"/>
            <a:pathLst>
              <a:path w="2016125" h="325754">
                <a:moveTo>
                  <a:pt x="0" y="325221"/>
                </a:moveTo>
                <a:lnTo>
                  <a:pt x="2016125" y="325221"/>
                </a:lnTo>
                <a:lnTo>
                  <a:pt x="2016125" y="0"/>
                </a:lnTo>
                <a:lnTo>
                  <a:pt x="0" y="0"/>
                </a:lnTo>
                <a:lnTo>
                  <a:pt x="0" y="32522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600" y="4248784"/>
            <a:ext cx="8869680" cy="0"/>
          </a:xfrm>
          <a:custGeom>
            <a:avLst/>
            <a:gdLst/>
            <a:ahLst/>
            <a:cxnLst/>
            <a:rect l="l" t="t" r="r" b="b"/>
            <a:pathLst>
              <a:path w="8869680">
                <a:moveTo>
                  <a:pt x="0" y="0"/>
                </a:moveTo>
                <a:lnTo>
                  <a:pt x="886942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600" y="4574032"/>
            <a:ext cx="8869680" cy="0"/>
          </a:xfrm>
          <a:custGeom>
            <a:avLst/>
            <a:gdLst/>
            <a:ahLst/>
            <a:cxnLst/>
            <a:rect l="l" t="t" r="r" b="b"/>
            <a:pathLst>
              <a:path w="8869680">
                <a:moveTo>
                  <a:pt x="0" y="0"/>
                </a:moveTo>
                <a:lnTo>
                  <a:pt x="88694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600" y="4899278"/>
            <a:ext cx="8869680" cy="0"/>
          </a:xfrm>
          <a:custGeom>
            <a:avLst/>
            <a:gdLst/>
            <a:ahLst/>
            <a:cxnLst/>
            <a:rect l="l" t="t" r="r" b="b"/>
            <a:pathLst>
              <a:path w="8869680">
                <a:moveTo>
                  <a:pt x="0" y="0"/>
                </a:moveTo>
                <a:lnTo>
                  <a:pt x="88694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950" y="3927475"/>
            <a:ext cx="0" cy="1303655"/>
          </a:xfrm>
          <a:custGeom>
            <a:avLst/>
            <a:gdLst/>
            <a:ahLst/>
            <a:cxnLst/>
            <a:rect l="l" t="t" r="r" b="b"/>
            <a:pathLst>
              <a:path h="1303654">
                <a:moveTo>
                  <a:pt x="0" y="0"/>
                </a:moveTo>
                <a:lnTo>
                  <a:pt x="0" y="13032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64676" y="3927475"/>
            <a:ext cx="0" cy="1303655"/>
          </a:xfrm>
          <a:custGeom>
            <a:avLst/>
            <a:gdLst/>
            <a:ahLst/>
            <a:cxnLst/>
            <a:rect l="l" t="t" r="r" b="b"/>
            <a:pathLst>
              <a:path h="1303654">
                <a:moveTo>
                  <a:pt x="0" y="0"/>
                </a:moveTo>
                <a:lnTo>
                  <a:pt x="0" y="13032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1600" y="3933825"/>
            <a:ext cx="8869680" cy="0"/>
          </a:xfrm>
          <a:custGeom>
            <a:avLst/>
            <a:gdLst/>
            <a:ahLst/>
            <a:cxnLst/>
            <a:rect l="l" t="t" r="r" b="b"/>
            <a:pathLst>
              <a:path w="8869680">
                <a:moveTo>
                  <a:pt x="0" y="0"/>
                </a:moveTo>
                <a:lnTo>
                  <a:pt x="88694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1600" y="5224398"/>
            <a:ext cx="8869680" cy="0"/>
          </a:xfrm>
          <a:custGeom>
            <a:avLst/>
            <a:gdLst/>
            <a:ahLst/>
            <a:cxnLst/>
            <a:rect l="l" t="t" r="r" b="b"/>
            <a:pathLst>
              <a:path w="8869680">
                <a:moveTo>
                  <a:pt x="0" y="0"/>
                </a:moveTo>
                <a:lnTo>
                  <a:pt x="886942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99247" y="5210555"/>
            <a:ext cx="119034" cy="460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60969" y="5229605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0"/>
                </a:moveTo>
                <a:lnTo>
                  <a:pt x="0" y="36036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18731" y="5551934"/>
            <a:ext cx="1179588" cy="1190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80454" y="5590794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10795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22719" y="5094732"/>
            <a:ext cx="310959" cy="556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23304" y="5229605"/>
            <a:ext cx="114300" cy="360680"/>
          </a:xfrm>
          <a:custGeom>
            <a:avLst/>
            <a:gdLst/>
            <a:ahLst/>
            <a:cxnLst/>
            <a:rect l="l" t="t" r="r" b="b"/>
            <a:pathLst>
              <a:path w="114300" h="360679">
                <a:moveTo>
                  <a:pt x="76200" y="95250"/>
                </a:moveTo>
                <a:lnTo>
                  <a:pt x="38100" y="95250"/>
                </a:lnTo>
                <a:lnTo>
                  <a:pt x="38100" y="360362"/>
                </a:lnTo>
                <a:lnTo>
                  <a:pt x="76200" y="360362"/>
                </a:lnTo>
                <a:lnTo>
                  <a:pt x="76200" y="95250"/>
                </a:lnTo>
                <a:close/>
              </a:path>
              <a:path w="114300" h="36067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6067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97879" y="5210555"/>
            <a:ext cx="119034" cy="460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59602" y="5229605"/>
            <a:ext cx="0" cy="360680"/>
          </a:xfrm>
          <a:custGeom>
            <a:avLst/>
            <a:gdLst/>
            <a:ahLst/>
            <a:cxnLst/>
            <a:rect l="l" t="t" r="r" b="b"/>
            <a:pathLst>
              <a:path h="360679">
                <a:moveTo>
                  <a:pt x="0" y="0"/>
                </a:moveTo>
                <a:lnTo>
                  <a:pt x="0" y="360362"/>
                </a:lnTo>
              </a:path>
            </a:pathLst>
          </a:custGeom>
          <a:ln w="38100">
            <a:solidFill>
              <a:srgbClr val="2C2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02791" y="5551934"/>
            <a:ext cx="4995672" cy="1190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64513" y="5590794"/>
            <a:ext cx="4895850" cy="0"/>
          </a:xfrm>
          <a:custGeom>
            <a:avLst/>
            <a:gdLst/>
            <a:ahLst/>
            <a:cxnLst/>
            <a:rect l="l" t="t" r="r" b="b"/>
            <a:pathLst>
              <a:path w="4895850">
                <a:moveTo>
                  <a:pt x="489585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2C2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6780" y="5094732"/>
            <a:ext cx="310959" cy="556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07363" y="5229605"/>
            <a:ext cx="114300" cy="360680"/>
          </a:xfrm>
          <a:custGeom>
            <a:avLst/>
            <a:gdLst/>
            <a:ahLst/>
            <a:cxnLst/>
            <a:rect l="l" t="t" r="r" b="b"/>
            <a:pathLst>
              <a:path w="114300" h="360679">
                <a:moveTo>
                  <a:pt x="76200" y="95250"/>
                </a:moveTo>
                <a:lnTo>
                  <a:pt x="38100" y="95250"/>
                </a:lnTo>
                <a:lnTo>
                  <a:pt x="38100" y="360362"/>
                </a:lnTo>
                <a:lnTo>
                  <a:pt x="76200" y="360362"/>
                </a:lnTo>
                <a:lnTo>
                  <a:pt x="76200" y="95250"/>
                </a:lnTo>
                <a:close/>
              </a:path>
              <a:path w="114300" h="360679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60679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2C2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503044" y="5616346"/>
            <a:ext cx="3947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C2CB8"/>
                </a:solidFill>
                <a:latin typeface="Times New Roman"/>
                <a:cs typeface="Times New Roman"/>
              </a:rPr>
              <a:t>CodProjeto é funcionalmente dependente  de</a:t>
            </a:r>
            <a:r>
              <a:rPr sz="1800" spc="-10" dirty="0">
                <a:solidFill>
                  <a:srgbClr val="2C2CB8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C2CB8"/>
                </a:solidFill>
                <a:latin typeface="Times New Roman"/>
                <a:cs typeface="Times New Roman"/>
              </a:rPr>
              <a:t>CodEmpregado.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79435" y="3541750"/>
            <a:ext cx="119034" cy="4587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41157" y="3560826"/>
            <a:ext cx="0" cy="358775"/>
          </a:xfrm>
          <a:custGeom>
            <a:avLst/>
            <a:gdLst/>
            <a:ahLst/>
            <a:cxnLst/>
            <a:rect l="l" t="t" r="r" b="b"/>
            <a:pathLst>
              <a:path h="358775">
                <a:moveTo>
                  <a:pt x="0" y="0"/>
                </a:moveTo>
                <a:lnTo>
                  <a:pt x="0" y="358775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78863" y="3535644"/>
            <a:ext cx="6201155" cy="1190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40585" y="3574541"/>
            <a:ext cx="6101080" cy="0"/>
          </a:xfrm>
          <a:custGeom>
            <a:avLst/>
            <a:gdLst/>
            <a:ahLst/>
            <a:cxnLst/>
            <a:rect l="l" t="t" r="r" b="b"/>
            <a:pathLst>
              <a:path w="6101080">
                <a:moveTo>
                  <a:pt x="6100698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82852" y="3555517"/>
            <a:ext cx="310959" cy="5562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83436" y="3574541"/>
            <a:ext cx="114300" cy="360680"/>
          </a:xfrm>
          <a:custGeom>
            <a:avLst/>
            <a:gdLst/>
            <a:ahLst/>
            <a:cxnLst/>
            <a:rect l="l" t="t" r="r" b="b"/>
            <a:pathLst>
              <a:path w="114300" h="360679">
                <a:moveTo>
                  <a:pt x="76200" y="0"/>
                </a:moveTo>
                <a:lnTo>
                  <a:pt x="38100" y="0"/>
                </a:lnTo>
                <a:lnTo>
                  <a:pt x="38100" y="152400"/>
                </a:lnTo>
                <a:lnTo>
                  <a:pt x="76200" y="152400"/>
                </a:lnTo>
                <a:lnTo>
                  <a:pt x="76200" y="0"/>
                </a:lnTo>
                <a:close/>
              </a:path>
              <a:path w="114300" h="360679">
                <a:moveTo>
                  <a:pt x="114300" y="245999"/>
                </a:moveTo>
                <a:lnTo>
                  <a:pt x="0" y="245999"/>
                </a:lnTo>
                <a:lnTo>
                  <a:pt x="57150" y="360299"/>
                </a:lnTo>
                <a:lnTo>
                  <a:pt x="114300" y="2459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07950" y="3574541"/>
          <a:ext cx="8166732" cy="1649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/>
                <a:gridCol w="1944370"/>
                <a:gridCol w="1656079"/>
                <a:gridCol w="1440179"/>
                <a:gridCol w="1325879"/>
              </a:tblGrid>
              <a:tr h="359283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EMP_PROJ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49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NumEmpregado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NomeEmpregado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DataAdmissao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CodProjeto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DataProjeto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  <a:tr h="32524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E1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Fulano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01/2012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P1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03/2013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252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E2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Ciclano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12/2013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P3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01/2014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  <a:tr h="3251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E3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Beltrano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04/2014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P2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05/2014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82092" y="652398"/>
            <a:ext cx="8986520" cy="2886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terceira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forma normal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baseada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conceito  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dependência</a:t>
            </a:r>
            <a:r>
              <a:rPr sz="2800" i="1" spc="5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transitiva.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  <a:tab pos="1632585" algn="l"/>
                <a:tab pos="2482850" algn="l"/>
                <a:tab pos="4785995" algn="l"/>
                <a:tab pos="5411470" algn="l"/>
                <a:tab pos="6703695" algn="l"/>
                <a:tab pos="876173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Vim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q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Dat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Projet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bel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EMP_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J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dependente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transitivo de</a:t>
            </a:r>
            <a:r>
              <a:rPr sz="2800" i="1" spc="7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NumEmpregado.</a:t>
            </a:r>
            <a:endParaRPr sz="2800">
              <a:latin typeface="Verdana"/>
              <a:cs typeface="Verdana"/>
            </a:endParaRPr>
          </a:p>
          <a:p>
            <a:pPr marL="19050" algn="ctr">
              <a:lnSpc>
                <a:spcPct val="100000"/>
              </a:lnSpc>
              <a:spcBef>
                <a:spcPts val="2225"/>
              </a:spcBef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DataProjeto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é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dependente transitivo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NumEmpregado.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71005" y="5617870"/>
            <a:ext cx="27946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DataProjeto é funcionalmente </a:t>
            </a:r>
            <a:r>
              <a:rPr sz="1600" dirty="0">
                <a:latin typeface="Times New Roman"/>
                <a:cs typeface="Times New Roman"/>
              </a:rPr>
              <a:t>de  CodProjeto.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057" y="0"/>
            <a:ext cx="6498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Terceira forma normal –</a:t>
            </a:r>
            <a:r>
              <a:rPr spc="-10" dirty="0"/>
              <a:t> </a:t>
            </a:r>
            <a:r>
              <a:rPr spc="-5" dirty="0"/>
              <a:t>3FN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2092" y="652398"/>
            <a:ext cx="8986520" cy="463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tabela está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3FN se ele estiver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2FN e  nenhum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atributo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é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dependente transitivamente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qualquer chave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</a:t>
            </a:r>
            <a:r>
              <a:rPr sz="2800" i="1" spc="1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tabela.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tabela está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2FN,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pois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há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dependência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parcial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nenhum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sobre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19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chave.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Porém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ela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está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3FN, pois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DataProjeto é  dependente transitivo de NumEmpregado via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CodProjeto.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6498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Terceira forma normal –</a:t>
            </a:r>
            <a:r>
              <a:rPr spc="-10" dirty="0"/>
              <a:t> </a:t>
            </a:r>
            <a:r>
              <a:rPr spc="-5" dirty="0"/>
              <a:t>3FN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92" y="652398"/>
            <a:ext cx="89858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  <a:tab pos="2032000" algn="l"/>
                <a:tab pos="4188460" algn="l"/>
                <a:tab pos="63119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-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rma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l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iz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_PROJ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deco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ndo</a:t>
            </a:r>
            <a:r>
              <a:rPr sz="2800" i="1" spc="10" dirty="0">
                <a:solidFill>
                  <a:srgbClr val="5F5F5F"/>
                </a:solidFill>
                <a:latin typeface="Verdana"/>
                <a:cs typeface="Verdana"/>
              </a:rPr>
              <a:t>-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 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duas tabelas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na</a:t>
            </a:r>
            <a:r>
              <a:rPr sz="2800" i="1" spc="8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3FN.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504" y="2235707"/>
            <a:ext cx="6928104" cy="1415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225" y="2277617"/>
            <a:ext cx="6809740" cy="1297305"/>
          </a:xfrm>
          <a:custGeom>
            <a:avLst/>
            <a:gdLst/>
            <a:ahLst/>
            <a:cxnLst/>
            <a:rect l="l" t="t" r="r" b="b"/>
            <a:pathLst>
              <a:path w="6809740" h="1297304">
                <a:moveTo>
                  <a:pt x="0" y="1296924"/>
                </a:moveTo>
                <a:lnTo>
                  <a:pt x="6809232" y="1296924"/>
                </a:lnTo>
                <a:lnTo>
                  <a:pt x="6809232" y="0"/>
                </a:lnTo>
                <a:lnTo>
                  <a:pt x="0" y="0"/>
                </a:lnTo>
                <a:lnTo>
                  <a:pt x="0" y="1296924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0987" y="2270125"/>
          <a:ext cx="6842123" cy="1290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25"/>
                <a:gridCol w="1944370"/>
                <a:gridCol w="1656714"/>
                <a:gridCol w="1440814"/>
              </a:tblGrid>
              <a:tr h="314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NumEmpregado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NomeEmpregado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DataAdmissao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CodProjeto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52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E1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Fulano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01/2012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P1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252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E2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Ciclano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12/2013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P3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E3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Beltrano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04/2014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P2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85063" y="1941957"/>
            <a:ext cx="1247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</a:t>
            </a:r>
            <a:r>
              <a:rPr sz="1800" b="1" spc="5" dirty="0">
                <a:latin typeface="Times New Roman"/>
                <a:cs typeface="Times New Roman"/>
              </a:rPr>
              <a:t>MP</a:t>
            </a:r>
            <a:r>
              <a:rPr sz="1800" b="1" dirty="0">
                <a:latin typeface="Times New Roman"/>
                <a:cs typeface="Times New Roman"/>
              </a:rPr>
              <a:t>_</a:t>
            </a:r>
            <a:r>
              <a:rPr sz="1800" b="1" spc="5" dirty="0">
                <a:latin typeface="Times New Roman"/>
                <a:cs typeface="Times New Roman"/>
              </a:rPr>
              <a:t>P</a:t>
            </a:r>
            <a:r>
              <a:rPr sz="1800" b="1" dirty="0">
                <a:latin typeface="Times New Roman"/>
                <a:cs typeface="Times New Roman"/>
              </a:rPr>
              <a:t>ROJ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196" y="4108703"/>
            <a:ext cx="3578352" cy="1414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918" y="4150614"/>
            <a:ext cx="3459479" cy="1295400"/>
          </a:xfrm>
          <a:custGeom>
            <a:avLst/>
            <a:gdLst/>
            <a:ahLst/>
            <a:cxnLst/>
            <a:rect l="l" t="t" r="r" b="b"/>
            <a:pathLst>
              <a:path w="3459479" h="1295400">
                <a:moveTo>
                  <a:pt x="0" y="1295400"/>
                </a:moveTo>
                <a:lnTo>
                  <a:pt x="3459479" y="1295400"/>
                </a:lnTo>
                <a:lnTo>
                  <a:pt x="3459479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1600" y="4143375"/>
          <a:ext cx="3456304" cy="12905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2016124"/>
              </a:tblGrid>
              <a:tr h="3149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CodProjeto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DataProjeto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524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P1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03/2013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2524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P3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01/2014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251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5" dirty="0">
                          <a:latin typeface="Verdana"/>
                          <a:cs typeface="Verdana"/>
                        </a:rPr>
                        <a:t>P2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05/2014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205841" y="3815588"/>
            <a:ext cx="1101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PROJE</a:t>
            </a:r>
            <a:r>
              <a:rPr sz="1800" b="1" spc="-35" dirty="0">
                <a:latin typeface="Times New Roman"/>
                <a:cs typeface="Times New Roman"/>
              </a:rPr>
              <a:t>T</a:t>
            </a:r>
            <a:r>
              <a:rPr sz="1800" b="1" spc="-5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6520" cy="4341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Objetivo: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Obter relações que não sofram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de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determinadas anomalias que prejudicam 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manutenção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integridade dos</a:t>
            </a:r>
            <a:r>
              <a:rPr sz="2800" i="1" spc="14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dados.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Método: Refinamento das relações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através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da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sua composição sem prejuízo das informações  contidas nas</a:t>
            </a:r>
            <a:r>
              <a:rPr sz="2800" i="1" spc="7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mesmas.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F5F5F"/>
              </a:buClr>
              <a:buFont typeface="Verdana"/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Avalia-se a qualidade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de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uma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pelo seu  grau de</a:t>
            </a:r>
            <a:r>
              <a:rPr sz="2800" i="1" spc="2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normalização.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3200400" y="0"/>
            <a:ext cx="2465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0"/>
            <a:ext cx="6521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Primeira forma </a:t>
            </a:r>
            <a:r>
              <a:rPr spc="-5" dirty="0"/>
              <a:t>normal –</a:t>
            </a:r>
            <a:r>
              <a:rPr spc="40" dirty="0"/>
              <a:t> </a:t>
            </a:r>
            <a:r>
              <a:rPr spc="-5" dirty="0"/>
              <a:t>1FN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724027"/>
            <a:ext cx="8986520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 primeiro passo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normalização é</a:t>
            </a:r>
            <a:r>
              <a:rPr sz="2800" i="1" spc="844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 transformação do esquema de tabela não  normalizada 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um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esquema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relacional 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na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primeira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forma normal</a:t>
            </a:r>
            <a:r>
              <a:rPr sz="2800" i="1" spc="105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(1FN).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F5F5F"/>
              </a:buClr>
              <a:buFont typeface="Verdana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355600" algn="l"/>
                <a:tab pos="1370330" algn="l"/>
                <a:tab pos="2664460" algn="l"/>
                <a:tab pos="3611245" algn="l"/>
                <a:tab pos="4365625" algn="l"/>
                <a:tab pos="5259070" algn="l"/>
                <a:tab pos="5850255" algn="l"/>
                <a:tab pos="7025640" algn="l"/>
                <a:tab pos="762127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bel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stá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1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FN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d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c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lu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" y="3454984"/>
            <a:ext cx="67665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63620" algn="l"/>
                <a:tab pos="548005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correspondentes	contém	apenas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5786" y="3882390"/>
            <a:ext cx="39046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2480" marR="5080" indent="-780415">
              <a:lnSpc>
                <a:spcPct val="100000"/>
              </a:lnSpc>
              <a:spcBef>
                <a:spcPts val="95"/>
              </a:spcBef>
              <a:tabLst>
                <a:tab pos="1265555" algn="l"/>
                <a:tab pos="2312035" algn="l"/>
                <a:tab pos="367982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seja,	não	permite  co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m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p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to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	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0073" y="3454984"/>
            <a:ext cx="161607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03530" algn="r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valo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r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es  a</a:t>
            </a:r>
            <a:r>
              <a:rPr sz="2800" i="1" spc="-1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ribu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t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os</a:t>
            </a:r>
            <a:endParaRPr sz="2800">
              <a:latin typeface="Verdana"/>
              <a:cs typeface="Verdana"/>
            </a:endParaRPr>
          </a:p>
          <a:p>
            <a:pPr marR="7620" algn="r">
              <a:lnSpc>
                <a:spcPct val="100000"/>
              </a:lnSpc>
              <a:spcBef>
                <a:spcPts val="5"/>
              </a:spcBef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</a:t>
            </a:r>
            <a:r>
              <a:rPr sz="2800" i="1" spc="5" dirty="0">
                <a:solidFill>
                  <a:srgbClr val="5F5F5F"/>
                </a:solidFill>
                <a:latin typeface="Verdana"/>
                <a:cs typeface="Verdana"/>
              </a:rPr>
              <a:t>u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" y="3882390"/>
            <a:ext cx="27838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132965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atômicos,	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ou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multivalor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ad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os,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combinações.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-28755"/>
            <a:ext cx="6521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Primeira forma </a:t>
            </a:r>
            <a:r>
              <a:rPr spc="-5" dirty="0"/>
              <a:t>normal –</a:t>
            </a:r>
            <a:r>
              <a:rPr spc="40" dirty="0"/>
              <a:t> </a:t>
            </a:r>
            <a:r>
              <a:rPr spc="-5" dirty="0"/>
              <a:t>1FN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462017"/>
            <a:ext cx="8605520" cy="148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100"/>
              </a:spcBef>
            </a:pPr>
            <a:r>
              <a:rPr sz="2000" i="1" spc="-30" dirty="0">
                <a:latin typeface="Times New Roman"/>
                <a:cs typeface="Times New Roman"/>
              </a:rPr>
              <a:t>Tabela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desnormalizada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Devemos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passar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tabela para primeira forma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normal.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" y="1226819"/>
            <a:ext cx="8758428" cy="3217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222" y="1268730"/>
            <a:ext cx="8639810" cy="3098800"/>
          </a:xfrm>
          <a:custGeom>
            <a:avLst/>
            <a:gdLst/>
            <a:ahLst/>
            <a:cxnLst/>
            <a:rect l="l" t="t" r="r" b="b"/>
            <a:pathLst>
              <a:path w="8639810" h="3098800">
                <a:moveTo>
                  <a:pt x="0" y="3098292"/>
                </a:moveTo>
                <a:lnTo>
                  <a:pt x="8639556" y="3098292"/>
                </a:lnTo>
                <a:lnTo>
                  <a:pt x="8639556" y="0"/>
                </a:lnTo>
                <a:lnTo>
                  <a:pt x="0" y="0"/>
                </a:lnTo>
                <a:lnTo>
                  <a:pt x="0" y="3098292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4475" y="1262125"/>
          <a:ext cx="8639174" cy="3109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7235"/>
                <a:gridCol w="1232535"/>
                <a:gridCol w="3239770"/>
                <a:gridCol w="2159634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codCliente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Nome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Endereço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Telefone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147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123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Fulano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020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Rua das Flores,</a:t>
                      </a:r>
                      <a:r>
                        <a:rPr sz="18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31 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Estrela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Sul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36033-520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3215-4678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9955-5456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9146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234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Beltrano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997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Rua 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Tenente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Veloso,</a:t>
                      </a:r>
                      <a:r>
                        <a:rPr sz="18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550 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Mariano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Procópio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36052-240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3236-3030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8877-2022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146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345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Ciclano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Rua Joaquim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Reis,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15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São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Mateus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33036-100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3232-3232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9112-1213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58267" y="862329"/>
            <a:ext cx="1053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CL</a:t>
            </a:r>
            <a:r>
              <a:rPr sz="1800" b="1" spc="-15" dirty="0">
                <a:latin typeface="Times New Roman"/>
                <a:cs typeface="Times New Roman"/>
              </a:rPr>
              <a:t>I</a:t>
            </a:r>
            <a:r>
              <a:rPr sz="1800" b="1" spc="-5" dirty="0">
                <a:latin typeface="Times New Roman"/>
                <a:cs typeface="Times New Roman"/>
              </a:rPr>
              <a:t>ENTE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411" y="2956560"/>
            <a:ext cx="8761476" cy="3214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134" y="2998470"/>
            <a:ext cx="8642985" cy="3095625"/>
          </a:xfrm>
          <a:custGeom>
            <a:avLst/>
            <a:gdLst/>
            <a:ahLst/>
            <a:cxnLst/>
            <a:rect l="l" t="t" r="r" b="b"/>
            <a:pathLst>
              <a:path w="8642985" h="3095625">
                <a:moveTo>
                  <a:pt x="0" y="3095243"/>
                </a:moveTo>
                <a:lnTo>
                  <a:pt x="8642604" y="3095243"/>
                </a:lnTo>
                <a:lnTo>
                  <a:pt x="8642604" y="0"/>
                </a:lnTo>
                <a:lnTo>
                  <a:pt x="0" y="0"/>
                </a:lnTo>
                <a:lnTo>
                  <a:pt x="0" y="3095243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7500" y="2990850"/>
          <a:ext cx="8639174" cy="31086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7235"/>
                <a:gridCol w="1232535"/>
                <a:gridCol w="3239770"/>
                <a:gridCol w="2159634"/>
              </a:tblGrid>
              <a:tr h="3656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codCliente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Nome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Endereço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Telefone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123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Fulano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994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Rua das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Flores,</a:t>
                      </a:r>
                      <a:r>
                        <a:rPr sz="18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31 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Estrela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Sul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36033-520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3215-4678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9955-5456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9142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234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Beltrano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997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Rua 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Tenente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Veloso,</a:t>
                      </a:r>
                      <a:r>
                        <a:rPr sz="18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550 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Mariano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Procópio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36052-240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3236-3030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8877-2022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143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345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Ciclano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Rua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Joaquim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Reis,</a:t>
                      </a:r>
                      <a:r>
                        <a:rPr sz="18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15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São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Mateus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33036-100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3232-3232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9112-1213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6521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Primeira forma </a:t>
            </a:r>
            <a:r>
              <a:rPr spc="-5" dirty="0"/>
              <a:t>normal –</a:t>
            </a:r>
            <a:r>
              <a:rPr spc="40" dirty="0"/>
              <a:t> </a:t>
            </a:r>
            <a:r>
              <a:rPr spc="-5" dirty="0"/>
              <a:t>1FN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724027"/>
            <a:ext cx="898842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 primeira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forma normal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só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permite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atributos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simples,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logo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devemos verificar se todos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atributos e checar se eles são</a:t>
            </a:r>
            <a:r>
              <a:rPr sz="2800" i="1" spc="9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simples.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590" y="2591561"/>
            <a:ext cx="1053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CL</a:t>
            </a:r>
            <a:r>
              <a:rPr sz="1800" b="1" spc="-15" dirty="0">
                <a:latin typeface="Times New Roman"/>
                <a:cs typeface="Times New Roman"/>
              </a:rPr>
              <a:t>I</a:t>
            </a:r>
            <a:r>
              <a:rPr sz="1800" b="1" spc="-5" dirty="0">
                <a:latin typeface="Times New Roman"/>
                <a:cs typeface="Times New Roman"/>
              </a:rPr>
              <a:t>ENTE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3099816"/>
            <a:ext cx="8761476" cy="3215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6981" y="3141726"/>
            <a:ext cx="8642985" cy="3096895"/>
          </a:xfrm>
          <a:custGeom>
            <a:avLst/>
            <a:gdLst/>
            <a:ahLst/>
            <a:cxnLst/>
            <a:rect l="l" t="t" r="r" b="b"/>
            <a:pathLst>
              <a:path w="8642985" h="3096895">
                <a:moveTo>
                  <a:pt x="0" y="3096768"/>
                </a:moveTo>
                <a:lnTo>
                  <a:pt x="8642604" y="3096768"/>
                </a:lnTo>
                <a:lnTo>
                  <a:pt x="8642604" y="0"/>
                </a:lnTo>
                <a:lnTo>
                  <a:pt x="0" y="0"/>
                </a:lnTo>
                <a:lnTo>
                  <a:pt x="0" y="3096768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4475" y="3135376"/>
          <a:ext cx="8639174" cy="3108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7235"/>
                <a:gridCol w="1232535"/>
                <a:gridCol w="3239770"/>
                <a:gridCol w="2159634"/>
              </a:tblGrid>
              <a:tr h="3656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codCliente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Nome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Endereço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b="1" dirty="0">
                          <a:latin typeface="Verdana"/>
                          <a:cs typeface="Verdana"/>
                        </a:rPr>
                        <a:t>Telefone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142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123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Fulano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020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Rua das Flores,</a:t>
                      </a:r>
                      <a:r>
                        <a:rPr sz="18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31 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Estrela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Sul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36033-520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3215-4678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9955-5456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234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Beltrano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997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Rua 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Tenente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Veloso,</a:t>
                      </a:r>
                      <a:r>
                        <a:rPr sz="18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550 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Mariano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Procópio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36052-240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3236-3030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8877-2022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142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345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Ciclano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648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Rua Joaquim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Reis,</a:t>
                      </a:r>
                      <a:r>
                        <a:rPr sz="18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15 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São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Mateus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33036-100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3232-3232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9112-1213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7800" y="0"/>
            <a:ext cx="6521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Primeira forma </a:t>
            </a:r>
            <a:r>
              <a:rPr spc="-5" dirty="0"/>
              <a:t>normal –</a:t>
            </a:r>
            <a:r>
              <a:rPr spc="40" dirty="0"/>
              <a:t> </a:t>
            </a:r>
            <a:r>
              <a:rPr spc="-5" dirty="0"/>
              <a:t>1FN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724027"/>
            <a:ext cx="898652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Vemos que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os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clientes possuem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Rua, CEP</a:t>
            </a:r>
            <a:r>
              <a:rPr sz="2800" i="1" spc="65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Bairro,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 essas informações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estão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na mesma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célula da tabela,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logo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ela não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está  </a:t>
            </a:r>
            <a:r>
              <a:rPr sz="2800" i="1" spc="-10" dirty="0">
                <a:solidFill>
                  <a:srgbClr val="5F5F5F"/>
                </a:solidFill>
                <a:latin typeface="Verdana"/>
                <a:cs typeface="Verdana"/>
              </a:rPr>
              <a:t>na </a:t>
            </a:r>
            <a:r>
              <a:rPr sz="2800" b="1" i="1" spc="-5" dirty="0">
                <a:solidFill>
                  <a:srgbClr val="5F5F5F"/>
                </a:solidFill>
                <a:latin typeface="Verdana"/>
                <a:cs typeface="Verdana"/>
              </a:rPr>
              <a:t>primeira </a:t>
            </a:r>
            <a:r>
              <a:rPr sz="2800" b="1" i="1" spc="-10" dirty="0">
                <a:solidFill>
                  <a:srgbClr val="5F5F5F"/>
                </a:solidFill>
                <a:latin typeface="Verdana"/>
                <a:cs typeface="Verdana"/>
              </a:rPr>
              <a:t>forma</a:t>
            </a:r>
            <a:r>
              <a:rPr sz="2800" b="1" i="1" spc="8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b="1" i="1" spc="-5" dirty="0">
                <a:solidFill>
                  <a:srgbClr val="5F5F5F"/>
                </a:solidFill>
                <a:latin typeface="Verdana"/>
                <a:cs typeface="Verdana"/>
              </a:rPr>
              <a:t>normal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267" y="2733878"/>
            <a:ext cx="1053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C</a:t>
            </a:r>
            <a:r>
              <a:rPr sz="1800" b="1" spc="-10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I</a:t>
            </a:r>
            <a:r>
              <a:rPr sz="1800" b="1" spc="-10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-10" dirty="0">
                <a:latin typeface="Times New Roman"/>
                <a:cs typeface="Times New Roman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871" y="2727960"/>
            <a:ext cx="8974836" cy="2147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0594" y="2769870"/>
            <a:ext cx="8856345" cy="2028825"/>
          </a:xfrm>
          <a:custGeom>
            <a:avLst/>
            <a:gdLst/>
            <a:ahLst/>
            <a:cxnLst/>
            <a:rect l="l" t="t" r="r" b="b"/>
            <a:pathLst>
              <a:path w="8856345" h="2028825">
                <a:moveTo>
                  <a:pt x="0" y="2028443"/>
                </a:moveTo>
                <a:lnTo>
                  <a:pt x="8855964" y="2028443"/>
                </a:lnTo>
                <a:lnTo>
                  <a:pt x="8855964" y="0"/>
                </a:lnTo>
                <a:lnTo>
                  <a:pt x="0" y="0"/>
                </a:lnTo>
                <a:lnTo>
                  <a:pt x="0" y="2028443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037" y="2774950"/>
          <a:ext cx="8856975" cy="2072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/>
                <a:gridCol w="1080134"/>
                <a:gridCol w="1944369"/>
                <a:gridCol w="1440179"/>
                <a:gridCol w="1440179"/>
                <a:gridCol w="1511934"/>
              </a:tblGrid>
              <a:tr h="3351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</a:rPr>
                        <a:t>codCliente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Nome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Rua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Bairro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CEP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Telefone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789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123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Fulano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81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Rua das Flores, 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31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Estrela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Sul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36033-520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3215-4678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9955-5456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5788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234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Beltrano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816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Rua</a:t>
                      </a:r>
                      <a:r>
                        <a:rPr sz="1600" spc="-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30" dirty="0">
                          <a:latin typeface="Verdana"/>
                          <a:cs typeface="Verdana"/>
                        </a:rPr>
                        <a:t>Tenente  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Veloso,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550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756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Mariano 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Procópio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36052-240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3236-3030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8877-2022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240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345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Ciclano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Rua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 Joaquim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ts val="1755"/>
                        </a:lnSpc>
                      </a:pPr>
                      <a:r>
                        <a:rPr sz="1600" spc="-15" dirty="0">
                          <a:latin typeface="Verdana"/>
                          <a:cs typeface="Verdana"/>
                        </a:rPr>
                        <a:t>Reis,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15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São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Mateus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33036-100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3232-3232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92075">
                        <a:lnSpc>
                          <a:spcPts val="1755"/>
                        </a:lnSpc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9112-1213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549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8041" y="0"/>
            <a:ext cx="6521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Primeira forma </a:t>
            </a:r>
            <a:r>
              <a:rPr spc="-5" dirty="0"/>
              <a:t>normal –</a:t>
            </a:r>
            <a:r>
              <a:rPr spc="40" dirty="0"/>
              <a:t> </a:t>
            </a:r>
            <a:r>
              <a:rPr spc="-5" dirty="0"/>
              <a:t>1FN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724027"/>
            <a:ext cx="89865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Para normalizar, deveremos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colocar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cada  informação em uma coluna diferente, como </a:t>
            </a:r>
            <a:r>
              <a:rPr sz="2800" i="1" dirty="0">
                <a:solidFill>
                  <a:srgbClr val="5F5F5F"/>
                </a:solidFill>
                <a:latin typeface="Verdana"/>
                <a:cs typeface="Verdana"/>
              </a:rPr>
              <a:t>no 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exemplo a</a:t>
            </a:r>
            <a:r>
              <a:rPr sz="2800" i="1" spc="20" dirty="0">
                <a:solidFill>
                  <a:srgbClr val="5F5F5F"/>
                </a:solidFill>
                <a:latin typeface="Verdana"/>
                <a:cs typeface="Verdana"/>
              </a:rPr>
              <a:t> </a:t>
            </a:r>
            <a:r>
              <a:rPr sz="2800" i="1" spc="-5" dirty="0">
                <a:solidFill>
                  <a:srgbClr val="5F5F5F"/>
                </a:solidFill>
                <a:latin typeface="Verdana"/>
                <a:cs typeface="Verdana"/>
              </a:rPr>
              <a:t>seguir: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639" y="2375408"/>
            <a:ext cx="1053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CL</a:t>
            </a:r>
            <a:r>
              <a:rPr sz="1800" b="1" spc="-15" dirty="0">
                <a:latin typeface="Times New Roman"/>
                <a:cs typeface="Times New Roman"/>
              </a:rPr>
              <a:t>I</a:t>
            </a:r>
            <a:r>
              <a:rPr sz="1800" b="1" spc="-5" dirty="0">
                <a:latin typeface="Times New Roman"/>
                <a:cs typeface="Times New Roman"/>
              </a:rPr>
              <a:t>ENTE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1859</Words>
  <Application>Microsoft Office PowerPoint</Application>
  <PresentationFormat>Apresentação na tela (4:3)</PresentationFormat>
  <Paragraphs>752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Office Theme</vt:lpstr>
      <vt:lpstr>Apresentação do PowerPoint</vt:lpstr>
      <vt:lpstr>Introdução</vt:lpstr>
      <vt:lpstr>Apresentação do PowerPoint</vt:lpstr>
      <vt:lpstr>Introdução</vt:lpstr>
      <vt:lpstr>Primeira forma normal – 1FN</vt:lpstr>
      <vt:lpstr>Primeira forma normal – 1FN</vt:lpstr>
      <vt:lpstr>Primeira forma normal – 1FN</vt:lpstr>
      <vt:lpstr>Primeira forma normal – 1FN</vt:lpstr>
      <vt:lpstr>Primeira forma normal – 1FN</vt:lpstr>
      <vt:lpstr>Primeira forma normal – 1FN</vt:lpstr>
      <vt:lpstr>Primeira forma normal – 1FN</vt:lpstr>
      <vt:lpstr>Dependência Funcional</vt:lpstr>
      <vt:lpstr>Dependência Funcional</vt:lpstr>
      <vt:lpstr>Dependência Funcional</vt:lpstr>
      <vt:lpstr>Dependência Funcional</vt:lpstr>
      <vt:lpstr>Dependência Funcional</vt:lpstr>
      <vt:lpstr>Dependência Funcional Total</vt:lpstr>
      <vt:lpstr>Dependência Funcional Parcial</vt:lpstr>
      <vt:lpstr>Dependência Funcional Parcial</vt:lpstr>
      <vt:lpstr>Dependência Funcional Parcial</vt:lpstr>
      <vt:lpstr>Dependência Funcional Transitiva</vt:lpstr>
      <vt:lpstr>Dependência Funcional Transitiva</vt:lpstr>
      <vt:lpstr>Dependência Funcional Transitiva</vt:lpstr>
      <vt:lpstr>Segunda forma normal – 2FN</vt:lpstr>
      <vt:lpstr>Segunda forma normal – 2FN</vt:lpstr>
      <vt:lpstr>Segunda forma normal – 2FN</vt:lpstr>
      <vt:lpstr>Segunda forma normal – 2FN</vt:lpstr>
      <vt:lpstr>Segunda forma normal – 2FN</vt:lpstr>
      <vt:lpstr>Segunda forma normal – 2FN</vt:lpstr>
      <vt:lpstr>Segunda forma normal – 2FN</vt:lpstr>
      <vt:lpstr>Terceira forma normal – 3FN</vt:lpstr>
      <vt:lpstr>Terceira forma normal – 3FN</vt:lpstr>
      <vt:lpstr>Terceira forma normal – 3FN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domínio médico-hospitalar</dc:title>
  <dc:creator>Marcelo Schots</dc:creator>
  <cp:lastModifiedBy>Lucas Santos</cp:lastModifiedBy>
  <cp:revision>4</cp:revision>
  <dcterms:created xsi:type="dcterms:W3CDTF">2021-01-12T23:08:13Z</dcterms:created>
  <dcterms:modified xsi:type="dcterms:W3CDTF">2021-01-14T22:04:22Z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2021-01-12T00:00:00Z</vt:filetime>
  </property>
</Properties>
</file>