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‹nº›</a:t>
            </a:fld>
            <a:endParaRPr spc="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‹nº›</a:t>
            </a:fld>
            <a:endParaRPr spc="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‹nº›</a:t>
            </a:fld>
            <a:endParaRPr spc="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55875" y="1484313"/>
            <a:ext cx="4752975" cy="475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‹nº›</a:t>
            </a:fld>
            <a:endParaRPr spc="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‹nº›</a:t>
            </a:fld>
            <a:endParaRPr spc="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1242" y="334486"/>
            <a:ext cx="70415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361757"/>
            <a:ext cx="8072120" cy="3176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3115" y="6290981"/>
            <a:ext cx="207009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‹nº›</a:t>
            </a:fld>
            <a:endParaRPr spc="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5930" y="1903932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/>
        </p:nvSpPr>
        <p:spPr>
          <a:xfrm>
            <a:off x="2521819" y="2567507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3400344"/>
            <a:ext cx="5492150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err="1" smtClean="0">
                <a:solidFill>
                  <a:srgbClr val="FFFFFF"/>
                </a:solidFill>
                <a:latin typeface="Carlito"/>
                <a:cs typeface="Carlito"/>
              </a:rPr>
              <a:t>Select</a:t>
            </a: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e operadores básicos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9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3" y="2500282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7350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57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de</a:t>
            </a:r>
            <a:r>
              <a:rPr spc="-60" dirty="0"/>
              <a:t> </a:t>
            </a:r>
            <a:r>
              <a:rPr spc="-5" dirty="0"/>
              <a:t>consulta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6011"/>
            <a:ext cx="8070215" cy="32829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 algn="just">
              <a:lnSpc>
                <a:spcPct val="99700"/>
              </a:lnSpc>
              <a:spcBef>
                <a:spcPts val="11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C1: Recuperar a data de nascimento e o  endereço do(s) funcionário(s) cujo nome seja  ‘João </a:t>
            </a:r>
            <a:r>
              <a:rPr sz="2800" spc="-5" dirty="0">
                <a:latin typeface="Arial"/>
                <a:cs typeface="Arial"/>
              </a:rPr>
              <a:t>B.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Silva’.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SELECT </a:t>
            </a:r>
            <a:r>
              <a:rPr sz="2400" spc="-5" dirty="0">
                <a:latin typeface="Arial"/>
                <a:cs typeface="Arial"/>
              </a:rPr>
              <a:t>datanasc,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endereco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85"/>
              </a:spcBef>
            </a:pPr>
            <a:r>
              <a:rPr sz="2400" b="1" spc="-5" dirty="0">
                <a:latin typeface="Arial"/>
                <a:cs typeface="Arial"/>
              </a:rPr>
              <a:t>FROM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funcionario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55"/>
              </a:spcBef>
            </a:pPr>
            <a:r>
              <a:rPr sz="2400" b="1" spc="-5" dirty="0"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pnome='João'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minicial='B' </a:t>
            </a:r>
            <a:r>
              <a:rPr sz="2400" b="1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unome='Silva';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987" y="4868862"/>
            <a:ext cx="7327900" cy="86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10</a:t>
            </a:fld>
            <a:endParaRPr spc="5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3468" y="370998"/>
            <a:ext cx="2058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11</a:t>
            </a:fld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6011"/>
            <a:ext cx="2590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071245" algn="l"/>
              </a:tabLst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c</a:t>
            </a:r>
            <a:r>
              <a:rPr sz="2800" spc="5" dirty="0">
                <a:latin typeface="Arial"/>
                <a:cs typeface="Arial"/>
              </a:rPr>
              <a:t>on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2012" y="1366011"/>
            <a:ext cx="5410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9920" algn="l"/>
                <a:tab pos="3727450" algn="l"/>
                <a:tab pos="5199380" algn="l"/>
              </a:tabLst>
            </a:pPr>
            <a:r>
              <a:rPr sz="2800" spc="5" dirty="0">
                <a:latin typeface="Arial"/>
                <a:cs typeface="Arial"/>
              </a:rPr>
              <a:t>an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er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5" dirty="0">
                <a:latin typeface="Arial"/>
                <a:cs typeface="Arial"/>
              </a:rPr>
              <a:t>ore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5" dirty="0">
                <a:latin typeface="Arial"/>
                <a:cs typeface="Arial"/>
              </a:rPr>
              <a:t>en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lv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m	</a:t>
            </a:r>
            <a:r>
              <a:rPr sz="2800" spc="5" dirty="0">
                <a:latin typeface="Arial"/>
                <a:cs typeface="Arial"/>
              </a:rPr>
              <a:t>apena</a:t>
            </a:r>
            <a:r>
              <a:rPr sz="2800" dirty="0">
                <a:latin typeface="Arial"/>
                <a:cs typeface="Arial"/>
              </a:rPr>
              <a:t>s	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789324"/>
            <a:ext cx="793432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60830" algn="l"/>
                <a:tab pos="4429125" algn="l"/>
                <a:tab pos="5837555" algn="l"/>
                <a:tab pos="6612890" algn="l"/>
              </a:tabLst>
            </a:pPr>
            <a:r>
              <a:rPr sz="2800" spc="5" dirty="0">
                <a:latin typeface="Arial"/>
                <a:cs typeface="Arial"/>
              </a:rPr>
              <a:t>re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ç</a:t>
            </a:r>
            <a:r>
              <a:rPr sz="2800" spc="5" dirty="0">
                <a:latin typeface="Arial"/>
                <a:cs typeface="Arial"/>
              </a:rPr>
              <a:t>ã</a:t>
            </a:r>
            <a:r>
              <a:rPr sz="2800" dirty="0">
                <a:latin typeface="Arial"/>
                <a:cs typeface="Arial"/>
              </a:rPr>
              <a:t>o	FUNC</a:t>
            </a:r>
            <a:r>
              <a:rPr sz="2800" spc="-5" dirty="0">
                <a:latin typeface="Arial"/>
                <a:cs typeface="Arial"/>
              </a:rPr>
              <a:t>IO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O	lis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ad</a:t>
            </a:r>
            <a:r>
              <a:rPr sz="2800" dirty="0">
                <a:latin typeface="Arial"/>
                <a:cs typeface="Arial"/>
              </a:rPr>
              <a:t>a	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a	cl</a:t>
            </a:r>
            <a:r>
              <a:rPr sz="2800" spc="5" dirty="0">
                <a:latin typeface="Arial"/>
                <a:cs typeface="Arial"/>
              </a:rPr>
              <a:t>áu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la  </a:t>
            </a:r>
            <a:r>
              <a:rPr sz="2800" spc="-5" dirty="0">
                <a:latin typeface="Arial"/>
                <a:cs typeface="Arial"/>
              </a:rPr>
              <a:t>FROM.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932324"/>
            <a:ext cx="552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484630" algn="l"/>
                <a:tab pos="3703954" algn="l"/>
              </a:tabLst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c</a:t>
            </a:r>
            <a:r>
              <a:rPr sz="2800" spc="5" dirty="0">
                <a:latin typeface="Arial"/>
                <a:cs typeface="Arial"/>
              </a:rPr>
              <a:t>on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s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ci</a:t>
            </a:r>
            <a:r>
              <a:rPr sz="2800" spc="5" dirty="0">
                <a:latin typeface="Arial"/>
                <a:cs typeface="Arial"/>
              </a:rPr>
              <a:t>ona</a:t>
            </a:r>
            <a:r>
              <a:rPr sz="2800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5858" y="2932324"/>
            <a:ext cx="2067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3630" algn="l"/>
              </a:tabLst>
            </a:pP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plas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3359913"/>
            <a:ext cx="7934325" cy="215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FUNCIONARIO </a:t>
            </a:r>
            <a:r>
              <a:rPr sz="2800" dirty="0">
                <a:latin typeface="Arial"/>
                <a:cs typeface="Arial"/>
              </a:rPr>
              <a:t>individuais que satisfazem a  condição da cláusula </a:t>
            </a:r>
            <a:r>
              <a:rPr sz="2800" spc="-5" dirty="0">
                <a:latin typeface="Arial"/>
                <a:cs typeface="Arial"/>
              </a:rPr>
              <a:t>WHERE, </a:t>
            </a:r>
            <a:r>
              <a:rPr sz="2800" dirty="0">
                <a:latin typeface="Arial"/>
                <a:cs typeface="Arial"/>
              </a:rPr>
              <a:t>depois projeta o  resultado nos atributos pnome, salario, datanasc  e endereco respectivamente listados na cláusula  </a:t>
            </a:r>
            <a:r>
              <a:rPr sz="2800" spc="-5" dirty="0">
                <a:latin typeface="Arial"/>
                <a:cs typeface="Arial"/>
              </a:rPr>
              <a:t>SELECT.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7956" y="370998"/>
            <a:ext cx="426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de</a:t>
            </a:r>
            <a:r>
              <a:rPr spc="-60" dirty="0"/>
              <a:t> </a:t>
            </a:r>
            <a:r>
              <a:rPr spc="-5" dirty="0"/>
              <a:t>consulta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6900" y="1620520"/>
            <a:ext cx="4200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3520" algn="l"/>
                <a:tab pos="2411730" algn="l"/>
                <a:tab pos="3735704" algn="l"/>
              </a:tabLst>
            </a:pP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10" dirty="0">
                <a:latin typeface="Arial"/>
                <a:cs typeface="Arial"/>
              </a:rPr>
              <a:t>do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s	C</a:t>
            </a:r>
            <a:r>
              <a:rPr sz="3200" spc="-5" dirty="0">
                <a:latin typeface="Arial"/>
                <a:cs typeface="Arial"/>
              </a:rPr>
              <a:t>pf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-5" dirty="0">
                <a:latin typeface="Arial"/>
                <a:cs typeface="Arial"/>
              </a:rPr>
              <a:t>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0520"/>
            <a:ext cx="3408045" cy="100456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70"/>
              </a:spcBef>
              <a:buChar char="•"/>
              <a:tabLst>
                <a:tab pos="354965" algn="l"/>
                <a:tab pos="355600" algn="l"/>
                <a:tab pos="1476375" algn="l"/>
              </a:tabLst>
            </a:pPr>
            <a:r>
              <a:rPr sz="3200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3</a:t>
            </a:r>
            <a:r>
              <a:rPr sz="3200" dirty="0">
                <a:latin typeface="Arial"/>
                <a:cs typeface="Arial"/>
              </a:rPr>
              <a:t>:	S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ci</a:t>
            </a:r>
            <a:r>
              <a:rPr sz="3200" spc="-5" dirty="0">
                <a:latin typeface="Arial"/>
                <a:cs typeface="Arial"/>
              </a:rPr>
              <a:t>ona</a:t>
            </a:r>
            <a:r>
              <a:rPr sz="3200" dirty="0">
                <a:latin typeface="Arial"/>
                <a:cs typeface="Arial"/>
              </a:rPr>
              <a:t>r  </a:t>
            </a:r>
            <a:r>
              <a:rPr sz="3200" spc="-5" dirty="0">
                <a:latin typeface="Arial"/>
                <a:cs typeface="Arial"/>
              </a:rPr>
              <a:t>FUNCIONARIO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924175"/>
            <a:ext cx="9144000" cy="249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12</a:t>
            </a:fld>
            <a:endParaRPr spc="5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2237" y="334486"/>
            <a:ext cx="426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de</a:t>
            </a:r>
            <a:r>
              <a:rPr spc="-60" dirty="0"/>
              <a:t> </a:t>
            </a:r>
            <a:r>
              <a:rPr spc="-5" dirty="0"/>
              <a:t>consulta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6900" y="1433195"/>
            <a:ext cx="4200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3520" algn="l"/>
                <a:tab pos="2411730" algn="l"/>
                <a:tab pos="3735704" algn="l"/>
              </a:tabLst>
            </a:pP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10" dirty="0">
                <a:latin typeface="Arial"/>
                <a:cs typeface="Arial"/>
              </a:rPr>
              <a:t>do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s	C</a:t>
            </a:r>
            <a:r>
              <a:rPr sz="3200" spc="-5" dirty="0">
                <a:latin typeface="Arial"/>
                <a:cs typeface="Arial"/>
              </a:rPr>
              <a:t>pf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-5" dirty="0">
                <a:latin typeface="Arial"/>
                <a:cs typeface="Arial"/>
              </a:rPr>
              <a:t>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33195"/>
            <a:ext cx="3408045" cy="22682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70"/>
              </a:spcBef>
              <a:buChar char="•"/>
              <a:tabLst>
                <a:tab pos="354965" algn="l"/>
                <a:tab pos="355600" algn="l"/>
                <a:tab pos="1476375" algn="l"/>
              </a:tabLst>
            </a:pPr>
            <a:r>
              <a:rPr sz="3200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3</a:t>
            </a:r>
            <a:r>
              <a:rPr sz="3200" dirty="0">
                <a:latin typeface="Arial"/>
                <a:cs typeface="Arial"/>
              </a:rPr>
              <a:t>:	S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ci</a:t>
            </a:r>
            <a:r>
              <a:rPr sz="3200" spc="-5" dirty="0">
                <a:latin typeface="Arial"/>
                <a:cs typeface="Arial"/>
              </a:rPr>
              <a:t>ona</a:t>
            </a:r>
            <a:r>
              <a:rPr sz="3200" dirty="0">
                <a:latin typeface="Arial"/>
                <a:cs typeface="Arial"/>
              </a:rPr>
              <a:t>r  </a:t>
            </a:r>
            <a:r>
              <a:rPr sz="3200" spc="-5" dirty="0">
                <a:latin typeface="Arial"/>
                <a:cs typeface="Arial"/>
              </a:rPr>
              <a:t>FUNCIONARIO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</a:pPr>
            <a:r>
              <a:rPr sz="2300" b="1" spc="-5" dirty="0">
                <a:latin typeface="Arial"/>
                <a:cs typeface="Arial"/>
              </a:rPr>
              <a:t>SELECT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cpf</a:t>
            </a:r>
            <a:endParaRPr sz="23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75"/>
              </a:spcBef>
            </a:pPr>
            <a:r>
              <a:rPr sz="2300" b="1" spc="-5" dirty="0">
                <a:latin typeface="Arial"/>
                <a:cs typeface="Arial"/>
              </a:rPr>
              <a:t>FROM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funcionario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62487" y="2457450"/>
            <a:ext cx="2808287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13</a:t>
            </a:fld>
            <a:endParaRPr spc="5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6356" y="334486"/>
            <a:ext cx="403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Uso </a:t>
            </a:r>
            <a:r>
              <a:rPr spc="-5" dirty="0"/>
              <a:t>do asterisco</a:t>
            </a:r>
            <a:r>
              <a:rPr spc="-65" dirty="0"/>
              <a:t> </a:t>
            </a:r>
            <a:r>
              <a:rPr spc="-5" dirty="0"/>
              <a:t>(*)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14</a:t>
            </a:fld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8071484" cy="100456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70"/>
              </a:spcBef>
              <a:buChar char="•"/>
              <a:tabLst>
                <a:tab pos="354965" algn="l"/>
                <a:tab pos="355600" algn="l"/>
                <a:tab pos="850265" algn="l"/>
                <a:tab pos="2653030" algn="l"/>
                <a:tab pos="3260090" algn="l"/>
                <a:tab pos="3664585" algn="l"/>
                <a:tab pos="5332730" algn="l"/>
                <a:tab pos="6322695" algn="l"/>
              </a:tabLst>
            </a:pPr>
            <a:r>
              <a:rPr sz="3200" dirty="0">
                <a:latin typeface="Arial"/>
                <a:cs typeface="Arial"/>
              </a:rPr>
              <a:t>O	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ter</a:t>
            </a:r>
            <a:r>
              <a:rPr sz="3200" dirty="0">
                <a:latin typeface="Arial"/>
                <a:cs typeface="Arial"/>
              </a:rPr>
              <a:t>isco	</a:t>
            </a:r>
            <a:r>
              <a:rPr sz="3200" spc="-5" dirty="0">
                <a:latin typeface="Arial"/>
                <a:cs typeface="Arial"/>
              </a:rPr>
              <a:t>(</a:t>
            </a:r>
            <a:r>
              <a:rPr sz="3200" spc="5" dirty="0">
                <a:latin typeface="Arial"/>
                <a:cs typeface="Arial"/>
              </a:rPr>
              <a:t>*</a:t>
            </a:r>
            <a:r>
              <a:rPr sz="3200" dirty="0">
                <a:latin typeface="Arial"/>
                <a:cs typeface="Arial"/>
              </a:rPr>
              <a:t>)	é	</a:t>
            </a:r>
            <a:r>
              <a:rPr sz="3200" spc="-5" dirty="0">
                <a:latin typeface="Arial"/>
                <a:cs typeface="Arial"/>
              </a:rPr>
              <a:t>ut</a:t>
            </a:r>
            <a:r>
              <a:rPr sz="3200" dirty="0">
                <a:latin typeface="Arial"/>
                <a:cs typeface="Arial"/>
              </a:rPr>
              <a:t>iliz</a:t>
            </a:r>
            <a:r>
              <a:rPr sz="3200" spc="-5" dirty="0">
                <a:latin typeface="Arial"/>
                <a:cs typeface="Arial"/>
              </a:rPr>
              <a:t>ad</a:t>
            </a:r>
            <a:r>
              <a:rPr sz="3200" dirty="0">
                <a:latin typeface="Arial"/>
                <a:cs typeface="Arial"/>
              </a:rPr>
              <a:t>o	</a:t>
            </a:r>
            <a:r>
              <a:rPr sz="3200" spc="-5" dirty="0">
                <a:latin typeface="Arial"/>
                <a:cs typeface="Arial"/>
              </a:rPr>
              <a:t>par</a:t>
            </a:r>
            <a:r>
              <a:rPr sz="3200" dirty="0">
                <a:latin typeface="Arial"/>
                <a:cs typeface="Arial"/>
              </a:rPr>
              <a:t>a	</a:t>
            </a:r>
            <a:r>
              <a:rPr sz="3200" spc="-5" dirty="0">
                <a:latin typeface="Arial"/>
                <a:cs typeface="Arial"/>
              </a:rPr>
              <a:t>re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upera</a:t>
            </a:r>
            <a:r>
              <a:rPr sz="3200" dirty="0">
                <a:latin typeface="Arial"/>
                <a:cs typeface="Arial"/>
              </a:rPr>
              <a:t>r  </a:t>
            </a:r>
            <a:r>
              <a:rPr sz="3200" spc="-5" dirty="0">
                <a:latin typeface="Arial"/>
                <a:cs typeface="Arial"/>
              </a:rPr>
              <a:t>os valores de </a:t>
            </a:r>
            <a:r>
              <a:rPr sz="3200" spc="-10" dirty="0">
                <a:latin typeface="Arial"/>
                <a:cs typeface="Arial"/>
              </a:rPr>
              <a:t>todos </a:t>
            </a:r>
            <a:r>
              <a:rPr sz="3200" spc="-5" dirty="0">
                <a:latin typeface="Arial"/>
                <a:cs typeface="Arial"/>
              </a:rPr>
              <a:t>os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atributos.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037774"/>
            <a:ext cx="6940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3160" algn="l"/>
                <a:tab pos="3616960" algn="l"/>
                <a:tab pos="4945380" algn="l"/>
                <a:tab pos="5709920" algn="l"/>
              </a:tabLst>
            </a:pPr>
            <a:r>
              <a:rPr sz="3200" spc="-5" dirty="0">
                <a:latin typeface="Arial"/>
                <a:cs typeface="Arial"/>
              </a:rPr>
              <a:t>pre</a:t>
            </a:r>
            <a:r>
              <a:rPr sz="3200" dirty="0">
                <a:latin typeface="Arial"/>
                <a:cs typeface="Arial"/>
              </a:rPr>
              <a:t>cis</a:t>
            </a:r>
            <a:r>
              <a:rPr sz="3200" spc="-5" dirty="0">
                <a:latin typeface="Arial"/>
                <a:cs typeface="Arial"/>
              </a:rPr>
              <a:t>amo</a:t>
            </a:r>
            <a:r>
              <a:rPr sz="3200" dirty="0">
                <a:latin typeface="Arial"/>
                <a:cs typeface="Arial"/>
              </a:rPr>
              <a:t>s	lis</a:t>
            </a:r>
            <a:r>
              <a:rPr sz="3200" spc="-5" dirty="0">
                <a:latin typeface="Arial"/>
                <a:cs typeface="Arial"/>
              </a:rPr>
              <a:t>ta</a:t>
            </a:r>
            <a:r>
              <a:rPr sz="3200" dirty="0">
                <a:latin typeface="Arial"/>
                <a:cs typeface="Arial"/>
              </a:rPr>
              <a:t>r	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10" dirty="0">
                <a:latin typeface="Arial"/>
                <a:cs typeface="Arial"/>
              </a:rPr>
              <a:t>do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-5" dirty="0">
                <a:latin typeface="Arial"/>
                <a:cs typeface="Arial"/>
              </a:rPr>
              <a:t>nomes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0838" rIns="0" bIns="0" rtlCol="0">
            <a:spAutoFit/>
          </a:bodyPr>
          <a:lstStyle/>
          <a:p>
            <a:pPr marL="355600" marR="5080" indent="-342900" algn="r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598295" algn="l"/>
                <a:tab pos="2072005" algn="l"/>
                <a:tab pos="3089910" algn="l"/>
                <a:tab pos="3719829" algn="l"/>
                <a:tab pos="4536440" algn="l"/>
                <a:tab pos="5097780" algn="l"/>
                <a:tab pos="5912485" algn="l"/>
                <a:tab pos="7381240" algn="l"/>
                <a:tab pos="7606665" algn="l"/>
              </a:tabLst>
            </a:pPr>
            <a:r>
              <a:rPr dirty="0"/>
              <a:t>P</a:t>
            </a:r>
            <a:r>
              <a:rPr spc="-5" dirty="0"/>
              <a:t>ar</a:t>
            </a:r>
            <a:r>
              <a:rPr dirty="0"/>
              <a:t>a	</a:t>
            </a:r>
            <a:r>
              <a:rPr spc="-5" dirty="0"/>
              <a:t>re</a:t>
            </a:r>
            <a:r>
              <a:rPr dirty="0"/>
              <a:t>c</a:t>
            </a:r>
            <a:r>
              <a:rPr spc="-5" dirty="0"/>
              <a:t>upera</a:t>
            </a:r>
            <a:r>
              <a:rPr dirty="0"/>
              <a:t>r	</a:t>
            </a:r>
            <a:r>
              <a:rPr spc="-5" dirty="0"/>
              <a:t>to</a:t>
            </a:r>
            <a:r>
              <a:rPr spc="-10" dirty="0"/>
              <a:t>do</a:t>
            </a:r>
            <a:r>
              <a:rPr dirty="0"/>
              <a:t>s	</a:t>
            </a:r>
            <a:r>
              <a:rPr spc="-5" dirty="0"/>
              <a:t>o</a:t>
            </a:r>
            <a:r>
              <a:rPr dirty="0"/>
              <a:t>s	v</a:t>
            </a:r>
            <a:r>
              <a:rPr spc="-5" dirty="0"/>
              <a:t>a</a:t>
            </a:r>
            <a:r>
              <a:rPr dirty="0"/>
              <a:t>l</a:t>
            </a:r>
            <a:r>
              <a:rPr spc="-5" dirty="0"/>
              <a:t>ore</a:t>
            </a:r>
            <a:r>
              <a:rPr dirty="0"/>
              <a:t>s		</a:t>
            </a:r>
            <a:r>
              <a:rPr spc="-5" dirty="0"/>
              <a:t>de  atr</a:t>
            </a:r>
            <a:r>
              <a:rPr dirty="0"/>
              <a:t>i</a:t>
            </a:r>
            <a:r>
              <a:rPr spc="-5" dirty="0"/>
              <a:t>but</a:t>
            </a:r>
            <a:r>
              <a:rPr dirty="0"/>
              <a:t>o	</a:t>
            </a:r>
            <a:r>
              <a:rPr spc="-5" dirty="0"/>
              <a:t>da</a:t>
            </a:r>
            <a:r>
              <a:rPr dirty="0"/>
              <a:t>s	</a:t>
            </a:r>
            <a:r>
              <a:rPr spc="-5" dirty="0"/>
              <a:t>tu</a:t>
            </a:r>
            <a:r>
              <a:rPr spc="-10" dirty="0"/>
              <a:t>p</a:t>
            </a:r>
            <a:r>
              <a:rPr dirty="0"/>
              <a:t>l</a:t>
            </a:r>
            <a:r>
              <a:rPr spc="-10" dirty="0"/>
              <a:t>a</a:t>
            </a:r>
            <a:r>
              <a:rPr dirty="0"/>
              <a:t>s	s</a:t>
            </a:r>
            <a:r>
              <a:rPr spc="-5" dirty="0"/>
              <a:t>e</a:t>
            </a:r>
            <a:r>
              <a:rPr dirty="0"/>
              <a:t>l</a:t>
            </a:r>
            <a:r>
              <a:rPr spc="-5" dirty="0"/>
              <a:t>e</a:t>
            </a:r>
            <a:r>
              <a:rPr dirty="0"/>
              <a:t>ci</a:t>
            </a:r>
            <a:r>
              <a:rPr spc="-5" dirty="0"/>
              <a:t>onada</a:t>
            </a:r>
            <a:r>
              <a:rPr dirty="0"/>
              <a:t>s,	</a:t>
            </a:r>
            <a:r>
              <a:rPr spc="-5" dirty="0"/>
              <a:t>não</a:t>
            </a: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8839" y="4524543"/>
            <a:ext cx="772922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atributos especificamente em SQL; basta  especificar um asterisco (*), que significa  </a:t>
            </a:r>
            <a:r>
              <a:rPr sz="3200" spc="-10" dirty="0">
                <a:latin typeface="Arial"/>
                <a:cs typeface="Arial"/>
              </a:rPr>
              <a:t>todos </a:t>
            </a:r>
            <a:r>
              <a:rPr sz="3200" spc="-5" dirty="0">
                <a:latin typeface="Arial"/>
                <a:cs typeface="Arial"/>
              </a:rPr>
              <a:t>os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atributos.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568" y="334486"/>
            <a:ext cx="426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de</a:t>
            </a:r>
            <a:r>
              <a:rPr spc="-60" dirty="0"/>
              <a:t> </a:t>
            </a:r>
            <a:r>
              <a:rPr spc="-5" dirty="0"/>
              <a:t>consulta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8732"/>
            <a:ext cx="8071484" cy="1491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 algn="just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C4: Recuperar </a:t>
            </a:r>
            <a:r>
              <a:rPr sz="3200" spc="-10" dirty="0">
                <a:latin typeface="Arial"/>
                <a:cs typeface="Arial"/>
              </a:rPr>
              <a:t>todos </a:t>
            </a:r>
            <a:r>
              <a:rPr sz="3200" spc="-5" dirty="0">
                <a:latin typeface="Arial"/>
                <a:cs typeface="Arial"/>
              </a:rPr>
              <a:t>os valores de  atributo de qualquer FUNCIONARIO que  </a:t>
            </a:r>
            <a:r>
              <a:rPr sz="3200" spc="-10" dirty="0">
                <a:latin typeface="Arial"/>
                <a:cs typeface="Arial"/>
              </a:rPr>
              <a:t>trabalha </a:t>
            </a:r>
            <a:r>
              <a:rPr sz="3200" spc="-5" dirty="0">
                <a:latin typeface="Arial"/>
                <a:cs typeface="Arial"/>
              </a:rPr>
              <a:t>no DEPARTAMENTO número 5.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37" y="3068637"/>
            <a:ext cx="9085262" cy="2519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15</a:t>
            </a:fld>
            <a:endParaRPr spc="5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2056" y="370998"/>
            <a:ext cx="426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de</a:t>
            </a:r>
            <a:r>
              <a:rPr spc="-60" dirty="0"/>
              <a:t> </a:t>
            </a:r>
            <a:r>
              <a:rPr spc="-5" dirty="0"/>
              <a:t>consulta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8732"/>
            <a:ext cx="8071484" cy="31743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 algn="just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C4: Recuperar </a:t>
            </a:r>
            <a:r>
              <a:rPr sz="3200" spc="-10" dirty="0">
                <a:latin typeface="Arial"/>
                <a:cs typeface="Arial"/>
              </a:rPr>
              <a:t>todos </a:t>
            </a:r>
            <a:r>
              <a:rPr sz="3200" spc="-5" dirty="0">
                <a:latin typeface="Arial"/>
                <a:cs typeface="Arial"/>
              </a:rPr>
              <a:t>os valores de  atributo de qualquer FUNCIONARIO que  </a:t>
            </a:r>
            <a:r>
              <a:rPr sz="3200" spc="-10" dirty="0">
                <a:latin typeface="Arial"/>
                <a:cs typeface="Arial"/>
              </a:rPr>
              <a:t>trabalha </a:t>
            </a:r>
            <a:r>
              <a:rPr sz="3200" spc="-5" dirty="0">
                <a:latin typeface="Arial"/>
                <a:cs typeface="Arial"/>
              </a:rPr>
              <a:t>no DEPARTAMENTO número 5.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  <a:spcBef>
                <a:spcPts val="5"/>
              </a:spcBef>
            </a:pPr>
            <a:r>
              <a:rPr sz="2300" b="1" spc="-5" dirty="0">
                <a:latin typeface="Arial"/>
                <a:cs typeface="Arial"/>
              </a:rPr>
              <a:t>SELECT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*</a:t>
            </a:r>
            <a:endParaRPr sz="23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40"/>
              </a:spcBef>
            </a:pPr>
            <a:r>
              <a:rPr sz="2300" b="1" spc="-5" dirty="0">
                <a:latin typeface="Arial"/>
                <a:cs typeface="Arial"/>
              </a:rPr>
              <a:t>FROM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funcionario</a:t>
            </a:r>
            <a:endParaRPr sz="23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40"/>
              </a:spcBef>
            </a:pPr>
            <a:r>
              <a:rPr sz="2300" b="1" dirty="0">
                <a:latin typeface="Arial"/>
                <a:cs typeface="Arial"/>
              </a:rPr>
              <a:t>WHERE</a:t>
            </a:r>
            <a:r>
              <a:rPr sz="2300" b="1" spc="-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Dnr=5;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75" y="4718050"/>
            <a:ext cx="9115425" cy="1087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16</a:t>
            </a:fld>
            <a:endParaRPr spc="5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056" y="340042"/>
            <a:ext cx="477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Operadores</a:t>
            </a:r>
            <a:r>
              <a:rPr spc="-55" dirty="0"/>
              <a:t> </a:t>
            </a:r>
            <a:r>
              <a:rPr spc="-5" dirty="0"/>
              <a:t>aritméticos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17</a:t>
            </a:fld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6011"/>
            <a:ext cx="7705090" cy="209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SQL permite </a:t>
            </a:r>
            <a:r>
              <a:rPr sz="2000" dirty="0">
                <a:latin typeface="Arial"/>
                <a:cs typeface="Arial"/>
              </a:rPr>
              <a:t>o uso de </a:t>
            </a:r>
            <a:r>
              <a:rPr sz="2000" spc="-5" dirty="0">
                <a:latin typeface="Arial"/>
                <a:cs typeface="Arial"/>
              </a:rPr>
              <a:t>aritmética </a:t>
            </a:r>
            <a:r>
              <a:rPr sz="2000" dirty="0">
                <a:latin typeface="Arial"/>
                <a:cs typeface="Arial"/>
              </a:rPr>
              <a:t>nas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consultas.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Os operadores estão </a:t>
            </a:r>
            <a:r>
              <a:rPr sz="2000" dirty="0">
                <a:latin typeface="Arial"/>
                <a:cs typeface="Arial"/>
              </a:rPr>
              <a:t>listados de </a:t>
            </a:r>
            <a:r>
              <a:rPr sz="2000" spc="-5" dirty="0">
                <a:latin typeface="Arial"/>
                <a:cs typeface="Arial"/>
              </a:rPr>
              <a:t>acordo </a:t>
            </a:r>
            <a:r>
              <a:rPr sz="2000" dirty="0">
                <a:latin typeface="Arial"/>
                <a:cs typeface="Arial"/>
              </a:rPr>
              <a:t>com sua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precedência.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Ou </a:t>
            </a:r>
            <a:r>
              <a:rPr sz="2000" dirty="0">
                <a:latin typeface="Arial"/>
                <a:cs typeface="Arial"/>
              </a:rPr>
              <a:t>seja, divisão e multiplicação </a:t>
            </a:r>
            <a:r>
              <a:rPr sz="2000" spc="-5" dirty="0">
                <a:latin typeface="Arial"/>
                <a:cs typeface="Arial"/>
              </a:rPr>
              <a:t>têm preferência sobre </a:t>
            </a:r>
            <a:r>
              <a:rPr sz="2000" dirty="0">
                <a:latin typeface="Arial"/>
                <a:cs typeface="Arial"/>
              </a:rPr>
              <a:t>adição 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subtração.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19325" y="3540125"/>
          <a:ext cx="4968240" cy="263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725"/>
                <a:gridCol w="2469515"/>
              </a:tblGrid>
              <a:tr h="52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Operador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52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Dividir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2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Multiplicar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52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Subtrair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2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Adicionar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7956" y="402748"/>
            <a:ext cx="426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de</a:t>
            </a:r>
            <a:r>
              <a:rPr spc="-60" dirty="0"/>
              <a:t> </a:t>
            </a:r>
            <a:r>
              <a:rPr spc="-5" dirty="0"/>
              <a:t>consulta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774"/>
            <a:ext cx="8070850" cy="80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C5: </a:t>
            </a:r>
            <a:r>
              <a:rPr sz="2400" dirty="0">
                <a:latin typeface="Arial"/>
                <a:cs typeface="Arial"/>
              </a:rPr>
              <a:t>Calcular a remuneração mensal dos </a:t>
            </a:r>
            <a:r>
              <a:rPr sz="2400" spc="-5" dirty="0">
                <a:latin typeface="Arial"/>
                <a:cs typeface="Arial"/>
              </a:rPr>
              <a:t>funcionários </a:t>
            </a:r>
            <a:r>
              <a:rPr sz="2400" dirty="0">
                <a:latin typeface="Arial"/>
                <a:cs typeface="Arial"/>
              </a:rPr>
              <a:t>e  depois adicionar o bônus de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50.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88" y="2636837"/>
            <a:ext cx="8766175" cy="352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18</a:t>
            </a:fld>
            <a:endParaRPr spc="5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57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de</a:t>
            </a:r>
            <a:r>
              <a:rPr spc="-60" dirty="0"/>
              <a:t> </a:t>
            </a:r>
            <a:r>
              <a:rPr spc="-5" dirty="0"/>
              <a:t>consulta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6011"/>
            <a:ext cx="8071484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06780" algn="l"/>
                <a:tab pos="1995805" algn="l"/>
                <a:tab pos="2292985" algn="l"/>
                <a:tab pos="3944620" algn="l"/>
                <a:tab pos="4919980" algn="l"/>
                <a:tab pos="5485130" algn="l"/>
                <a:tab pos="7011034" algn="l"/>
                <a:tab pos="7308215" algn="l"/>
              </a:tabLst>
            </a:pP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5:	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cu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ar	a	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une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ação	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ensal	dos	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unc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oná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os	e	depo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 adicionar o bônus 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SELECT </a:t>
            </a:r>
            <a:r>
              <a:rPr sz="2000" spc="-5" dirty="0">
                <a:latin typeface="Arial"/>
                <a:cs typeface="Arial"/>
              </a:rPr>
              <a:t>pnome, unome, </a:t>
            </a:r>
            <a:r>
              <a:rPr sz="2000" dirty="0">
                <a:latin typeface="Arial"/>
                <a:cs typeface="Arial"/>
              </a:rPr>
              <a:t>salario/ </a:t>
            </a:r>
            <a:r>
              <a:rPr sz="2000" spc="-5" dirty="0">
                <a:latin typeface="Arial"/>
                <a:cs typeface="Arial"/>
              </a:rPr>
              <a:t>12+50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Salario_Mensal_Com_Bonus</a:t>
            </a:r>
            <a:endParaRPr sz="20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00"/>
              </a:spcBef>
              <a:tabLst>
                <a:tab pos="1299845" algn="l"/>
              </a:tabLst>
            </a:pPr>
            <a:r>
              <a:rPr sz="2000" b="1" spc="-5" dirty="0">
                <a:latin typeface="Arial"/>
                <a:cs typeface="Arial"/>
              </a:rPr>
              <a:t>FROM	</a:t>
            </a:r>
            <a:r>
              <a:rPr sz="2000" spc="-5" dirty="0">
                <a:latin typeface="Arial"/>
                <a:cs typeface="Arial"/>
              </a:rPr>
              <a:t>funcionario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087" y="3603625"/>
            <a:ext cx="7489825" cy="310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19</a:t>
            </a:fld>
            <a:endParaRPr spc="5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2425" y="351154"/>
            <a:ext cx="274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BD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Empresa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46961"/>
            <a:ext cx="8985250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5080" indent="-342900">
              <a:lnSpc>
                <a:spcPts val="287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  <a:tab pos="1148080" algn="l"/>
                <a:tab pos="1619250" algn="l"/>
                <a:tab pos="3074035" algn="l"/>
                <a:tab pos="3731895" algn="l"/>
                <a:tab pos="4644390" algn="l"/>
                <a:tab pos="5624830" algn="l"/>
                <a:tab pos="6519545" algn="l"/>
                <a:tab pos="7329805" algn="l"/>
                <a:tab pos="8802370" algn="l"/>
              </a:tabLst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ara	os	exemplos	que	serão	dados	nes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	au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a,	considere	o  esquema do banco de dados empresa </a:t>
            </a:r>
            <a:r>
              <a:rPr sz="2400" spc="-5" dirty="0">
                <a:latin typeface="Arial"/>
                <a:cs typeface="Arial"/>
              </a:rPr>
              <a:t>mostrado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abaixo: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" y="2151062"/>
            <a:ext cx="8064500" cy="423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2</a:t>
            </a:fld>
            <a:endParaRPr spc="5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2056" y="316229"/>
            <a:ext cx="426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de</a:t>
            </a:r>
            <a:r>
              <a:rPr spc="-60" dirty="0"/>
              <a:t> </a:t>
            </a:r>
            <a:r>
              <a:rPr spc="-5" dirty="0"/>
              <a:t>consulta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6011"/>
            <a:ext cx="8070850" cy="80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119505" algn="l"/>
                <a:tab pos="2604135" algn="l"/>
                <a:tab pos="2985135" algn="l"/>
                <a:tab pos="4028440" algn="l"/>
                <a:tab pos="4579620" algn="l"/>
                <a:tab pos="5130800" algn="l"/>
                <a:tab pos="5512435" algn="l"/>
                <a:tab pos="6623684" algn="l"/>
                <a:tab pos="7887970" algn="l"/>
              </a:tabLst>
            </a:pPr>
            <a:r>
              <a:rPr sz="2700" dirty="0">
                <a:latin typeface="Arial"/>
                <a:cs typeface="Arial"/>
              </a:rPr>
              <a:t>C</a:t>
            </a:r>
            <a:r>
              <a:rPr sz="2700" spc="-5" dirty="0">
                <a:latin typeface="Arial"/>
                <a:cs typeface="Arial"/>
              </a:rPr>
              <a:t>6</a:t>
            </a:r>
            <a:r>
              <a:rPr sz="2700" dirty="0">
                <a:latin typeface="Arial"/>
                <a:cs typeface="Arial"/>
              </a:rPr>
              <a:t>: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dicionar	o	bônus	de	50	e	depo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calcular	a  remuneração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mensal.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50" y="2636838"/>
            <a:ext cx="8943975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20</a:t>
            </a:fld>
            <a:endParaRPr spc="5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57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de</a:t>
            </a:r>
            <a:r>
              <a:rPr spc="-60" dirty="0"/>
              <a:t> </a:t>
            </a:r>
            <a:r>
              <a:rPr spc="-5" dirty="0"/>
              <a:t>consulta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65" y="1292986"/>
            <a:ext cx="9023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C</a:t>
            </a:r>
            <a:r>
              <a:rPr sz="2700" spc="-5" dirty="0">
                <a:latin typeface="Arial"/>
                <a:cs typeface="Arial"/>
              </a:rPr>
              <a:t>6</a:t>
            </a:r>
            <a:r>
              <a:rPr sz="2700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2280" y="1331086"/>
            <a:ext cx="733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3050" algn="l"/>
                <a:tab pos="1970405" algn="l"/>
                <a:tab pos="3059430" algn="l"/>
                <a:tab pos="3656329" algn="l"/>
                <a:tab pos="4253230" algn="l"/>
                <a:tab pos="4680585" algn="l"/>
                <a:tab pos="5838190" algn="l"/>
                <a:tab pos="7148195" algn="l"/>
              </a:tabLst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dicionar	o	bônus	de	50	e	depo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calcular	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465" y="1515354"/>
            <a:ext cx="5859780" cy="188087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dirty="0">
                <a:latin typeface="Arial"/>
                <a:cs typeface="Arial"/>
              </a:rPr>
              <a:t>remuneração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mensal.</a:t>
            </a:r>
            <a:endParaRPr sz="240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  <a:spcBef>
                <a:spcPts val="1420"/>
              </a:spcBef>
            </a:pPr>
            <a:r>
              <a:rPr sz="2300" b="1" spc="-5" dirty="0">
                <a:latin typeface="Arial"/>
                <a:cs typeface="Arial"/>
              </a:rPr>
              <a:t>SELECT </a:t>
            </a:r>
            <a:r>
              <a:rPr sz="2300" spc="-5" dirty="0">
                <a:latin typeface="Arial"/>
                <a:cs typeface="Arial"/>
              </a:rPr>
              <a:t>pnome, unome, (salario+50)/12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AS</a:t>
            </a:r>
            <a:endParaRPr sz="230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  <a:spcBef>
                <a:spcPts val="10"/>
              </a:spcBef>
            </a:pPr>
            <a:r>
              <a:rPr sz="2300" spc="-5" dirty="0">
                <a:latin typeface="Arial"/>
                <a:cs typeface="Arial"/>
              </a:rPr>
              <a:t>Salario_Mensal_Com_Bonus</a:t>
            </a:r>
            <a:endParaRPr sz="230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  <a:spcBef>
                <a:spcPts val="540"/>
              </a:spcBef>
              <a:tabLst>
                <a:tab pos="1090295" algn="l"/>
              </a:tabLst>
            </a:pPr>
            <a:r>
              <a:rPr sz="2300" b="1" spc="-5" dirty="0">
                <a:latin typeface="Arial"/>
                <a:cs typeface="Arial"/>
              </a:rPr>
              <a:t>FROM	</a:t>
            </a:r>
            <a:r>
              <a:rPr sz="2300" spc="-5" dirty="0">
                <a:latin typeface="Arial"/>
                <a:cs typeface="Arial"/>
              </a:rPr>
              <a:t>funcionario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3429000"/>
            <a:ext cx="7321550" cy="309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21</a:t>
            </a:fld>
            <a:endParaRPr spc="5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5" y="334486"/>
            <a:ext cx="322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 </a:t>
            </a:r>
            <a:r>
              <a:rPr dirty="0"/>
              <a:t>–</a:t>
            </a:r>
            <a:r>
              <a:rPr spc="-85" dirty="0"/>
              <a:t> </a:t>
            </a:r>
            <a:r>
              <a:rPr spc="-5" dirty="0"/>
              <a:t>SELECT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3</a:t>
            </a:fld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346961"/>
            <a:ext cx="33489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859790" algn="l"/>
                <a:tab pos="1821180" algn="l"/>
                <a:tab pos="2668270" algn="l"/>
              </a:tabLst>
            </a:pPr>
            <a:r>
              <a:rPr sz="2700" dirty="0">
                <a:latin typeface="Arial"/>
                <a:cs typeface="Arial"/>
              </a:rPr>
              <a:t>A	</a:t>
            </a:r>
            <a:r>
              <a:rPr sz="2700" spc="-5" dirty="0">
                <a:latin typeface="Arial"/>
                <a:cs typeface="Arial"/>
              </a:rPr>
              <a:t>SQ</a:t>
            </a:r>
            <a:r>
              <a:rPr sz="2700" dirty="0">
                <a:latin typeface="Arial"/>
                <a:cs typeface="Arial"/>
              </a:rPr>
              <a:t>L	</a:t>
            </a:r>
            <a:r>
              <a:rPr sz="2700" spc="-5" dirty="0">
                <a:latin typeface="Arial"/>
                <a:cs typeface="Arial"/>
              </a:rPr>
              <a:t>te</a:t>
            </a:r>
            <a:r>
              <a:rPr sz="2700" dirty="0">
                <a:latin typeface="Arial"/>
                <a:cs typeface="Arial"/>
              </a:rPr>
              <a:t>m	</a:t>
            </a:r>
            <a:r>
              <a:rPr sz="2700" spc="-5" dirty="0">
                <a:latin typeface="Arial"/>
                <a:cs typeface="Arial"/>
              </a:rPr>
              <a:t>u</a:t>
            </a:r>
            <a:r>
              <a:rPr sz="2700" dirty="0">
                <a:latin typeface="Arial"/>
                <a:cs typeface="Arial"/>
              </a:rPr>
              <a:t>ma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7411" y="1346961"/>
            <a:ext cx="36449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8939" algn="l"/>
                <a:tab pos="2945130" algn="l"/>
              </a:tabLst>
            </a:pPr>
            <a:r>
              <a:rPr sz="2700" dirty="0">
                <a:latin typeface="Arial"/>
                <a:cs typeface="Arial"/>
              </a:rPr>
              <a:t>i</a:t>
            </a:r>
            <a:r>
              <a:rPr sz="2700" spc="-5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-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r</a:t>
            </a:r>
            <a:r>
              <a:rPr sz="2700" spc="-5" dirty="0">
                <a:latin typeface="Arial"/>
                <a:cs typeface="Arial"/>
              </a:rPr>
              <a:t>u</a:t>
            </a:r>
            <a:r>
              <a:rPr sz="2700" dirty="0">
                <a:latin typeface="Arial"/>
                <a:cs typeface="Arial"/>
              </a:rPr>
              <a:t>ç</a:t>
            </a:r>
            <a:r>
              <a:rPr sz="2700" spc="-5" dirty="0">
                <a:latin typeface="Arial"/>
                <a:cs typeface="Arial"/>
              </a:rPr>
              <a:t>ã</a:t>
            </a:r>
            <a:r>
              <a:rPr sz="2700" dirty="0">
                <a:latin typeface="Arial"/>
                <a:cs typeface="Arial"/>
              </a:rPr>
              <a:t>o	</a:t>
            </a:r>
            <a:r>
              <a:rPr sz="2700" spc="-5" dirty="0">
                <a:latin typeface="Arial"/>
                <a:cs typeface="Arial"/>
              </a:rPr>
              <a:t>bá</a:t>
            </a:r>
            <a:r>
              <a:rPr sz="2700" dirty="0">
                <a:latin typeface="Arial"/>
                <a:cs typeface="Arial"/>
              </a:rPr>
              <a:t>sica	</a:t>
            </a:r>
            <a:r>
              <a:rPr sz="2700" spc="-5" dirty="0">
                <a:latin typeface="Arial"/>
                <a:cs typeface="Arial"/>
              </a:rPr>
              <a:t>pa</a:t>
            </a:r>
            <a:r>
              <a:rPr sz="2700" dirty="0">
                <a:latin typeface="Arial"/>
                <a:cs typeface="Arial"/>
              </a:rPr>
              <a:t>ra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1740" y="1346961"/>
            <a:ext cx="1492885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r</a:t>
            </a:r>
            <a:r>
              <a:rPr sz="2700" spc="-5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c</a:t>
            </a:r>
            <a:r>
              <a:rPr sz="2700" spc="-5" dirty="0">
                <a:latin typeface="Arial"/>
                <a:cs typeface="Arial"/>
              </a:rPr>
              <a:t>upe</a:t>
            </a:r>
            <a:r>
              <a:rPr sz="2700" dirty="0">
                <a:latin typeface="Arial"/>
                <a:cs typeface="Arial"/>
              </a:rPr>
              <a:t>r</a:t>
            </a:r>
            <a:r>
              <a:rPr sz="2700" spc="-5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r  i</a:t>
            </a:r>
            <a:r>
              <a:rPr sz="2700" spc="-5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-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r</a:t>
            </a:r>
            <a:r>
              <a:rPr sz="2700" spc="-5" dirty="0">
                <a:latin typeface="Arial"/>
                <a:cs typeface="Arial"/>
              </a:rPr>
              <a:t>u</a:t>
            </a:r>
            <a:r>
              <a:rPr sz="2700" dirty="0">
                <a:latin typeface="Arial"/>
                <a:cs typeface="Arial"/>
              </a:rPr>
              <a:t>ç</a:t>
            </a:r>
            <a:r>
              <a:rPr sz="2700" spc="-5" dirty="0">
                <a:latin typeface="Arial"/>
                <a:cs typeface="Arial"/>
              </a:rPr>
              <a:t>ã</a:t>
            </a:r>
            <a:r>
              <a:rPr sz="2700" dirty="0">
                <a:latin typeface="Arial"/>
                <a:cs typeface="Arial"/>
              </a:rPr>
              <a:t>o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1757532"/>
            <a:ext cx="6971030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  <a:tabLst>
                <a:tab pos="2160270" algn="l"/>
                <a:tab pos="2822575" algn="l"/>
                <a:tab pos="3580129" algn="l"/>
                <a:tab pos="4794885" algn="l"/>
                <a:tab pos="5457190" algn="l"/>
                <a:tab pos="6767195" algn="l"/>
              </a:tabLst>
            </a:pPr>
            <a:r>
              <a:rPr sz="2700" dirty="0">
                <a:latin typeface="Arial"/>
                <a:cs typeface="Arial"/>
              </a:rPr>
              <a:t>i</a:t>
            </a:r>
            <a:r>
              <a:rPr sz="2700" spc="-5" dirty="0">
                <a:latin typeface="Arial"/>
                <a:cs typeface="Arial"/>
              </a:rPr>
              <a:t>nfo</a:t>
            </a:r>
            <a:r>
              <a:rPr sz="2700" dirty="0">
                <a:latin typeface="Arial"/>
                <a:cs typeface="Arial"/>
              </a:rPr>
              <a:t>rm</a:t>
            </a:r>
            <a:r>
              <a:rPr sz="2700" spc="-5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ç</a:t>
            </a:r>
            <a:r>
              <a:rPr sz="2700" spc="-5" dirty="0">
                <a:latin typeface="Arial"/>
                <a:cs typeface="Arial"/>
              </a:rPr>
              <a:t>õe</a:t>
            </a:r>
            <a:r>
              <a:rPr sz="2700" dirty="0">
                <a:latin typeface="Arial"/>
                <a:cs typeface="Arial"/>
              </a:rPr>
              <a:t>s	</a:t>
            </a:r>
            <a:r>
              <a:rPr sz="2700" spc="-5" dirty="0">
                <a:latin typeface="Arial"/>
                <a:cs typeface="Arial"/>
              </a:rPr>
              <a:t>d</a:t>
            </a:r>
            <a:r>
              <a:rPr sz="2700" dirty="0">
                <a:latin typeface="Arial"/>
                <a:cs typeface="Arial"/>
              </a:rPr>
              <a:t>e	</a:t>
            </a:r>
            <a:r>
              <a:rPr sz="2700" spc="-5" dirty="0">
                <a:latin typeface="Arial"/>
                <a:cs typeface="Arial"/>
              </a:rPr>
              <a:t>u</a:t>
            </a:r>
            <a:r>
              <a:rPr sz="2700" dirty="0">
                <a:latin typeface="Arial"/>
                <a:cs typeface="Arial"/>
              </a:rPr>
              <a:t>m	</a:t>
            </a:r>
            <a:r>
              <a:rPr sz="2700" spc="-5" dirty="0">
                <a:latin typeface="Arial"/>
                <a:cs typeface="Arial"/>
              </a:rPr>
              <a:t>ban</a:t>
            </a:r>
            <a:r>
              <a:rPr sz="2700" dirty="0">
                <a:latin typeface="Arial"/>
                <a:cs typeface="Arial"/>
              </a:rPr>
              <a:t>co	</a:t>
            </a:r>
            <a:r>
              <a:rPr sz="2700" spc="-5" dirty="0">
                <a:latin typeface="Arial"/>
                <a:cs typeface="Arial"/>
              </a:rPr>
              <a:t>d</a:t>
            </a:r>
            <a:r>
              <a:rPr sz="2700" dirty="0">
                <a:latin typeface="Arial"/>
                <a:cs typeface="Arial"/>
              </a:rPr>
              <a:t>e	</a:t>
            </a:r>
            <a:r>
              <a:rPr sz="2700" spc="-5" dirty="0">
                <a:latin typeface="Arial"/>
                <a:cs typeface="Arial"/>
              </a:rPr>
              <a:t>dados</a:t>
            </a:r>
            <a:r>
              <a:rPr sz="2700" dirty="0">
                <a:latin typeface="Arial"/>
                <a:cs typeface="Arial"/>
              </a:rPr>
              <a:t>:	a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3235"/>
              </a:lnSpc>
            </a:pPr>
            <a:r>
              <a:rPr sz="2700" b="1" spc="-5" dirty="0">
                <a:latin typeface="Arial"/>
                <a:cs typeface="Arial"/>
              </a:rPr>
              <a:t>SELECT</a:t>
            </a:r>
            <a:r>
              <a:rPr sz="2700" spc="-5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993708"/>
            <a:ext cx="8985885" cy="290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A </a:t>
            </a:r>
            <a:r>
              <a:rPr sz="2700" spc="-5" dirty="0">
                <a:latin typeface="Arial"/>
                <a:cs typeface="Arial"/>
              </a:rPr>
              <a:t>SQL permite que uma tabela (relação) tenha duas ou  mais tuplas que são idênticas em todos os seus valores  de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atributo.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Uma </a:t>
            </a:r>
            <a:r>
              <a:rPr sz="2700" spc="-5" dirty="0">
                <a:latin typeface="Arial"/>
                <a:cs typeface="Arial"/>
              </a:rPr>
              <a:t>tabela SQL não </a:t>
            </a:r>
            <a:r>
              <a:rPr sz="2700" dirty="0">
                <a:latin typeface="Arial"/>
                <a:cs typeface="Arial"/>
              </a:rPr>
              <a:t>é </a:t>
            </a:r>
            <a:r>
              <a:rPr sz="2700" spc="-5" dirty="0">
                <a:latin typeface="Arial"/>
                <a:cs typeface="Arial"/>
              </a:rPr>
              <a:t>um conjunto de tuplas, pois um  conjunto não permite dois membros idênticos; em vez  disso, ela </a:t>
            </a:r>
            <a:r>
              <a:rPr sz="2700" dirty="0">
                <a:latin typeface="Arial"/>
                <a:cs typeface="Arial"/>
              </a:rPr>
              <a:t>é </a:t>
            </a:r>
            <a:r>
              <a:rPr sz="2700" spc="-5" dirty="0">
                <a:latin typeface="Arial"/>
                <a:cs typeface="Arial"/>
              </a:rPr>
              <a:t>um </a:t>
            </a:r>
            <a:r>
              <a:rPr sz="2700" b="1" spc="-5" dirty="0">
                <a:latin typeface="Arial"/>
                <a:cs typeface="Arial"/>
              </a:rPr>
              <a:t>multiconjunto </a:t>
            </a:r>
            <a:r>
              <a:rPr sz="2700" spc="-5" dirty="0">
                <a:latin typeface="Arial"/>
                <a:cs typeface="Arial"/>
              </a:rPr>
              <a:t>de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tuplas.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6625" y="334486"/>
            <a:ext cx="411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 </a:t>
            </a:r>
            <a:r>
              <a:rPr dirty="0"/>
              <a:t>–</a:t>
            </a:r>
            <a:r>
              <a:rPr spc="-75" dirty="0"/>
              <a:t> </a:t>
            </a:r>
            <a:r>
              <a:rPr spc="-5" dirty="0"/>
              <a:t>estrutura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4</a:t>
            </a:fld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8071484" cy="405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 algn="just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forma básica do comando SELECT </a:t>
            </a:r>
            <a:r>
              <a:rPr sz="3200" dirty="0">
                <a:latin typeface="Arial"/>
                <a:cs typeface="Arial"/>
              </a:rPr>
              <a:t>é  </a:t>
            </a:r>
            <a:r>
              <a:rPr sz="3200" spc="-5" dirty="0">
                <a:latin typeface="Arial"/>
                <a:cs typeface="Arial"/>
              </a:rPr>
              <a:t>composta pelas três cláusulas SELECT,  FROM </a:t>
            </a:r>
            <a:r>
              <a:rPr sz="3200" dirty="0">
                <a:latin typeface="Arial"/>
                <a:cs typeface="Arial"/>
              </a:rPr>
              <a:t>e WHERE, e </a:t>
            </a:r>
            <a:r>
              <a:rPr sz="3200" spc="-5" dirty="0">
                <a:latin typeface="Arial"/>
                <a:cs typeface="Arial"/>
              </a:rPr>
              <a:t>tem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seguinte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forma:</a:t>
            </a:r>
            <a:endParaRPr sz="3200">
              <a:latin typeface="Arial"/>
              <a:cs typeface="Arial"/>
            </a:endParaRPr>
          </a:p>
          <a:p>
            <a:pPr marL="412750" marR="3636645">
              <a:lnSpc>
                <a:spcPct val="171100"/>
              </a:lnSpc>
              <a:spcBef>
                <a:spcPts val="2905"/>
              </a:spcBef>
            </a:pPr>
            <a:r>
              <a:rPr sz="2800" b="1" spc="-5" dirty="0">
                <a:latin typeface="Arial"/>
                <a:cs typeface="Arial"/>
              </a:rPr>
              <a:t>SELECT </a:t>
            </a:r>
            <a:r>
              <a:rPr sz="2800" spc="-5" dirty="0">
                <a:latin typeface="Arial"/>
                <a:cs typeface="Arial"/>
              </a:rPr>
              <a:t>&lt;lista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atributos&gt;  </a:t>
            </a:r>
            <a:r>
              <a:rPr sz="2800" b="1" spc="-5" dirty="0">
                <a:latin typeface="Arial"/>
                <a:cs typeface="Arial"/>
              </a:rPr>
              <a:t>FROM </a:t>
            </a:r>
            <a:r>
              <a:rPr sz="2800" spc="-5" dirty="0">
                <a:latin typeface="Arial"/>
                <a:cs typeface="Arial"/>
              </a:rPr>
              <a:t>&lt;lista </a:t>
            </a:r>
            <a:r>
              <a:rPr sz="2800" dirty="0">
                <a:latin typeface="Arial"/>
                <a:cs typeface="Arial"/>
              </a:rPr>
              <a:t>tabelas&gt;  </a:t>
            </a:r>
            <a:r>
              <a:rPr sz="2800" b="1" spc="-5" dirty="0">
                <a:latin typeface="Arial"/>
                <a:cs typeface="Arial"/>
              </a:rPr>
              <a:t>WHERE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&lt;condição&gt;;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6625" y="334486"/>
            <a:ext cx="411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 </a:t>
            </a:r>
            <a:r>
              <a:rPr dirty="0"/>
              <a:t>–</a:t>
            </a:r>
            <a:r>
              <a:rPr spc="-75" dirty="0"/>
              <a:t> </a:t>
            </a:r>
            <a:r>
              <a:rPr spc="-5" dirty="0"/>
              <a:t>estrutura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5</a:t>
            </a:fld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6011"/>
            <a:ext cx="8070850" cy="2755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10"/>
              </a:spcBef>
            </a:pPr>
            <a:r>
              <a:rPr sz="2800" spc="-5" dirty="0">
                <a:latin typeface="Arial"/>
                <a:cs typeface="Arial"/>
              </a:rPr>
              <a:t>&lt;lista </a:t>
            </a:r>
            <a:r>
              <a:rPr sz="2800" dirty="0">
                <a:latin typeface="Arial"/>
                <a:cs typeface="Arial"/>
              </a:rPr>
              <a:t>de atributos&gt; é uma </a:t>
            </a:r>
            <a:r>
              <a:rPr sz="2800" spc="-5" dirty="0">
                <a:latin typeface="Arial"/>
                <a:cs typeface="Arial"/>
              </a:rPr>
              <a:t>lista </a:t>
            </a:r>
            <a:r>
              <a:rPr sz="2800" dirty="0">
                <a:latin typeface="Arial"/>
                <a:cs typeface="Arial"/>
              </a:rPr>
              <a:t>de nomes </a:t>
            </a:r>
            <a:r>
              <a:rPr sz="2800" spc="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atributos cujos valores devem ser recuperados  pela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consulta;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&lt;lista </a:t>
            </a:r>
            <a:r>
              <a:rPr sz="2800" dirty="0">
                <a:latin typeface="Arial"/>
                <a:cs typeface="Arial"/>
              </a:rPr>
              <a:t>tabelas&gt; é uma </a:t>
            </a:r>
            <a:r>
              <a:rPr sz="2800" spc="-5" dirty="0">
                <a:latin typeface="Arial"/>
                <a:cs typeface="Arial"/>
              </a:rPr>
              <a:t>lista </a:t>
            </a:r>
            <a:r>
              <a:rPr sz="2800" dirty="0">
                <a:latin typeface="Arial"/>
                <a:cs typeface="Arial"/>
              </a:rPr>
              <a:t>dos nomes de relação  exigidos para processar 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consulta.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93391"/>
            <a:ext cx="186880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&lt;c</a:t>
            </a:r>
            <a:r>
              <a:rPr sz="2800" spc="5" dirty="0">
                <a:latin typeface="Arial"/>
                <a:cs typeface="Arial"/>
              </a:rPr>
              <a:t>ond</a:t>
            </a:r>
            <a:r>
              <a:rPr sz="2800" dirty="0">
                <a:latin typeface="Arial"/>
                <a:cs typeface="Arial"/>
              </a:rPr>
              <a:t>iç</a:t>
            </a:r>
            <a:r>
              <a:rPr sz="2800" spc="5" dirty="0">
                <a:latin typeface="Arial"/>
                <a:cs typeface="Arial"/>
              </a:rPr>
              <a:t>ão</a:t>
            </a:r>
            <a:r>
              <a:rPr sz="2800" dirty="0">
                <a:latin typeface="Arial"/>
                <a:cs typeface="Arial"/>
              </a:rPr>
              <a:t>&gt;  (booleana)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032" y="4693391"/>
            <a:ext cx="606044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2895">
              <a:lnSpc>
                <a:spcPct val="100000"/>
              </a:lnSpc>
              <a:spcBef>
                <a:spcPts val="100"/>
              </a:spcBef>
              <a:tabLst>
                <a:tab pos="911225" algn="l"/>
                <a:tab pos="984250" algn="l"/>
                <a:tab pos="2148205" algn="l"/>
                <a:tab pos="2621280" algn="l"/>
                <a:tab pos="3300729" algn="l"/>
                <a:tab pos="4263390" algn="l"/>
                <a:tab pos="4555490" algn="l"/>
                <a:tab pos="5057140" algn="l"/>
              </a:tabLst>
            </a:pPr>
            <a:r>
              <a:rPr sz="2800" dirty="0">
                <a:latin typeface="Arial"/>
                <a:cs typeface="Arial"/>
              </a:rPr>
              <a:t>é		</a:t>
            </a:r>
            <a:r>
              <a:rPr sz="2800" spc="5" dirty="0">
                <a:latin typeface="Arial"/>
                <a:cs typeface="Arial"/>
              </a:rPr>
              <a:t>um</a:t>
            </a:r>
            <a:r>
              <a:rPr sz="2800" dirty="0">
                <a:latin typeface="Arial"/>
                <a:cs typeface="Arial"/>
              </a:rPr>
              <a:t>a	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5" dirty="0">
                <a:latin typeface="Arial"/>
                <a:cs typeface="Arial"/>
              </a:rPr>
              <a:t>pre</a:t>
            </a:r>
            <a:r>
              <a:rPr sz="2800" dirty="0">
                <a:latin typeface="Arial"/>
                <a:cs typeface="Arial"/>
              </a:rPr>
              <a:t>ss</a:t>
            </a:r>
            <a:r>
              <a:rPr sz="2800" spc="5" dirty="0">
                <a:latin typeface="Arial"/>
                <a:cs typeface="Arial"/>
              </a:rPr>
              <a:t>ã</a:t>
            </a:r>
            <a:r>
              <a:rPr sz="2800" dirty="0">
                <a:latin typeface="Arial"/>
                <a:cs typeface="Arial"/>
              </a:rPr>
              <a:t>o	c</a:t>
            </a:r>
            <a:r>
              <a:rPr sz="2800" spc="5" dirty="0">
                <a:latin typeface="Arial"/>
                <a:cs typeface="Arial"/>
              </a:rPr>
              <a:t>ond</a:t>
            </a:r>
            <a:r>
              <a:rPr sz="2800" dirty="0">
                <a:latin typeface="Arial"/>
                <a:cs typeface="Arial"/>
              </a:rPr>
              <a:t>ici</a:t>
            </a:r>
            <a:r>
              <a:rPr sz="2800" spc="5" dirty="0">
                <a:latin typeface="Arial"/>
                <a:cs typeface="Arial"/>
              </a:rPr>
              <a:t>ona</a:t>
            </a:r>
            <a:r>
              <a:rPr sz="2800" dirty="0">
                <a:latin typeface="Arial"/>
                <a:cs typeface="Arial"/>
              </a:rPr>
              <a:t>l  </a:t>
            </a:r>
            <a:r>
              <a:rPr sz="2800" spc="5" dirty="0">
                <a:latin typeface="Arial"/>
                <a:cs typeface="Arial"/>
              </a:rPr>
              <a:t>qu</a:t>
            </a:r>
            <a:r>
              <a:rPr sz="2800" dirty="0">
                <a:latin typeface="Arial"/>
                <a:cs typeface="Arial"/>
              </a:rPr>
              <a:t>e	i</a:t>
            </a:r>
            <a:r>
              <a:rPr sz="2800" spc="5" dirty="0">
                <a:latin typeface="Arial"/>
                <a:cs typeface="Arial"/>
              </a:rPr>
              <a:t>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ica	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plas		a	s</a:t>
            </a:r>
            <a:r>
              <a:rPr sz="2800" spc="5" dirty="0">
                <a:latin typeface="Arial"/>
                <a:cs typeface="Arial"/>
              </a:rPr>
              <a:t>ere</a:t>
            </a:r>
            <a:r>
              <a:rPr sz="2800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548482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recuperadas pela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consulta.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606" y="370998"/>
            <a:ext cx="566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Operadores lógicos</a:t>
            </a:r>
            <a:r>
              <a:rPr spc="-55" dirty="0"/>
              <a:t> </a:t>
            </a:r>
            <a:r>
              <a:rPr spc="-5" dirty="0"/>
              <a:t>básicos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6</a:t>
            </a:fld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361757"/>
            <a:ext cx="8711565" cy="1491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Em </a:t>
            </a:r>
            <a:r>
              <a:rPr sz="3200" spc="-5" dirty="0">
                <a:latin typeface="Arial"/>
                <a:cs typeface="Arial"/>
              </a:rPr>
              <a:t>SQL, os operadores básicos de  comparação lógicos para comparar valores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  atributo entre </a:t>
            </a:r>
            <a:r>
              <a:rPr sz="3200" dirty="0">
                <a:latin typeface="Arial"/>
                <a:cs typeface="Arial"/>
              </a:rPr>
              <a:t>si e </a:t>
            </a:r>
            <a:r>
              <a:rPr sz="3200" spc="-5" dirty="0">
                <a:latin typeface="Arial"/>
                <a:cs typeface="Arial"/>
              </a:rPr>
              <a:t>com constantes literais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são: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25562" y="3054350"/>
          <a:ext cx="6336665" cy="3032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375"/>
                <a:gridCol w="4098290"/>
              </a:tblGrid>
              <a:tr h="442487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Operador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Significado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4207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Igual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20726"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Maior do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que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442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Maior do que ou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igual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20726"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Menor do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que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442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Menor do que ou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igual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42487"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!=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Diferente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0425" y="370998"/>
            <a:ext cx="426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de</a:t>
            </a:r>
            <a:r>
              <a:rPr spc="-60" dirty="0"/>
              <a:t> </a:t>
            </a:r>
            <a:r>
              <a:rPr spc="-5" dirty="0"/>
              <a:t>consulta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6011"/>
            <a:ext cx="8070850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 algn="just">
              <a:lnSpc>
                <a:spcPct val="99700"/>
              </a:lnSpc>
              <a:spcBef>
                <a:spcPts val="11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C0: Recuperar o primeiro nome e o salário </a:t>
            </a:r>
            <a:r>
              <a:rPr sz="2800" spc="5" dirty="0">
                <a:latin typeface="Arial"/>
                <a:cs typeface="Arial"/>
              </a:rPr>
              <a:t>do  </a:t>
            </a:r>
            <a:r>
              <a:rPr sz="2800" dirty="0">
                <a:latin typeface="Arial"/>
                <a:cs typeface="Arial"/>
              </a:rPr>
              <a:t>funcionário em que o salário é maior ou igual a  30000.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825" y="2781300"/>
            <a:ext cx="8713787" cy="3494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7</a:t>
            </a:fld>
            <a:endParaRPr spc="5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518" y="405129"/>
            <a:ext cx="426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de</a:t>
            </a:r>
            <a:r>
              <a:rPr spc="-60" dirty="0"/>
              <a:t> </a:t>
            </a:r>
            <a:r>
              <a:rPr spc="-5" dirty="0"/>
              <a:t>consulta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 algn="just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</a:tabLst>
            </a:pPr>
            <a:r>
              <a:rPr spc="-5" dirty="0"/>
              <a:t>C0: Recuperar </a:t>
            </a:r>
            <a:r>
              <a:rPr dirty="0"/>
              <a:t>o </a:t>
            </a:r>
            <a:r>
              <a:rPr spc="-5" dirty="0"/>
              <a:t>primeiro nome </a:t>
            </a:r>
            <a:r>
              <a:rPr dirty="0"/>
              <a:t>e o </a:t>
            </a:r>
            <a:r>
              <a:rPr spc="-5" dirty="0"/>
              <a:t>salário  do funcionário em que </a:t>
            </a:r>
            <a:r>
              <a:rPr dirty="0"/>
              <a:t>o </a:t>
            </a:r>
            <a:r>
              <a:rPr spc="-5" dirty="0"/>
              <a:t>salário </a:t>
            </a:r>
            <a:r>
              <a:rPr dirty="0"/>
              <a:t>é </a:t>
            </a:r>
            <a:r>
              <a:rPr spc="-5" dirty="0"/>
              <a:t>maior ou  igual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30000.</a:t>
            </a:r>
          </a:p>
          <a:p>
            <a:pPr marL="412750" marR="4326890">
              <a:lnSpc>
                <a:spcPct val="120400"/>
              </a:lnSpc>
              <a:spcBef>
                <a:spcPts val="2875"/>
              </a:spcBef>
            </a:pPr>
            <a:r>
              <a:rPr sz="2400" b="1" spc="-5" dirty="0">
                <a:latin typeface="Arial"/>
                <a:cs typeface="Arial"/>
              </a:rPr>
              <a:t>SELECT </a:t>
            </a:r>
            <a:r>
              <a:rPr sz="2400" dirty="0"/>
              <a:t>pnome, salario  </a:t>
            </a:r>
            <a:r>
              <a:rPr sz="2400" b="1" spc="-5" dirty="0">
                <a:latin typeface="Arial"/>
                <a:cs typeface="Arial"/>
              </a:rPr>
              <a:t>FROM </a:t>
            </a:r>
            <a:r>
              <a:rPr sz="2400" spc="-5" dirty="0"/>
              <a:t>funcionario  </a:t>
            </a:r>
            <a:r>
              <a:rPr sz="2400" b="1" spc="-5" dirty="0">
                <a:latin typeface="Arial"/>
                <a:cs typeface="Arial"/>
              </a:rPr>
              <a:t>WHERE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spc="-5" dirty="0"/>
              <a:t>salario&gt;=30000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7537" y="3644900"/>
            <a:ext cx="4537075" cy="209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8</a:t>
            </a:fld>
            <a:endParaRPr spc="5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0006" y="370998"/>
            <a:ext cx="426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de</a:t>
            </a:r>
            <a:r>
              <a:rPr spc="-60" dirty="0"/>
              <a:t> </a:t>
            </a:r>
            <a:r>
              <a:rPr spc="-5" dirty="0"/>
              <a:t>consulta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6011"/>
            <a:ext cx="807021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 algn="just">
              <a:lnSpc>
                <a:spcPct val="99700"/>
              </a:lnSpc>
              <a:spcBef>
                <a:spcPts val="11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C1: Recuperar a data de nascimento e o  endereço do(s) funcionário(s) cujo nome seja  ‘João </a:t>
            </a:r>
            <a:r>
              <a:rPr sz="2800" spc="-5" dirty="0">
                <a:latin typeface="Arial"/>
                <a:cs typeface="Arial"/>
              </a:rPr>
              <a:t>B.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Silva’.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87" y="3021012"/>
            <a:ext cx="9117012" cy="249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pc="55" dirty="0"/>
              <a:t>9</a:t>
            </a:fld>
            <a:endParaRPr spc="5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588</Words>
  <Application>Microsoft Office PowerPoint</Application>
  <PresentationFormat>Apresentação na tela (4:3)</PresentationFormat>
  <Paragraphs>136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Office Theme</vt:lpstr>
      <vt:lpstr>Apresentação do PowerPoint</vt:lpstr>
      <vt:lpstr>BD Empresa</vt:lpstr>
      <vt:lpstr>SQL – SELECT</vt:lpstr>
      <vt:lpstr>SELECT – estrutura</vt:lpstr>
      <vt:lpstr>SELECT – estrutura</vt:lpstr>
      <vt:lpstr>Operadores lógicos básicos</vt:lpstr>
      <vt:lpstr>Exemplo de consulta</vt:lpstr>
      <vt:lpstr>Exemplo de consulta</vt:lpstr>
      <vt:lpstr>Exemplo de consulta</vt:lpstr>
      <vt:lpstr>Exemplo de consulta</vt:lpstr>
      <vt:lpstr>Consultas</vt:lpstr>
      <vt:lpstr>Exemplo de consulta</vt:lpstr>
      <vt:lpstr>Exemplo de consulta</vt:lpstr>
      <vt:lpstr>Uso do asterisco (*)</vt:lpstr>
      <vt:lpstr>Exemplo de consulta</vt:lpstr>
      <vt:lpstr>Exemplo de consulta</vt:lpstr>
      <vt:lpstr>Operadores aritméticos</vt:lpstr>
      <vt:lpstr>Exemplo de consulta</vt:lpstr>
      <vt:lpstr>Exemplo de consulta</vt:lpstr>
      <vt:lpstr>Exemplo de consulta</vt:lpstr>
      <vt:lpstr>Exemplo de consulta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Santos</dc:creator>
  <cp:lastModifiedBy>Lucas Santos</cp:lastModifiedBy>
  <cp:revision>2</cp:revision>
  <dcterms:created xsi:type="dcterms:W3CDTF">2021-01-14T22:56:30Z</dcterms:created>
  <dcterms:modified xsi:type="dcterms:W3CDTF">2021-01-14T23:07:51Z</dcterms:modified>
</cp:coreProperties>
</file>