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356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555875" y="1484313"/>
            <a:ext cx="4752975" cy="4752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77231" y="334486"/>
            <a:ext cx="5189537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92237" y="1838473"/>
            <a:ext cx="5281295" cy="2608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/>
          <p:cNvGrpSpPr/>
          <p:nvPr/>
        </p:nvGrpSpPr>
        <p:grpSpPr>
          <a:xfrm>
            <a:off x="463531" y="2143125"/>
            <a:ext cx="8216939" cy="2571750"/>
            <a:chOff x="381000" y="1295400"/>
            <a:chExt cx="8229600" cy="20574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" name="object 3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0"/>
                  </a:lnTo>
                  <a:close/>
                </a:path>
                <a:path w="8229600" h="2057400">
                  <a:moveTo>
                    <a:pt x="8217349" y="1805648"/>
                  </a:move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close/>
                </a:path>
                <a:path w="8229600" h="2057400">
                  <a:moveTo>
                    <a:pt x="7886700" y="0"/>
                  </a:move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</a:path>
                <a:path w="8229600" h="2057400">
                  <a:moveTo>
                    <a:pt x="342912" y="2057400"/>
                  </a:move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</a:path>
                <a:path w="8229600" h="2057400">
                  <a:moveTo>
                    <a:pt x="7886700" y="0"/>
                  </a:move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</a:path>
                <a:path w="8229600" h="2057400">
                  <a:moveTo>
                    <a:pt x="8226469" y="1761024"/>
                  </a:moveTo>
                  <a:lnTo>
                    <a:pt x="8217349" y="1805648"/>
                  </a:lnTo>
                </a:path>
                <a:path w="8229600" h="2057400">
                  <a:moveTo>
                    <a:pt x="8217349" y="1805648"/>
                  </a:move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" name="object 5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  <a:lnTo>
                    <a:pt x="8217349" y="1805648"/>
                  </a:ln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  <a:lnTo>
                    <a:pt x="342912" y="2057400"/>
                  </a:ln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  <a:close/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9" name="object 7"/>
          <p:cNvSpPr txBox="1">
            <a:spLocks noGrp="1"/>
          </p:cNvSpPr>
          <p:nvPr/>
        </p:nvSpPr>
        <p:spPr>
          <a:xfrm>
            <a:off x="2369420" y="2806700"/>
            <a:ext cx="5987376" cy="5059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3335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200" spc="-10" dirty="0" smtClean="0">
                <a:solidFill>
                  <a:srgbClr val="FFFFFF"/>
                </a:solidFill>
              </a:rPr>
              <a:t>Fundamentos de Bacos de Dados</a:t>
            </a:r>
            <a:endParaRPr sz="3200" spc="-20" dirty="0">
              <a:solidFill>
                <a:srgbClr val="FFFFFF"/>
              </a:solidFill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3505200" y="3639537"/>
            <a:ext cx="5111150" cy="3199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2065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66264" marR="5080" indent="-1853564">
              <a:lnSpc>
                <a:spcPct val="100000"/>
              </a:lnSpc>
              <a:spcBef>
                <a:spcPts val="95"/>
              </a:spcBef>
            </a:pPr>
            <a:r>
              <a:rPr lang="pt-BR" sz="2000" spc="-10" dirty="0" err="1">
                <a:solidFill>
                  <a:srgbClr val="FFFFFF"/>
                </a:solidFill>
                <a:latin typeface="Carlito"/>
                <a:cs typeface="Carlito"/>
              </a:rPr>
              <a:t>Count</a:t>
            </a:r>
            <a:r>
              <a:rPr lang="pt-BR" sz="2000" spc="-10" dirty="0">
                <a:solidFill>
                  <a:srgbClr val="FFFFFF"/>
                </a:solidFill>
                <a:latin typeface="Carlito"/>
                <a:cs typeface="Carlito"/>
              </a:rPr>
              <a:t>, Sum e </a:t>
            </a:r>
            <a:r>
              <a:rPr lang="pt-BR" sz="2000" spc="-10" dirty="0" err="1">
                <a:solidFill>
                  <a:srgbClr val="FFFFFF"/>
                </a:solidFill>
                <a:latin typeface="Carlito"/>
                <a:cs typeface="Carlito"/>
              </a:rPr>
              <a:t>Having</a:t>
            </a:r>
            <a:endParaRPr sz="2000" dirty="0">
              <a:latin typeface="Carlito"/>
              <a:cs typeface="Carlito"/>
            </a:endParaRPr>
          </a:p>
        </p:txBody>
      </p:sp>
      <p:pic>
        <p:nvPicPr>
          <p:cNvPr id="11" name="Picture 2" descr="Deal Technologies | Sobre nó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64" y="2739475"/>
            <a:ext cx="1447800" cy="1379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43057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9068" y="334486"/>
            <a:ext cx="1346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Count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414145"/>
            <a:ext cx="8735695" cy="50380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715" indent="-342900" algn="just">
              <a:lnSpc>
                <a:spcPct val="100299"/>
              </a:lnSpc>
              <a:spcBef>
                <a:spcPts val="85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função COUNT() retorna </a:t>
            </a:r>
            <a:r>
              <a:rPr sz="3200" dirty="0">
                <a:latin typeface="Arial"/>
                <a:cs typeface="Arial"/>
              </a:rPr>
              <a:t>o </a:t>
            </a:r>
            <a:r>
              <a:rPr sz="3200" spc="-5" dirty="0">
                <a:latin typeface="Arial"/>
                <a:cs typeface="Arial"/>
              </a:rPr>
              <a:t>número de  linhas que corresponde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um determinado  critério.</a:t>
            </a:r>
            <a:endParaRPr sz="3200">
              <a:latin typeface="Arial"/>
              <a:cs typeface="Arial"/>
            </a:endParaRPr>
          </a:p>
          <a:p>
            <a:pPr marR="492125" algn="ctr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latin typeface="Arial"/>
                <a:cs typeface="Arial"/>
              </a:rPr>
              <a:t>SQL: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COUNT(nome_coluna)</a:t>
            </a:r>
            <a:endParaRPr sz="28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939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função COUNT(nome_coluna) retorna </a:t>
            </a:r>
            <a:r>
              <a:rPr sz="3200" dirty="0">
                <a:latin typeface="Arial"/>
                <a:cs typeface="Arial"/>
              </a:rPr>
              <a:t>o  </a:t>
            </a:r>
            <a:r>
              <a:rPr sz="3200" spc="-5" dirty="0">
                <a:latin typeface="Arial"/>
                <a:cs typeface="Arial"/>
              </a:rPr>
              <a:t>número de valores (valores nulos não serão  contados) da coluna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especificada:</a:t>
            </a:r>
            <a:endParaRPr sz="3200">
              <a:latin typeface="Arial"/>
              <a:cs typeface="Arial"/>
            </a:endParaRPr>
          </a:p>
          <a:p>
            <a:pPr marL="1715770" marR="1233805" indent="-789305">
              <a:lnSpc>
                <a:spcPts val="4600"/>
              </a:lnSpc>
              <a:spcBef>
                <a:spcPts val="270"/>
              </a:spcBef>
            </a:pPr>
            <a:r>
              <a:rPr sz="3200" spc="-5" dirty="0">
                <a:latin typeface="Arial"/>
                <a:cs typeface="Arial"/>
              </a:rPr>
              <a:t>Ex: </a:t>
            </a:r>
            <a:r>
              <a:rPr sz="3200" b="1" spc="-5" dirty="0">
                <a:latin typeface="Arial"/>
                <a:cs typeface="Arial"/>
              </a:rPr>
              <a:t>SELECT COUNT(</a:t>
            </a:r>
            <a:r>
              <a:rPr sz="3200" spc="-5" dirty="0">
                <a:latin typeface="Arial"/>
                <a:cs typeface="Arial"/>
              </a:rPr>
              <a:t>nome_coluna)  </a:t>
            </a:r>
            <a:r>
              <a:rPr sz="3200" b="1" spc="-5" dirty="0">
                <a:latin typeface="Arial"/>
                <a:cs typeface="Arial"/>
              </a:rPr>
              <a:t>FROM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nome_tabela</a:t>
            </a:r>
            <a:endParaRPr sz="3200">
              <a:latin typeface="Arial"/>
              <a:cs typeface="Arial"/>
            </a:endParaRPr>
          </a:p>
          <a:p>
            <a:pPr marR="211454" algn="r">
              <a:lnSpc>
                <a:spcPts val="980"/>
              </a:lnSpc>
            </a:pPr>
            <a:r>
              <a:rPr sz="1000" spc="40" dirty="0">
                <a:latin typeface="Century Gothic"/>
                <a:cs typeface="Century Gothic"/>
              </a:rPr>
              <a:t>\</a:t>
            </a:r>
            <a:r>
              <a:rPr sz="1000" spc="55" dirty="0">
                <a:latin typeface="Century Gothic"/>
                <a:cs typeface="Century Gothic"/>
              </a:rPr>
              <a:t>3</a:t>
            </a:r>
            <a:endParaRPr sz="1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9068" y="334486"/>
            <a:ext cx="1346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Count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343892"/>
            <a:ext cx="8690610" cy="434086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Sintaxe </a:t>
            </a:r>
            <a:r>
              <a:rPr sz="2400" dirty="0">
                <a:latin typeface="Arial"/>
                <a:cs typeface="Arial"/>
              </a:rPr>
              <a:t>do </a:t>
            </a:r>
            <a:r>
              <a:rPr sz="2400" spc="-5" dirty="0">
                <a:latin typeface="Arial"/>
                <a:cs typeface="Arial"/>
              </a:rPr>
              <a:t>SQL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COUNT(*)</a:t>
            </a:r>
            <a:endParaRPr sz="2400">
              <a:latin typeface="Arial"/>
              <a:cs typeface="Arial"/>
            </a:endParaRPr>
          </a:p>
          <a:p>
            <a:pPr marL="355600" marR="345440" indent="-342900">
              <a:lnSpc>
                <a:spcPts val="287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função COUNT(*) retorna </a:t>
            </a:r>
            <a:r>
              <a:rPr sz="2400" dirty="0">
                <a:latin typeface="Arial"/>
                <a:cs typeface="Arial"/>
              </a:rPr>
              <a:t>o número de </a:t>
            </a:r>
            <a:r>
              <a:rPr sz="2400" spc="-5" dirty="0">
                <a:latin typeface="Arial"/>
                <a:cs typeface="Arial"/>
              </a:rPr>
              <a:t>registros </a:t>
            </a:r>
            <a:r>
              <a:rPr sz="2400" dirty="0">
                <a:latin typeface="Arial"/>
                <a:cs typeface="Arial"/>
              </a:rPr>
              <a:t>em uma  </a:t>
            </a:r>
            <a:r>
              <a:rPr sz="2400" spc="-5" dirty="0">
                <a:latin typeface="Arial"/>
                <a:cs typeface="Arial"/>
              </a:rPr>
              <a:t>tabela:</a:t>
            </a:r>
            <a:endParaRPr sz="24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655"/>
              </a:spcBef>
            </a:pPr>
            <a:r>
              <a:rPr sz="3200" b="1" spc="-5" dirty="0">
                <a:latin typeface="Arial"/>
                <a:cs typeface="Arial"/>
              </a:rPr>
              <a:t>SELECT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COUNT(*)</a:t>
            </a:r>
            <a:endParaRPr sz="32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760"/>
              </a:spcBef>
            </a:pPr>
            <a:r>
              <a:rPr sz="3200" b="1" spc="-5" dirty="0">
                <a:latin typeface="Arial"/>
                <a:cs typeface="Arial"/>
              </a:rPr>
              <a:t>FROM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nome_tabela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699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função COUNT(DISTINCT </a:t>
            </a:r>
            <a:r>
              <a:rPr sz="2400" dirty="0">
                <a:latin typeface="Arial"/>
                <a:cs typeface="Arial"/>
              </a:rPr>
              <a:t>nome_coluna) </a:t>
            </a:r>
            <a:r>
              <a:rPr sz="2400" spc="-5" dirty="0">
                <a:latin typeface="Arial"/>
                <a:cs typeface="Arial"/>
              </a:rPr>
              <a:t>retorna </a:t>
            </a:r>
            <a:r>
              <a:rPr sz="2400" dirty="0">
                <a:latin typeface="Arial"/>
                <a:cs typeface="Arial"/>
              </a:rPr>
              <a:t>o número  de </a:t>
            </a:r>
            <a:r>
              <a:rPr sz="2400" spc="-5" dirty="0">
                <a:latin typeface="Arial"/>
                <a:cs typeface="Arial"/>
              </a:rPr>
              <a:t>registros </a:t>
            </a:r>
            <a:r>
              <a:rPr sz="2400" dirty="0">
                <a:latin typeface="Arial"/>
                <a:cs typeface="Arial"/>
              </a:rPr>
              <a:t>não </a:t>
            </a:r>
            <a:r>
              <a:rPr sz="2400" spc="-5" dirty="0">
                <a:latin typeface="Arial"/>
                <a:cs typeface="Arial"/>
              </a:rPr>
              <a:t>repetidos </a:t>
            </a:r>
            <a:r>
              <a:rPr sz="2400" dirty="0">
                <a:latin typeface="Arial"/>
                <a:cs typeface="Arial"/>
              </a:rPr>
              <a:t>em uma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tabela: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120"/>
              </a:spcBef>
            </a:pPr>
            <a:r>
              <a:rPr sz="2800" b="1" spc="-5" dirty="0">
                <a:latin typeface="Arial"/>
                <a:cs typeface="Arial"/>
              </a:rPr>
              <a:t>SELECT COUNT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b="1" spc="-5" dirty="0">
                <a:latin typeface="Arial"/>
                <a:cs typeface="Arial"/>
              </a:rPr>
              <a:t>DISTINCT </a:t>
            </a:r>
            <a:r>
              <a:rPr sz="2800" dirty="0">
                <a:latin typeface="Arial"/>
                <a:cs typeface="Arial"/>
              </a:rPr>
              <a:t>nome_coluna)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775"/>
              </a:spcBef>
            </a:pPr>
            <a:r>
              <a:rPr sz="2800" b="1" spc="-5" dirty="0">
                <a:latin typeface="Arial"/>
                <a:cs typeface="Arial"/>
              </a:rPr>
              <a:t>FROM </a:t>
            </a:r>
            <a:r>
              <a:rPr sz="2800" dirty="0">
                <a:latin typeface="Arial"/>
                <a:cs typeface="Arial"/>
              </a:rPr>
              <a:t>nome_tabela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1052" y="6273990"/>
            <a:ext cx="1860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40" dirty="0">
                <a:latin typeface="Century Gothic"/>
                <a:cs typeface="Century Gothic"/>
              </a:rPr>
              <a:t>\</a:t>
            </a:r>
            <a:r>
              <a:rPr sz="1000" spc="55" dirty="0">
                <a:latin typeface="Century Gothic"/>
                <a:cs typeface="Century Gothic"/>
              </a:rPr>
              <a:t>4</a:t>
            </a:r>
            <a:endParaRPr sz="1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272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Ex:</a:t>
            </a:r>
            <a:r>
              <a:rPr spc="-90" dirty="0"/>
              <a:t> </a:t>
            </a:r>
            <a:r>
              <a:rPr dirty="0"/>
              <a:t>COUNT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418399"/>
            <a:ext cx="29521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Veja a </a:t>
            </a:r>
            <a:r>
              <a:rPr sz="2000" spc="-5" dirty="0">
                <a:latin typeface="Arial"/>
                <a:cs typeface="Arial"/>
              </a:rPr>
              <a:t>tabela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“Pedido”: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4711868"/>
            <a:ext cx="61391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Ex1: Como </a:t>
            </a:r>
            <a:r>
              <a:rPr sz="2000" b="1" spc="-5" dirty="0">
                <a:latin typeface="Arial"/>
                <a:cs typeface="Arial"/>
              </a:rPr>
              <a:t>contar </a:t>
            </a:r>
            <a:r>
              <a:rPr sz="2000" dirty="0">
                <a:latin typeface="Arial"/>
                <a:cs typeface="Arial"/>
              </a:rPr>
              <a:t>o </a:t>
            </a:r>
            <a:r>
              <a:rPr sz="2000" spc="-5" dirty="0">
                <a:latin typeface="Arial"/>
                <a:cs typeface="Arial"/>
              </a:rPr>
              <a:t>número </a:t>
            </a:r>
            <a:r>
              <a:rPr sz="2000" dirty="0">
                <a:latin typeface="Arial"/>
                <a:cs typeface="Arial"/>
              </a:rPr>
              <a:t>de pedidos de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Paulo?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3602" y="6273990"/>
            <a:ext cx="1035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5" dirty="0">
                <a:latin typeface="Century Gothic"/>
                <a:cs typeface="Century Gothic"/>
              </a:rPr>
              <a:t>5</a:t>
            </a:r>
            <a:endParaRPr sz="1000">
              <a:latin typeface="Century Gothic"/>
              <a:cs typeface="Century Gothic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92237" y="1838473"/>
          <a:ext cx="5262245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270"/>
                <a:gridCol w="1656080"/>
                <a:gridCol w="1944370"/>
                <a:gridCol w="1152525"/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DataPedido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PreçoPedido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Cliente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2008/11/12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João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2008/10/23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1600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Paulo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2008/09/02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700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João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2008/09/03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João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2008/08/30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Pedro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2008/10/04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Paulo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42315" y="5401981"/>
            <a:ext cx="2650490" cy="845819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130"/>
              </a:lnSpc>
              <a:spcBef>
                <a:spcPts val="195"/>
              </a:spcBef>
            </a:pPr>
            <a:r>
              <a:rPr sz="1800" spc="-5" dirty="0">
                <a:latin typeface="Arial"/>
                <a:cs typeface="Arial"/>
              </a:rPr>
              <a:t>SELECT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COUNT(Cliente) 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Pedido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05"/>
              </a:lnSpc>
            </a:pPr>
            <a:r>
              <a:rPr sz="1800" spc="-5" dirty="0">
                <a:latin typeface="Arial"/>
                <a:cs typeface="Arial"/>
              </a:rPr>
              <a:t>WHERE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Cliente='Paulo’;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02667" y="5433525"/>
            <a:ext cx="1507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"/>
                <a:cs typeface="Arial"/>
              </a:rPr>
              <a:t>RESPOSTA: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272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Ex:</a:t>
            </a:r>
            <a:r>
              <a:rPr spc="-90" dirty="0"/>
              <a:t> </a:t>
            </a:r>
            <a:r>
              <a:rPr dirty="0"/>
              <a:t>COUNT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418399"/>
            <a:ext cx="29521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Veja a </a:t>
            </a:r>
            <a:r>
              <a:rPr sz="2000" spc="-5" dirty="0">
                <a:latin typeface="Arial"/>
                <a:cs typeface="Arial"/>
              </a:rPr>
              <a:t>tabela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“Pedido”: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3602" y="6273990"/>
            <a:ext cx="1035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5" dirty="0">
                <a:latin typeface="Century Gothic"/>
                <a:cs typeface="Century Gothic"/>
              </a:rPr>
              <a:t>6</a:t>
            </a:r>
            <a:endParaRPr sz="1000">
              <a:latin typeface="Century Gothic"/>
              <a:cs typeface="Century Gothic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92237" y="1838473"/>
          <a:ext cx="5262245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270"/>
                <a:gridCol w="1656080"/>
                <a:gridCol w="1944370"/>
                <a:gridCol w="1152525"/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DataPedido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PreçoPedido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Cliente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2008/11/12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João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2008/10/23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1600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Paulo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2008/09/02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700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João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2008/09/03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João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2008/08/30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Pedro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2008/10/04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Paulo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8739" y="4711868"/>
            <a:ext cx="5066030" cy="1430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Ex1: Como </a:t>
            </a:r>
            <a:r>
              <a:rPr sz="2000" b="1" spc="-5" dirty="0">
                <a:latin typeface="Arial"/>
                <a:cs typeface="Arial"/>
              </a:rPr>
              <a:t>contar </a:t>
            </a:r>
            <a:r>
              <a:rPr sz="2000" dirty="0">
                <a:latin typeface="Arial"/>
                <a:cs typeface="Arial"/>
              </a:rPr>
              <a:t>o </a:t>
            </a:r>
            <a:r>
              <a:rPr sz="2000" spc="-5" dirty="0">
                <a:latin typeface="Arial"/>
                <a:cs typeface="Arial"/>
              </a:rPr>
              <a:t>número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pedidos?</a:t>
            </a:r>
            <a:endParaRPr sz="2000">
              <a:latin typeface="Arial"/>
              <a:cs typeface="Arial"/>
            </a:endParaRPr>
          </a:p>
          <a:p>
            <a:pPr marL="676275" marR="207010">
              <a:lnSpc>
                <a:spcPts val="2130"/>
              </a:lnSpc>
              <a:spcBef>
                <a:spcPts val="1425"/>
              </a:spcBef>
            </a:pPr>
            <a:r>
              <a:rPr sz="1800" spc="-5" dirty="0">
                <a:latin typeface="Arial"/>
                <a:cs typeface="Arial"/>
              </a:rPr>
              <a:t>SELECT COUNT(*) AS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NumerosPedidos 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Pedido;</a:t>
            </a:r>
            <a:endParaRPr sz="1800">
              <a:latin typeface="Arial"/>
              <a:cs typeface="Arial"/>
            </a:endParaRPr>
          </a:p>
          <a:p>
            <a:pPr marL="675005">
              <a:lnSpc>
                <a:spcPct val="100000"/>
              </a:lnSpc>
              <a:spcBef>
                <a:spcPts val="810"/>
              </a:spcBef>
            </a:pPr>
            <a:r>
              <a:rPr sz="1800" spc="-20" dirty="0">
                <a:latin typeface="Arial"/>
                <a:cs typeface="Arial"/>
              </a:rPr>
              <a:t>RESPOSTA: </a:t>
            </a:r>
            <a:r>
              <a:rPr sz="1800" spc="-5" dirty="0">
                <a:latin typeface="Arial"/>
                <a:cs typeface="Arial"/>
              </a:rPr>
              <a:t>NumeroPedidos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272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Ex:</a:t>
            </a:r>
            <a:r>
              <a:rPr spc="-90" dirty="0"/>
              <a:t> </a:t>
            </a:r>
            <a:r>
              <a:rPr dirty="0"/>
              <a:t>COUNT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418399"/>
            <a:ext cx="29521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Veja a </a:t>
            </a:r>
            <a:r>
              <a:rPr sz="2000" spc="-5" dirty="0">
                <a:latin typeface="Arial"/>
                <a:cs typeface="Arial"/>
              </a:rPr>
              <a:t>tabela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“Pedido”: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3602" y="6273990"/>
            <a:ext cx="1035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5" dirty="0">
                <a:latin typeface="Century Gothic"/>
                <a:cs typeface="Century Gothic"/>
              </a:rPr>
              <a:t>7</a:t>
            </a:r>
            <a:endParaRPr sz="1000">
              <a:latin typeface="Century Gothic"/>
              <a:cs typeface="Century Gothic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92237" y="1838473"/>
          <a:ext cx="5262245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270"/>
                <a:gridCol w="1656080"/>
                <a:gridCol w="1944370"/>
                <a:gridCol w="1152525"/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DataPedido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PreçoPedido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Cliente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2008/11/12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João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2008/10/23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1600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Paulo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2008/09/02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700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João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2008/09/03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João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2008/08/30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Pedro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2008/10/04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Paulo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8739" y="4711868"/>
            <a:ext cx="8257540" cy="1430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Ex1: Como </a:t>
            </a:r>
            <a:r>
              <a:rPr sz="2000" b="1" spc="-5" dirty="0">
                <a:latin typeface="Arial"/>
                <a:cs typeface="Arial"/>
              </a:rPr>
              <a:t>contar </a:t>
            </a:r>
            <a:r>
              <a:rPr sz="2000" dirty="0">
                <a:latin typeface="Arial"/>
                <a:cs typeface="Arial"/>
              </a:rPr>
              <a:t>o </a:t>
            </a:r>
            <a:r>
              <a:rPr sz="2000" spc="-5" dirty="0">
                <a:latin typeface="Arial"/>
                <a:cs typeface="Arial"/>
              </a:rPr>
              <a:t>número </a:t>
            </a:r>
            <a:r>
              <a:rPr sz="2000" dirty="0">
                <a:latin typeface="Arial"/>
                <a:cs typeface="Arial"/>
              </a:rPr>
              <a:t>de clientes exclusivos na </a:t>
            </a:r>
            <a:r>
              <a:rPr sz="2000" spc="-5" dirty="0">
                <a:latin typeface="Arial"/>
                <a:cs typeface="Arial"/>
              </a:rPr>
              <a:t>tabela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Pedido?</a:t>
            </a:r>
            <a:endParaRPr sz="2000">
              <a:latin typeface="Arial"/>
              <a:cs typeface="Arial"/>
            </a:endParaRPr>
          </a:p>
          <a:p>
            <a:pPr marL="676275">
              <a:lnSpc>
                <a:spcPts val="2145"/>
              </a:lnSpc>
              <a:spcBef>
                <a:spcPts val="1330"/>
              </a:spcBef>
            </a:pPr>
            <a:r>
              <a:rPr sz="1800" b="1" spc="-5" dirty="0">
                <a:latin typeface="Arial"/>
                <a:cs typeface="Arial"/>
              </a:rPr>
              <a:t>SELECT COUNT(DISTINCT </a:t>
            </a:r>
            <a:r>
              <a:rPr sz="1800" spc="-5" dirty="0">
                <a:latin typeface="Arial"/>
                <a:cs typeface="Arial"/>
              </a:rPr>
              <a:t>Cliente) </a:t>
            </a:r>
            <a:r>
              <a:rPr sz="1800" b="1" dirty="0">
                <a:latin typeface="Arial"/>
                <a:cs typeface="Arial"/>
              </a:rPr>
              <a:t>AS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NumerosClientes</a:t>
            </a:r>
            <a:endParaRPr sz="1800">
              <a:latin typeface="Arial"/>
              <a:cs typeface="Arial"/>
            </a:endParaRPr>
          </a:p>
          <a:p>
            <a:pPr marL="676275">
              <a:lnSpc>
                <a:spcPts val="2145"/>
              </a:lnSpc>
            </a:pPr>
            <a:r>
              <a:rPr sz="1800" b="1" dirty="0">
                <a:latin typeface="Arial"/>
                <a:cs typeface="Arial"/>
              </a:rPr>
              <a:t>FROM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Pedido;</a:t>
            </a:r>
            <a:endParaRPr sz="1800">
              <a:latin typeface="Arial"/>
              <a:cs typeface="Arial"/>
            </a:endParaRPr>
          </a:p>
          <a:p>
            <a:pPr marL="675005">
              <a:lnSpc>
                <a:spcPct val="100000"/>
              </a:lnSpc>
              <a:spcBef>
                <a:spcPts val="875"/>
              </a:spcBef>
            </a:pPr>
            <a:r>
              <a:rPr sz="1800" spc="-20" dirty="0">
                <a:latin typeface="Arial"/>
                <a:cs typeface="Arial"/>
              </a:rPr>
              <a:t>RESPOSTA: </a:t>
            </a:r>
            <a:r>
              <a:rPr sz="1800" spc="-5" dirty="0">
                <a:latin typeface="Arial"/>
                <a:cs typeface="Arial"/>
              </a:rPr>
              <a:t>NumeroClientes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6543" y="334486"/>
            <a:ext cx="3328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SUM </a:t>
            </a:r>
            <a:r>
              <a:rPr dirty="0"/>
              <a:t>e</a:t>
            </a:r>
            <a:r>
              <a:rPr spc="-70" dirty="0"/>
              <a:t> </a:t>
            </a:r>
            <a:r>
              <a:rPr spc="-5" dirty="0"/>
              <a:t>HAVING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47891"/>
            <a:ext cx="7676515" cy="3390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122555" indent="-342900" algn="just">
              <a:lnSpc>
                <a:spcPct val="99700"/>
              </a:lnSpc>
              <a:spcBef>
                <a:spcPts val="11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A função </a:t>
            </a:r>
            <a:r>
              <a:rPr sz="2800" spc="-5" dirty="0">
                <a:latin typeface="Arial"/>
                <a:cs typeface="Arial"/>
              </a:rPr>
              <a:t>SUM </a:t>
            </a:r>
            <a:r>
              <a:rPr sz="2800" dirty="0">
                <a:latin typeface="Arial"/>
                <a:cs typeface="Arial"/>
              </a:rPr>
              <a:t>(nome_coluna) realiza a soma  dos valores da coluna que foi passada para a  função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55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A cláusula </a:t>
            </a:r>
            <a:r>
              <a:rPr sz="2800" spc="-5" dirty="0">
                <a:latin typeface="Arial"/>
                <a:cs typeface="Arial"/>
              </a:rPr>
              <a:t>HAVING filtra </a:t>
            </a:r>
            <a:r>
              <a:rPr sz="2800" dirty="0">
                <a:latin typeface="Arial"/>
                <a:cs typeface="Arial"/>
              </a:rPr>
              <a:t>o retorno do  agrupamento, diferente do </a:t>
            </a:r>
            <a:r>
              <a:rPr sz="2800" spc="-5" dirty="0">
                <a:latin typeface="Arial"/>
                <a:cs typeface="Arial"/>
              </a:rPr>
              <a:t>WHERE, </a:t>
            </a:r>
            <a:r>
              <a:rPr sz="2800" dirty="0">
                <a:latin typeface="Arial"/>
                <a:cs typeface="Arial"/>
              </a:rPr>
              <a:t>o </a:t>
            </a:r>
            <a:r>
              <a:rPr sz="2800" spc="5" dirty="0">
                <a:latin typeface="Arial"/>
                <a:cs typeface="Arial"/>
              </a:rPr>
              <a:t>qual  </a:t>
            </a:r>
            <a:r>
              <a:rPr sz="2800" dirty="0">
                <a:latin typeface="Arial"/>
                <a:cs typeface="Arial"/>
              </a:rPr>
              <a:t>restringe os resultados obtidos sempre após o  uso da cláusula</a:t>
            </a:r>
            <a:r>
              <a:rPr sz="2800" spc="-5" dirty="0">
                <a:latin typeface="Arial"/>
                <a:cs typeface="Arial"/>
              </a:rPr>
              <a:t> FROM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2368" y="334486"/>
            <a:ext cx="4421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Ex1: SUM </a:t>
            </a:r>
            <a:r>
              <a:rPr dirty="0"/>
              <a:t>e</a:t>
            </a:r>
            <a:r>
              <a:rPr spc="-60" dirty="0"/>
              <a:t> </a:t>
            </a:r>
            <a:r>
              <a:rPr spc="-5" dirty="0"/>
              <a:t>HAVING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293335"/>
            <a:ext cx="31762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Veja a </a:t>
            </a:r>
            <a:r>
              <a:rPr sz="2000" spc="-5" dirty="0">
                <a:latin typeface="Arial"/>
                <a:cs typeface="Arial"/>
              </a:rPr>
              <a:t>tabela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“Produtos”: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5099100"/>
            <a:ext cx="84778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Ex1: Recupere a </a:t>
            </a:r>
            <a:r>
              <a:rPr sz="2000" spc="-5" dirty="0">
                <a:latin typeface="Arial"/>
                <a:cs typeface="Arial"/>
              </a:rPr>
              <a:t>quantidade </a:t>
            </a:r>
            <a:r>
              <a:rPr sz="2000" dirty="0">
                <a:latin typeface="Arial"/>
                <a:cs typeface="Arial"/>
              </a:rPr>
              <a:t>de </a:t>
            </a:r>
            <a:r>
              <a:rPr sz="2000" spc="-5" dirty="0">
                <a:latin typeface="Arial"/>
                <a:cs typeface="Arial"/>
              </a:rPr>
              <a:t>produtos </a:t>
            </a:r>
            <a:r>
              <a:rPr sz="2000" dirty="0">
                <a:latin typeface="Arial"/>
                <a:cs typeface="Arial"/>
              </a:rPr>
              <a:t>em </a:t>
            </a:r>
            <a:r>
              <a:rPr sz="2000" spc="-5" dirty="0">
                <a:latin typeface="Arial"/>
                <a:cs typeface="Arial"/>
              </a:rPr>
              <a:t>estoque </a:t>
            </a:r>
            <a:r>
              <a:rPr sz="2000" dirty="0">
                <a:latin typeface="Arial"/>
                <a:cs typeface="Arial"/>
              </a:rPr>
              <a:t>de </a:t>
            </a:r>
            <a:r>
              <a:rPr sz="2000" spc="-5" dirty="0">
                <a:latin typeface="Arial"/>
                <a:cs typeface="Arial"/>
              </a:rPr>
              <a:t>acordo </a:t>
            </a:r>
            <a:r>
              <a:rPr sz="2000" dirty="0">
                <a:latin typeface="Arial"/>
                <a:cs typeface="Arial"/>
              </a:rPr>
              <a:t>com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640" y="5403901"/>
            <a:ext cx="6330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pos.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03602" y="6273990"/>
            <a:ext cx="1035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5" dirty="0">
                <a:latin typeface="Century Gothic"/>
                <a:cs typeface="Century Gothic"/>
              </a:rPr>
              <a:t>9</a:t>
            </a:r>
            <a:endParaRPr sz="1000">
              <a:latin typeface="Century Gothic"/>
              <a:cs typeface="Century Gothic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13571" y="1701313"/>
          <a:ext cx="5070474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6425"/>
                <a:gridCol w="1553210"/>
                <a:gridCol w="1503044"/>
                <a:gridCol w="1407795"/>
              </a:tblGrid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Quantidade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Tipo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PS4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Console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Xbox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360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160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Console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DELL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70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PS2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Console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HP120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199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Impressora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FIFA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17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150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Jogo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Cadeira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jogo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Cadeira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PES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51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Jogo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461700" y="5567701"/>
            <a:ext cx="6464935" cy="845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SELECT </a:t>
            </a:r>
            <a:r>
              <a:rPr sz="1800" spc="-20" dirty="0">
                <a:latin typeface="Arial"/>
                <a:cs typeface="Arial"/>
              </a:rPr>
              <a:t>Tipo, </a:t>
            </a:r>
            <a:r>
              <a:rPr sz="1800" spc="-5" dirty="0">
                <a:latin typeface="Arial"/>
                <a:cs typeface="Arial"/>
              </a:rPr>
              <a:t>SUM (Quantidade) </a:t>
            </a:r>
            <a:r>
              <a:rPr sz="1800" b="1" dirty="0">
                <a:latin typeface="Arial"/>
                <a:cs typeface="Arial"/>
              </a:rPr>
              <a:t>AS </a:t>
            </a:r>
            <a:r>
              <a:rPr sz="1800" spc="-5" dirty="0">
                <a:latin typeface="Arial"/>
                <a:cs typeface="Arial"/>
              </a:rPr>
              <a:t>‘Quantidade em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Estoque’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45"/>
              </a:lnSpc>
            </a:pPr>
            <a:r>
              <a:rPr sz="1800" b="1" dirty="0">
                <a:latin typeface="Arial"/>
                <a:cs typeface="Arial"/>
              </a:rPr>
              <a:t>FROM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Produtos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Arial"/>
                <a:cs typeface="Arial"/>
              </a:rPr>
              <a:t>GROUP BY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TIPO;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505651" y="1701313"/>
          <a:ext cx="3093085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1630"/>
                <a:gridCol w="1481455"/>
              </a:tblGrid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TIPO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Quantidade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Cadeira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Console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Console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160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Console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Impressora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199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Jogo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150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Jogo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51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70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5590742" y="1372756"/>
            <a:ext cx="1054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Resposta: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2368" y="334486"/>
            <a:ext cx="4421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Ex1: SUM </a:t>
            </a:r>
            <a:r>
              <a:rPr dirty="0"/>
              <a:t>e</a:t>
            </a:r>
            <a:r>
              <a:rPr spc="-60" dirty="0"/>
              <a:t> </a:t>
            </a:r>
            <a:r>
              <a:rPr spc="-5" dirty="0"/>
              <a:t>HAVING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293335"/>
            <a:ext cx="31762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Veja a </a:t>
            </a:r>
            <a:r>
              <a:rPr sz="2000" spc="-5" dirty="0">
                <a:latin typeface="Arial"/>
                <a:cs typeface="Arial"/>
              </a:rPr>
              <a:t>tabela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“Produtos”: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5364975"/>
            <a:ext cx="362013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4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1) Ex1: Filtrar tipo de produtos para  aqueles que tem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quantidade  maior que 200 em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estoque.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5815" y="6273990"/>
            <a:ext cx="1809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0" dirty="0">
                <a:latin typeface="Century Gothic"/>
                <a:cs typeface="Century Gothic"/>
              </a:rPr>
              <a:t>10</a:t>
            </a:r>
            <a:endParaRPr sz="1000">
              <a:latin typeface="Century Gothic"/>
              <a:cs typeface="Century Gothic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13571" y="1701313"/>
          <a:ext cx="5070474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6425"/>
                <a:gridCol w="1553210"/>
                <a:gridCol w="1503044"/>
                <a:gridCol w="1407795"/>
              </a:tblGrid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Quantidade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Tipo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PS4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Console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Xbox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360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160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Console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DELL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70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PS2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Console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HP120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199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Impressora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FIFA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17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150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Jogo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Cadeira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jogo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Cadeira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PES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51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Jogo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370819" y="1735599"/>
            <a:ext cx="3710304" cy="1121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SELECT </a:t>
            </a:r>
            <a:r>
              <a:rPr sz="1800" spc="-20" dirty="0">
                <a:latin typeface="Arial"/>
                <a:cs typeface="Arial"/>
              </a:rPr>
              <a:t>Tipo, </a:t>
            </a:r>
            <a:r>
              <a:rPr sz="1800" b="1" spc="-5" dirty="0">
                <a:latin typeface="Arial"/>
                <a:cs typeface="Arial"/>
              </a:rPr>
              <a:t>SUM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(Quantidade)</a:t>
            </a:r>
            <a:endParaRPr sz="1800">
              <a:latin typeface="Arial"/>
              <a:cs typeface="Arial"/>
            </a:endParaRPr>
          </a:p>
          <a:p>
            <a:pPr marL="203200">
              <a:lnSpc>
                <a:spcPts val="2145"/>
              </a:lnSpc>
            </a:pPr>
            <a:r>
              <a:rPr sz="1800" b="1" dirty="0">
                <a:latin typeface="Arial"/>
                <a:cs typeface="Arial"/>
              </a:rPr>
              <a:t>FROM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Produtos</a:t>
            </a:r>
            <a:endParaRPr sz="1800">
              <a:latin typeface="Arial"/>
              <a:cs typeface="Arial"/>
            </a:endParaRPr>
          </a:p>
          <a:p>
            <a:pPr marL="139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Arial"/>
                <a:cs typeface="Arial"/>
              </a:rPr>
              <a:t>GROUP BY</a:t>
            </a:r>
            <a:r>
              <a:rPr sz="1800" b="1" spc="-15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Tipo</a:t>
            </a:r>
            <a:endParaRPr sz="1800">
              <a:latin typeface="Arial"/>
              <a:cs typeface="Arial"/>
            </a:endParaRPr>
          </a:p>
          <a:p>
            <a:pPr marL="139700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latin typeface="Arial"/>
                <a:cs typeface="Arial"/>
              </a:rPr>
              <a:t>HAVING </a:t>
            </a:r>
            <a:r>
              <a:rPr sz="1800" b="1" spc="-5" dirty="0">
                <a:latin typeface="Arial"/>
                <a:cs typeface="Arial"/>
              </a:rPr>
              <a:t>SUM(Quantidade</a:t>
            </a:r>
            <a:r>
              <a:rPr sz="1800" spc="-5" dirty="0">
                <a:latin typeface="Arial"/>
                <a:cs typeface="Arial"/>
              </a:rPr>
              <a:t>) </a:t>
            </a:r>
            <a:r>
              <a:rPr sz="1800" dirty="0">
                <a:latin typeface="Arial"/>
                <a:cs typeface="Arial"/>
              </a:rPr>
              <a:t>&gt;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200;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588003" y="3958968"/>
          <a:ext cx="3093085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1630"/>
                <a:gridCol w="1481455"/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TIPO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Quantidade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Console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205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Jogo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5673093" y="3591392"/>
            <a:ext cx="1054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Resposta: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547</Words>
  <Application>Microsoft Office PowerPoint</Application>
  <PresentationFormat>Apresentação na tela (4:3)</PresentationFormat>
  <Paragraphs>239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Office Theme</vt:lpstr>
      <vt:lpstr>Apresentação do PowerPoint</vt:lpstr>
      <vt:lpstr>Count</vt:lpstr>
      <vt:lpstr>Count</vt:lpstr>
      <vt:lpstr>Ex: COUNT</vt:lpstr>
      <vt:lpstr>Ex: COUNT</vt:lpstr>
      <vt:lpstr>Ex: COUNT</vt:lpstr>
      <vt:lpstr>SUM e HAVING</vt:lpstr>
      <vt:lpstr>Ex1: SUM e HAVING</vt:lpstr>
      <vt:lpstr>Ex1: SUM e HAVING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Santos</dc:creator>
  <cp:lastModifiedBy>Lucas Santos</cp:lastModifiedBy>
  <cp:revision>4</cp:revision>
  <dcterms:created xsi:type="dcterms:W3CDTF">2021-01-14T22:57:38Z</dcterms:created>
  <dcterms:modified xsi:type="dcterms:W3CDTF">2021-01-14T23:12:44Z</dcterms:modified>
</cp:coreProperties>
</file>