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076" y="-80645"/>
            <a:ext cx="841984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3347821"/>
            <a:ext cx="4476750" cy="1573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4252" y="6672877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57200" y="1926179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2363089" y="2589754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2203470" y="3422592"/>
            <a:ext cx="6400801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Modelo </a:t>
            </a: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Conceitual -</a:t>
            </a:r>
            <a:r>
              <a:rPr lang="pt-BR" sz="2000" spc="-10" dirty="0" err="1" smtClean="0">
                <a:solidFill>
                  <a:srgbClr val="FFFFFF"/>
                </a:solidFill>
                <a:latin typeface="Carlito"/>
                <a:cs typeface="Carlito"/>
              </a:rPr>
              <a:t>GeneralizaçãoEspecialização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3" y="2522529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4661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231" y="0"/>
            <a:ext cx="5536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Generalização </a:t>
            </a:r>
            <a:r>
              <a:rPr spc="-5" dirty="0"/>
              <a:t>-</a:t>
            </a:r>
            <a:r>
              <a:rPr spc="40" dirty="0"/>
              <a:t> </a:t>
            </a: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39" y="3966209"/>
            <a:ext cx="89865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Como CARRO e CAMINHAO tem vários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atributos  comuns,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podem ser generalizados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 única superclasse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qual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tipos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entidade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originais são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subclasses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especiais.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576" y="1472120"/>
            <a:ext cx="1899285" cy="818515"/>
            <a:chOff x="167576" y="1472120"/>
            <a:chExt cx="1899285" cy="818515"/>
          </a:xfrm>
        </p:grpSpPr>
        <p:sp>
          <p:nvSpPr>
            <p:cNvPr id="5" name="object 5"/>
            <p:cNvSpPr/>
            <p:nvPr/>
          </p:nvSpPr>
          <p:spPr>
            <a:xfrm>
              <a:off x="180593" y="1485138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593" y="1485138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0594" y="1485138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CARRO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5175" y="2263013"/>
            <a:ext cx="242570" cy="1396365"/>
            <a:chOff x="265175" y="2263013"/>
            <a:chExt cx="242570" cy="1396365"/>
          </a:xfrm>
        </p:grpSpPr>
        <p:sp>
          <p:nvSpPr>
            <p:cNvPr id="9" name="object 9"/>
            <p:cNvSpPr/>
            <p:nvPr/>
          </p:nvSpPr>
          <p:spPr>
            <a:xfrm>
              <a:off x="386333" y="2277618"/>
              <a:ext cx="9525" cy="1152525"/>
            </a:xfrm>
            <a:custGeom>
              <a:avLst/>
              <a:gdLst/>
              <a:ahLst/>
              <a:cxnLst/>
              <a:rect l="l" t="t" r="r" b="b"/>
              <a:pathLst>
                <a:path w="9525" h="1152525">
                  <a:moveTo>
                    <a:pt x="9525" y="0"/>
                  </a:moveTo>
                  <a:lnTo>
                    <a:pt x="0" y="1152525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175" y="3416808"/>
              <a:ext cx="242316" cy="242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5693" y="3340989"/>
            <a:ext cx="647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chassi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212" y="2263013"/>
            <a:ext cx="242570" cy="1108075"/>
            <a:chOff x="553212" y="2263013"/>
            <a:chExt cx="242570" cy="1108075"/>
          </a:xfrm>
        </p:grpSpPr>
        <p:sp>
          <p:nvSpPr>
            <p:cNvPr id="13" name="object 13"/>
            <p:cNvSpPr/>
            <p:nvPr/>
          </p:nvSpPr>
          <p:spPr>
            <a:xfrm>
              <a:off x="674370" y="2277618"/>
              <a:ext cx="11430" cy="897255"/>
            </a:xfrm>
            <a:custGeom>
              <a:avLst/>
              <a:gdLst/>
              <a:ahLst/>
              <a:cxnLst/>
              <a:rect l="l" t="t" r="r" b="b"/>
              <a:pathLst>
                <a:path w="11429" h="897255">
                  <a:moveTo>
                    <a:pt x="11112" y="0"/>
                  </a:moveTo>
                  <a:lnTo>
                    <a:pt x="0" y="897001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3212" y="3128772"/>
              <a:ext cx="242316" cy="242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4644" y="3053588"/>
            <a:ext cx="562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placa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5339" y="2263013"/>
            <a:ext cx="241300" cy="820419"/>
            <a:chOff x="815339" y="2263013"/>
            <a:chExt cx="241300" cy="820419"/>
          </a:xfrm>
        </p:grpSpPr>
        <p:sp>
          <p:nvSpPr>
            <p:cNvPr id="17" name="object 17"/>
            <p:cNvSpPr/>
            <p:nvPr/>
          </p:nvSpPr>
          <p:spPr>
            <a:xfrm>
              <a:off x="936497" y="2277618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80">
                  <a:moveTo>
                    <a:pt x="0" y="0"/>
                  </a:moveTo>
                  <a:lnTo>
                    <a:pt x="0" y="57632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5339" y="2840736"/>
              <a:ext cx="240791" cy="242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87018" y="2805811"/>
            <a:ext cx="591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eco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27988" y="2279142"/>
            <a:ext cx="240792" cy="372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98498" y="2300986"/>
            <a:ext cx="1776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_</a:t>
            </a: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assagei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3375" y="2624327"/>
            <a:ext cx="242315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74394" y="2549728"/>
            <a:ext cx="20694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velocidade_maxima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13866" y="2277617"/>
            <a:ext cx="11430" cy="360680"/>
          </a:xfrm>
          <a:custGeom>
            <a:avLst/>
            <a:gdLst/>
            <a:ahLst/>
            <a:cxnLst/>
            <a:rect l="l" t="t" r="r" b="b"/>
            <a:pathLst>
              <a:path w="11430" h="360680">
                <a:moveTo>
                  <a:pt x="5556" y="-14478"/>
                </a:moveTo>
                <a:lnTo>
                  <a:pt x="5556" y="374904"/>
                </a:lnTo>
              </a:path>
            </a:pathLst>
          </a:custGeom>
          <a:ln w="40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280596" y="1400492"/>
            <a:ext cx="1899285" cy="818515"/>
            <a:chOff x="5280596" y="1400492"/>
            <a:chExt cx="1899285" cy="818515"/>
          </a:xfrm>
        </p:grpSpPr>
        <p:sp>
          <p:nvSpPr>
            <p:cNvPr id="26" name="object 26"/>
            <p:cNvSpPr/>
            <p:nvPr/>
          </p:nvSpPr>
          <p:spPr>
            <a:xfrm>
              <a:off x="5293614" y="1413510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93614" y="1413510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3614" y="1413510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CAMINHAO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79720" y="2191385"/>
            <a:ext cx="241300" cy="1396365"/>
            <a:chOff x="5379720" y="2191385"/>
            <a:chExt cx="241300" cy="1396365"/>
          </a:xfrm>
        </p:grpSpPr>
        <p:sp>
          <p:nvSpPr>
            <p:cNvPr id="30" name="object 30"/>
            <p:cNvSpPr/>
            <p:nvPr/>
          </p:nvSpPr>
          <p:spPr>
            <a:xfrm>
              <a:off x="5499354" y="2205990"/>
              <a:ext cx="9525" cy="1152525"/>
            </a:xfrm>
            <a:custGeom>
              <a:avLst/>
              <a:gdLst/>
              <a:ahLst/>
              <a:cxnLst/>
              <a:rect l="l" t="t" r="r" b="b"/>
              <a:pathLst>
                <a:path w="9525" h="1152525">
                  <a:moveTo>
                    <a:pt x="9525" y="0"/>
                  </a:moveTo>
                  <a:lnTo>
                    <a:pt x="0" y="1152525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79720" y="3345180"/>
              <a:ext cx="240791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659882" y="3269360"/>
            <a:ext cx="647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chassi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666232" y="2191385"/>
            <a:ext cx="242570" cy="1108075"/>
            <a:chOff x="5666232" y="2191385"/>
            <a:chExt cx="242570" cy="1108075"/>
          </a:xfrm>
        </p:grpSpPr>
        <p:sp>
          <p:nvSpPr>
            <p:cNvPr id="34" name="object 34"/>
            <p:cNvSpPr/>
            <p:nvPr/>
          </p:nvSpPr>
          <p:spPr>
            <a:xfrm>
              <a:off x="5787390" y="2205990"/>
              <a:ext cx="11430" cy="897255"/>
            </a:xfrm>
            <a:custGeom>
              <a:avLst/>
              <a:gdLst/>
              <a:ahLst/>
              <a:cxnLst/>
              <a:rect l="l" t="t" r="r" b="b"/>
              <a:pathLst>
                <a:path w="11429" h="897255">
                  <a:moveTo>
                    <a:pt x="11049" y="0"/>
                  </a:moveTo>
                  <a:lnTo>
                    <a:pt x="0" y="896874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66232" y="3058668"/>
              <a:ext cx="242315" cy="2407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948934" y="2981655"/>
            <a:ext cx="562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pla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928359" y="2191385"/>
            <a:ext cx="242570" cy="820419"/>
            <a:chOff x="5928359" y="2191385"/>
            <a:chExt cx="242570" cy="820419"/>
          </a:xfrm>
        </p:grpSpPr>
        <p:sp>
          <p:nvSpPr>
            <p:cNvPr id="38" name="object 38"/>
            <p:cNvSpPr/>
            <p:nvPr/>
          </p:nvSpPr>
          <p:spPr>
            <a:xfrm>
              <a:off x="6049517" y="2205990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80">
                  <a:moveTo>
                    <a:pt x="0" y="0"/>
                  </a:moveTo>
                  <a:lnTo>
                    <a:pt x="0" y="57619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28359" y="2769108"/>
              <a:ext cx="242315" cy="242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201283" y="2734437"/>
            <a:ext cx="591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eco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41007" y="2207514"/>
            <a:ext cx="242316" cy="3726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12406" y="2229357"/>
            <a:ext cx="1469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numero_eixos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217920" y="2191511"/>
            <a:ext cx="241300" cy="603885"/>
            <a:chOff x="6217920" y="2191511"/>
            <a:chExt cx="241300" cy="603885"/>
          </a:xfrm>
        </p:grpSpPr>
        <p:sp>
          <p:nvSpPr>
            <p:cNvPr id="44" name="object 44"/>
            <p:cNvSpPr/>
            <p:nvPr/>
          </p:nvSpPr>
          <p:spPr>
            <a:xfrm>
              <a:off x="6217920" y="2552699"/>
              <a:ext cx="240791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26886" y="2205989"/>
              <a:ext cx="11430" cy="360680"/>
            </a:xfrm>
            <a:custGeom>
              <a:avLst/>
              <a:gdLst/>
              <a:ahLst/>
              <a:cxnLst/>
              <a:rect l="l" t="t" r="r" b="b"/>
              <a:pathLst>
                <a:path w="11429" h="360680">
                  <a:moveTo>
                    <a:pt x="5524" y="-14477"/>
                  </a:moveTo>
                  <a:lnTo>
                    <a:pt x="5524" y="374776"/>
                  </a:lnTo>
                </a:path>
              </a:pathLst>
            </a:custGeom>
            <a:ln w="40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52108" y="2516886"/>
            <a:ext cx="175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capac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e_peso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874252" y="6672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4344" y="679640"/>
            <a:ext cx="1899285" cy="1120775"/>
            <a:chOff x="3264344" y="679640"/>
            <a:chExt cx="1899285" cy="1120775"/>
          </a:xfrm>
        </p:grpSpPr>
        <p:sp>
          <p:nvSpPr>
            <p:cNvPr id="3" name="object 3"/>
            <p:cNvSpPr/>
            <p:nvPr/>
          </p:nvSpPr>
          <p:spPr>
            <a:xfrm>
              <a:off x="4233862" y="1485137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h="295275">
                  <a:moveTo>
                    <a:pt x="0" y="0"/>
                  </a:moveTo>
                  <a:lnTo>
                    <a:pt x="0" y="295148"/>
                  </a:lnTo>
                </a:path>
              </a:pathLst>
            </a:custGeom>
            <a:ln w="40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7362" y="692657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4175" y="15470"/>
            <a:ext cx="5536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Generalização </a:t>
            </a:r>
            <a:r>
              <a:rPr spc="-5" dirty="0"/>
              <a:t>-</a:t>
            </a:r>
            <a:r>
              <a:rPr spc="40" dirty="0"/>
              <a:t> </a:t>
            </a:r>
            <a:r>
              <a:rPr spc="-10" dirty="0"/>
              <a:t>Exemplo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77361" y="692658"/>
            <a:ext cx="1873250" cy="7543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VEICULO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7028" y="520039"/>
            <a:ext cx="647700" cy="10636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111500"/>
              </a:lnSpc>
              <a:spcBef>
                <a:spcPts val="245"/>
              </a:spcBef>
            </a:pPr>
            <a:r>
              <a:rPr sz="2000" dirty="0">
                <a:latin typeface="Times New Roman"/>
                <a:cs typeface="Times New Roman"/>
              </a:rPr>
              <a:t>chassi  placa  preco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0655" y="679704"/>
            <a:ext cx="5050790" cy="2691765"/>
            <a:chOff x="2200655" y="679704"/>
            <a:chExt cx="5050790" cy="2691765"/>
          </a:xfrm>
        </p:grpSpPr>
        <p:sp>
          <p:nvSpPr>
            <p:cNvPr id="9" name="object 9"/>
            <p:cNvSpPr/>
            <p:nvPr/>
          </p:nvSpPr>
          <p:spPr>
            <a:xfrm>
              <a:off x="5159501" y="797814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8423" y="679704"/>
              <a:ext cx="242315" cy="242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9689" y="1145286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7567" y="1027176"/>
              <a:ext cx="240791" cy="242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9501" y="1447037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7567" y="1328927"/>
              <a:ext cx="240791" cy="242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60469" y="1765554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4">
                  <a:moveTo>
                    <a:pt x="467867" y="0"/>
                  </a:moveTo>
                  <a:lnTo>
                    <a:pt x="0" y="505968"/>
                  </a:lnTo>
                  <a:lnTo>
                    <a:pt x="935735" y="505968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60469" y="1765554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4">
                  <a:moveTo>
                    <a:pt x="0" y="505968"/>
                  </a:moveTo>
                  <a:lnTo>
                    <a:pt x="467867" y="0"/>
                  </a:lnTo>
                  <a:lnTo>
                    <a:pt x="935735" y="505968"/>
                  </a:lnTo>
                  <a:lnTo>
                    <a:pt x="0" y="505968"/>
                  </a:lnTo>
                  <a:close/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0655" y="2235707"/>
              <a:ext cx="2919984" cy="5303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56281" y="2271521"/>
              <a:ext cx="2821305" cy="431800"/>
            </a:xfrm>
            <a:custGeom>
              <a:avLst/>
              <a:gdLst/>
              <a:ahLst/>
              <a:cxnLst/>
              <a:rect l="l" t="t" r="r" b="b"/>
              <a:pathLst>
                <a:path w="2821304" h="431800">
                  <a:moveTo>
                    <a:pt x="2820923" y="0"/>
                  </a:moveTo>
                  <a:lnTo>
                    <a:pt x="0" y="0"/>
                  </a:lnTo>
                  <a:lnTo>
                    <a:pt x="0" y="431800"/>
                  </a:lnTo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09388" y="2235707"/>
              <a:ext cx="1406652" cy="530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1298" y="2271521"/>
              <a:ext cx="1310005" cy="431800"/>
            </a:xfrm>
            <a:custGeom>
              <a:avLst/>
              <a:gdLst/>
              <a:ahLst/>
              <a:cxnLst/>
              <a:rect l="l" t="t" r="r" b="b"/>
              <a:pathLst>
                <a:path w="1310004" h="431800">
                  <a:moveTo>
                    <a:pt x="0" y="0"/>
                  </a:moveTo>
                  <a:lnTo>
                    <a:pt x="1309624" y="0"/>
                  </a:lnTo>
                  <a:lnTo>
                    <a:pt x="1309624" y="431800"/>
                  </a:lnTo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65241" y="2565654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65241" y="2565654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1640" y="4896358"/>
            <a:ext cx="86429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556510" algn="l"/>
                <a:tab pos="3639820" algn="l"/>
                <a:tab pos="63627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bcl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sses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percl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sse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generaliz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VEICULO.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5658" y="2810636"/>
            <a:ext cx="1310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CAMINHAO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8196" y="2552636"/>
            <a:ext cx="1899285" cy="818515"/>
            <a:chOff x="1318196" y="2552636"/>
            <a:chExt cx="1899285" cy="818515"/>
          </a:xfrm>
        </p:grpSpPr>
        <p:sp>
          <p:nvSpPr>
            <p:cNvPr id="26" name="object 26"/>
            <p:cNvSpPr/>
            <p:nvPr/>
          </p:nvSpPr>
          <p:spPr>
            <a:xfrm>
              <a:off x="1331213" y="25656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31213" y="25656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47469" y="2810636"/>
            <a:ext cx="839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</a:t>
            </a:r>
            <a:r>
              <a:rPr sz="1800" spc="5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R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32432" y="3359658"/>
            <a:ext cx="242316" cy="374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4975" marR="579755" indent="431800">
              <a:lnSpc>
                <a:spcPct val="126600"/>
              </a:lnSpc>
              <a:spcBef>
                <a:spcPts val="95"/>
              </a:spcBef>
            </a:pPr>
            <a:r>
              <a:rPr dirty="0"/>
              <a:t>n</a:t>
            </a:r>
            <a:r>
              <a:rPr spc="10" dirty="0"/>
              <a:t>u</a:t>
            </a:r>
            <a:r>
              <a:rPr spc="-25" dirty="0"/>
              <a:t>m</a:t>
            </a:r>
            <a:r>
              <a:rPr dirty="0"/>
              <a:t>_</a:t>
            </a:r>
            <a:r>
              <a:rPr spc="10" dirty="0"/>
              <a:t>p</a:t>
            </a:r>
            <a:r>
              <a:rPr dirty="0"/>
              <a:t>assagei</a:t>
            </a:r>
            <a:r>
              <a:rPr spc="-10" dirty="0"/>
              <a:t>r</a:t>
            </a:r>
            <a:r>
              <a:rPr dirty="0"/>
              <a:t>os  </a:t>
            </a:r>
            <a:r>
              <a:rPr spc="-5" dirty="0"/>
              <a:t>velocidade_maxima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/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661795" algn="l"/>
                <a:tab pos="322072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uan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99616" y="3358134"/>
            <a:ext cx="5139055" cy="805815"/>
            <a:chOff x="1499616" y="3358134"/>
            <a:chExt cx="5139055" cy="805815"/>
          </a:xfrm>
        </p:grpSpPr>
        <p:sp>
          <p:nvSpPr>
            <p:cNvPr id="32" name="object 32"/>
            <p:cNvSpPr/>
            <p:nvPr/>
          </p:nvSpPr>
          <p:spPr>
            <a:xfrm>
              <a:off x="1620774" y="3358134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6198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99616" y="3921252"/>
              <a:ext cx="240792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04737" y="3358134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6198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83580" y="3921252"/>
              <a:ext cx="242315" cy="242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96227" y="3359658"/>
              <a:ext cx="242315" cy="3741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23840" y="3215995"/>
            <a:ext cx="4239895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0160" marR="933450" indent="575945">
              <a:lnSpc>
                <a:spcPct val="1547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_eixos  capacidade_peso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01875" algn="l"/>
                <a:tab pos="361251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ago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0"/>
            <a:ext cx="841984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93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Generalização/Especialização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652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199515" algn="l"/>
                <a:tab pos="6950709" algn="l"/>
                <a:tab pos="842454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ge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eraliz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/e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pecializ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classificada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dois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tipos: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3750" dirty="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Total;</a:t>
            </a:r>
            <a:endParaRPr sz="2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3300" dirty="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Parcial.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002" y="0"/>
            <a:ext cx="6899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Generalização/Especialização</a:t>
            </a:r>
            <a:r>
              <a:rPr sz="3600" spc="5" dirty="0"/>
              <a:t> </a:t>
            </a:r>
            <a:r>
              <a:rPr sz="3600" spc="-5" dirty="0"/>
              <a:t>total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1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generalização/especialização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total para  cada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ocorrência da entidade genérica existe  sempre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ocorrência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 especializada.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5972" y="2624264"/>
            <a:ext cx="1899285" cy="1119505"/>
            <a:chOff x="3335972" y="2624264"/>
            <a:chExt cx="1899285" cy="1119505"/>
          </a:xfrm>
        </p:grpSpPr>
        <p:sp>
          <p:nvSpPr>
            <p:cNvPr id="5" name="object 5"/>
            <p:cNvSpPr/>
            <p:nvPr/>
          </p:nvSpPr>
          <p:spPr>
            <a:xfrm>
              <a:off x="4305553" y="3429761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0"/>
                  </a:moveTo>
                  <a:lnTo>
                    <a:pt x="0" y="293623"/>
                  </a:lnTo>
                </a:path>
              </a:pathLst>
            </a:custGeom>
            <a:ln w="40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989" y="263728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8989" y="263728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48990" y="2637282"/>
            <a:ext cx="187325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CLIENTE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2283" y="3695636"/>
            <a:ext cx="5050790" cy="1618615"/>
            <a:chOff x="2272283" y="3695636"/>
            <a:chExt cx="5050790" cy="1618615"/>
          </a:xfrm>
        </p:grpSpPr>
        <p:sp>
          <p:nvSpPr>
            <p:cNvPr id="10" name="object 10"/>
            <p:cNvSpPr/>
            <p:nvPr/>
          </p:nvSpPr>
          <p:spPr>
            <a:xfrm>
              <a:off x="3832097" y="37086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467867" y="0"/>
                  </a:moveTo>
                  <a:lnTo>
                    <a:pt x="0" y="505968"/>
                  </a:lnTo>
                  <a:lnTo>
                    <a:pt x="935736" y="505968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2097" y="37086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0" y="505968"/>
                  </a:moveTo>
                  <a:lnTo>
                    <a:pt x="467867" y="0"/>
                  </a:lnTo>
                  <a:lnTo>
                    <a:pt x="935736" y="505968"/>
                  </a:lnTo>
                  <a:lnTo>
                    <a:pt x="0" y="5059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2283" y="4178807"/>
              <a:ext cx="2919984" cy="530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27909" y="4214621"/>
              <a:ext cx="2821305" cy="431800"/>
            </a:xfrm>
            <a:custGeom>
              <a:avLst/>
              <a:gdLst/>
              <a:ahLst/>
              <a:cxnLst/>
              <a:rect l="l" t="t" r="r" b="b"/>
              <a:pathLst>
                <a:path w="2821304" h="431800">
                  <a:moveTo>
                    <a:pt x="2821051" y="0"/>
                  </a:moveTo>
                  <a:lnTo>
                    <a:pt x="0" y="0"/>
                  </a:lnTo>
                  <a:lnTo>
                    <a:pt x="0" y="431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9491" y="4178807"/>
              <a:ext cx="1406652" cy="530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1401" y="4214621"/>
              <a:ext cx="1310005" cy="431800"/>
            </a:xfrm>
            <a:custGeom>
              <a:avLst/>
              <a:gdLst/>
              <a:ahLst/>
              <a:cxnLst/>
              <a:rect l="l" t="t" r="r" b="b"/>
              <a:pathLst>
                <a:path w="1310004" h="431800">
                  <a:moveTo>
                    <a:pt x="0" y="0"/>
                  </a:moveTo>
                  <a:lnTo>
                    <a:pt x="1309751" y="0"/>
                  </a:lnTo>
                  <a:lnTo>
                    <a:pt x="1309751" y="431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36869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6" y="792480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36869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6" y="792480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36870" y="4508753"/>
            <a:ext cx="1873250" cy="7924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950"/>
              </a:spcBef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JURÍDICA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1348" y="4495736"/>
            <a:ext cx="1899285" cy="818515"/>
            <a:chOff x="1391348" y="4495736"/>
            <a:chExt cx="1899285" cy="818515"/>
          </a:xfrm>
        </p:grpSpPr>
        <p:sp>
          <p:nvSpPr>
            <p:cNvPr id="20" name="object 20"/>
            <p:cNvSpPr/>
            <p:nvPr/>
          </p:nvSpPr>
          <p:spPr>
            <a:xfrm>
              <a:off x="1404366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6" y="792480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4366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6" y="792480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04366" y="4508753"/>
            <a:ext cx="1873250" cy="7924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950"/>
              </a:spcBef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  <a:p>
            <a:pPr marL="5359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FÍSICA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55591" y="3087623"/>
            <a:ext cx="1717675" cy="988060"/>
            <a:chOff x="4355591" y="3087623"/>
            <a:chExt cx="1717675" cy="988060"/>
          </a:xfrm>
        </p:grpSpPr>
        <p:sp>
          <p:nvSpPr>
            <p:cNvPr id="24" name="object 24"/>
            <p:cNvSpPr/>
            <p:nvPr/>
          </p:nvSpPr>
          <p:spPr>
            <a:xfrm>
              <a:off x="4355591" y="3428999"/>
              <a:ext cx="522732" cy="646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04003" y="3087623"/>
              <a:ext cx="1469136" cy="9601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76799" y="3107435"/>
              <a:ext cx="1153160" cy="645160"/>
            </a:xfrm>
            <a:custGeom>
              <a:avLst/>
              <a:gdLst/>
              <a:ahLst/>
              <a:cxnLst/>
              <a:rect l="l" t="t" r="r" b="b"/>
              <a:pathLst>
                <a:path w="1153160" h="645160">
                  <a:moveTo>
                    <a:pt x="147065" y="435737"/>
                  </a:moveTo>
                  <a:lnTo>
                    <a:pt x="0" y="644651"/>
                  </a:lnTo>
                  <a:lnTo>
                    <a:pt x="255524" y="637032"/>
                  </a:lnTo>
                  <a:lnTo>
                    <a:pt x="229042" y="587882"/>
                  </a:lnTo>
                  <a:lnTo>
                    <a:pt x="185800" y="587882"/>
                  </a:lnTo>
                  <a:lnTo>
                    <a:pt x="149605" y="520826"/>
                  </a:lnTo>
                  <a:lnTo>
                    <a:pt x="183174" y="502753"/>
                  </a:lnTo>
                  <a:lnTo>
                    <a:pt x="147065" y="435737"/>
                  </a:lnTo>
                  <a:close/>
                </a:path>
                <a:path w="1153160" h="645160">
                  <a:moveTo>
                    <a:pt x="183174" y="502753"/>
                  </a:moveTo>
                  <a:lnTo>
                    <a:pt x="149605" y="520826"/>
                  </a:lnTo>
                  <a:lnTo>
                    <a:pt x="185800" y="587882"/>
                  </a:lnTo>
                  <a:lnTo>
                    <a:pt x="219319" y="569836"/>
                  </a:lnTo>
                  <a:lnTo>
                    <a:pt x="183174" y="502753"/>
                  </a:lnTo>
                  <a:close/>
                </a:path>
                <a:path w="1153160" h="645160">
                  <a:moveTo>
                    <a:pt x="219319" y="569836"/>
                  </a:moveTo>
                  <a:lnTo>
                    <a:pt x="185800" y="587882"/>
                  </a:lnTo>
                  <a:lnTo>
                    <a:pt x="229042" y="587882"/>
                  </a:lnTo>
                  <a:lnTo>
                    <a:pt x="219319" y="569836"/>
                  </a:lnTo>
                  <a:close/>
                </a:path>
                <a:path w="1153160" h="645160">
                  <a:moveTo>
                    <a:pt x="1116964" y="0"/>
                  </a:moveTo>
                  <a:lnTo>
                    <a:pt x="183174" y="502753"/>
                  </a:lnTo>
                  <a:lnTo>
                    <a:pt x="219319" y="569836"/>
                  </a:lnTo>
                  <a:lnTo>
                    <a:pt x="1153160" y="67055"/>
                  </a:lnTo>
                  <a:lnTo>
                    <a:pt x="111696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30544" y="2443988"/>
            <a:ext cx="26104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Indica que todo  CLIENTE é ou  </a:t>
            </a:r>
            <a:r>
              <a:rPr sz="2400" spc="-5" dirty="0">
                <a:latin typeface="Times New Roman"/>
                <a:cs typeface="Times New Roman"/>
              </a:rPr>
              <a:t>PESSOA FÍSICA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  </a:t>
            </a:r>
            <a:r>
              <a:rPr sz="2400" spc="-5" dirty="0">
                <a:latin typeface="Times New Roman"/>
                <a:cs typeface="Times New Roman"/>
              </a:rPr>
              <a:t>PESSOA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JURÍDICA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106" y="0"/>
            <a:ext cx="69151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Generalização/Especialização</a:t>
            </a:r>
            <a:r>
              <a:rPr sz="3400" spc="25" dirty="0"/>
              <a:t> </a:t>
            </a:r>
            <a:r>
              <a:rPr sz="3400" spc="-5" dirty="0"/>
              <a:t>parcial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8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generalização/especialização parcial  nem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toda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ocorrência da entidade genérica  possui uma ocorrência correspondente em uma  entidade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especializada.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5972" y="2624264"/>
            <a:ext cx="1899285" cy="1119505"/>
            <a:chOff x="3335972" y="2624264"/>
            <a:chExt cx="1899285" cy="1119505"/>
          </a:xfrm>
        </p:grpSpPr>
        <p:sp>
          <p:nvSpPr>
            <p:cNvPr id="5" name="object 5"/>
            <p:cNvSpPr/>
            <p:nvPr/>
          </p:nvSpPr>
          <p:spPr>
            <a:xfrm>
              <a:off x="4305553" y="3429761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0"/>
                  </a:moveTo>
                  <a:lnTo>
                    <a:pt x="0" y="293623"/>
                  </a:lnTo>
                </a:path>
              </a:pathLst>
            </a:custGeom>
            <a:ln w="40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989" y="263728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8989" y="263728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48990" y="2637282"/>
            <a:ext cx="187325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FUNCIONÁRIO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2283" y="3695636"/>
            <a:ext cx="5050790" cy="1618615"/>
            <a:chOff x="2272283" y="3695636"/>
            <a:chExt cx="5050790" cy="1618615"/>
          </a:xfrm>
        </p:grpSpPr>
        <p:sp>
          <p:nvSpPr>
            <p:cNvPr id="10" name="object 10"/>
            <p:cNvSpPr/>
            <p:nvPr/>
          </p:nvSpPr>
          <p:spPr>
            <a:xfrm>
              <a:off x="3832097" y="37086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467867" y="0"/>
                  </a:moveTo>
                  <a:lnTo>
                    <a:pt x="0" y="505968"/>
                  </a:lnTo>
                  <a:lnTo>
                    <a:pt x="935736" y="505968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2097" y="37086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0" y="505968"/>
                  </a:moveTo>
                  <a:lnTo>
                    <a:pt x="467867" y="0"/>
                  </a:lnTo>
                  <a:lnTo>
                    <a:pt x="935736" y="505968"/>
                  </a:lnTo>
                  <a:lnTo>
                    <a:pt x="0" y="5059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2283" y="4178807"/>
              <a:ext cx="2919984" cy="530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27909" y="4214621"/>
              <a:ext cx="2821305" cy="431800"/>
            </a:xfrm>
            <a:custGeom>
              <a:avLst/>
              <a:gdLst/>
              <a:ahLst/>
              <a:cxnLst/>
              <a:rect l="l" t="t" r="r" b="b"/>
              <a:pathLst>
                <a:path w="2821304" h="431800">
                  <a:moveTo>
                    <a:pt x="2821051" y="0"/>
                  </a:moveTo>
                  <a:lnTo>
                    <a:pt x="0" y="0"/>
                  </a:lnTo>
                  <a:lnTo>
                    <a:pt x="0" y="431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9491" y="4178807"/>
              <a:ext cx="1406652" cy="530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1401" y="4214621"/>
              <a:ext cx="1310005" cy="431800"/>
            </a:xfrm>
            <a:custGeom>
              <a:avLst/>
              <a:gdLst/>
              <a:ahLst/>
              <a:cxnLst/>
              <a:rect l="l" t="t" r="r" b="b"/>
              <a:pathLst>
                <a:path w="1310004" h="431800">
                  <a:moveTo>
                    <a:pt x="0" y="0"/>
                  </a:moveTo>
                  <a:lnTo>
                    <a:pt x="1309751" y="0"/>
                  </a:lnTo>
                  <a:lnTo>
                    <a:pt x="1309751" y="431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36869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6" y="792480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36869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6" y="792480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36870" y="4508753"/>
            <a:ext cx="187325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1348" y="4495736"/>
            <a:ext cx="1899285" cy="818515"/>
            <a:chOff x="1391348" y="4495736"/>
            <a:chExt cx="1899285" cy="818515"/>
          </a:xfrm>
        </p:grpSpPr>
        <p:sp>
          <p:nvSpPr>
            <p:cNvPr id="20" name="object 20"/>
            <p:cNvSpPr/>
            <p:nvPr/>
          </p:nvSpPr>
          <p:spPr>
            <a:xfrm>
              <a:off x="1404366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6" y="792480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4366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6" y="792480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04366" y="4508753"/>
            <a:ext cx="187325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SECRETÁRIA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00371" y="3087623"/>
            <a:ext cx="1717675" cy="988060"/>
            <a:chOff x="4500371" y="3087623"/>
            <a:chExt cx="1717675" cy="988060"/>
          </a:xfrm>
        </p:grpSpPr>
        <p:sp>
          <p:nvSpPr>
            <p:cNvPr id="24" name="object 24"/>
            <p:cNvSpPr/>
            <p:nvPr/>
          </p:nvSpPr>
          <p:spPr>
            <a:xfrm>
              <a:off x="4500371" y="3428999"/>
              <a:ext cx="566927" cy="646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4503" y="3087623"/>
              <a:ext cx="1423415" cy="9601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67299" y="3107689"/>
              <a:ext cx="1108075" cy="644525"/>
            </a:xfrm>
            <a:custGeom>
              <a:avLst/>
              <a:gdLst/>
              <a:ahLst/>
              <a:cxnLst/>
              <a:rect l="l" t="t" r="r" b="b"/>
              <a:pathLst>
                <a:path w="1108075" h="644525">
                  <a:moveTo>
                    <a:pt x="143383" y="432943"/>
                  </a:moveTo>
                  <a:lnTo>
                    <a:pt x="0" y="644398"/>
                  </a:lnTo>
                  <a:lnTo>
                    <a:pt x="255270" y="632206"/>
                  </a:lnTo>
                  <a:lnTo>
                    <a:pt x="228457" y="584454"/>
                  </a:lnTo>
                  <a:lnTo>
                    <a:pt x="184785" y="584454"/>
                  </a:lnTo>
                  <a:lnTo>
                    <a:pt x="147447" y="518033"/>
                  </a:lnTo>
                  <a:lnTo>
                    <a:pt x="180685" y="499376"/>
                  </a:lnTo>
                  <a:lnTo>
                    <a:pt x="143383" y="432943"/>
                  </a:lnTo>
                  <a:close/>
                </a:path>
                <a:path w="1108075" h="644525">
                  <a:moveTo>
                    <a:pt x="180685" y="499376"/>
                  </a:moveTo>
                  <a:lnTo>
                    <a:pt x="147447" y="518033"/>
                  </a:lnTo>
                  <a:lnTo>
                    <a:pt x="184785" y="584454"/>
                  </a:lnTo>
                  <a:lnTo>
                    <a:pt x="217993" y="565818"/>
                  </a:lnTo>
                  <a:lnTo>
                    <a:pt x="180685" y="499376"/>
                  </a:lnTo>
                  <a:close/>
                </a:path>
                <a:path w="1108075" h="644525">
                  <a:moveTo>
                    <a:pt x="217993" y="565818"/>
                  </a:moveTo>
                  <a:lnTo>
                    <a:pt x="184785" y="584454"/>
                  </a:lnTo>
                  <a:lnTo>
                    <a:pt x="228457" y="584454"/>
                  </a:lnTo>
                  <a:lnTo>
                    <a:pt x="217993" y="565818"/>
                  </a:lnTo>
                  <a:close/>
                </a:path>
                <a:path w="1108075" h="644525">
                  <a:moveTo>
                    <a:pt x="1070355" y="0"/>
                  </a:moveTo>
                  <a:lnTo>
                    <a:pt x="180685" y="499376"/>
                  </a:lnTo>
                  <a:lnTo>
                    <a:pt x="217993" y="565818"/>
                  </a:lnTo>
                  <a:lnTo>
                    <a:pt x="1107694" y="66548"/>
                  </a:lnTo>
                  <a:lnTo>
                    <a:pt x="107035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40552" y="2421635"/>
            <a:ext cx="2987040" cy="156972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E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46379" marR="238760" algn="ctr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Indica que nem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todo  </a:t>
            </a:r>
            <a:r>
              <a:rPr sz="2400" spc="-5" dirty="0">
                <a:latin typeface="Times New Roman"/>
                <a:cs typeface="Times New Roman"/>
              </a:rPr>
              <a:t>FUNCIONÁRIO </a:t>
            </a:r>
            <a:r>
              <a:rPr sz="2400" dirty="0">
                <a:latin typeface="Times New Roman"/>
                <a:cs typeface="Times New Roman"/>
              </a:rPr>
              <a:t>é  </a:t>
            </a:r>
            <a:r>
              <a:rPr sz="2400" spc="-5" dirty="0">
                <a:latin typeface="Times New Roman"/>
                <a:cs typeface="Times New Roman"/>
              </a:rPr>
              <a:t>SECRETÁRIA </a:t>
            </a:r>
            <a:r>
              <a:rPr sz="2400" dirty="0">
                <a:latin typeface="Times New Roman"/>
                <a:cs typeface="Times New Roman"/>
              </a:rPr>
              <a:t>ou  </a:t>
            </a:r>
            <a:r>
              <a:rPr sz="2400" spc="-30" dirty="0">
                <a:latin typeface="Times New Roman"/>
                <a:cs typeface="Times New Roman"/>
              </a:rPr>
              <a:t>MOTORISTA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4065" y="2805811"/>
            <a:ext cx="1958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funcionário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43555" y="2878835"/>
            <a:ext cx="805815" cy="242570"/>
            <a:chOff x="2543555" y="2878835"/>
            <a:chExt cx="805815" cy="242570"/>
          </a:xfrm>
        </p:grpSpPr>
        <p:sp>
          <p:nvSpPr>
            <p:cNvPr id="30" name="object 30"/>
            <p:cNvSpPr/>
            <p:nvPr/>
          </p:nvSpPr>
          <p:spPr>
            <a:xfrm>
              <a:off x="2701289" y="2998469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43555" y="2878835"/>
              <a:ext cx="242316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797" y="0"/>
            <a:ext cx="69151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Generalização/Especialização</a:t>
            </a:r>
            <a:r>
              <a:rPr sz="3400" spc="25" dirty="0"/>
              <a:t> </a:t>
            </a:r>
            <a:r>
              <a:rPr sz="3400" spc="-5" dirty="0"/>
              <a:t>parcial</a:t>
            </a:r>
            <a:endParaRPr sz="3400"/>
          </a:p>
        </p:txBody>
      </p:sp>
      <p:grpSp>
        <p:nvGrpSpPr>
          <p:cNvPr id="3" name="object 3"/>
          <p:cNvGrpSpPr/>
          <p:nvPr/>
        </p:nvGrpSpPr>
        <p:grpSpPr>
          <a:xfrm>
            <a:off x="3335972" y="2624264"/>
            <a:ext cx="1899285" cy="1119505"/>
            <a:chOff x="3335972" y="2624264"/>
            <a:chExt cx="1899285" cy="1119505"/>
          </a:xfrm>
        </p:grpSpPr>
        <p:sp>
          <p:nvSpPr>
            <p:cNvPr id="4" name="object 4"/>
            <p:cNvSpPr/>
            <p:nvPr/>
          </p:nvSpPr>
          <p:spPr>
            <a:xfrm>
              <a:off x="4305553" y="3429761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0"/>
                  </a:moveTo>
                  <a:lnTo>
                    <a:pt x="0" y="293623"/>
                  </a:lnTo>
                </a:path>
              </a:pathLst>
            </a:custGeom>
            <a:ln w="40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8989" y="263728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989" y="263728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48990" y="2637282"/>
            <a:ext cx="187325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FUNCIONÁRIO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72283" y="3695636"/>
            <a:ext cx="5050790" cy="1618615"/>
            <a:chOff x="2272283" y="3695636"/>
            <a:chExt cx="5050790" cy="1618615"/>
          </a:xfrm>
        </p:grpSpPr>
        <p:sp>
          <p:nvSpPr>
            <p:cNvPr id="9" name="object 9"/>
            <p:cNvSpPr/>
            <p:nvPr/>
          </p:nvSpPr>
          <p:spPr>
            <a:xfrm>
              <a:off x="3832097" y="37086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467867" y="0"/>
                  </a:moveTo>
                  <a:lnTo>
                    <a:pt x="0" y="505968"/>
                  </a:lnTo>
                  <a:lnTo>
                    <a:pt x="935736" y="505968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097" y="37086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0" y="505968"/>
                  </a:moveTo>
                  <a:lnTo>
                    <a:pt x="467867" y="0"/>
                  </a:lnTo>
                  <a:lnTo>
                    <a:pt x="935736" y="505968"/>
                  </a:lnTo>
                  <a:lnTo>
                    <a:pt x="0" y="5059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283" y="4178807"/>
              <a:ext cx="2919984" cy="530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7909" y="4214621"/>
              <a:ext cx="2821305" cy="431800"/>
            </a:xfrm>
            <a:custGeom>
              <a:avLst/>
              <a:gdLst/>
              <a:ahLst/>
              <a:cxnLst/>
              <a:rect l="l" t="t" r="r" b="b"/>
              <a:pathLst>
                <a:path w="2821304" h="431800">
                  <a:moveTo>
                    <a:pt x="2821051" y="0"/>
                  </a:moveTo>
                  <a:lnTo>
                    <a:pt x="0" y="0"/>
                  </a:lnTo>
                  <a:lnTo>
                    <a:pt x="0" y="431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9491" y="4178807"/>
              <a:ext cx="1406652" cy="530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21401" y="4214621"/>
              <a:ext cx="1310005" cy="431800"/>
            </a:xfrm>
            <a:custGeom>
              <a:avLst/>
              <a:gdLst/>
              <a:ahLst/>
              <a:cxnLst/>
              <a:rect l="l" t="t" r="r" b="b"/>
              <a:pathLst>
                <a:path w="1310004" h="431800">
                  <a:moveTo>
                    <a:pt x="0" y="0"/>
                  </a:moveTo>
                  <a:lnTo>
                    <a:pt x="1309751" y="0"/>
                  </a:lnTo>
                  <a:lnTo>
                    <a:pt x="1309751" y="431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36869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6" y="792480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36869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6" y="792480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36870" y="4508753"/>
            <a:ext cx="187325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91348" y="4495736"/>
            <a:ext cx="1899285" cy="818515"/>
            <a:chOff x="1391348" y="4495736"/>
            <a:chExt cx="1899285" cy="818515"/>
          </a:xfrm>
        </p:grpSpPr>
        <p:sp>
          <p:nvSpPr>
            <p:cNvPr id="19" name="object 19"/>
            <p:cNvSpPr/>
            <p:nvPr/>
          </p:nvSpPr>
          <p:spPr>
            <a:xfrm>
              <a:off x="1404366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6" y="792480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4366" y="450875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6" y="792480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04366" y="4508753"/>
            <a:ext cx="187325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SECRETÁRIA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62100" y="1790700"/>
            <a:ext cx="3505200" cy="2284730"/>
            <a:chOff x="1562100" y="1790700"/>
            <a:chExt cx="3505200" cy="2284730"/>
          </a:xfrm>
        </p:grpSpPr>
        <p:sp>
          <p:nvSpPr>
            <p:cNvPr id="23" name="object 23"/>
            <p:cNvSpPr/>
            <p:nvPr/>
          </p:nvSpPr>
          <p:spPr>
            <a:xfrm>
              <a:off x="4500372" y="3429000"/>
              <a:ext cx="566927" cy="646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2100" y="1790700"/>
              <a:ext cx="2206752" cy="1321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34895" y="1810257"/>
              <a:ext cx="1891030" cy="1005840"/>
            </a:xfrm>
            <a:custGeom>
              <a:avLst/>
              <a:gdLst/>
              <a:ahLst/>
              <a:cxnLst/>
              <a:rect l="l" t="t" r="r" b="b"/>
              <a:pathLst>
                <a:path w="1891029" h="1005839">
                  <a:moveTo>
                    <a:pt x="150368" y="798576"/>
                  </a:moveTo>
                  <a:lnTo>
                    <a:pt x="0" y="1005331"/>
                  </a:lnTo>
                  <a:lnTo>
                    <a:pt x="255524" y="1001521"/>
                  </a:lnTo>
                  <a:lnTo>
                    <a:pt x="229596" y="951483"/>
                  </a:lnTo>
                  <a:lnTo>
                    <a:pt x="186690" y="951483"/>
                  </a:lnTo>
                  <a:lnTo>
                    <a:pt x="151511" y="883792"/>
                  </a:lnTo>
                  <a:lnTo>
                    <a:pt x="185413" y="866211"/>
                  </a:lnTo>
                  <a:lnTo>
                    <a:pt x="150368" y="798576"/>
                  </a:lnTo>
                  <a:close/>
                </a:path>
                <a:path w="1891029" h="1005839">
                  <a:moveTo>
                    <a:pt x="185413" y="866211"/>
                  </a:moveTo>
                  <a:lnTo>
                    <a:pt x="151511" y="883792"/>
                  </a:lnTo>
                  <a:lnTo>
                    <a:pt x="186690" y="951483"/>
                  </a:lnTo>
                  <a:lnTo>
                    <a:pt x="220507" y="933942"/>
                  </a:lnTo>
                  <a:lnTo>
                    <a:pt x="185413" y="866211"/>
                  </a:lnTo>
                  <a:close/>
                </a:path>
                <a:path w="1891029" h="1005839">
                  <a:moveTo>
                    <a:pt x="220507" y="933942"/>
                  </a:moveTo>
                  <a:lnTo>
                    <a:pt x="186690" y="951483"/>
                  </a:lnTo>
                  <a:lnTo>
                    <a:pt x="229596" y="951483"/>
                  </a:lnTo>
                  <a:lnTo>
                    <a:pt x="220507" y="933942"/>
                  </a:lnTo>
                  <a:close/>
                </a:path>
                <a:path w="1891029" h="1005839">
                  <a:moveTo>
                    <a:pt x="1855724" y="0"/>
                  </a:moveTo>
                  <a:lnTo>
                    <a:pt x="185413" y="866211"/>
                  </a:lnTo>
                  <a:lnTo>
                    <a:pt x="220507" y="933942"/>
                  </a:lnTo>
                  <a:lnTo>
                    <a:pt x="1890776" y="67563"/>
                  </a:lnTo>
                  <a:lnTo>
                    <a:pt x="18557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8204" y="765048"/>
            <a:ext cx="8712835" cy="120142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E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94640" marR="291465" algn="ctr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Atributo que indica o tipo de ocorrência da entidade genérica.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Este  atributo é necessário já que nem todo funcionário é secretária ou  motorista.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065" y="2805811"/>
            <a:ext cx="1958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funcionário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43555" y="2878835"/>
            <a:ext cx="805815" cy="242570"/>
            <a:chOff x="2543555" y="2878835"/>
            <a:chExt cx="805815" cy="242570"/>
          </a:xfrm>
        </p:grpSpPr>
        <p:sp>
          <p:nvSpPr>
            <p:cNvPr id="29" name="object 29"/>
            <p:cNvSpPr/>
            <p:nvPr/>
          </p:nvSpPr>
          <p:spPr>
            <a:xfrm>
              <a:off x="2701289" y="2998469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43555" y="2878835"/>
              <a:ext cx="242316" cy="242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0"/>
            <a:ext cx="841984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93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Generalização/Especialização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entidade pode ser especializada em  qualquer número de entidades, inclusive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em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única.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5972" y="2624264"/>
            <a:ext cx="1899285" cy="1119505"/>
            <a:chOff x="3335972" y="2624264"/>
            <a:chExt cx="1899285" cy="1119505"/>
          </a:xfrm>
        </p:grpSpPr>
        <p:sp>
          <p:nvSpPr>
            <p:cNvPr id="5" name="object 5"/>
            <p:cNvSpPr/>
            <p:nvPr/>
          </p:nvSpPr>
          <p:spPr>
            <a:xfrm>
              <a:off x="4305553" y="3429761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4">
                  <a:moveTo>
                    <a:pt x="0" y="0"/>
                  </a:moveTo>
                  <a:lnTo>
                    <a:pt x="0" y="293623"/>
                  </a:lnTo>
                </a:path>
              </a:pathLst>
            </a:custGeom>
            <a:ln w="40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989" y="263728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8989" y="263728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48990" y="2637282"/>
            <a:ext cx="187325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FUNCIONÁRIO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35972" y="3695636"/>
            <a:ext cx="1899285" cy="1979930"/>
            <a:chOff x="3335972" y="3695636"/>
            <a:chExt cx="1899285" cy="1979930"/>
          </a:xfrm>
        </p:grpSpPr>
        <p:sp>
          <p:nvSpPr>
            <p:cNvPr id="10" name="object 10"/>
            <p:cNvSpPr/>
            <p:nvPr/>
          </p:nvSpPr>
          <p:spPr>
            <a:xfrm>
              <a:off x="3832097" y="37086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467867" y="0"/>
                  </a:moveTo>
                  <a:lnTo>
                    <a:pt x="0" y="505968"/>
                  </a:lnTo>
                  <a:lnTo>
                    <a:pt x="935736" y="505968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2097" y="37086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0" y="505968"/>
                  </a:moveTo>
                  <a:lnTo>
                    <a:pt x="467867" y="0"/>
                  </a:lnTo>
                  <a:lnTo>
                    <a:pt x="935736" y="505968"/>
                  </a:lnTo>
                  <a:lnTo>
                    <a:pt x="0" y="5059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8989" y="486994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989" y="486994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48990" y="4869941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43555" y="2878835"/>
            <a:ext cx="3880485" cy="2178050"/>
            <a:chOff x="2543555" y="2878835"/>
            <a:chExt cx="3880485" cy="2178050"/>
          </a:xfrm>
        </p:grpSpPr>
        <p:sp>
          <p:nvSpPr>
            <p:cNvPr id="16" name="object 16"/>
            <p:cNvSpPr/>
            <p:nvPr/>
          </p:nvSpPr>
          <p:spPr>
            <a:xfrm>
              <a:off x="4500372" y="3428999"/>
              <a:ext cx="566927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01289" y="2998469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555" y="2878835"/>
              <a:ext cx="242316" cy="242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4726" y="4222241"/>
              <a:ext cx="9525" cy="647700"/>
            </a:xfrm>
            <a:custGeom>
              <a:avLst/>
              <a:gdLst/>
              <a:ahLst/>
              <a:cxnLst/>
              <a:rect l="l" t="t" r="r" b="b"/>
              <a:pathLst>
                <a:path w="9525" h="647700">
                  <a:moveTo>
                    <a:pt x="0" y="647699"/>
                  </a:moveTo>
                  <a:lnTo>
                    <a:pt x="9525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00244" y="4096511"/>
              <a:ext cx="1423415" cy="960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3039" y="4116577"/>
              <a:ext cx="1108075" cy="644525"/>
            </a:xfrm>
            <a:custGeom>
              <a:avLst/>
              <a:gdLst/>
              <a:ahLst/>
              <a:cxnLst/>
              <a:rect l="l" t="t" r="r" b="b"/>
              <a:pathLst>
                <a:path w="1108075" h="644525">
                  <a:moveTo>
                    <a:pt x="143383" y="432943"/>
                  </a:moveTo>
                  <a:lnTo>
                    <a:pt x="0" y="644398"/>
                  </a:lnTo>
                  <a:lnTo>
                    <a:pt x="255270" y="632206"/>
                  </a:lnTo>
                  <a:lnTo>
                    <a:pt x="228457" y="584454"/>
                  </a:lnTo>
                  <a:lnTo>
                    <a:pt x="184785" y="584454"/>
                  </a:lnTo>
                  <a:lnTo>
                    <a:pt x="147447" y="518033"/>
                  </a:lnTo>
                  <a:lnTo>
                    <a:pt x="180685" y="499376"/>
                  </a:lnTo>
                  <a:lnTo>
                    <a:pt x="143383" y="432943"/>
                  </a:lnTo>
                  <a:close/>
                </a:path>
                <a:path w="1108075" h="644525">
                  <a:moveTo>
                    <a:pt x="180685" y="499376"/>
                  </a:moveTo>
                  <a:lnTo>
                    <a:pt x="147447" y="518033"/>
                  </a:lnTo>
                  <a:lnTo>
                    <a:pt x="184785" y="584454"/>
                  </a:lnTo>
                  <a:lnTo>
                    <a:pt x="217993" y="565818"/>
                  </a:lnTo>
                  <a:lnTo>
                    <a:pt x="180685" y="499376"/>
                  </a:lnTo>
                  <a:close/>
                </a:path>
                <a:path w="1108075" h="644525">
                  <a:moveTo>
                    <a:pt x="217993" y="565818"/>
                  </a:moveTo>
                  <a:lnTo>
                    <a:pt x="184785" y="584454"/>
                  </a:lnTo>
                  <a:lnTo>
                    <a:pt x="228457" y="584454"/>
                  </a:lnTo>
                  <a:lnTo>
                    <a:pt x="217993" y="565818"/>
                  </a:lnTo>
                  <a:close/>
                </a:path>
                <a:path w="1108075" h="644525">
                  <a:moveTo>
                    <a:pt x="1070356" y="0"/>
                  </a:moveTo>
                  <a:lnTo>
                    <a:pt x="180685" y="499376"/>
                  </a:lnTo>
                  <a:lnTo>
                    <a:pt x="217993" y="565818"/>
                  </a:lnTo>
                  <a:lnTo>
                    <a:pt x="1107694" y="66548"/>
                  </a:lnTo>
                  <a:lnTo>
                    <a:pt x="107035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4065" y="2805811"/>
            <a:ext cx="1958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funcionário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6291" y="3429000"/>
            <a:ext cx="2988945" cy="156972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E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00025" marR="190500" indent="3175" algn="ctr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Somente a </a:t>
            </a:r>
            <a:r>
              <a:rPr sz="2400" dirty="0">
                <a:latin typeface="Times New Roman"/>
                <a:cs typeface="Times New Roman"/>
              </a:rPr>
              <a:t>entidade  </a:t>
            </a:r>
            <a:r>
              <a:rPr sz="2400" spc="-30" dirty="0">
                <a:latin typeface="Times New Roman"/>
                <a:cs typeface="Times New Roman"/>
              </a:rPr>
              <a:t>MOTORISTA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possui  </a:t>
            </a:r>
            <a:r>
              <a:rPr sz="2400" dirty="0">
                <a:latin typeface="Times New Roman"/>
                <a:cs typeface="Times New Roman"/>
              </a:rPr>
              <a:t>propriedades  </a:t>
            </a:r>
            <a:r>
              <a:rPr sz="2400" spc="-5" dirty="0">
                <a:latin typeface="Times New Roman"/>
                <a:cs typeface="Times New Roman"/>
              </a:rPr>
              <a:t>particulares.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8540" y="5038471"/>
            <a:ext cx="1759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Número 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CNH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43555" y="5113020"/>
            <a:ext cx="805815" cy="241300"/>
            <a:chOff x="2543555" y="5113020"/>
            <a:chExt cx="805815" cy="241300"/>
          </a:xfrm>
        </p:grpSpPr>
        <p:sp>
          <p:nvSpPr>
            <p:cNvPr id="26" name="object 26"/>
            <p:cNvSpPr/>
            <p:nvPr/>
          </p:nvSpPr>
          <p:spPr>
            <a:xfrm>
              <a:off x="2701289" y="5229606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7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43555" y="5113020"/>
              <a:ext cx="242316" cy="2407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87823" y="4418076"/>
            <a:ext cx="2825750" cy="687705"/>
            <a:chOff x="4687823" y="4418076"/>
            <a:chExt cx="2825750" cy="687705"/>
          </a:xfrm>
        </p:grpSpPr>
        <p:sp>
          <p:nvSpPr>
            <p:cNvPr id="3" name="object 3"/>
            <p:cNvSpPr/>
            <p:nvPr/>
          </p:nvSpPr>
          <p:spPr>
            <a:xfrm>
              <a:off x="4687823" y="4427220"/>
              <a:ext cx="1923287" cy="603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9733" y="4463034"/>
              <a:ext cx="1825625" cy="504825"/>
            </a:xfrm>
            <a:custGeom>
              <a:avLst/>
              <a:gdLst/>
              <a:ahLst/>
              <a:cxnLst/>
              <a:rect l="l" t="t" r="r" b="b"/>
              <a:pathLst>
                <a:path w="1825625" h="504825">
                  <a:moveTo>
                    <a:pt x="0" y="0"/>
                  </a:moveTo>
                  <a:lnTo>
                    <a:pt x="1825624" y="0"/>
                  </a:lnTo>
                  <a:lnTo>
                    <a:pt x="1825624" y="50482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9067" y="4418076"/>
              <a:ext cx="1254252" cy="687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00977" y="4453890"/>
              <a:ext cx="1170305" cy="576580"/>
            </a:xfrm>
            <a:custGeom>
              <a:avLst/>
              <a:gdLst/>
              <a:ahLst/>
              <a:cxnLst/>
              <a:rect l="l" t="t" r="r" b="b"/>
              <a:pathLst>
                <a:path w="1170304" h="576579">
                  <a:moveTo>
                    <a:pt x="0" y="576199"/>
                  </a:moveTo>
                  <a:lnTo>
                    <a:pt x="584962" y="576199"/>
                  </a:lnTo>
                  <a:lnTo>
                    <a:pt x="584962" y="0"/>
                  </a:lnTo>
                  <a:lnTo>
                    <a:pt x="1169924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21345" y="4005834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287274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6353" y="3213354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28740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21891" y="2264600"/>
            <a:ext cx="3884929" cy="1693545"/>
            <a:chOff x="1421891" y="2264600"/>
            <a:chExt cx="3884929" cy="1693545"/>
          </a:xfrm>
        </p:grpSpPr>
        <p:sp>
          <p:nvSpPr>
            <p:cNvPr id="10" name="object 10"/>
            <p:cNvSpPr/>
            <p:nvPr/>
          </p:nvSpPr>
          <p:spPr>
            <a:xfrm>
              <a:off x="1421891" y="3209544"/>
              <a:ext cx="2558796" cy="7482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7517" y="3245358"/>
              <a:ext cx="2460625" cy="649605"/>
            </a:xfrm>
            <a:custGeom>
              <a:avLst/>
              <a:gdLst/>
              <a:ahLst/>
              <a:cxnLst/>
              <a:rect l="l" t="t" r="r" b="b"/>
              <a:pathLst>
                <a:path w="2460625" h="649604">
                  <a:moveTo>
                    <a:pt x="2460624" y="0"/>
                  </a:moveTo>
                  <a:lnTo>
                    <a:pt x="0" y="0"/>
                  </a:lnTo>
                  <a:lnTo>
                    <a:pt x="0" y="64935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0895" y="2782062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752"/>
                  </a:lnTo>
                </a:path>
              </a:pathLst>
            </a:custGeom>
            <a:ln w="33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0618" y="2277618"/>
              <a:ext cx="1873250" cy="504825"/>
            </a:xfrm>
            <a:custGeom>
              <a:avLst/>
              <a:gdLst/>
              <a:ahLst/>
              <a:cxnLst/>
              <a:rect l="l" t="t" r="r" b="b"/>
              <a:pathLst>
                <a:path w="1873250" h="504825">
                  <a:moveTo>
                    <a:pt x="1872995" y="0"/>
                  </a:moveTo>
                  <a:lnTo>
                    <a:pt x="0" y="0"/>
                  </a:lnTo>
                  <a:lnTo>
                    <a:pt x="0" y="504443"/>
                  </a:lnTo>
                  <a:lnTo>
                    <a:pt x="1872995" y="504443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0618" y="2277618"/>
              <a:ext cx="1873250" cy="504825"/>
            </a:xfrm>
            <a:custGeom>
              <a:avLst/>
              <a:gdLst/>
              <a:ahLst/>
              <a:cxnLst/>
              <a:rect l="l" t="t" r="r" b="b"/>
              <a:pathLst>
                <a:path w="1873250" h="504825">
                  <a:moveTo>
                    <a:pt x="0" y="504443"/>
                  </a:moveTo>
                  <a:lnTo>
                    <a:pt x="1872995" y="504443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-424615" y="0"/>
            <a:ext cx="841984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93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Generalização/Especialização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739" y="1012952"/>
            <a:ext cx="89877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381125" algn="l"/>
                <a:tab pos="2769870" algn="l"/>
                <a:tab pos="4089400" algn="l"/>
                <a:tab pos="4859655" algn="l"/>
                <a:tab pos="7183755" algn="l"/>
                <a:tab pos="7947659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limit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uanti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níveis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hierárquicos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generalização/especialização.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0617" y="2277617"/>
            <a:ext cx="1873250" cy="5048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Verdana"/>
                <a:cs typeface="Verdana"/>
              </a:rPr>
              <a:t>VEICULO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2020" y="2912300"/>
            <a:ext cx="4176395" cy="1106805"/>
            <a:chOff x="672020" y="2912300"/>
            <a:chExt cx="4176395" cy="1106805"/>
          </a:xfrm>
        </p:grpSpPr>
        <p:sp>
          <p:nvSpPr>
            <p:cNvPr id="19" name="object 19"/>
            <p:cNvSpPr/>
            <p:nvPr/>
          </p:nvSpPr>
          <p:spPr>
            <a:xfrm>
              <a:off x="3897630" y="2925318"/>
              <a:ext cx="937260" cy="321945"/>
            </a:xfrm>
            <a:custGeom>
              <a:avLst/>
              <a:gdLst/>
              <a:ahLst/>
              <a:cxnLst/>
              <a:rect l="l" t="t" r="r" b="b"/>
              <a:pathLst>
                <a:path w="937260" h="321944">
                  <a:moveTo>
                    <a:pt x="468630" y="0"/>
                  </a:moveTo>
                  <a:lnTo>
                    <a:pt x="0" y="321564"/>
                  </a:lnTo>
                  <a:lnTo>
                    <a:pt x="937260" y="321564"/>
                  </a:lnTo>
                  <a:lnTo>
                    <a:pt x="468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97630" y="2925318"/>
              <a:ext cx="937260" cy="321945"/>
            </a:xfrm>
            <a:custGeom>
              <a:avLst/>
              <a:gdLst/>
              <a:ahLst/>
              <a:cxnLst/>
              <a:rect l="l" t="t" r="r" b="b"/>
              <a:pathLst>
                <a:path w="937260" h="321944">
                  <a:moveTo>
                    <a:pt x="0" y="321564"/>
                  </a:moveTo>
                  <a:lnTo>
                    <a:pt x="468630" y="0"/>
                  </a:lnTo>
                  <a:lnTo>
                    <a:pt x="937260" y="321564"/>
                  </a:lnTo>
                  <a:lnTo>
                    <a:pt x="0" y="3215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038" y="3501390"/>
              <a:ext cx="1584960" cy="504825"/>
            </a:xfrm>
            <a:custGeom>
              <a:avLst/>
              <a:gdLst/>
              <a:ahLst/>
              <a:cxnLst/>
              <a:rect l="l" t="t" r="r" b="b"/>
              <a:pathLst>
                <a:path w="1584960" h="504825">
                  <a:moveTo>
                    <a:pt x="1584960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1584960" y="504444"/>
                  </a:lnTo>
                  <a:lnTo>
                    <a:pt x="158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038" y="3501390"/>
              <a:ext cx="1584960" cy="504825"/>
            </a:xfrm>
            <a:custGeom>
              <a:avLst/>
              <a:gdLst/>
              <a:ahLst/>
              <a:cxnLst/>
              <a:rect l="l" t="t" r="r" b="b"/>
              <a:pathLst>
                <a:path w="1584960" h="504825">
                  <a:moveTo>
                    <a:pt x="0" y="504444"/>
                  </a:moveTo>
                  <a:lnTo>
                    <a:pt x="1584960" y="504444"/>
                  </a:lnTo>
                  <a:lnTo>
                    <a:pt x="1584960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9533" y="3602228"/>
            <a:ext cx="137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TERRESTRE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07600" y="3488372"/>
            <a:ext cx="1609725" cy="530860"/>
            <a:chOff x="3407600" y="3488372"/>
            <a:chExt cx="1609725" cy="530860"/>
          </a:xfrm>
        </p:grpSpPr>
        <p:sp>
          <p:nvSpPr>
            <p:cNvPr id="25" name="object 25"/>
            <p:cNvSpPr/>
            <p:nvPr/>
          </p:nvSpPr>
          <p:spPr>
            <a:xfrm>
              <a:off x="3420618" y="3501389"/>
              <a:ext cx="1583690" cy="504825"/>
            </a:xfrm>
            <a:custGeom>
              <a:avLst/>
              <a:gdLst/>
              <a:ahLst/>
              <a:cxnLst/>
              <a:rect l="l" t="t" r="r" b="b"/>
              <a:pathLst>
                <a:path w="1583689" h="504825">
                  <a:moveTo>
                    <a:pt x="1583436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1583436" y="504444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20618" y="3501389"/>
              <a:ext cx="1583690" cy="504825"/>
            </a:xfrm>
            <a:custGeom>
              <a:avLst/>
              <a:gdLst/>
              <a:ahLst/>
              <a:cxnLst/>
              <a:rect l="l" t="t" r="r" b="b"/>
              <a:pathLst>
                <a:path w="1583689" h="504825">
                  <a:moveTo>
                    <a:pt x="0" y="504444"/>
                  </a:moveTo>
                  <a:lnTo>
                    <a:pt x="1583436" y="504444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20617" y="3501390"/>
            <a:ext cx="1583690" cy="5048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Verdana"/>
                <a:cs typeface="Verdana"/>
              </a:rPr>
              <a:t>AQUÁTICO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1" y="4943094"/>
            <a:ext cx="1655445" cy="431800"/>
          </a:xfrm>
          <a:custGeom>
            <a:avLst/>
            <a:gdLst/>
            <a:ahLst/>
            <a:cxnLst/>
            <a:rect l="l" t="t" r="r" b="b"/>
            <a:pathLst>
              <a:path w="1655445" h="431800">
                <a:moveTo>
                  <a:pt x="1655064" y="0"/>
                </a:moveTo>
                <a:lnTo>
                  <a:pt x="0" y="0"/>
                </a:lnTo>
                <a:lnTo>
                  <a:pt x="0" y="431291"/>
                </a:lnTo>
                <a:lnTo>
                  <a:pt x="1655064" y="431291"/>
                </a:lnTo>
                <a:lnTo>
                  <a:pt x="165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1" y="4943094"/>
            <a:ext cx="1655445" cy="43180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latin typeface="Verdana"/>
                <a:cs typeface="Verdana"/>
              </a:rPr>
              <a:t>AUTOMÓVEL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43492" y="4930076"/>
            <a:ext cx="1178560" cy="457834"/>
            <a:chOff x="2543492" y="4930076"/>
            <a:chExt cx="1178560" cy="457834"/>
          </a:xfrm>
        </p:grpSpPr>
        <p:sp>
          <p:nvSpPr>
            <p:cNvPr id="31" name="object 31"/>
            <p:cNvSpPr/>
            <p:nvPr/>
          </p:nvSpPr>
          <p:spPr>
            <a:xfrm>
              <a:off x="2556509" y="4943094"/>
              <a:ext cx="1152525" cy="431800"/>
            </a:xfrm>
            <a:custGeom>
              <a:avLst/>
              <a:gdLst/>
              <a:ahLst/>
              <a:cxnLst/>
              <a:rect l="l" t="t" r="r" b="b"/>
              <a:pathLst>
                <a:path w="1152525" h="431800">
                  <a:moveTo>
                    <a:pt x="1152143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152143" y="431291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6509" y="4943094"/>
              <a:ext cx="1152525" cy="431800"/>
            </a:xfrm>
            <a:custGeom>
              <a:avLst/>
              <a:gdLst/>
              <a:ahLst/>
              <a:cxnLst/>
              <a:rect l="l" t="t" r="r" b="b"/>
              <a:pathLst>
                <a:path w="1152525" h="431800">
                  <a:moveTo>
                    <a:pt x="0" y="431291"/>
                  </a:moveTo>
                  <a:lnTo>
                    <a:pt x="1152143" y="431291"/>
                  </a:lnTo>
                  <a:lnTo>
                    <a:pt x="1152143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13482" y="5007051"/>
            <a:ext cx="838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BARCO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200080" y="4930076"/>
            <a:ext cx="1179830" cy="457834"/>
            <a:chOff x="4200080" y="4930076"/>
            <a:chExt cx="1179830" cy="457834"/>
          </a:xfrm>
        </p:grpSpPr>
        <p:sp>
          <p:nvSpPr>
            <p:cNvPr id="35" name="object 35"/>
            <p:cNvSpPr/>
            <p:nvPr/>
          </p:nvSpPr>
          <p:spPr>
            <a:xfrm>
              <a:off x="4213097" y="4943094"/>
              <a:ext cx="1153795" cy="431800"/>
            </a:xfrm>
            <a:custGeom>
              <a:avLst/>
              <a:gdLst/>
              <a:ahLst/>
              <a:cxnLst/>
              <a:rect l="l" t="t" r="r" b="b"/>
              <a:pathLst>
                <a:path w="1153795" h="431800">
                  <a:moveTo>
                    <a:pt x="1153668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153668" y="431291"/>
                  </a:lnTo>
                  <a:lnTo>
                    <a:pt x="115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13097" y="4943094"/>
              <a:ext cx="1153795" cy="431800"/>
            </a:xfrm>
            <a:custGeom>
              <a:avLst/>
              <a:gdLst/>
              <a:ahLst/>
              <a:cxnLst/>
              <a:rect l="l" t="t" r="r" b="b"/>
              <a:pathLst>
                <a:path w="1153795" h="431800">
                  <a:moveTo>
                    <a:pt x="0" y="431291"/>
                  </a:moveTo>
                  <a:lnTo>
                    <a:pt x="1153668" y="431291"/>
                  </a:lnTo>
                  <a:lnTo>
                    <a:pt x="1153668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03903" y="5007051"/>
            <a:ext cx="970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LANCHA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11952" y="4930140"/>
            <a:ext cx="1754505" cy="457200"/>
            <a:chOff x="5711952" y="4930140"/>
            <a:chExt cx="1754505" cy="457200"/>
          </a:xfrm>
        </p:grpSpPr>
        <p:sp>
          <p:nvSpPr>
            <p:cNvPr id="39" name="object 39"/>
            <p:cNvSpPr/>
            <p:nvPr/>
          </p:nvSpPr>
          <p:spPr>
            <a:xfrm>
              <a:off x="5724906" y="4943094"/>
              <a:ext cx="1728470" cy="431800"/>
            </a:xfrm>
            <a:custGeom>
              <a:avLst/>
              <a:gdLst/>
              <a:ahLst/>
              <a:cxnLst/>
              <a:rect l="l" t="t" r="r" b="b"/>
              <a:pathLst>
                <a:path w="1728470" h="431800">
                  <a:moveTo>
                    <a:pt x="1728216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728216" y="431291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24906" y="4943094"/>
              <a:ext cx="1728470" cy="431800"/>
            </a:xfrm>
            <a:custGeom>
              <a:avLst/>
              <a:gdLst/>
              <a:ahLst/>
              <a:cxnLst/>
              <a:rect l="l" t="t" r="r" b="b"/>
              <a:pathLst>
                <a:path w="1728470" h="431800">
                  <a:moveTo>
                    <a:pt x="0" y="431291"/>
                  </a:moveTo>
                  <a:lnTo>
                    <a:pt x="1728216" y="431291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14186" y="5007051"/>
            <a:ext cx="154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HIDROAVIÃO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799768" y="4930076"/>
            <a:ext cx="1213485" cy="457834"/>
            <a:chOff x="7799768" y="4930076"/>
            <a:chExt cx="1213485" cy="457834"/>
          </a:xfrm>
        </p:grpSpPr>
        <p:sp>
          <p:nvSpPr>
            <p:cNvPr id="43" name="object 43"/>
            <p:cNvSpPr/>
            <p:nvPr/>
          </p:nvSpPr>
          <p:spPr>
            <a:xfrm>
              <a:off x="7812786" y="4943094"/>
              <a:ext cx="1187450" cy="431800"/>
            </a:xfrm>
            <a:custGeom>
              <a:avLst/>
              <a:gdLst/>
              <a:ahLst/>
              <a:cxnLst/>
              <a:rect l="l" t="t" r="r" b="b"/>
              <a:pathLst>
                <a:path w="1187450" h="431800">
                  <a:moveTo>
                    <a:pt x="1187196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187196" y="431291"/>
                  </a:lnTo>
                  <a:lnTo>
                    <a:pt x="1187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12786" y="4943094"/>
              <a:ext cx="1187450" cy="431800"/>
            </a:xfrm>
            <a:custGeom>
              <a:avLst/>
              <a:gdLst/>
              <a:ahLst/>
              <a:cxnLst/>
              <a:rect l="l" t="t" r="r" b="b"/>
              <a:pathLst>
                <a:path w="1187450" h="431800">
                  <a:moveTo>
                    <a:pt x="0" y="431291"/>
                  </a:moveTo>
                  <a:lnTo>
                    <a:pt x="1187196" y="431291"/>
                  </a:lnTo>
                  <a:lnTo>
                    <a:pt x="1187196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023986" y="5007051"/>
            <a:ext cx="766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VIÃO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747259" y="3209544"/>
            <a:ext cx="3510279" cy="809625"/>
            <a:chOff x="4747259" y="3209544"/>
            <a:chExt cx="3510279" cy="809625"/>
          </a:xfrm>
        </p:grpSpPr>
        <p:sp>
          <p:nvSpPr>
            <p:cNvPr id="47" name="object 47"/>
            <p:cNvSpPr/>
            <p:nvPr/>
          </p:nvSpPr>
          <p:spPr>
            <a:xfrm>
              <a:off x="4747259" y="3209544"/>
              <a:ext cx="2942843" cy="7482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89169" y="3245358"/>
              <a:ext cx="2844800" cy="649605"/>
            </a:xfrm>
            <a:custGeom>
              <a:avLst/>
              <a:gdLst/>
              <a:ahLst/>
              <a:cxnLst/>
              <a:rect l="l" t="t" r="r" b="b"/>
              <a:pathLst>
                <a:path w="2844800" h="649604">
                  <a:moveTo>
                    <a:pt x="0" y="0"/>
                  </a:moveTo>
                  <a:lnTo>
                    <a:pt x="2844800" y="0"/>
                  </a:lnTo>
                  <a:lnTo>
                    <a:pt x="2844800" y="64935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20305" y="3501390"/>
              <a:ext cx="1224280" cy="504825"/>
            </a:xfrm>
            <a:custGeom>
              <a:avLst/>
              <a:gdLst/>
              <a:ahLst/>
              <a:cxnLst/>
              <a:rect l="l" t="t" r="r" b="b"/>
              <a:pathLst>
                <a:path w="1224279" h="504825">
                  <a:moveTo>
                    <a:pt x="1223772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1223772" y="504444"/>
                  </a:lnTo>
                  <a:lnTo>
                    <a:pt x="1223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20305" y="3501390"/>
              <a:ext cx="1224280" cy="504825"/>
            </a:xfrm>
            <a:custGeom>
              <a:avLst/>
              <a:gdLst/>
              <a:ahLst/>
              <a:cxnLst/>
              <a:rect l="l" t="t" r="r" b="b"/>
              <a:pathLst>
                <a:path w="1224279" h="504825">
                  <a:moveTo>
                    <a:pt x="0" y="504444"/>
                  </a:moveTo>
                  <a:lnTo>
                    <a:pt x="1223772" y="504444"/>
                  </a:lnTo>
                  <a:lnTo>
                    <a:pt x="1223772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020306" y="3501390"/>
            <a:ext cx="1224280" cy="5048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Verdana"/>
                <a:cs typeface="Verdana"/>
              </a:rPr>
              <a:t>AÉREO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74191" y="3983735"/>
            <a:ext cx="7687309" cy="1021080"/>
            <a:chOff x="774191" y="3983735"/>
            <a:chExt cx="7687309" cy="1021080"/>
          </a:xfrm>
        </p:grpSpPr>
        <p:sp>
          <p:nvSpPr>
            <p:cNvPr id="53" name="object 53"/>
            <p:cNvSpPr/>
            <p:nvPr/>
          </p:nvSpPr>
          <p:spPr>
            <a:xfrm>
              <a:off x="4284726" y="400583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287274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2097" y="4150613"/>
              <a:ext cx="935990" cy="320040"/>
            </a:xfrm>
            <a:custGeom>
              <a:avLst/>
              <a:gdLst/>
              <a:ahLst/>
              <a:cxnLst/>
              <a:rect l="l" t="t" r="r" b="b"/>
              <a:pathLst>
                <a:path w="935989" h="320039">
                  <a:moveTo>
                    <a:pt x="467867" y="0"/>
                  </a:moveTo>
                  <a:lnTo>
                    <a:pt x="0" y="320040"/>
                  </a:lnTo>
                  <a:lnTo>
                    <a:pt x="935736" y="320040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32097" y="4150613"/>
              <a:ext cx="935990" cy="320040"/>
            </a:xfrm>
            <a:custGeom>
              <a:avLst/>
              <a:gdLst/>
              <a:ahLst/>
              <a:cxnLst/>
              <a:rect l="l" t="t" r="r" b="b"/>
              <a:pathLst>
                <a:path w="935989" h="320039">
                  <a:moveTo>
                    <a:pt x="0" y="320040"/>
                  </a:moveTo>
                  <a:lnTo>
                    <a:pt x="467867" y="0"/>
                  </a:lnTo>
                  <a:lnTo>
                    <a:pt x="935736" y="320040"/>
                  </a:lnTo>
                  <a:lnTo>
                    <a:pt x="0" y="3200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97368" y="4418075"/>
              <a:ext cx="563879" cy="5867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39277" y="4453889"/>
              <a:ext cx="466725" cy="488950"/>
            </a:xfrm>
            <a:custGeom>
              <a:avLst/>
              <a:gdLst/>
              <a:ahLst/>
              <a:cxnLst/>
              <a:rect l="l" t="t" r="r" b="b"/>
              <a:pathLst>
                <a:path w="466725" h="488950">
                  <a:moveTo>
                    <a:pt x="0" y="0"/>
                  </a:moveTo>
                  <a:lnTo>
                    <a:pt x="466725" y="0"/>
                  </a:lnTo>
                  <a:lnTo>
                    <a:pt x="466725" y="48895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36713" y="4293869"/>
              <a:ext cx="937260" cy="321945"/>
            </a:xfrm>
            <a:custGeom>
              <a:avLst/>
              <a:gdLst/>
              <a:ahLst/>
              <a:cxnLst/>
              <a:rect l="l" t="t" r="r" b="b"/>
              <a:pathLst>
                <a:path w="937259" h="321945">
                  <a:moveTo>
                    <a:pt x="468629" y="0"/>
                  </a:moveTo>
                  <a:lnTo>
                    <a:pt x="0" y="321563"/>
                  </a:lnTo>
                  <a:lnTo>
                    <a:pt x="937259" y="321563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6713" y="4293869"/>
              <a:ext cx="937260" cy="321945"/>
            </a:xfrm>
            <a:custGeom>
              <a:avLst/>
              <a:gdLst/>
              <a:ahLst/>
              <a:cxnLst/>
              <a:rect l="l" t="t" r="r" b="b"/>
              <a:pathLst>
                <a:path w="937259" h="321945">
                  <a:moveTo>
                    <a:pt x="0" y="321563"/>
                  </a:moveTo>
                  <a:lnTo>
                    <a:pt x="468629" y="0"/>
                  </a:lnTo>
                  <a:lnTo>
                    <a:pt x="937259" y="321563"/>
                  </a:lnTo>
                  <a:lnTo>
                    <a:pt x="0" y="3215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76956" y="4431791"/>
              <a:ext cx="830580" cy="5730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32581" y="4467605"/>
              <a:ext cx="732155" cy="474980"/>
            </a:xfrm>
            <a:custGeom>
              <a:avLst/>
              <a:gdLst/>
              <a:ahLst/>
              <a:cxnLst/>
              <a:rect l="l" t="t" r="r" b="b"/>
              <a:pathLst>
                <a:path w="732154" h="474979">
                  <a:moveTo>
                    <a:pt x="731773" y="0"/>
                  </a:moveTo>
                  <a:lnTo>
                    <a:pt x="0" y="0"/>
                  </a:lnTo>
                  <a:lnTo>
                    <a:pt x="0" y="47459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44339" y="4448555"/>
              <a:ext cx="600456" cy="5562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99965" y="4470653"/>
              <a:ext cx="488950" cy="471805"/>
            </a:xfrm>
            <a:custGeom>
              <a:avLst/>
              <a:gdLst/>
              <a:ahLst/>
              <a:cxnLst/>
              <a:rect l="l" t="t" r="r" b="b"/>
              <a:pathLst>
                <a:path w="488950" h="471804">
                  <a:moveTo>
                    <a:pt x="0" y="0"/>
                  </a:moveTo>
                  <a:lnTo>
                    <a:pt x="0" y="235712"/>
                  </a:lnTo>
                  <a:lnTo>
                    <a:pt x="488950" y="235712"/>
                  </a:lnTo>
                  <a:lnTo>
                    <a:pt x="488950" y="47155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74191" y="3983735"/>
              <a:ext cx="758952" cy="10210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29817" y="4005833"/>
              <a:ext cx="647700" cy="936625"/>
            </a:xfrm>
            <a:custGeom>
              <a:avLst/>
              <a:gdLst/>
              <a:ahLst/>
              <a:cxnLst/>
              <a:rect l="l" t="t" r="r" b="b"/>
              <a:pathLst>
                <a:path w="647700" h="936625">
                  <a:moveTo>
                    <a:pt x="647700" y="0"/>
                  </a:moveTo>
                  <a:lnTo>
                    <a:pt x="647700" y="468249"/>
                  </a:lnTo>
                  <a:lnTo>
                    <a:pt x="0" y="468249"/>
                  </a:lnTo>
                  <a:lnTo>
                    <a:pt x="0" y="93662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92885" y="4170425"/>
              <a:ext cx="937260" cy="321945"/>
            </a:xfrm>
            <a:custGeom>
              <a:avLst/>
              <a:gdLst/>
              <a:ahLst/>
              <a:cxnLst/>
              <a:rect l="l" t="t" r="r" b="b"/>
              <a:pathLst>
                <a:path w="937260" h="321945">
                  <a:moveTo>
                    <a:pt x="468629" y="0"/>
                  </a:moveTo>
                  <a:lnTo>
                    <a:pt x="0" y="321563"/>
                  </a:lnTo>
                  <a:lnTo>
                    <a:pt x="937259" y="321563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92885" y="4170425"/>
              <a:ext cx="937260" cy="321945"/>
            </a:xfrm>
            <a:custGeom>
              <a:avLst/>
              <a:gdLst/>
              <a:ahLst/>
              <a:cxnLst/>
              <a:rect l="l" t="t" r="r" b="b"/>
              <a:pathLst>
                <a:path w="937260" h="321945">
                  <a:moveTo>
                    <a:pt x="0" y="321563"/>
                  </a:moveTo>
                  <a:lnTo>
                    <a:pt x="468629" y="0"/>
                  </a:lnTo>
                  <a:lnTo>
                    <a:pt x="937259" y="321563"/>
                  </a:lnTo>
                  <a:lnTo>
                    <a:pt x="0" y="3215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0"/>
            <a:ext cx="841984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93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Generalização/Especialização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27019"/>
            <a:ext cx="8985250" cy="13430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Generalização/Especialização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exclusiva:</a:t>
            </a:r>
            <a:endParaRPr sz="28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580"/>
              </a:spcBef>
              <a:tabLst>
                <a:tab pos="1393190" algn="l"/>
                <a:tab pos="3202940" algn="l"/>
                <a:tab pos="3795395" algn="l"/>
                <a:tab pos="5339715" algn="l"/>
                <a:tab pos="6859270" algn="l"/>
                <a:tab pos="828611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	oc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ência	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enti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gené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apar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cada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hierarquia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máximo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4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vez.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98712" y="2769044"/>
            <a:ext cx="1899285" cy="818515"/>
            <a:chOff x="2398712" y="2769044"/>
            <a:chExt cx="1899285" cy="818515"/>
          </a:xfrm>
        </p:grpSpPr>
        <p:sp>
          <p:nvSpPr>
            <p:cNvPr id="5" name="object 5"/>
            <p:cNvSpPr/>
            <p:nvPr/>
          </p:nvSpPr>
          <p:spPr>
            <a:xfrm>
              <a:off x="2411729" y="2782062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1729" y="2782062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11729" y="2782061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FUNCIONARIO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3484" y="4856924"/>
            <a:ext cx="6076315" cy="818515"/>
            <a:chOff x="193484" y="4856924"/>
            <a:chExt cx="6076315" cy="818515"/>
          </a:xfrm>
        </p:grpSpPr>
        <p:sp>
          <p:nvSpPr>
            <p:cNvPr id="9" name="object 9"/>
            <p:cNvSpPr/>
            <p:nvPr/>
          </p:nvSpPr>
          <p:spPr>
            <a:xfrm>
              <a:off x="206501" y="4869941"/>
              <a:ext cx="1874520" cy="792480"/>
            </a:xfrm>
            <a:custGeom>
              <a:avLst/>
              <a:gdLst/>
              <a:ahLst/>
              <a:cxnLst/>
              <a:rect l="l" t="t" r="r" b="b"/>
              <a:pathLst>
                <a:path w="1874520" h="792479">
                  <a:moveTo>
                    <a:pt x="1874520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4520" y="792479"/>
                  </a:lnTo>
                  <a:lnTo>
                    <a:pt x="1874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501" y="4869941"/>
              <a:ext cx="1874520" cy="792480"/>
            </a:xfrm>
            <a:custGeom>
              <a:avLst/>
              <a:gdLst/>
              <a:ahLst/>
              <a:cxnLst/>
              <a:rect l="l" t="t" r="r" b="b"/>
              <a:pathLst>
                <a:path w="1874520" h="792479">
                  <a:moveTo>
                    <a:pt x="0" y="792479"/>
                  </a:moveTo>
                  <a:lnTo>
                    <a:pt x="1874520" y="792479"/>
                  </a:lnTo>
                  <a:lnTo>
                    <a:pt x="1874520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3786" y="486994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3786" y="486994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88136" y="3560064"/>
            <a:ext cx="4287520" cy="1371600"/>
            <a:chOff x="1088136" y="3560064"/>
            <a:chExt cx="4287520" cy="1371600"/>
          </a:xfrm>
        </p:grpSpPr>
        <p:sp>
          <p:nvSpPr>
            <p:cNvPr id="14" name="object 14"/>
            <p:cNvSpPr/>
            <p:nvPr/>
          </p:nvSpPr>
          <p:spPr>
            <a:xfrm>
              <a:off x="2798825" y="3932682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468629" y="0"/>
                  </a:moveTo>
                  <a:lnTo>
                    <a:pt x="0" y="504444"/>
                  </a:lnTo>
                  <a:lnTo>
                    <a:pt x="937260" y="504444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8825" y="3932682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0" y="504444"/>
                  </a:moveTo>
                  <a:lnTo>
                    <a:pt x="468629" y="0"/>
                  </a:lnTo>
                  <a:lnTo>
                    <a:pt x="937260" y="504444"/>
                  </a:lnTo>
                  <a:lnTo>
                    <a:pt x="0" y="504444"/>
                  </a:lnTo>
                  <a:close/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8136" y="4401312"/>
              <a:ext cx="3049524" cy="530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52315" y="4401312"/>
              <a:ext cx="1322832" cy="530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68218" y="3574542"/>
              <a:ext cx="3175" cy="358775"/>
            </a:xfrm>
            <a:custGeom>
              <a:avLst/>
              <a:gdLst/>
              <a:ahLst/>
              <a:cxnLst/>
              <a:rect l="l" t="t" r="r" b="b"/>
              <a:pathLst>
                <a:path w="3175" h="358775">
                  <a:moveTo>
                    <a:pt x="1587" y="-14477"/>
                  </a:moveTo>
                  <a:lnTo>
                    <a:pt x="1587" y="373252"/>
                  </a:lnTo>
                </a:path>
              </a:pathLst>
            </a:custGeom>
            <a:ln w="3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6263" y="3788664"/>
              <a:ext cx="409956" cy="4922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06502" y="4424171"/>
          <a:ext cx="6050279" cy="1225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937260"/>
                <a:gridCol w="2302510"/>
                <a:gridCol w="935989"/>
                <a:gridCol w="937260"/>
              </a:tblGrid>
              <a:tr h="432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B8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</a:tcPr>
                </a:tc>
              </a:tr>
              <a:tr h="7924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SECRETARIA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PORTEIRO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5436870" y="2492501"/>
            <a:ext cx="3599815" cy="1940560"/>
          </a:xfrm>
          <a:prstGeom prst="rect">
            <a:avLst/>
          </a:prstGeom>
          <a:solidFill>
            <a:srgbClr val="FFFFFF"/>
          </a:solidFill>
          <a:ln w="28955">
            <a:solidFill>
              <a:srgbClr val="3333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54940" marR="147955" indent="1270" algn="ctr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Indica que o  </a:t>
            </a:r>
            <a:r>
              <a:rPr sz="2400" spc="-5" dirty="0">
                <a:latin typeface="Times New Roman"/>
                <a:cs typeface="Times New Roman"/>
              </a:rPr>
              <a:t>FUNCIONÁRIO </a:t>
            </a:r>
            <a:r>
              <a:rPr sz="2400" dirty="0">
                <a:latin typeface="Times New Roman"/>
                <a:cs typeface="Times New Roman"/>
              </a:rPr>
              <a:t>não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pode  </a:t>
            </a:r>
            <a:r>
              <a:rPr sz="2400" spc="-5" dirty="0">
                <a:latin typeface="Times New Roman"/>
                <a:cs typeface="Times New Roman"/>
              </a:rPr>
              <a:t>ser SECRETÁRIA 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-25" dirty="0">
                <a:latin typeface="Times New Roman"/>
                <a:cs typeface="Times New Roman"/>
              </a:rPr>
              <a:t>PORTEIRO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simultaneamente.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02209" y="-76200"/>
            <a:ext cx="841984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93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Generalização/Especialização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07600" y="1400492"/>
            <a:ext cx="1899285" cy="818515"/>
            <a:chOff x="3407600" y="1400492"/>
            <a:chExt cx="1899285" cy="818515"/>
          </a:xfrm>
        </p:grpSpPr>
        <p:sp>
          <p:nvSpPr>
            <p:cNvPr id="4" name="object 4"/>
            <p:cNvSpPr/>
            <p:nvPr/>
          </p:nvSpPr>
          <p:spPr>
            <a:xfrm>
              <a:off x="3420618" y="1413510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0618" y="1413510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20617" y="1413510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FUNCIONARIO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02372" y="3488372"/>
            <a:ext cx="6076315" cy="818515"/>
            <a:chOff x="1202372" y="3488372"/>
            <a:chExt cx="6076315" cy="818515"/>
          </a:xfrm>
        </p:grpSpPr>
        <p:sp>
          <p:nvSpPr>
            <p:cNvPr id="8" name="object 8"/>
            <p:cNvSpPr/>
            <p:nvPr/>
          </p:nvSpPr>
          <p:spPr>
            <a:xfrm>
              <a:off x="1215390" y="350138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6" y="792480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5390" y="350138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6" y="792480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2674" y="350138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6" y="792480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2674" y="350138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6" y="792480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95500" y="2191511"/>
            <a:ext cx="4288790" cy="1373505"/>
            <a:chOff x="2095500" y="2191511"/>
            <a:chExt cx="4288790" cy="1373505"/>
          </a:xfrm>
        </p:grpSpPr>
        <p:sp>
          <p:nvSpPr>
            <p:cNvPr id="13" name="object 13"/>
            <p:cNvSpPr/>
            <p:nvPr/>
          </p:nvSpPr>
          <p:spPr>
            <a:xfrm>
              <a:off x="3807714" y="2564129"/>
              <a:ext cx="937260" cy="506095"/>
            </a:xfrm>
            <a:custGeom>
              <a:avLst/>
              <a:gdLst/>
              <a:ahLst/>
              <a:cxnLst/>
              <a:rect l="l" t="t" r="r" b="b"/>
              <a:pathLst>
                <a:path w="937260" h="506094">
                  <a:moveTo>
                    <a:pt x="468630" y="0"/>
                  </a:moveTo>
                  <a:lnTo>
                    <a:pt x="0" y="505968"/>
                  </a:lnTo>
                  <a:lnTo>
                    <a:pt x="937260" y="505968"/>
                  </a:lnTo>
                  <a:lnTo>
                    <a:pt x="468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7714" y="2564129"/>
              <a:ext cx="937260" cy="506095"/>
            </a:xfrm>
            <a:custGeom>
              <a:avLst/>
              <a:gdLst/>
              <a:ahLst/>
              <a:cxnLst/>
              <a:rect l="l" t="t" r="r" b="b"/>
              <a:pathLst>
                <a:path w="937260" h="506094">
                  <a:moveTo>
                    <a:pt x="0" y="505968"/>
                  </a:moveTo>
                  <a:lnTo>
                    <a:pt x="468630" y="0"/>
                  </a:lnTo>
                  <a:lnTo>
                    <a:pt x="937260" y="505968"/>
                  </a:lnTo>
                  <a:lnTo>
                    <a:pt x="0" y="505968"/>
                  </a:lnTo>
                  <a:close/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5500" y="3034283"/>
              <a:ext cx="3049524" cy="530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61204" y="3034283"/>
              <a:ext cx="1322831" cy="530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5582" y="2205989"/>
              <a:ext cx="3175" cy="358775"/>
            </a:xfrm>
            <a:custGeom>
              <a:avLst/>
              <a:gdLst/>
              <a:ahLst/>
              <a:cxnLst/>
              <a:rect l="l" t="t" r="r" b="b"/>
              <a:pathLst>
                <a:path w="3175" h="358775">
                  <a:moveTo>
                    <a:pt x="1587" y="-14477"/>
                  </a:moveTo>
                  <a:lnTo>
                    <a:pt x="1587" y="373252"/>
                  </a:lnTo>
                </a:path>
              </a:pathLst>
            </a:custGeom>
            <a:ln w="3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43627" y="2420111"/>
              <a:ext cx="1129284" cy="4922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215389" y="3057144"/>
          <a:ext cx="6050914" cy="122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  <a:gridCol w="937260"/>
                <a:gridCol w="2304415"/>
                <a:gridCol w="935989"/>
                <a:gridCol w="937260"/>
              </a:tblGrid>
              <a:tr h="4312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B8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</a:tcPr>
                </a:tc>
              </a:tr>
              <a:tr h="7924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SECRETARIA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PORTEIRO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556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Especialização </a:t>
            </a:r>
            <a:r>
              <a:rPr spc="-5" dirty="0"/>
              <a:t>-</a:t>
            </a:r>
            <a:r>
              <a:rPr spc="20" dirty="0"/>
              <a:t> </a:t>
            </a:r>
            <a:r>
              <a:rPr spc="-5" dirty="0"/>
              <a:t>conceito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44356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363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3227070" algn="l"/>
                <a:tab pos="3760470" algn="l"/>
                <a:tab pos="4298950" algn="l"/>
                <a:tab pos="6195060" algn="l"/>
                <a:tab pos="6949440" algn="l"/>
                <a:tab pos="840168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Especiali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z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aç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conjunto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subclasses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tipo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2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644650" algn="l"/>
                <a:tab pos="2800350" algn="l"/>
                <a:tab pos="3716020" algn="l"/>
                <a:tab pos="5739130" algn="l"/>
                <a:tab pos="6432550" algn="l"/>
                <a:tab pos="85375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Esse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superclasse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especialização.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6985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3375025" algn="l"/>
                <a:tab pos="563816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4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símbolo</a:t>
            </a:r>
            <a:r>
              <a:rPr sz="2800" i="1" spc="4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	representar	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especialização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triângulo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isósceles.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61239" y="-18691"/>
            <a:ext cx="841984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93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Generalização/Especialização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52380" y="1903412"/>
            <a:ext cx="1899285" cy="1119505"/>
            <a:chOff x="3552380" y="1903412"/>
            <a:chExt cx="1899285" cy="1119505"/>
          </a:xfrm>
        </p:grpSpPr>
        <p:sp>
          <p:nvSpPr>
            <p:cNvPr id="4" name="object 4"/>
            <p:cNvSpPr/>
            <p:nvPr/>
          </p:nvSpPr>
          <p:spPr>
            <a:xfrm>
              <a:off x="4521961" y="2708909"/>
              <a:ext cx="0" cy="294005"/>
            </a:xfrm>
            <a:custGeom>
              <a:avLst/>
              <a:gdLst/>
              <a:ahLst/>
              <a:cxnLst/>
              <a:rect l="l" t="t" r="r" b="b"/>
              <a:pathLst>
                <a:path h="294005">
                  <a:moveTo>
                    <a:pt x="0" y="0"/>
                  </a:moveTo>
                  <a:lnTo>
                    <a:pt x="0" y="293623"/>
                  </a:lnTo>
                </a:path>
              </a:pathLst>
            </a:custGeom>
            <a:ln w="40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5397" y="191642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1872996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6" y="792479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5397" y="191642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0" y="792479"/>
                  </a:moveTo>
                  <a:lnTo>
                    <a:pt x="1872996" y="792479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65397" y="1916429"/>
            <a:ext cx="187325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CLIENTE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88692" y="2974784"/>
            <a:ext cx="5050790" cy="1618615"/>
            <a:chOff x="2488692" y="2974784"/>
            <a:chExt cx="5050790" cy="1618615"/>
          </a:xfrm>
        </p:grpSpPr>
        <p:sp>
          <p:nvSpPr>
            <p:cNvPr id="9" name="object 9"/>
            <p:cNvSpPr/>
            <p:nvPr/>
          </p:nvSpPr>
          <p:spPr>
            <a:xfrm>
              <a:off x="4046982" y="2987802"/>
              <a:ext cx="937260" cy="506095"/>
            </a:xfrm>
            <a:custGeom>
              <a:avLst/>
              <a:gdLst/>
              <a:ahLst/>
              <a:cxnLst/>
              <a:rect l="l" t="t" r="r" b="b"/>
              <a:pathLst>
                <a:path w="937260" h="506095">
                  <a:moveTo>
                    <a:pt x="468629" y="0"/>
                  </a:moveTo>
                  <a:lnTo>
                    <a:pt x="0" y="505968"/>
                  </a:lnTo>
                  <a:lnTo>
                    <a:pt x="937259" y="505968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6982" y="2987802"/>
              <a:ext cx="937260" cy="506095"/>
            </a:xfrm>
            <a:custGeom>
              <a:avLst/>
              <a:gdLst/>
              <a:ahLst/>
              <a:cxnLst/>
              <a:rect l="l" t="t" r="r" b="b"/>
              <a:pathLst>
                <a:path w="937260" h="506095">
                  <a:moveTo>
                    <a:pt x="0" y="505968"/>
                  </a:moveTo>
                  <a:lnTo>
                    <a:pt x="468629" y="0"/>
                  </a:lnTo>
                  <a:lnTo>
                    <a:pt x="937259" y="505968"/>
                  </a:lnTo>
                  <a:lnTo>
                    <a:pt x="0" y="5059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8692" y="3457955"/>
              <a:ext cx="2919984" cy="530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4318" y="3493770"/>
              <a:ext cx="2821305" cy="431800"/>
            </a:xfrm>
            <a:custGeom>
              <a:avLst/>
              <a:gdLst/>
              <a:ahLst/>
              <a:cxnLst/>
              <a:rect l="l" t="t" r="r" b="b"/>
              <a:pathLst>
                <a:path w="2821304" h="431800">
                  <a:moveTo>
                    <a:pt x="2821051" y="0"/>
                  </a:moveTo>
                  <a:lnTo>
                    <a:pt x="0" y="0"/>
                  </a:lnTo>
                  <a:lnTo>
                    <a:pt x="0" y="431799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5900" y="3457955"/>
              <a:ext cx="1406652" cy="5303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7810" y="3493770"/>
              <a:ext cx="1310005" cy="431800"/>
            </a:xfrm>
            <a:custGeom>
              <a:avLst/>
              <a:gdLst/>
              <a:ahLst/>
              <a:cxnLst/>
              <a:rect l="l" t="t" r="r" b="b"/>
              <a:pathLst>
                <a:path w="1310004" h="431800">
                  <a:moveTo>
                    <a:pt x="0" y="0"/>
                  </a:moveTo>
                  <a:lnTo>
                    <a:pt x="1309750" y="0"/>
                  </a:lnTo>
                  <a:lnTo>
                    <a:pt x="1309750" y="43179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1754" y="3787902"/>
              <a:ext cx="1874520" cy="792480"/>
            </a:xfrm>
            <a:custGeom>
              <a:avLst/>
              <a:gdLst/>
              <a:ahLst/>
              <a:cxnLst/>
              <a:rect l="l" t="t" r="r" b="b"/>
              <a:pathLst>
                <a:path w="1874520" h="792479">
                  <a:moveTo>
                    <a:pt x="1874520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4520" y="792480"/>
                  </a:lnTo>
                  <a:lnTo>
                    <a:pt x="1874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51754" y="3787902"/>
              <a:ext cx="1874520" cy="792480"/>
            </a:xfrm>
            <a:custGeom>
              <a:avLst/>
              <a:gdLst/>
              <a:ahLst/>
              <a:cxnLst/>
              <a:rect l="l" t="t" r="r" b="b"/>
              <a:pathLst>
                <a:path w="1874520" h="792479">
                  <a:moveTo>
                    <a:pt x="0" y="792480"/>
                  </a:moveTo>
                  <a:lnTo>
                    <a:pt x="1874520" y="792480"/>
                  </a:lnTo>
                  <a:lnTo>
                    <a:pt x="1874520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51753" y="3787902"/>
            <a:ext cx="1874520" cy="7924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79095" marR="372110" indent="92710">
              <a:lnSpc>
                <a:spcPct val="100000"/>
              </a:lnSpc>
              <a:spcBef>
                <a:spcPts val="950"/>
              </a:spcBef>
            </a:pPr>
            <a:r>
              <a:rPr sz="1800" spc="-5" dirty="0">
                <a:latin typeface="Verdana"/>
                <a:cs typeface="Verdana"/>
              </a:rPr>
              <a:t>PESSOA  </a:t>
            </a:r>
            <a:r>
              <a:rPr sz="1800" dirty="0">
                <a:latin typeface="Verdana"/>
                <a:cs typeface="Verdana"/>
              </a:rPr>
              <a:t>JURÍDICA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07756" y="3774884"/>
            <a:ext cx="1899285" cy="818515"/>
            <a:chOff x="1607756" y="3774884"/>
            <a:chExt cx="1899285" cy="818515"/>
          </a:xfrm>
        </p:grpSpPr>
        <p:sp>
          <p:nvSpPr>
            <p:cNvPr id="19" name="object 19"/>
            <p:cNvSpPr/>
            <p:nvPr/>
          </p:nvSpPr>
          <p:spPr>
            <a:xfrm>
              <a:off x="1620774" y="378790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6" y="792480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20774" y="378790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6" y="792480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20774" y="3787902"/>
            <a:ext cx="1873250" cy="7924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535305" marR="466090" indent="-66040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latin typeface="Verdana"/>
                <a:cs typeface="Verdana"/>
              </a:rPr>
              <a:t>PE</a:t>
            </a:r>
            <a:r>
              <a:rPr sz="1800" spc="-25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SOA  FÍSICA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15255" y="2781300"/>
            <a:ext cx="1272539" cy="583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73838" y="-27317"/>
            <a:ext cx="841984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93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Generalização/Especialização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8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Generalização/Especialização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sobreposição  (não exclusiva): Uma ocorrência da entidade  genérica pode aparecer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cada hierarquia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uma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vez.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2352" y="6685577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b="1" spc="-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98712" y="2913824"/>
            <a:ext cx="1899285" cy="818515"/>
            <a:chOff x="2398712" y="2913824"/>
            <a:chExt cx="1899285" cy="818515"/>
          </a:xfrm>
        </p:grpSpPr>
        <p:sp>
          <p:nvSpPr>
            <p:cNvPr id="6" name="object 6"/>
            <p:cNvSpPr/>
            <p:nvPr/>
          </p:nvSpPr>
          <p:spPr>
            <a:xfrm>
              <a:off x="2411729" y="292684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1729" y="2926841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11729" y="2926842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484" y="5001704"/>
            <a:ext cx="6076315" cy="817244"/>
            <a:chOff x="193484" y="5001704"/>
            <a:chExt cx="6076315" cy="817244"/>
          </a:xfrm>
        </p:grpSpPr>
        <p:sp>
          <p:nvSpPr>
            <p:cNvPr id="10" name="object 10"/>
            <p:cNvSpPr/>
            <p:nvPr/>
          </p:nvSpPr>
          <p:spPr>
            <a:xfrm>
              <a:off x="206501" y="5014721"/>
              <a:ext cx="1874520" cy="791210"/>
            </a:xfrm>
            <a:custGeom>
              <a:avLst/>
              <a:gdLst/>
              <a:ahLst/>
              <a:cxnLst/>
              <a:rect l="l" t="t" r="r" b="b"/>
              <a:pathLst>
                <a:path w="1874520" h="791210">
                  <a:moveTo>
                    <a:pt x="1874520" y="0"/>
                  </a:moveTo>
                  <a:lnTo>
                    <a:pt x="0" y="0"/>
                  </a:lnTo>
                  <a:lnTo>
                    <a:pt x="0" y="790955"/>
                  </a:lnTo>
                  <a:lnTo>
                    <a:pt x="1874520" y="790955"/>
                  </a:lnTo>
                  <a:lnTo>
                    <a:pt x="1874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501" y="5014721"/>
              <a:ext cx="1874520" cy="791210"/>
            </a:xfrm>
            <a:custGeom>
              <a:avLst/>
              <a:gdLst/>
              <a:ahLst/>
              <a:cxnLst/>
              <a:rect l="l" t="t" r="r" b="b"/>
              <a:pathLst>
                <a:path w="1874520" h="791210">
                  <a:moveTo>
                    <a:pt x="0" y="790955"/>
                  </a:moveTo>
                  <a:lnTo>
                    <a:pt x="1874520" y="790955"/>
                  </a:lnTo>
                  <a:lnTo>
                    <a:pt x="1874520" y="0"/>
                  </a:lnTo>
                  <a:lnTo>
                    <a:pt x="0" y="0"/>
                  </a:lnTo>
                  <a:lnTo>
                    <a:pt x="0" y="79095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3786" y="5014721"/>
              <a:ext cx="1873250" cy="791210"/>
            </a:xfrm>
            <a:custGeom>
              <a:avLst/>
              <a:gdLst/>
              <a:ahLst/>
              <a:cxnLst/>
              <a:rect l="l" t="t" r="r" b="b"/>
              <a:pathLst>
                <a:path w="1873250" h="791210">
                  <a:moveTo>
                    <a:pt x="1872995" y="0"/>
                  </a:moveTo>
                  <a:lnTo>
                    <a:pt x="0" y="0"/>
                  </a:lnTo>
                  <a:lnTo>
                    <a:pt x="0" y="790955"/>
                  </a:lnTo>
                  <a:lnTo>
                    <a:pt x="1872995" y="790955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83786" y="5014721"/>
              <a:ext cx="1873250" cy="791210"/>
            </a:xfrm>
            <a:custGeom>
              <a:avLst/>
              <a:gdLst/>
              <a:ahLst/>
              <a:cxnLst/>
              <a:rect l="l" t="t" r="r" b="b"/>
              <a:pathLst>
                <a:path w="1873250" h="791210">
                  <a:moveTo>
                    <a:pt x="0" y="790955"/>
                  </a:moveTo>
                  <a:lnTo>
                    <a:pt x="1872995" y="790955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095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88136" y="2767583"/>
            <a:ext cx="7926705" cy="2308860"/>
            <a:chOff x="1088136" y="2767583"/>
            <a:chExt cx="7926705" cy="2308860"/>
          </a:xfrm>
        </p:grpSpPr>
        <p:sp>
          <p:nvSpPr>
            <p:cNvPr id="15" name="object 15"/>
            <p:cNvSpPr/>
            <p:nvPr/>
          </p:nvSpPr>
          <p:spPr>
            <a:xfrm>
              <a:off x="2798825" y="4077461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468629" y="0"/>
                  </a:moveTo>
                  <a:lnTo>
                    <a:pt x="0" y="504444"/>
                  </a:lnTo>
                  <a:lnTo>
                    <a:pt x="937260" y="504444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8825" y="4077461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0" y="504444"/>
                  </a:moveTo>
                  <a:lnTo>
                    <a:pt x="468629" y="0"/>
                  </a:lnTo>
                  <a:lnTo>
                    <a:pt x="937260" y="504444"/>
                  </a:lnTo>
                  <a:lnTo>
                    <a:pt x="0" y="504444"/>
                  </a:lnTo>
                  <a:close/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8136" y="4546091"/>
              <a:ext cx="3049524" cy="530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52315" y="4546091"/>
              <a:ext cx="1322832" cy="530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68218" y="3719322"/>
              <a:ext cx="3175" cy="358775"/>
            </a:xfrm>
            <a:custGeom>
              <a:avLst/>
              <a:gdLst/>
              <a:ahLst/>
              <a:cxnLst/>
              <a:rect l="l" t="t" r="r" b="b"/>
              <a:pathLst>
                <a:path w="3175" h="358775">
                  <a:moveTo>
                    <a:pt x="1587" y="-14477"/>
                  </a:moveTo>
                  <a:lnTo>
                    <a:pt x="1587" y="373252"/>
                  </a:lnTo>
                </a:path>
              </a:pathLst>
            </a:custGeom>
            <a:ln w="3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12941" y="2782061"/>
              <a:ext cx="2987040" cy="1938655"/>
            </a:xfrm>
            <a:custGeom>
              <a:avLst/>
              <a:gdLst/>
              <a:ahLst/>
              <a:cxnLst/>
              <a:rect l="l" t="t" r="r" b="b"/>
              <a:pathLst>
                <a:path w="2987040" h="1938654">
                  <a:moveTo>
                    <a:pt x="2987040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2987040" y="1938527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2941" y="2782061"/>
              <a:ext cx="2987040" cy="1938655"/>
            </a:xfrm>
            <a:custGeom>
              <a:avLst/>
              <a:gdLst/>
              <a:ahLst/>
              <a:cxnLst/>
              <a:rect l="l" t="t" r="r" b="b"/>
              <a:pathLst>
                <a:path w="2987040" h="1938654">
                  <a:moveTo>
                    <a:pt x="0" y="1938527"/>
                  </a:moveTo>
                  <a:lnTo>
                    <a:pt x="2987040" y="1938527"/>
                  </a:lnTo>
                  <a:lnTo>
                    <a:pt x="2987040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28956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06502" y="4568952"/>
          <a:ext cx="6050279" cy="122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937260"/>
                <a:gridCol w="2302510"/>
                <a:gridCol w="935989"/>
                <a:gridCol w="937260"/>
              </a:tblGrid>
              <a:tr h="432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B8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</a:tcPr>
                </a:tc>
              </a:tr>
              <a:tr h="7909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PROFESSOR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340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6142735" y="2804286"/>
            <a:ext cx="27273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Uma </a:t>
            </a:r>
            <a:r>
              <a:rPr sz="2400" spc="-5" dirty="0">
                <a:latin typeface="Times New Roman"/>
                <a:cs typeface="Times New Roman"/>
              </a:rPr>
              <a:t>pessoa </a:t>
            </a:r>
            <a:r>
              <a:rPr sz="2400" dirty="0">
                <a:latin typeface="Times New Roman"/>
                <a:cs typeface="Times New Roman"/>
              </a:rPr>
              <a:t>pode </a:t>
            </a:r>
            <a:r>
              <a:rPr sz="2400" spc="-5" dirty="0">
                <a:latin typeface="Times New Roman"/>
                <a:cs typeface="Times New Roman"/>
              </a:rPr>
              <a:t>ser  </a:t>
            </a:r>
            <a:r>
              <a:rPr sz="2400" dirty="0">
                <a:latin typeface="Times New Roman"/>
                <a:cs typeface="Times New Roman"/>
              </a:rPr>
              <a:t>professor de um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curso  e </a:t>
            </a:r>
            <a:r>
              <a:rPr sz="2400" spc="-5" dirty="0">
                <a:latin typeface="Times New Roman"/>
                <a:cs typeface="Times New Roman"/>
              </a:rPr>
              <a:t>ser </a:t>
            </a:r>
            <a:r>
              <a:rPr sz="2400" dirty="0">
                <a:latin typeface="Times New Roman"/>
                <a:cs typeface="Times New Roman"/>
              </a:rPr>
              <a:t>aluno em outro  curso, ou </a:t>
            </a:r>
            <a:r>
              <a:rPr sz="2400" spc="-5" dirty="0">
                <a:latin typeface="Times New Roman"/>
                <a:cs typeface="Times New Roman"/>
              </a:rPr>
              <a:t>ser </a:t>
            </a:r>
            <a:r>
              <a:rPr sz="2400" dirty="0">
                <a:latin typeface="Times New Roman"/>
                <a:cs typeface="Times New Roman"/>
              </a:rPr>
              <a:t>aluno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66407" y="4267580"/>
            <a:ext cx="1880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pós-</a:t>
            </a:r>
            <a:r>
              <a:rPr sz="2400" dirty="0">
                <a:latin typeface="Times New Roman"/>
                <a:cs typeface="Times New Roman"/>
              </a:rPr>
              <a:t>graduação.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5343" y="6007608"/>
            <a:ext cx="9077960" cy="869950"/>
            <a:chOff x="85343" y="6007608"/>
            <a:chExt cx="9077960" cy="869950"/>
          </a:xfrm>
        </p:grpSpPr>
        <p:sp>
          <p:nvSpPr>
            <p:cNvPr id="26" name="object 26"/>
            <p:cNvSpPr/>
            <p:nvPr/>
          </p:nvSpPr>
          <p:spPr>
            <a:xfrm>
              <a:off x="104393" y="6026658"/>
              <a:ext cx="9039860" cy="831850"/>
            </a:xfrm>
            <a:custGeom>
              <a:avLst/>
              <a:gdLst/>
              <a:ahLst/>
              <a:cxnLst/>
              <a:rect l="l" t="t" r="r" b="b"/>
              <a:pathLst>
                <a:path w="9039860" h="831850">
                  <a:moveTo>
                    <a:pt x="9039605" y="0"/>
                  </a:moveTo>
                  <a:lnTo>
                    <a:pt x="0" y="0"/>
                  </a:lnTo>
                  <a:lnTo>
                    <a:pt x="0" y="831340"/>
                  </a:lnTo>
                  <a:lnTo>
                    <a:pt x="9039605" y="831340"/>
                  </a:lnTo>
                  <a:lnTo>
                    <a:pt x="9039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393" y="6026658"/>
              <a:ext cx="9039860" cy="831850"/>
            </a:xfrm>
            <a:custGeom>
              <a:avLst/>
              <a:gdLst/>
              <a:ahLst/>
              <a:cxnLst/>
              <a:rect l="l" t="t" r="r" b="b"/>
              <a:pathLst>
                <a:path w="9039860" h="831850">
                  <a:moveTo>
                    <a:pt x="9039605" y="0"/>
                  </a:moveTo>
                  <a:lnTo>
                    <a:pt x="0" y="0"/>
                  </a:lnTo>
                  <a:lnTo>
                    <a:pt x="0" y="831340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2067" y="6049771"/>
            <a:ext cx="8121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 identificador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pessoa </a:t>
            </a:r>
            <a:r>
              <a:rPr sz="2400" dirty="0">
                <a:latin typeface="Times New Roman"/>
                <a:cs typeface="Times New Roman"/>
              </a:rPr>
              <a:t>não seria suficiente para </a:t>
            </a:r>
            <a:r>
              <a:rPr sz="2400" spc="-5" dirty="0">
                <a:latin typeface="Times New Roman"/>
                <a:cs typeface="Times New Roman"/>
              </a:rPr>
              <a:t>identificar  </a:t>
            </a:r>
            <a:r>
              <a:rPr sz="2400" dirty="0">
                <a:latin typeface="Times New Roman"/>
                <a:cs typeface="Times New Roman"/>
              </a:rPr>
              <a:t>professores, já </a:t>
            </a:r>
            <a:r>
              <a:rPr sz="2400" spc="-5" dirty="0">
                <a:latin typeface="Times New Roman"/>
                <a:cs typeface="Times New Roman"/>
              </a:rPr>
              <a:t>que </a:t>
            </a:r>
            <a:r>
              <a:rPr sz="2400" spc="-10" dirty="0">
                <a:latin typeface="Times New Roman"/>
                <a:cs typeface="Times New Roman"/>
              </a:rPr>
              <a:t>uma </a:t>
            </a:r>
            <a:r>
              <a:rPr sz="2400" dirty="0">
                <a:latin typeface="Times New Roman"/>
                <a:cs typeface="Times New Roman"/>
              </a:rPr>
              <a:t>pessoa pode ser </a:t>
            </a:r>
            <a:r>
              <a:rPr sz="2400" spc="-5" dirty="0">
                <a:latin typeface="Times New Roman"/>
                <a:cs typeface="Times New Roman"/>
              </a:rPr>
              <a:t>múltiplas </a:t>
            </a:r>
            <a:r>
              <a:rPr sz="2400" dirty="0">
                <a:latin typeface="Times New Roman"/>
                <a:cs typeface="Times New Roman"/>
              </a:rPr>
              <a:t>vezes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professor.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98850" y="3811015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0"/>
            <a:ext cx="841984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293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Generalização/Especialização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95636" y="1400492"/>
            <a:ext cx="1900555" cy="818515"/>
            <a:chOff x="3695636" y="1400492"/>
            <a:chExt cx="1900555" cy="818515"/>
          </a:xfrm>
        </p:grpSpPr>
        <p:sp>
          <p:nvSpPr>
            <p:cNvPr id="4" name="object 4"/>
            <p:cNvSpPr/>
            <p:nvPr/>
          </p:nvSpPr>
          <p:spPr>
            <a:xfrm>
              <a:off x="3708653" y="1413510"/>
              <a:ext cx="1874520" cy="792480"/>
            </a:xfrm>
            <a:custGeom>
              <a:avLst/>
              <a:gdLst/>
              <a:ahLst/>
              <a:cxnLst/>
              <a:rect l="l" t="t" r="r" b="b"/>
              <a:pathLst>
                <a:path w="1874520" h="792480">
                  <a:moveTo>
                    <a:pt x="1874520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4520" y="792479"/>
                  </a:lnTo>
                  <a:lnTo>
                    <a:pt x="1874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8653" y="1413510"/>
              <a:ext cx="1874520" cy="792480"/>
            </a:xfrm>
            <a:custGeom>
              <a:avLst/>
              <a:gdLst/>
              <a:ahLst/>
              <a:cxnLst/>
              <a:rect l="l" t="t" r="r" b="b"/>
              <a:pathLst>
                <a:path w="1874520" h="792480">
                  <a:moveTo>
                    <a:pt x="0" y="792479"/>
                  </a:moveTo>
                  <a:lnTo>
                    <a:pt x="1874520" y="792479"/>
                  </a:lnTo>
                  <a:lnTo>
                    <a:pt x="1874520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08653" y="1413510"/>
            <a:ext cx="187452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90408" y="3488372"/>
            <a:ext cx="6076315" cy="818515"/>
            <a:chOff x="1490408" y="3488372"/>
            <a:chExt cx="6076315" cy="818515"/>
          </a:xfrm>
        </p:grpSpPr>
        <p:sp>
          <p:nvSpPr>
            <p:cNvPr id="8" name="object 8"/>
            <p:cNvSpPr/>
            <p:nvPr/>
          </p:nvSpPr>
          <p:spPr>
            <a:xfrm>
              <a:off x="1503426" y="3501389"/>
              <a:ext cx="1874520" cy="792480"/>
            </a:xfrm>
            <a:custGeom>
              <a:avLst/>
              <a:gdLst/>
              <a:ahLst/>
              <a:cxnLst/>
              <a:rect l="l" t="t" r="r" b="b"/>
              <a:pathLst>
                <a:path w="1874520" h="792479">
                  <a:moveTo>
                    <a:pt x="1874520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4520" y="792480"/>
                  </a:lnTo>
                  <a:lnTo>
                    <a:pt x="1874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3426" y="3501389"/>
              <a:ext cx="1874520" cy="792480"/>
            </a:xfrm>
            <a:custGeom>
              <a:avLst/>
              <a:gdLst/>
              <a:ahLst/>
              <a:cxnLst/>
              <a:rect l="l" t="t" r="r" b="b"/>
              <a:pathLst>
                <a:path w="1874520" h="792479">
                  <a:moveTo>
                    <a:pt x="0" y="792480"/>
                  </a:moveTo>
                  <a:lnTo>
                    <a:pt x="1874520" y="792480"/>
                  </a:lnTo>
                  <a:lnTo>
                    <a:pt x="1874520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0710" y="350138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5" y="792480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0710" y="350138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5" y="792480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85060" y="2191511"/>
            <a:ext cx="4288790" cy="1373505"/>
            <a:chOff x="2385060" y="2191511"/>
            <a:chExt cx="4288790" cy="1373505"/>
          </a:xfrm>
        </p:grpSpPr>
        <p:sp>
          <p:nvSpPr>
            <p:cNvPr id="13" name="object 13"/>
            <p:cNvSpPr/>
            <p:nvPr/>
          </p:nvSpPr>
          <p:spPr>
            <a:xfrm>
              <a:off x="4097274" y="2564129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4">
                  <a:moveTo>
                    <a:pt x="467867" y="0"/>
                  </a:moveTo>
                  <a:lnTo>
                    <a:pt x="0" y="505968"/>
                  </a:lnTo>
                  <a:lnTo>
                    <a:pt x="935736" y="505968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7274" y="2564129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4">
                  <a:moveTo>
                    <a:pt x="0" y="505968"/>
                  </a:moveTo>
                  <a:lnTo>
                    <a:pt x="467867" y="0"/>
                  </a:lnTo>
                  <a:lnTo>
                    <a:pt x="935736" y="505968"/>
                  </a:lnTo>
                  <a:lnTo>
                    <a:pt x="0" y="505968"/>
                  </a:lnTo>
                  <a:close/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5060" y="3034283"/>
              <a:ext cx="3049524" cy="530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0764" y="3034283"/>
              <a:ext cx="1322832" cy="530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5142" y="2205989"/>
              <a:ext cx="3175" cy="358775"/>
            </a:xfrm>
            <a:custGeom>
              <a:avLst/>
              <a:gdLst/>
              <a:ahLst/>
              <a:cxnLst/>
              <a:rect l="l" t="t" r="r" b="b"/>
              <a:pathLst>
                <a:path w="3175" h="358775">
                  <a:moveTo>
                    <a:pt x="1587" y="-14477"/>
                  </a:moveTo>
                  <a:lnTo>
                    <a:pt x="1587" y="373252"/>
                  </a:lnTo>
                </a:path>
              </a:pathLst>
            </a:custGeom>
            <a:ln w="3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16780" y="2276855"/>
              <a:ext cx="859536" cy="522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03425" y="3057144"/>
          <a:ext cx="6049645" cy="122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937260"/>
                <a:gridCol w="2302510"/>
                <a:gridCol w="937260"/>
                <a:gridCol w="935355"/>
              </a:tblGrid>
              <a:tr h="4312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B8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</a:tcPr>
                </a:tc>
              </a:tr>
              <a:tr h="7924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349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PROFESSOR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340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0192"/>
            <a:ext cx="459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Entidade</a:t>
            </a:r>
            <a:r>
              <a:rPr spc="-65" dirty="0"/>
              <a:t> </a:t>
            </a:r>
            <a:r>
              <a:rPr spc="-5" dirty="0"/>
              <a:t>Associativa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167255" algn="l"/>
                <a:tab pos="2751455" algn="l"/>
                <a:tab pos="5208270" algn="l"/>
                <a:tab pos="6053455" algn="l"/>
                <a:tab pos="7293609" algn="l"/>
                <a:tab pos="87598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agem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stir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necessidade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associar dois</a:t>
            </a:r>
            <a:r>
              <a:rPr sz="2800" i="1" spc="1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000627"/>
            <a:ext cx="89871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Suponha que seja necessário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adicionar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medicamentos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podem ser prescritos  ao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paciente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após uma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consulta.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2356" y="2592260"/>
            <a:ext cx="2473960" cy="818515"/>
            <a:chOff x="312356" y="2592260"/>
            <a:chExt cx="2473960" cy="818515"/>
          </a:xfrm>
        </p:grpSpPr>
        <p:sp>
          <p:nvSpPr>
            <p:cNvPr id="6" name="object 6"/>
            <p:cNvSpPr/>
            <p:nvPr/>
          </p:nvSpPr>
          <p:spPr>
            <a:xfrm>
              <a:off x="325373" y="2605278"/>
              <a:ext cx="2447925" cy="792480"/>
            </a:xfrm>
            <a:custGeom>
              <a:avLst/>
              <a:gdLst/>
              <a:ahLst/>
              <a:cxnLst/>
              <a:rect l="l" t="t" r="r" b="b"/>
              <a:pathLst>
                <a:path w="2447925" h="792479">
                  <a:moveTo>
                    <a:pt x="244754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2447544" y="792479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373" y="2605278"/>
              <a:ext cx="2447925" cy="792480"/>
            </a:xfrm>
            <a:custGeom>
              <a:avLst/>
              <a:gdLst/>
              <a:ahLst/>
              <a:cxnLst/>
              <a:rect l="l" t="t" r="r" b="b"/>
              <a:pathLst>
                <a:path w="2447925" h="792479">
                  <a:moveTo>
                    <a:pt x="0" y="792479"/>
                  </a:moveTo>
                  <a:lnTo>
                    <a:pt x="2447544" y="792479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5374" y="2605277"/>
            <a:ext cx="2447925" cy="792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Verdana"/>
                <a:cs typeface="Verdana"/>
              </a:rPr>
              <a:t>MEDICO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20776" y="2590736"/>
            <a:ext cx="1971039" cy="818515"/>
            <a:chOff x="6720776" y="2590736"/>
            <a:chExt cx="1971039" cy="818515"/>
          </a:xfrm>
        </p:grpSpPr>
        <p:sp>
          <p:nvSpPr>
            <p:cNvPr id="10" name="object 10"/>
            <p:cNvSpPr/>
            <p:nvPr/>
          </p:nvSpPr>
          <p:spPr>
            <a:xfrm>
              <a:off x="6733794" y="2603753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79">
                  <a:moveTo>
                    <a:pt x="194462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944624" y="792479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2603753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79">
                  <a:moveTo>
                    <a:pt x="0" y="792479"/>
                  </a:moveTo>
                  <a:lnTo>
                    <a:pt x="1944624" y="792479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33793" y="2603754"/>
            <a:ext cx="1945005" cy="792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latin typeface="Verdana"/>
                <a:cs typeface="Verdana"/>
              </a:rPr>
              <a:t>PACIENTE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29483" y="2479548"/>
            <a:ext cx="4066540" cy="1035050"/>
            <a:chOff x="2729483" y="2479548"/>
            <a:chExt cx="4066540" cy="1035050"/>
          </a:xfrm>
        </p:grpSpPr>
        <p:sp>
          <p:nvSpPr>
            <p:cNvPr id="14" name="object 14"/>
            <p:cNvSpPr/>
            <p:nvPr/>
          </p:nvSpPr>
          <p:spPr>
            <a:xfrm>
              <a:off x="3565397" y="2492502"/>
              <a:ext cx="2304415" cy="1009015"/>
            </a:xfrm>
            <a:custGeom>
              <a:avLst/>
              <a:gdLst/>
              <a:ahLst/>
              <a:cxnLst/>
              <a:rect l="l" t="t" r="r" b="b"/>
              <a:pathLst>
                <a:path w="2304415" h="1009014">
                  <a:moveTo>
                    <a:pt x="1152143" y="0"/>
                  </a:moveTo>
                  <a:lnTo>
                    <a:pt x="0" y="504444"/>
                  </a:lnTo>
                  <a:lnTo>
                    <a:pt x="1152143" y="1008888"/>
                  </a:lnTo>
                  <a:lnTo>
                    <a:pt x="2304288" y="504444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5397" y="2492502"/>
              <a:ext cx="2304415" cy="1009015"/>
            </a:xfrm>
            <a:custGeom>
              <a:avLst/>
              <a:gdLst/>
              <a:ahLst/>
              <a:cxnLst/>
              <a:rect l="l" t="t" r="r" b="b"/>
              <a:pathLst>
                <a:path w="2304415" h="1009014">
                  <a:moveTo>
                    <a:pt x="0" y="504444"/>
                  </a:moveTo>
                  <a:lnTo>
                    <a:pt x="1152143" y="0"/>
                  </a:lnTo>
                  <a:lnTo>
                    <a:pt x="2304288" y="504444"/>
                  </a:lnTo>
                  <a:lnTo>
                    <a:pt x="1152143" y="1008888"/>
                  </a:lnTo>
                  <a:lnTo>
                    <a:pt x="0" y="50444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9483" y="2959608"/>
              <a:ext cx="897636" cy="1264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2917" y="2998470"/>
              <a:ext cx="792480" cy="3175"/>
            </a:xfrm>
            <a:custGeom>
              <a:avLst/>
              <a:gdLst/>
              <a:ahLst/>
              <a:cxnLst/>
              <a:rect l="l" t="t" r="r" b="b"/>
              <a:pathLst>
                <a:path w="792479" h="3175">
                  <a:moveTo>
                    <a:pt x="0" y="3175"/>
                  </a:moveTo>
                  <a:lnTo>
                    <a:pt x="79222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6251" y="2959608"/>
              <a:ext cx="969263" cy="124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9685" y="2998470"/>
              <a:ext cx="863600" cy="1905"/>
            </a:xfrm>
            <a:custGeom>
              <a:avLst/>
              <a:gdLst/>
              <a:ahLst/>
              <a:cxnLst/>
              <a:rect l="l" t="t" r="r" b="b"/>
              <a:pathLst>
                <a:path w="863600" h="1905">
                  <a:moveTo>
                    <a:pt x="0" y="0"/>
                  </a:moveTo>
                  <a:lnTo>
                    <a:pt x="863599" y="16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27423" y="2811907"/>
            <a:ext cx="1391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Verdana"/>
                <a:cs typeface="Verdana"/>
              </a:rPr>
              <a:t>CONSULTA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6020180" y="266738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9522" y="266738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753" y="0"/>
            <a:ext cx="459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Entidade</a:t>
            </a:r>
            <a:r>
              <a:rPr spc="-65" dirty="0"/>
              <a:t> </a:t>
            </a:r>
            <a:r>
              <a:rPr spc="-5" dirty="0"/>
              <a:t>Associativa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411095" algn="l"/>
                <a:tab pos="4203700" algn="l"/>
                <a:tab pos="5777230" algn="l"/>
                <a:tab pos="74295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-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u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nova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MEDICAMENTO.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024450"/>
            <a:ext cx="8894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relacionaremos a nova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entidade?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460" y="2377376"/>
            <a:ext cx="1971039" cy="818515"/>
            <a:chOff x="382460" y="2377376"/>
            <a:chExt cx="1971039" cy="818515"/>
          </a:xfrm>
        </p:grpSpPr>
        <p:sp>
          <p:nvSpPr>
            <p:cNvPr id="6" name="object 6"/>
            <p:cNvSpPr/>
            <p:nvPr/>
          </p:nvSpPr>
          <p:spPr>
            <a:xfrm>
              <a:off x="395477" y="2390394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80">
                  <a:moveTo>
                    <a:pt x="194462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944624" y="792479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477" y="2390394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80">
                  <a:moveTo>
                    <a:pt x="0" y="792479"/>
                  </a:moveTo>
                  <a:lnTo>
                    <a:pt x="1944624" y="792479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477" y="2390394"/>
            <a:ext cx="1945005" cy="79248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895"/>
              </a:spcBef>
            </a:pPr>
            <a:r>
              <a:rPr sz="2000" dirty="0">
                <a:latin typeface="Verdana"/>
                <a:cs typeface="Verdana"/>
              </a:rPr>
              <a:t>MEDICO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04368" y="2375852"/>
            <a:ext cx="1971039" cy="817244"/>
            <a:chOff x="6504368" y="2375852"/>
            <a:chExt cx="1971039" cy="817244"/>
          </a:xfrm>
        </p:grpSpPr>
        <p:sp>
          <p:nvSpPr>
            <p:cNvPr id="10" name="object 10"/>
            <p:cNvSpPr/>
            <p:nvPr/>
          </p:nvSpPr>
          <p:spPr>
            <a:xfrm>
              <a:off x="6517386" y="2388869"/>
              <a:ext cx="1945005" cy="791210"/>
            </a:xfrm>
            <a:custGeom>
              <a:avLst/>
              <a:gdLst/>
              <a:ahLst/>
              <a:cxnLst/>
              <a:rect l="l" t="t" r="r" b="b"/>
              <a:pathLst>
                <a:path w="1945004" h="791210">
                  <a:moveTo>
                    <a:pt x="1944624" y="0"/>
                  </a:moveTo>
                  <a:lnTo>
                    <a:pt x="0" y="0"/>
                  </a:lnTo>
                  <a:lnTo>
                    <a:pt x="0" y="790955"/>
                  </a:lnTo>
                  <a:lnTo>
                    <a:pt x="1944624" y="790955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17386" y="2388869"/>
              <a:ext cx="1945005" cy="791210"/>
            </a:xfrm>
            <a:custGeom>
              <a:avLst/>
              <a:gdLst/>
              <a:ahLst/>
              <a:cxnLst/>
              <a:rect l="l" t="t" r="r" b="b"/>
              <a:pathLst>
                <a:path w="1945004" h="791210">
                  <a:moveTo>
                    <a:pt x="0" y="790955"/>
                  </a:moveTo>
                  <a:lnTo>
                    <a:pt x="1944624" y="790955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09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17385" y="2388870"/>
            <a:ext cx="1945005" cy="79121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PACIENTE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96667" y="2264664"/>
            <a:ext cx="4282440" cy="1033780"/>
            <a:chOff x="2296667" y="2264664"/>
            <a:chExt cx="4282440" cy="1033780"/>
          </a:xfrm>
        </p:grpSpPr>
        <p:sp>
          <p:nvSpPr>
            <p:cNvPr id="14" name="object 14"/>
            <p:cNvSpPr/>
            <p:nvPr/>
          </p:nvSpPr>
          <p:spPr>
            <a:xfrm>
              <a:off x="3348989" y="2277618"/>
              <a:ext cx="2304415" cy="1007744"/>
            </a:xfrm>
            <a:custGeom>
              <a:avLst/>
              <a:gdLst/>
              <a:ahLst/>
              <a:cxnLst/>
              <a:rect l="l" t="t" r="r" b="b"/>
              <a:pathLst>
                <a:path w="2304415" h="1007745">
                  <a:moveTo>
                    <a:pt x="1152144" y="0"/>
                  </a:moveTo>
                  <a:lnTo>
                    <a:pt x="0" y="503682"/>
                  </a:lnTo>
                  <a:lnTo>
                    <a:pt x="1152144" y="1007364"/>
                  </a:lnTo>
                  <a:lnTo>
                    <a:pt x="2304288" y="50368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989" y="2277618"/>
              <a:ext cx="2304415" cy="1007744"/>
            </a:xfrm>
            <a:custGeom>
              <a:avLst/>
              <a:gdLst/>
              <a:ahLst/>
              <a:cxnLst/>
              <a:rect l="l" t="t" r="r" b="b"/>
              <a:pathLst>
                <a:path w="2304415" h="1007745">
                  <a:moveTo>
                    <a:pt x="0" y="503682"/>
                  </a:moveTo>
                  <a:lnTo>
                    <a:pt x="1152144" y="0"/>
                  </a:lnTo>
                  <a:lnTo>
                    <a:pt x="2304288" y="503682"/>
                  </a:lnTo>
                  <a:lnTo>
                    <a:pt x="1152144" y="1007364"/>
                  </a:lnTo>
                  <a:lnTo>
                    <a:pt x="0" y="50368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96667" y="2743200"/>
              <a:ext cx="1112520" cy="128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0101" y="2782062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80">
                  <a:moveTo>
                    <a:pt x="0" y="4825"/>
                  </a:moveTo>
                  <a:lnTo>
                    <a:pt x="100812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9844" y="2743200"/>
              <a:ext cx="969263" cy="124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53277" y="2782062"/>
              <a:ext cx="863600" cy="1905"/>
            </a:xfrm>
            <a:custGeom>
              <a:avLst/>
              <a:gdLst/>
              <a:ahLst/>
              <a:cxnLst/>
              <a:rect l="l" t="t" r="r" b="b"/>
              <a:pathLst>
                <a:path w="863600" h="1905">
                  <a:moveTo>
                    <a:pt x="0" y="0"/>
                  </a:moveTo>
                  <a:lnTo>
                    <a:pt x="863600" y="16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11651" y="2596133"/>
            <a:ext cx="1389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Verdana"/>
                <a:cs typeface="Verdana"/>
              </a:rPr>
              <a:t>CONSULTA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4408" y="2451607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3748" y="2451607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07664" y="3992879"/>
            <a:ext cx="2185670" cy="818515"/>
            <a:chOff x="3407664" y="3992879"/>
            <a:chExt cx="2185670" cy="818515"/>
          </a:xfrm>
        </p:grpSpPr>
        <p:sp>
          <p:nvSpPr>
            <p:cNvPr id="24" name="object 24"/>
            <p:cNvSpPr/>
            <p:nvPr/>
          </p:nvSpPr>
          <p:spPr>
            <a:xfrm>
              <a:off x="3420618" y="4005833"/>
              <a:ext cx="2159635" cy="792480"/>
            </a:xfrm>
            <a:custGeom>
              <a:avLst/>
              <a:gdLst/>
              <a:ahLst/>
              <a:cxnLst/>
              <a:rect l="l" t="t" r="r" b="b"/>
              <a:pathLst>
                <a:path w="2159635" h="792479">
                  <a:moveTo>
                    <a:pt x="2159508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159508" y="792480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0618" y="4005833"/>
              <a:ext cx="2159635" cy="792480"/>
            </a:xfrm>
            <a:custGeom>
              <a:avLst/>
              <a:gdLst/>
              <a:ahLst/>
              <a:cxnLst/>
              <a:rect l="l" t="t" r="r" b="b"/>
              <a:pathLst>
                <a:path w="2159635" h="792479">
                  <a:moveTo>
                    <a:pt x="0" y="792480"/>
                  </a:moveTo>
                  <a:lnTo>
                    <a:pt x="2159508" y="792480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420617" y="4005834"/>
            <a:ext cx="2159635" cy="792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latin typeface="Verdana"/>
                <a:cs typeface="Verdana"/>
              </a:rPr>
              <a:t>MEDICAMENTO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4435602" y="3388233"/>
            <a:ext cx="247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308" y="4313"/>
            <a:ext cx="459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Entidade</a:t>
            </a:r>
            <a:r>
              <a:rPr spc="-65" dirty="0"/>
              <a:t> </a:t>
            </a:r>
            <a:r>
              <a:rPr spc="-5" dirty="0"/>
              <a:t>Associativa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725417"/>
            <a:ext cx="89877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MEDICAMENTO fosse relacionado a MÉDICO,  ter-se-ia apenas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informação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que médico  prescreveu que medicamentos, faltando</a:t>
            </a:r>
            <a:r>
              <a:rPr sz="2800" i="1" spc="81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0016" y="864044"/>
            <a:ext cx="8093075" cy="820419"/>
            <a:chOff x="640016" y="864044"/>
            <a:chExt cx="8093075" cy="820419"/>
          </a:xfrm>
        </p:grpSpPr>
        <p:sp>
          <p:nvSpPr>
            <p:cNvPr id="5" name="object 5"/>
            <p:cNvSpPr/>
            <p:nvPr/>
          </p:nvSpPr>
          <p:spPr>
            <a:xfrm>
              <a:off x="653034" y="878586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80">
                  <a:moveTo>
                    <a:pt x="194462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944624" y="792479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034" y="878586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80">
                  <a:moveTo>
                    <a:pt x="0" y="792479"/>
                  </a:moveTo>
                  <a:lnTo>
                    <a:pt x="1944624" y="792479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74942" y="877062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80">
                  <a:moveTo>
                    <a:pt x="194462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944624" y="792479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74942" y="877062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80">
                  <a:moveTo>
                    <a:pt x="0" y="792479"/>
                  </a:moveTo>
                  <a:lnTo>
                    <a:pt x="1944624" y="792479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74942" y="877061"/>
            <a:ext cx="1945005" cy="792480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1889"/>
              </a:spcBef>
            </a:pPr>
            <a:r>
              <a:rPr sz="2000" spc="-5" dirty="0">
                <a:latin typeface="Verdana"/>
                <a:cs typeface="Verdana"/>
              </a:rPr>
              <a:t>PACIENTE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54223" y="752855"/>
            <a:ext cx="4282440" cy="1035050"/>
            <a:chOff x="2554223" y="752855"/>
            <a:chExt cx="4282440" cy="1035050"/>
          </a:xfrm>
        </p:grpSpPr>
        <p:sp>
          <p:nvSpPr>
            <p:cNvPr id="11" name="object 11"/>
            <p:cNvSpPr/>
            <p:nvPr/>
          </p:nvSpPr>
          <p:spPr>
            <a:xfrm>
              <a:off x="3606545" y="765809"/>
              <a:ext cx="2304415" cy="1009015"/>
            </a:xfrm>
            <a:custGeom>
              <a:avLst/>
              <a:gdLst/>
              <a:ahLst/>
              <a:cxnLst/>
              <a:rect l="l" t="t" r="r" b="b"/>
              <a:pathLst>
                <a:path w="2304415" h="1009014">
                  <a:moveTo>
                    <a:pt x="1152143" y="0"/>
                  </a:moveTo>
                  <a:lnTo>
                    <a:pt x="0" y="504443"/>
                  </a:lnTo>
                  <a:lnTo>
                    <a:pt x="1152143" y="1008888"/>
                  </a:lnTo>
                  <a:lnTo>
                    <a:pt x="2304288" y="504443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6545" y="765809"/>
              <a:ext cx="2304415" cy="1009015"/>
            </a:xfrm>
            <a:custGeom>
              <a:avLst/>
              <a:gdLst/>
              <a:ahLst/>
              <a:cxnLst/>
              <a:rect l="l" t="t" r="r" b="b"/>
              <a:pathLst>
                <a:path w="2304415" h="1009014">
                  <a:moveTo>
                    <a:pt x="0" y="504443"/>
                  </a:moveTo>
                  <a:lnTo>
                    <a:pt x="1152143" y="0"/>
                  </a:lnTo>
                  <a:lnTo>
                    <a:pt x="2304288" y="504443"/>
                  </a:lnTo>
                  <a:lnTo>
                    <a:pt x="1152143" y="1008888"/>
                  </a:lnTo>
                  <a:lnTo>
                    <a:pt x="0" y="504443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4223" y="1231391"/>
              <a:ext cx="1112520" cy="128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7400" y="1231391"/>
              <a:ext cx="969263" cy="124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0833" y="1270254"/>
              <a:ext cx="863600" cy="1905"/>
            </a:xfrm>
            <a:custGeom>
              <a:avLst/>
              <a:gdLst/>
              <a:ahLst/>
              <a:cxnLst/>
              <a:rect l="l" t="t" r="r" b="b"/>
              <a:pathLst>
                <a:path w="863600" h="1905">
                  <a:moveTo>
                    <a:pt x="0" y="0"/>
                  </a:moveTo>
                  <a:lnTo>
                    <a:pt x="863599" y="16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68826" y="1082801"/>
            <a:ext cx="1389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Verdana"/>
                <a:cs typeface="Verdana"/>
              </a:rPr>
              <a:t>CONSULTA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1328" y="939800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n)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93528" y="2695892"/>
            <a:ext cx="2185670" cy="818515"/>
            <a:chOff x="3593528" y="2695892"/>
            <a:chExt cx="2185670" cy="818515"/>
          </a:xfrm>
        </p:grpSpPr>
        <p:sp>
          <p:nvSpPr>
            <p:cNvPr id="19" name="object 19"/>
            <p:cNvSpPr/>
            <p:nvPr/>
          </p:nvSpPr>
          <p:spPr>
            <a:xfrm>
              <a:off x="3606545" y="2708909"/>
              <a:ext cx="2159635" cy="792480"/>
            </a:xfrm>
            <a:custGeom>
              <a:avLst/>
              <a:gdLst/>
              <a:ahLst/>
              <a:cxnLst/>
              <a:rect l="l" t="t" r="r" b="b"/>
              <a:pathLst>
                <a:path w="2159635" h="792479">
                  <a:moveTo>
                    <a:pt x="2159507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2159507" y="792479"/>
                  </a:lnTo>
                  <a:lnTo>
                    <a:pt x="2159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6545" y="2708909"/>
              <a:ext cx="2159635" cy="792480"/>
            </a:xfrm>
            <a:custGeom>
              <a:avLst/>
              <a:gdLst/>
              <a:ahLst/>
              <a:cxnLst/>
              <a:rect l="l" t="t" r="r" b="b"/>
              <a:pathLst>
                <a:path w="2159635" h="792479">
                  <a:moveTo>
                    <a:pt x="0" y="792479"/>
                  </a:moveTo>
                  <a:lnTo>
                    <a:pt x="2159507" y="792479"/>
                  </a:lnTo>
                  <a:lnTo>
                    <a:pt x="2159507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27240" y="2048192"/>
            <a:ext cx="2187575" cy="963294"/>
            <a:chOff x="527240" y="2048192"/>
            <a:chExt cx="2187575" cy="963294"/>
          </a:xfrm>
        </p:grpSpPr>
        <p:sp>
          <p:nvSpPr>
            <p:cNvPr id="22" name="object 22"/>
            <p:cNvSpPr/>
            <p:nvPr/>
          </p:nvSpPr>
          <p:spPr>
            <a:xfrm>
              <a:off x="540257" y="2061209"/>
              <a:ext cx="2161540" cy="937260"/>
            </a:xfrm>
            <a:custGeom>
              <a:avLst/>
              <a:gdLst/>
              <a:ahLst/>
              <a:cxnLst/>
              <a:rect l="l" t="t" r="r" b="b"/>
              <a:pathLst>
                <a:path w="2161540" h="937260">
                  <a:moveTo>
                    <a:pt x="1080516" y="0"/>
                  </a:moveTo>
                  <a:lnTo>
                    <a:pt x="0" y="468629"/>
                  </a:lnTo>
                  <a:lnTo>
                    <a:pt x="1080516" y="937260"/>
                  </a:lnTo>
                  <a:lnTo>
                    <a:pt x="2161032" y="468629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0257" y="2061209"/>
              <a:ext cx="2161540" cy="937260"/>
            </a:xfrm>
            <a:custGeom>
              <a:avLst/>
              <a:gdLst/>
              <a:ahLst/>
              <a:cxnLst/>
              <a:rect l="l" t="t" r="r" b="b"/>
              <a:pathLst>
                <a:path w="2161540" h="937260">
                  <a:moveTo>
                    <a:pt x="0" y="468629"/>
                  </a:moveTo>
                  <a:lnTo>
                    <a:pt x="1080516" y="0"/>
                  </a:lnTo>
                  <a:lnTo>
                    <a:pt x="2161032" y="468629"/>
                  </a:lnTo>
                  <a:lnTo>
                    <a:pt x="1080516" y="937260"/>
                  </a:lnTo>
                  <a:lnTo>
                    <a:pt x="0" y="468629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53033" y="878586"/>
          <a:ext cx="2971164" cy="1202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915"/>
                <a:gridCol w="973455"/>
                <a:gridCol w="1026794"/>
              </a:tblGrid>
              <a:tr h="394080">
                <a:tc rowSpan="2" gridSpan="2"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000" spc="5" dirty="0">
                          <a:latin typeface="Verdana"/>
                          <a:cs typeface="Verdana"/>
                        </a:rPr>
                        <a:t>MEDICO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0665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39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0665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606546" y="2708910"/>
            <a:ext cx="2159635" cy="792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Verdana"/>
                <a:cs typeface="Verdana"/>
              </a:rPr>
              <a:t>MEDICAMENTO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4644" y="2379980"/>
            <a:ext cx="1540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PRESCREVE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20774" y="2998470"/>
            <a:ext cx="1986280" cy="107950"/>
          </a:xfrm>
          <a:custGeom>
            <a:avLst/>
            <a:gdLst/>
            <a:ahLst/>
            <a:cxnLst/>
            <a:rect l="l" t="t" r="r" b="b"/>
            <a:pathLst>
              <a:path w="1986279" h="107950">
                <a:moveTo>
                  <a:pt x="0" y="0"/>
                </a:moveTo>
                <a:lnTo>
                  <a:pt x="0" y="107950"/>
                </a:lnTo>
                <a:lnTo>
                  <a:pt x="1985899" y="10795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1640" y="5003924"/>
            <a:ext cx="8418195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informação 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paciente 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 teve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prescritos.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59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Entidade</a:t>
            </a:r>
            <a:r>
              <a:rPr spc="-65" dirty="0"/>
              <a:t> </a:t>
            </a:r>
            <a:r>
              <a:rPr spc="-5" dirty="0"/>
              <a:t>Associativa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237735"/>
            <a:ext cx="89852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outro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lado,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 MEDICAMENTO fosse  relacionado a PACIENTE,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faltaria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informação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médico que prescreveu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1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medicamento.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2460" y="1008824"/>
            <a:ext cx="1971039" cy="818515"/>
            <a:chOff x="382460" y="1008824"/>
            <a:chExt cx="1971039" cy="818515"/>
          </a:xfrm>
        </p:grpSpPr>
        <p:sp>
          <p:nvSpPr>
            <p:cNvPr id="5" name="object 5"/>
            <p:cNvSpPr/>
            <p:nvPr/>
          </p:nvSpPr>
          <p:spPr>
            <a:xfrm>
              <a:off x="395477" y="1021841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80">
                  <a:moveTo>
                    <a:pt x="194462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944624" y="792479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477" y="1021841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80">
                  <a:moveTo>
                    <a:pt x="0" y="792479"/>
                  </a:moveTo>
                  <a:lnTo>
                    <a:pt x="1944624" y="792479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5477" y="1021841"/>
            <a:ext cx="1945005" cy="792480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889"/>
              </a:spcBef>
            </a:pPr>
            <a:r>
              <a:rPr sz="2000" dirty="0">
                <a:latin typeface="Verdana"/>
                <a:cs typeface="Verdana"/>
              </a:rPr>
              <a:t>MEDICO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96667" y="896111"/>
            <a:ext cx="3369945" cy="1033780"/>
            <a:chOff x="2296667" y="896111"/>
            <a:chExt cx="3369945" cy="1033780"/>
          </a:xfrm>
        </p:grpSpPr>
        <p:sp>
          <p:nvSpPr>
            <p:cNvPr id="9" name="object 9"/>
            <p:cNvSpPr/>
            <p:nvPr/>
          </p:nvSpPr>
          <p:spPr>
            <a:xfrm>
              <a:off x="3348989" y="909065"/>
              <a:ext cx="2304415" cy="1007744"/>
            </a:xfrm>
            <a:custGeom>
              <a:avLst/>
              <a:gdLst/>
              <a:ahLst/>
              <a:cxnLst/>
              <a:rect l="l" t="t" r="r" b="b"/>
              <a:pathLst>
                <a:path w="2304415" h="1007744">
                  <a:moveTo>
                    <a:pt x="1152144" y="0"/>
                  </a:moveTo>
                  <a:lnTo>
                    <a:pt x="0" y="503682"/>
                  </a:lnTo>
                  <a:lnTo>
                    <a:pt x="1152144" y="1007363"/>
                  </a:lnTo>
                  <a:lnTo>
                    <a:pt x="2304288" y="50368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8989" y="909065"/>
              <a:ext cx="2304415" cy="1007744"/>
            </a:xfrm>
            <a:custGeom>
              <a:avLst/>
              <a:gdLst/>
              <a:ahLst/>
              <a:cxnLst/>
              <a:rect l="l" t="t" r="r" b="b"/>
              <a:pathLst>
                <a:path w="2304415" h="1007744">
                  <a:moveTo>
                    <a:pt x="0" y="503682"/>
                  </a:moveTo>
                  <a:lnTo>
                    <a:pt x="1152144" y="0"/>
                  </a:lnTo>
                  <a:lnTo>
                    <a:pt x="2304288" y="503682"/>
                  </a:lnTo>
                  <a:lnTo>
                    <a:pt x="1152144" y="1007363"/>
                  </a:lnTo>
                  <a:lnTo>
                    <a:pt x="0" y="50368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6667" y="1374647"/>
              <a:ext cx="1112520" cy="128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0101" y="1413509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80">
                  <a:moveTo>
                    <a:pt x="0" y="4825"/>
                  </a:moveTo>
                  <a:lnTo>
                    <a:pt x="100812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09844" y="1007363"/>
            <a:ext cx="2865120" cy="818515"/>
            <a:chOff x="5609844" y="1007363"/>
            <a:chExt cx="2865120" cy="818515"/>
          </a:xfrm>
        </p:grpSpPr>
        <p:sp>
          <p:nvSpPr>
            <p:cNvPr id="14" name="object 14"/>
            <p:cNvSpPr/>
            <p:nvPr/>
          </p:nvSpPr>
          <p:spPr>
            <a:xfrm>
              <a:off x="6517386" y="1020317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80">
                  <a:moveTo>
                    <a:pt x="194462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944624" y="792479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7386" y="1020317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80">
                  <a:moveTo>
                    <a:pt x="0" y="792479"/>
                  </a:moveTo>
                  <a:lnTo>
                    <a:pt x="1944624" y="792479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9844" y="1374647"/>
              <a:ext cx="969263" cy="124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10127" y="1225676"/>
            <a:ext cx="1389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Verdana"/>
                <a:cs typeface="Verdana"/>
              </a:rPr>
              <a:t>CONSULTA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35972" y="2840672"/>
            <a:ext cx="2187575" cy="818515"/>
            <a:chOff x="3335972" y="2840672"/>
            <a:chExt cx="2187575" cy="818515"/>
          </a:xfrm>
        </p:grpSpPr>
        <p:sp>
          <p:nvSpPr>
            <p:cNvPr id="19" name="object 19"/>
            <p:cNvSpPr/>
            <p:nvPr/>
          </p:nvSpPr>
          <p:spPr>
            <a:xfrm>
              <a:off x="3348989" y="2853690"/>
              <a:ext cx="2161540" cy="792480"/>
            </a:xfrm>
            <a:custGeom>
              <a:avLst/>
              <a:gdLst/>
              <a:ahLst/>
              <a:cxnLst/>
              <a:rect l="l" t="t" r="r" b="b"/>
              <a:pathLst>
                <a:path w="2161540" h="792479">
                  <a:moveTo>
                    <a:pt x="2161032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161032" y="792480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989" y="2853690"/>
              <a:ext cx="2161540" cy="792480"/>
            </a:xfrm>
            <a:custGeom>
              <a:avLst/>
              <a:gdLst/>
              <a:ahLst/>
              <a:cxnLst/>
              <a:rect l="l" t="t" r="r" b="b"/>
              <a:pathLst>
                <a:path w="2161540" h="792479">
                  <a:moveTo>
                    <a:pt x="0" y="792480"/>
                  </a:moveTo>
                  <a:lnTo>
                    <a:pt x="2161032" y="792480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405308" y="2264600"/>
            <a:ext cx="2187575" cy="962025"/>
            <a:chOff x="6405308" y="2264600"/>
            <a:chExt cx="2187575" cy="962025"/>
          </a:xfrm>
        </p:grpSpPr>
        <p:sp>
          <p:nvSpPr>
            <p:cNvPr id="22" name="object 22"/>
            <p:cNvSpPr/>
            <p:nvPr/>
          </p:nvSpPr>
          <p:spPr>
            <a:xfrm>
              <a:off x="6418326" y="2277618"/>
              <a:ext cx="2161540" cy="935990"/>
            </a:xfrm>
            <a:custGeom>
              <a:avLst/>
              <a:gdLst/>
              <a:ahLst/>
              <a:cxnLst/>
              <a:rect l="l" t="t" r="r" b="b"/>
              <a:pathLst>
                <a:path w="2161540" h="935989">
                  <a:moveTo>
                    <a:pt x="1080516" y="0"/>
                  </a:moveTo>
                  <a:lnTo>
                    <a:pt x="0" y="467868"/>
                  </a:lnTo>
                  <a:lnTo>
                    <a:pt x="1080516" y="935736"/>
                  </a:lnTo>
                  <a:lnTo>
                    <a:pt x="2161031" y="467868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18326" y="2277618"/>
              <a:ext cx="2161540" cy="935990"/>
            </a:xfrm>
            <a:custGeom>
              <a:avLst/>
              <a:gdLst/>
              <a:ahLst/>
              <a:cxnLst/>
              <a:rect l="l" t="t" r="r" b="b"/>
              <a:pathLst>
                <a:path w="2161540" h="935989">
                  <a:moveTo>
                    <a:pt x="0" y="467868"/>
                  </a:moveTo>
                  <a:lnTo>
                    <a:pt x="1080516" y="0"/>
                  </a:lnTo>
                  <a:lnTo>
                    <a:pt x="2161031" y="467868"/>
                  </a:lnTo>
                  <a:lnTo>
                    <a:pt x="1080516" y="935736"/>
                  </a:lnTo>
                  <a:lnTo>
                    <a:pt x="0" y="467868"/>
                  </a:lnTo>
                  <a:close/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634228" y="1020317"/>
          <a:ext cx="2828290" cy="127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"/>
                <a:gridCol w="977900"/>
                <a:gridCol w="967105"/>
              </a:tblGrid>
              <a:tr h="394017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PACIENTE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0029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8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0029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412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561970" y="108280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48990" y="2853689"/>
            <a:ext cx="2161540" cy="79248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MEDICAMENTO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13981" y="2596133"/>
            <a:ext cx="17043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PRESCRIÇÃO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10021" y="3213354"/>
            <a:ext cx="1990725" cy="34925"/>
          </a:xfrm>
          <a:custGeom>
            <a:avLst/>
            <a:gdLst/>
            <a:ahLst/>
            <a:cxnLst/>
            <a:rect l="l" t="t" r="r" b="b"/>
            <a:pathLst>
              <a:path w="1990725" h="34925">
                <a:moveTo>
                  <a:pt x="1990725" y="0"/>
                </a:moveTo>
                <a:lnTo>
                  <a:pt x="1990725" y="34925"/>
                </a:lnTo>
                <a:lnTo>
                  <a:pt x="0" y="34925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99652" y="6672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559" y="0"/>
            <a:ext cx="459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Entidade</a:t>
            </a:r>
            <a:r>
              <a:rPr spc="-65" dirty="0"/>
              <a:t> </a:t>
            </a:r>
            <a:r>
              <a:rPr spc="-5" dirty="0"/>
              <a:t>Associativa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21431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Deseja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-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consulta,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9754" y="1012952"/>
            <a:ext cx="67144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05765">
              <a:lnSpc>
                <a:spcPct val="100000"/>
              </a:lnSpc>
              <a:spcBef>
                <a:spcPts val="95"/>
              </a:spcBef>
              <a:tabLst>
                <a:tab pos="762635" algn="l"/>
                <a:tab pos="1804670" algn="l"/>
                <a:tab pos="2740660" algn="l"/>
                <a:tab pos="3513454" algn="l"/>
                <a:tab pos="3841750" algn="l"/>
                <a:tab pos="5917565" algn="l"/>
                <a:tab pos="648779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medic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ment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à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j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eja-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1866087"/>
            <a:ext cx="86442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(MEDICAMENTO)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(CONSULTA), o que não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está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previsto 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abordagem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2460" y="3601148"/>
            <a:ext cx="1971039" cy="818515"/>
            <a:chOff x="382460" y="3601148"/>
            <a:chExt cx="1971039" cy="818515"/>
          </a:xfrm>
        </p:grpSpPr>
        <p:sp>
          <p:nvSpPr>
            <p:cNvPr id="7" name="object 7"/>
            <p:cNvSpPr/>
            <p:nvPr/>
          </p:nvSpPr>
          <p:spPr>
            <a:xfrm>
              <a:off x="395477" y="3614165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79">
                  <a:moveTo>
                    <a:pt x="1944624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944624" y="792480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477" y="3614165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79">
                  <a:moveTo>
                    <a:pt x="0" y="792480"/>
                  </a:moveTo>
                  <a:lnTo>
                    <a:pt x="1944624" y="792480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77" y="3614165"/>
            <a:ext cx="1945005" cy="79248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895"/>
              </a:spcBef>
            </a:pPr>
            <a:r>
              <a:rPr sz="2000" dirty="0">
                <a:latin typeface="Verdana"/>
                <a:cs typeface="Verdana"/>
              </a:rPr>
              <a:t>MEDICO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04368" y="3599624"/>
            <a:ext cx="1971039" cy="818515"/>
            <a:chOff x="6504368" y="3599624"/>
            <a:chExt cx="1971039" cy="818515"/>
          </a:xfrm>
        </p:grpSpPr>
        <p:sp>
          <p:nvSpPr>
            <p:cNvPr id="11" name="object 11"/>
            <p:cNvSpPr/>
            <p:nvPr/>
          </p:nvSpPr>
          <p:spPr>
            <a:xfrm>
              <a:off x="6517386" y="3612641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79">
                  <a:moveTo>
                    <a:pt x="194462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944624" y="792479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17386" y="3612641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79">
                  <a:moveTo>
                    <a:pt x="0" y="792479"/>
                  </a:moveTo>
                  <a:lnTo>
                    <a:pt x="1944624" y="792479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17385" y="3612641"/>
            <a:ext cx="1945005" cy="79248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PACIENTE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96667" y="3488435"/>
            <a:ext cx="4282440" cy="1033780"/>
            <a:chOff x="2296667" y="3488435"/>
            <a:chExt cx="4282440" cy="1033780"/>
          </a:xfrm>
        </p:grpSpPr>
        <p:sp>
          <p:nvSpPr>
            <p:cNvPr id="15" name="object 15"/>
            <p:cNvSpPr/>
            <p:nvPr/>
          </p:nvSpPr>
          <p:spPr>
            <a:xfrm>
              <a:off x="3348989" y="3501389"/>
              <a:ext cx="2304415" cy="1007744"/>
            </a:xfrm>
            <a:custGeom>
              <a:avLst/>
              <a:gdLst/>
              <a:ahLst/>
              <a:cxnLst/>
              <a:rect l="l" t="t" r="r" b="b"/>
              <a:pathLst>
                <a:path w="2304415" h="1007745">
                  <a:moveTo>
                    <a:pt x="1152144" y="0"/>
                  </a:moveTo>
                  <a:lnTo>
                    <a:pt x="0" y="503682"/>
                  </a:lnTo>
                  <a:lnTo>
                    <a:pt x="1152144" y="1007364"/>
                  </a:lnTo>
                  <a:lnTo>
                    <a:pt x="2304288" y="503682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8989" y="3501389"/>
              <a:ext cx="2304415" cy="1007744"/>
            </a:xfrm>
            <a:custGeom>
              <a:avLst/>
              <a:gdLst/>
              <a:ahLst/>
              <a:cxnLst/>
              <a:rect l="l" t="t" r="r" b="b"/>
              <a:pathLst>
                <a:path w="2304415" h="1007745">
                  <a:moveTo>
                    <a:pt x="0" y="503682"/>
                  </a:moveTo>
                  <a:lnTo>
                    <a:pt x="1152144" y="0"/>
                  </a:lnTo>
                  <a:lnTo>
                    <a:pt x="2304288" y="503682"/>
                  </a:lnTo>
                  <a:lnTo>
                    <a:pt x="1152144" y="1007364"/>
                  </a:lnTo>
                  <a:lnTo>
                    <a:pt x="0" y="50368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96667" y="3966971"/>
              <a:ext cx="1112520" cy="128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40101" y="4005833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79">
                  <a:moveTo>
                    <a:pt x="0" y="4699"/>
                  </a:moveTo>
                  <a:lnTo>
                    <a:pt x="100812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09844" y="3966971"/>
              <a:ext cx="969263" cy="1249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3277" y="4005833"/>
              <a:ext cx="863600" cy="1905"/>
            </a:xfrm>
            <a:custGeom>
              <a:avLst/>
              <a:gdLst/>
              <a:ahLst/>
              <a:cxnLst/>
              <a:rect l="l" t="t" r="r" b="b"/>
              <a:pathLst>
                <a:path w="863600" h="1904">
                  <a:moveTo>
                    <a:pt x="0" y="0"/>
                  </a:moveTo>
                  <a:lnTo>
                    <a:pt x="863600" y="152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11651" y="3820159"/>
            <a:ext cx="1389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Verdana"/>
                <a:cs typeface="Verdana"/>
              </a:rPr>
              <a:t>CONSULTA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04408" y="3675634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63748" y="3675634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07664" y="5216652"/>
            <a:ext cx="2185670" cy="818515"/>
            <a:chOff x="3407664" y="5216652"/>
            <a:chExt cx="2185670" cy="818515"/>
          </a:xfrm>
        </p:grpSpPr>
        <p:sp>
          <p:nvSpPr>
            <p:cNvPr id="25" name="object 25"/>
            <p:cNvSpPr/>
            <p:nvPr/>
          </p:nvSpPr>
          <p:spPr>
            <a:xfrm>
              <a:off x="3420618" y="5229606"/>
              <a:ext cx="2159635" cy="792480"/>
            </a:xfrm>
            <a:custGeom>
              <a:avLst/>
              <a:gdLst/>
              <a:ahLst/>
              <a:cxnLst/>
              <a:rect l="l" t="t" r="r" b="b"/>
              <a:pathLst>
                <a:path w="2159635" h="792479">
                  <a:moveTo>
                    <a:pt x="2159508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159508" y="792480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20618" y="5229606"/>
              <a:ext cx="2159635" cy="792480"/>
            </a:xfrm>
            <a:custGeom>
              <a:avLst/>
              <a:gdLst/>
              <a:ahLst/>
              <a:cxnLst/>
              <a:rect l="l" t="t" r="r" b="b"/>
              <a:pathLst>
                <a:path w="2159635" h="792479">
                  <a:moveTo>
                    <a:pt x="0" y="792480"/>
                  </a:moveTo>
                  <a:lnTo>
                    <a:pt x="2159508" y="792480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20617" y="5229605"/>
            <a:ext cx="2159635" cy="79248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MEDICAMENTO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70104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Entidade </a:t>
            </a:r>
            <a:r>
              <a:rPr sz="3900" dirty="0"/>
              <a:t>Associativa -</a:t>
            </a:r>
            <a:r>
              <a:rPr sz="3900" spc="-125" dirty="0"/>
              <a:t> </a:t>
            </a:r>
            <a:r>
              <a:rPr lang="pt-BR" sz="3900" spc="-5" dirty="0" smtClean="0"/>
              <a:t>D</a:t>
            </a:r>
            <a:r>
              <a:rPr sz="3900" spc="-5" dirty="0" err="1" smtClean="0"/>
              <a:t>efinição</a:t>
            </a:r>
            <a:endParaRPr sz="39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isso, foi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criado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conceito especial, 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associativa.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71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entidade associativa nada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que a  redefinição de um relacionamento,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passa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ser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tratado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fosse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também uma  entidade.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8868" y="1472120"/>
            <a:ext cx="5282565" cy="1323340"/>
            <a:chOff x="598868" y="1472120"/>
            <a:chExt cx="5282565" cy="1323340"/>
          </a:xfrm>
        </p:grpSpPr>
        <p:sp>
          <p:nvSpPr>
            <p:cNvPr id="3" name="object 3"/>
            <p:cNvSpPr/>
            <p:nvPr/>
          </p:nvSpPr>
          <p:spPr>
            <a:xfrm>
              <a:off x="3565398" y="1485138"/>
              <a:ext cx="2303145" cy="1297305"/>
            </a:xfrm>
            <a:custGeom>
              <a:avLst/>
              <a:gdLst/>
              <a:ahLst/>
              <a:cxnLst/>
              <a:rect l="l" t="t" r="r" b="b"/>
              <a:pathLst>
                <a:path w="2303145" h="1297305">
                  <a:moveTo>
                    <a:pt x="2302764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2302764" y="1296924"/>
                  </a:lnTo>
                  <a:lnTo>
                    <a:pt x="2302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65398" y="1485138"/>
              <a:ext cx="2303145" cy="1297305"/>
            </a:xfrm>
            <a:custGeom>
              <a:avLst/>
              <a:gdLst/>
              <a:ahLst/>
              <a:cxnLst/>
              <a:rect l="l" t="t" r="r" b="b"/>
              <a:pathLst>
                <a:path w="2303145" h="1297305">
                  <a:moveTo>
                    <a:pt x="0" y="1296924"/>
                  </a:moveTo>
                  <a:lnTo>
                    <a:pt x="2302764" y="1296924"/>
                  </a:lnTo>
                  <a:lnTo>
                    <a:pt x="2302764" y="0"/>
                  </a:lnTo>
                  <a:lnTo>
                    <a:pt x="0" y="0"/>
                  </a:lnTo>
                  <a:lnTo>
                    <a:pt x="0" y="129692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1885" y="1742694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80">
                  <a:moveTo>
                    <a:pt x="194462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944624" y="792479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885" y="1742694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80">
                  <a:moveTo>
                    <a:pt x="0" y="792479"/>
                  </a:moveTo>
                  <a:lnTo>
                    <a:pt x="1944624" y="792479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995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Entidade </a:t>
            </a:r>
            <a:r>
              <a:rPr spc="-5" dirty="0"/>
              <a:t>Associativa -</a:t>
            </a:r>
            <a:r>
              <a:rPr spc="5" dirty="0"/>
              <a:t> </a:t>
            </a:r>
            <a:r>
              <a:rPr spc="-10" dirty="0"/>
              <a:t>Exemplo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1886" y="1741932"/>
            <a:ext cx="1945005" cy="79184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Verdana"/>
                <a:cs typeface="Verdana"/>
              </a:rPr>
              <a:t>MEDICO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20776" y="1728152"/>
            <a:ext cx="1971039" cy="817244"/>
            <a:chOff x="6720776" y="1728152"/>
            <a:chExt cx="1971039" cy="817244"/>
          </a:xfrm>
        </p:grpSpPr>
        <p:sp>
          <p:nvSpPr>
            <p:cNvPr id="10" name="object 10"/>
            <p:cNvSpPr/>
            <p:nvPr/>
          </p:nvSpPr>
          <p:spPr>
            <a:xfrm>
              <a:off x="6733794" y="1741169"/>
              <a:ext cx="1945005" cy="791210"/>
            </a:xfrm>
            <a:custGeom>
              <a:avLst/>
              <a:gdLst/>
              <a:ahLst/>
              <a:cxnLst/>
              <a:rect l="l" t="t" r="r" b="b"/>
              <a:pathLst>
                <a:path w="1945004" h="791210">
                  <a:moveTo>
                    <a:pt x="1944624" y="0"/>
                  </a:moveTo>
                  <a:lnTo>
                    <a:pt x="0" y="0"/>
                  </a:lnTo>
                  <a:lnTo>
                    <a:pt x="0" y="790955"/>
                  </a:lnTo>
                  <a:lnTo>
                    <a:pt x="1944624" y="790955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1741169"/>
              <a:ext cx="1945005" cy="791210"/>
            </a:xfrm>
            <a:custGeom>
              <a:avLst/>
              <a:gdLst/>
              <a:ahLst/>
              <a:cxnLst/>
              <a:rect l="l" t="t" r="r" b="b"/>
              <a:pathLst>
                <a:path w="1945004" h="791210">
                  <a:moveTo>
                    <a:pt x="0" y="790955"/>
                  </a:moveTo>
                  <a:lnTo>
                    <a:pt x="1944624" y="790955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09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33793" y="1741932"/>
            <a:ext cx="1945005" cy="791845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1885"/>
              </a:spcBef>
            </a:pPr>
            <a:r>
              <a:rPr sz="2000" spc="-5" dirty="0">
                <a:latin typeface="Verdana"/>
                <a:cs typeface="Verdana"/>
              </a:rPr>
              <a:t>PACIENTE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13076" y="1616900"/>
            <a:ext cx="4282440" cy="1033780"/>
            <a:chOff x="2513076" y="1616900"/>
            <a:chExt cx="4282440" cy="1033780"/>
          </a:xfrm>
        </p:grpSpPr>
        <p:sp>
          <p:nvSpPr>
            <p:cNvPr id="14" name="object 14"/>
            <p:cNvSpPr/>
            <p:nvPr/>
          </p:nvSpPr>
          <p:spPr>
            <a:xfrm>
              <a:off x="3565398" y="1629918"/>
              <a:ext cx="2304415" cy="1007744"/>
            </a:xfrm>
            <a:custGeom>
              <a:avLst/>
              <a:gdLst/>
              <a:ahLst/>
              <a:cxnLst/>
              <a:rect l="l" t="t" r="r" b="b"/>
              <a:pathLst>
                <a:path w="2304415" h="1007744">
                  <a:moveTo>
                    <a:pt x="1152143" y="0"/>
                  </a:moveTo>
                  <a:lnTo>
                    <a:pt x="0" y="503682"/>
                  </a:lnTo>
                  <a:lnTo>
                    <a:pt x="1152143" y="1007364"/>
                  </a:lnTo>
                  <a:lnTo>
                    <a:pt x="2304288" y="503682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5398" y="1629918"/>
              <a:ext cx="2304415" cy="1007744"/>
            </a:xfrm>
            <a:custGeom>
              <a:avLst/>
              <a:gdLst/>
              <a:ahLst/>
              <a:cxnLst/>
              <a:rect l="l" t="t" r="r" b="b"/>
              <a:pathLst>
                <a:path w="2304415" h="1007744">
                  <a:moveTo>
                    <a:pt x="0" y="503682"/>
                  </a:moveTo>
                  <a:lnTo>
                    <a:pt x="1152143" y="0"/>
                  </a:lnTo>
                  <a:lnTo>
                    <a:pt x="2304288" y="503682"/>
                  </a:lnTo>
                  <a:lnTo>
                    <a:pt x="1152143" y="1007364"/>
                  </a:lnTo>
                  <a:lnTo>
                    <a:pt x="0" y="50368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3076" y="2095500"/>
              <a:ext cx="1112520" cy="128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6510" y="2134362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80">
                  <a:moveTo>
                    <a:pt x="0" y="4825"/>
                  </a:moveTo>
                  <a:lnTo>
                    <a:pt x="100812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6252" y="2095500"/>
              <a:ext cx="969263" cy="124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9685" y="2134362"/>
              <a:ext cx="863600" cy="1905"/>
            </a:xfrm>
            <a:custGeom>
              <a:avLst/>
              <a:gdLst/>
              <a:ahLst/>
              <a:cxnLst/>
              <a:rect l="l" t="t" r="r" b="b"/>
              <a:pathLst>
                <a:path w="863600" h="1905">
                  <a:moveTo>
                    <a:pt x="0" y="0"/>
                  </a:moveTo>
                  <a:lnTo>
                    <a:pt x="863599" y="16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65397" y="1485138"/>
            <a:ext cx="2303145" cy="12973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2000" spc="-40" dirty="0">
                <a:latin typeface="Verdana"/>
                <a:cs typeface="Verdana"/>
              </a:rPr>
              <a:t>CONSULTA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20180" y="1803654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5123" y="1803654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22484" y="5071808"/>
            <a:ext cx="2187575" cy="818515"/>
            <a:chOff x="3622484" y="5071808"/>
            <a:chExt cx="2187575" cy="818515"/>
          </a:xfrm>
        </p:grpSpPr>
        <p:sp>
          <p:nvSpPr>
            <p:cNvPr id="24" name="object 24"/>
            <p:cNvSpPr/>
            <p:nvPr/>
          </p:nvSpPr>
          <p:spPr>
            <a:xfrm>
              <a:off x="3635501" y="5084826"/>
              <a:ext cx="2161540" cy="792480"/>
            </a:xfrm>
            <a:custGeom>
              <a:avLst/>
              <a:gdLst/>
              <a:ahLst/>
              <a:cxnLst/>
              <a:rect l="l" t="t" r="r" b="b"/>
              <a:pathLst>
                <a:path w="2161540" h="792479">
                  <a:moveTo>
                    <a:pt x="2161031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161031" y="792480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35501" y="5084826"/>
              <a:ext cx="2161540" cy="792480"/>
            </a:xfrm>
            <a:custGeom>
              <a:avLst/>
              <a:gdLst/>
              <a:ahLst/>
              <a:cxnLst/>
              <a:rect l="l" t="t" r="r" b="b"/>
              <a:pathLst>
                <a:path w="2161540" h="792479">
                  <a:moveTo>
                    <a:pt x="0" y="792480"/>
                  </a:moveTo>
                  <a:lnTo>
                    <a:pt x="2161031" y="792480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35502" y="5084826"/>
            <a:ext cx="2161540" cy="79248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MEDICAMENTO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52444" y="2782061"/>
            <a:ext cx="2329180" cy="2303145"/>
            <a:chOff x="3552444" y="2782061"/>
            <a:chExt cx="2329180" cy="2303145"/>
          </a:xfrm>
        </p:grpSpPr>
        <p:sp>
          <p:nvSpPr>
            <p:cNvPr id="28" name="object 28"/>
            <p:cNvSpPr/>
            <p:nvPr/>
          </p:nvSpPr>
          <p:spPr>
            <a:xfrm>
              <a:off x="3565398" y="3501389"/>
              <a:ext cx="2303145" cy="935990"/>
            </a:xfrm>
            <a:custGeom>
              <a:avLst/>
              <a:gdLst/>
              <a:ahLst/>
              <a:cxnLst/>
              <a:rect l="l" t="t" r="r" b="b"/>
              <a:pathLst>
                <a:path w="2303145" h="935989">
                  <a:moveTo>
                    <a:pt x="1151381" y="0"/>
                  </a:moveTo>
                  <a:lnTo>
                    <a:pt x="0" y="467868"/>
                  </a:lnTo>
                  <a:lnTo>
                    <a:pt x="1151381" y="935736"/>
                  </a:lnTo>
                  <a:lnTo>
                    <a:pt x="2302764" y="467868"/>
                  </a:lnTo>
                  <a:lnTo>
                    <a:pt x="1151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65398" y="3501389"/>
              <a:ext cx="2303145" cy="935990"/>
            </a:xfrm>
            <a:custGeom>
              <a:avLst/>
              <a:gdLst/>
              <a:ahLst/>
              <a:cxnLst/>
              <a:rect l="l" t="t" r="r" b="b"/>
              <a:pathLst>
                <a:path w="2303145" h="935989">
                  <a:moveTo>
                    <a:pt x="0" y="467868"/>
                  </a:moveTo>
                  <a:lnTo>
                    <a:pt x="1151381" y="0"/>
                  </a:lnTo>
                  <a:lnTo>
                    <a:pt x="2302764" y="467868"/>
                  </a:lnTo>
                  <a:lnTo>
                    <a:pt x="1151381" y="935736"/>
                  </a:lnTo>
                  <a:lnTo>
                    <a:pt x="0" y="4678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17541" y="2782061"/>
              <a:ext cx="0" cy="2303145"/>
            </a:xfrm>
            <a:custGeom>
              <a:avLst/>
              <a:gdLst/>
              <a:ahLst/>
              <a:cxnLst/>
              <a:rect l="l" t="t" r="r" b="b"/>
              <a:pathLst>
                <a:path h="2303145">
                  <a:moveTo>
                    <a:pt x="0" y="0"/>
                  </a:moveTo>
                  <a:lnTo>
                    <a:pt x="0" y="719201"/>
                  </a:lnTo>
                </a:path>
                <a:path h="2303145">
                  <a:moveTo>
                    <a:pt x="0" y="1655064"/>
                  </a:moveTo>
                  <a:lnTo>
                    <a:pt x="0" y="23027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30777" y="2811907"/>
            <a:ext cx="1704339" cy="2203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PRESCRIÇÃO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 marL="877569">
              <a:lnSpc>
                <a:spcPct val="100000"/>
              </a:lnSpc>
              <a:spcBef>
                <a:spcPts val="148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338" y="0"/>
            <a:ext cx="5609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Especialização </a:t>
            </a:r>
            <a:r>
              <a:rPr spc="-5" dirty="0"/>
              <a:t>-</a:t>
            </a:r>
            <a:r>
              <a:rPr spc="25" dirty="0"/>
              <a:t> </a:t>
            </a: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conjunto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subclasses {SECRETARIA,  ENGENHEIRO, PORTEIRO} é uma  especialização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superclasse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{FUNCIONARIO}  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distingue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funcionário com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base no tipo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cargo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cada</a:t>
            </a:r>
            <a:r>
              <a:rPr sz="2800" i="1" spc="1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2804" y="3345116"/>
            <a:ext cx="1899285" cy="818515"/>
            <a:chOff x="2372804" y="3345116"/>
            <a:chExt cx="1899285" cy="818515"/>
          </a:xfrm>
        </p:grpSpPr>
        <p:sp>
          <p:nvSpPr>
            <p:cNvPr id="5" name="object 5"/>
            <p:cNvSpPr/>
            <p:nvPr/>
          </p:nvSpPr>
          <p:spPr>
            <a:xfrm>
              <a:off x="2385822" y="335813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6" y="792479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5822" y="335813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6" y="792479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85822" y="3358134"/>
            <a:ext cx="187325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FUNCIONARIO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7576" y="5432996"/>
            <a:ext cx="6076315" cy="818515"/>
            <a:chOff x="167576" y="5432996"/>
            <a:chExt cx="6076315" cy="818515"/>
          </a:xfrm>
        </p:grpSpPr>
        <p:sp>
          <p:nvSpPr>
            <p:cNvPr id="9" name="object 9"/>
            <p:cNvSpPr/>
            <p:nvPr/>
          </p:nvSpPr>
          <p:spPr>
            <a:xfrm>
              <a:off x="180593" y="5446014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5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5" y="792480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593" y="5446014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5" y="792480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9997" y="5446014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2996" y="792480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69997" y="5446014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80"/>
                  </a:moveTo>
                  <a:lnTo>
                    <a:pt x="1872996" y="792480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56354" y="5446014"/>
              <a:ext cx="1874520" cy="792480"/>
            </a:xfrm>
            <a:custGeom>
              <a:avLst/>
              <a:gdLst/>
              <a:ahLst/>
              <a:cxnLst/>
              <a:rect l="l" t="t" r="r" b="b"/>
              <a:pathLst>
                <a:path w="1874520" h="792479">
                  <a:moveTo>
                    <a:pt x="1874520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1874520" y="792480"/>
                  </a:lnTo>
                  <a:lnTo>
                    <a:pt x="1874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56354" y="5446014"/>
              <a:ext cx="1874520" cy="792480"/>
            </a:xfrm>
            <a:custGeom>
              <a:avLst/>
              <a:gdLst/>
              <a:ahLst/>
              <a:cxnLst/>
              <a:rect l="l" t="t" r="r" b="b"/>
              <a:pathLst>
                <a:path w="1874520" h="792479">
                  <a:moveTo>
                    <a:pt x="0" y="792480"/>
                  </a:moveTo>
                  <a:lnTo>
                    <a:pt x="1874520" y="792480"/>
                  </a:lnTo>
                  <a:lnTo>
                    <a:pt x="1874520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148583" y="4992623"/>
            <a:ext cx="112776" cy="516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060703" y="3249167"/>
            <a:ext cx="4288790" cy="2260600"/>
            <a:chOff x="1060703" y="3249167"/>
            <a:chExt cx="4288790" cy="2260600"/>
          </a:xfrm>
        </p:grpSpPr>
        <p:sp>
          <p:nvSpPr>
            <p:cNvPr id="17" name="object 17"/>
            <p:cNvSpPr/>
            <p:nvPr/>
          </p:nvSpPr>
          <p:spPr>
            <a:xfrm>
              <a:off x="2772918" y="45087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467868" y="0"/>
                  </a:moveTo>
                  <a:lnTo>
                    <a:pt x="0" y="505968"/>
                  </a:lnTo>
                  <a:lnTo>
                    <a:pt x="935735" y="505968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2918" y="45087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0" y="505968"/>
                  </a:moveTo>
                  <a:lnTo>
                    <a:pt x="467868" y="0"/>
                  </a:lnTo>
                  <a:lnTo>
                    <a:pt x="935735" y="505968"/>
                  </a:lnTo>
                  <a:lnTo>
                    <a:pt x="0" y="505968"/>
                  </a:lnTo>
                  <a:close/>
                </a:path>
              </a:pathLst>
            </a:custGeom>
            <a:ln w="2590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0703" y="4978907"/>
              <a:ext cx="3049524" cy="5303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6408" y="4978907"/>
              <a:ext cx="1322832" cy="5303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40786" y="4150613"/>
              <a:ext cx="3175" cy="358775"/>
            </a:xfrm>
            <a:custGeom>
              <a:avLst/>
              <a:gdLst/>
              <a:ahLst/>
              <a:cxnLst/>
              <a:rect l="l" t="t" r="r" b="b"/>
              <a:pathLst>
                <a:path w="3175" h="358775">
                  <a:moveTo>
                    <a:pt x="1587" y="-14477"/>
                  </a:moveTo>
                  <a:lnTo>
                    <a:pt x="1587" y="373252"/>
                  </a:lnTo>
                </a:path>
              </a:pathLst>
            </a:custGeom>
            <a:ln w="3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9224" y="3249167"/>
              <a:ext cx="457200" cy="1120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1133" y="3284981"/>
              <a:ext cx="360045" cy="1009015"/>
            </a:xfrm>
            <a:custGeom>
              <a:avLst/>
              <a:gdLst/>
              <a:ahLst/>
              <a:cxnLst/>
              <a:rect l="l" t="t" r="r" b="b"/>
              <a:pathLst>
                <a:path w="360045" h="1009014">
                  <a:moveTo>
                    <a:pt x="0" y="0"/>
                  </a:moveTo>
                  <a:lnTo>
                    <a:pt x="69996" y="2361"/>
                  </a:lnTo>
                  <a:lnTo>
                    <a:pt x="127158" y="8794"/>
                  </a:lnTo>
                  <a:lnTo>
                    <a:pt x="165699" y="18323"/>
                  </a:lnTo>
                  <a:lnTo>
                    <a:pt x="179831" y="29971"/>
                  </a:lnTo>
                  <a:lnTo>
                    <a:pt x="179831" y="474471"/>
                  </a:lnTo>
                  <a:lnTo>
                    <a:pt x="193964" y="486120"/>
                  </a:lnTo>
                  <a:lnTo>
                    <a:pt x="232505" y="495649"/>
                  </a:lnTo>
                  <a:lnTo>
                    <a:pt x="289667" y="502082"/>
                  </a:lnTo>
                  <a:lnTo>
                    <a:pt x="359663" y="504443"/>
                  </a:lnTo>
                  <a:lnTo>
                    <a:pt x="289667" y="506805"/>
                  </a:lnTo>
                  <a:lnTo>
                    <a:pt x="232505" y="513238"/>
                  </a:lnTo>
                  <a:lnTo>
                    <a:pt x="193964" y="522767"/>
                  </a:lnTo>
                  <a:lnTo>
                    <a:pt x="179831" y="534415"/>
                  </a:lnTo>
                  <a:lnTo>
                    <a:pt x="179831" y="978915"/>
                  </a:lnTo>
                  <a:lnTo>
                    <a:pt x="165699" y="990564"/>
                  </a:lnTo>
                  <a:lnTo>
                    <a:pt x="127158" y="1000093"/>
                  </a:lnTo>
                  <a:lnTo>
                    <a:pt x="69996" y="1006526"/>
                  </a:lnTo>
                  <a:lnTo>
                    <a:pt x="0" y="1008887"/>
                  </a:lnTo>
                </a:path>
              </a:pathLst>
            </a:custGeom>
            <a:ln w="2590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0594" y="5001767"/>
          <a:ext cx="6052819" cy="122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  <a:gridCol w="937260"/>
                <a:gridCol w="216535"/>
                <a:gridCol w="935354"/>
                <a:gridCol w="938530"/>
                <a:gridCol w="213995"/>
                <a:gridCol w="937895"/>
                <a:gridCol w="937260"/>
              </a:tblGrid>
              <a:tr h="4312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B8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  <a:lnR w="28575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B8"/>
                      </a:solidFill>
                      <a:prstDash val="solid"/>
                    </a:lnL>
                  </a:tcPr>
                </a:tc>
              </a:tr>
              <a:tr h="7924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SECRETARIA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ENGENHEIRO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PORTEIRO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931664" y="3500628"/>
            <a:ext cx="1637030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Superclasse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30696" y="5338571"/>
            <a:ext cx="459105" cy="1120140"/>
            <a:chOff x="6330696" y="5338571"/>
            <a:chExt cx="459105" cy="1120140"/>
          </a:xfrm>
        </p:grpSpPr>
        <p:sp>
          <p:nvSpPr>
            <p:cNvPr id="27" name="object 27"/>
            <p:cNvSpPr/>
            <p:nvPr/>
          </p:nvSpPr>
          <p:spPr>
            <a:xfrm>
              <a:off x="6330696" y="5338571"/>
              <a:ext cx="458724" cy="1120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72606" y="5374385"/>
              <a:ext cx="361315" cy="1009015"/>
            </a:xfrm>
            <a:custGeom>
              <a:avLst/>
              <a:gdLst/>
              <a:ahLst/>
              <a:cxnLst/>
              <a:rect l="l" t="t" r="r" b="b"/>
              <a:pathLst>
                <a:path w="361315" h="1009014">
                  <a:moveTo>
                    <a:pt x="0" y="0"/>
                  </a:moveTo>
                  <a:lnTo>
                    <a:pt x="70276" y="2363"/>
                  </a:lnTo>
                  <a:lnTo>
                    <a:pt x="127682" y="8810"/>
                  </a:lnTo>
                  <a:lnTo>
                    <a:pt x="166395" y="18377"/>
                  </a:lnTo>
                  <a:lnTo>
                    <a:pt x="180594" y="30098"/>
                  </a:lnTo>
                  <a:lnTo>
                    <a:pt x="180594" y="474344"/>
                  </a:lnTo>
                  <a:lnTo>
                    <a:pt x="194792" y="486061"/>
                  </a:lnTo>
                  <a:lnTo>
                    <a:pt x="233505" y="495628"/>
                  </a:lnTo>
                  <a:lnTo>
                    <a:pt x="290911" y="502078"/>
                  </a:lnTo>
                  <a:lnTo>
                    <a:pt x="361188" y="504444"/>
                  </a:lnTo>
                  <a:lnTo>
                    <a:pt x="290911" y="506809"/>
                  </a:lnTo>
                  <a:lnTo>
                    <a:pt x="233505" y="513259"/>
                  </a:lnTo>
                  <a:lnTo>
                    <a:pt x="194792" y="522826"/>
                  </a:lnTo>
                  <a:lnTo>
                    <a:pt x="180594" y="534542"/>
                  </a:lnTo>
                  <a:lnTo>
                    <a:pt x="180594" y="978788"/>
                  </a:lnTo>
                  <a:lnTo>
                    <a:pt x="166395" y="990505"/>
                  </a:lnTo>
                  <a:lnTo>
                    <a:pt x="127682" y="1000072"/>
                  </a:lnTo>
                  <a:lnTo>
                    <a:pt x="70276" y="1006522"/>
                  </a:lnTo>
                  <a:lnTo>
                    <a:pt x="0" y="1008888"/>
                  </a:lnTo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33031" y="5590032"/>
            <a:ext cx="151828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Subclasses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44356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8868" y="937196"/>
            <a:ext cx="5282565" cy="2936875"/>
            <a:chOff x="598868" y="937196"/>
            <a:chExt cx="5282565" cy="2936875"/>
          </a:xfrm>
        </p:grpSpPr>
        <p:sp>
          <p:nvSpPr>
            <p:cNvPr id="3" name="object 3"/>
            <p:cNvSpPr/>
            <p:nvPr/>
          </p:nvSpPr>
          <p:spPr>
            <a:xfrm>
              <a:off x="3565398" y="3141726"/>
              <a:ext cx="2303145" cy="719455"/>
            </a:xfrm>
            <a:custGeom>
              <a:avLst/>
              <a:gdLst/>
              <a:ahLst/>
              <a:cxnLst/>
              <a:rect l="l" t="t" r="r" b="b"/>
              <a:pathLst>
                <a:path w="2303145" h="719454">
                  <a:moveTo>
                    <a:pt x="2302764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2302764" y="719328"/>
                  </a:lnTo>
                  <a:lnTo>
                    <a:pt x="2302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65398" y="3141726"/>
              <a:ext cx="2303145" cy="719455"/>
            </a:xfrm>
            <a:custGeom>
              <a:avLst/>
              <a:gdLst/>
              <a:ahLst/>
              <a:cxnLst/>
              <a:rect l="l" t="t" r="r" b="b"/>
              <a:pathLst>
                <a:path w="2303145" h="719454">
                  <a:moveTo>
                    <a:pt x="0" y="719328"/>
                  </a:moveTo>
                  <a:lnTo>
                    <a:pt x="2302764" y="719328"/>
                  </a:lnTo>
                  <a:lnTo>
                    <a:pt x="2302764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1885" y="950213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80">
                  <a:moveTo>
                    <a:pt x="194462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944624" y="792479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885" y="950213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5" h="792480">
                  <a:moveTo>
                    <a:pt x="0" y="792479"/>
                  </a:moveTo>
                  <a:lnTo>
                    <a:pt x="1944624" y="792479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4281" y="0"/>
            <a:ext cx="7026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Evitando </a:t>
            </a:r>
            <a:r>
              <a:rPr sz="3200" dirty="0"/>
              <a:t>o uso da </a:t>
            </a:r>
            <a:r>
              <a:rPr sz="3200" spc="-5" dirty="0"/>
              <a:t>Entidade</a:t>
            </a:r>
            <a:r>
              <a:rPr sz="3200" spc="-20" dirty="0"/>
              <a:t> </a:t>
            </a:r>
            <a:r>
              <a:rPr sz="3200" spc="-5" dirty="0"/>
              <a:t>Associativa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11886" y="950213"/>
            <a:ext cx="1945005" cy="79248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895"/>
              </a:spcBef>
            </a:pPr>
            <a:r>
              <a:rPr sz="2000" dirty="0">
                <a:latin typeface="Verdana"/>
                <a:cs typeface="Verdana"/>
              </a:rPr>
              <a:t>MEDICO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20776" y="935672"/>
            <a:ext cx="1971039" cy="818515"/>
            <a:chOff x="6720776" y="935672"/>
            <a:chExt cx="1971039" cy="818515"/>
          </a:xfrm>
        </p:grpSpPr>
        <p:sp>
          <p:nvSpPr>
            <p:cNvPr id="10" name="object 10"/>
            <p:cNvSpPr/>
            <p:nvPr/>
          </p:nvSpPr>
          <p:spPr>
            <a:xfrm>
              <a:off x="6733794" y="948690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80">
                  <a:moveTo>
                    <a:pt x="1944624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944624" y="792479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948690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80">
                  <a:moveTo>
                    <a:pt x="0" y="792479"/>
                  </a:moveTo>
                  <a:lnTo>
                    <a:pt x="1944624" y="792479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33793" y="948689"/>
            <a:ext cx="1945005" cy="79248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PACIENTE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22484" y="5504624"/>
            <a:ext cx="2187575" cy="818515"/>
            <a:chOff x="3622484" y="5504624"/>
            <a:chExt cx="2187575" cy="818515"/>
          </a:xfrm>
        </p:grpSpPr>
        <p:sp>
          <p:nvSpPr>
            <p:cNvPr id="14" name="object 14"/>
            <p:cNvSpPr/>
            <p:nvPr/>
          </p:nvSpPr>
          <p:spPr>
            <a:xfrm>
              <a:off x="3635501" y="5517641"/>
              <a:ext cx="2161540" cy="792480"/>
            </a:xfrm>
            <a:custGeom>
              <a:avLst/>
              <a:gdLst/>
              <a:ahLst/>
              <a:cxnLst/>
              <a:rect l="l" t="t" r="r" b="b"/>
              <a:pathLst>
                <a:path w="2161540" h="792479">
                  <a:moveTo>
                    <a:pt x="2161031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2161031" y="792479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5501" y="5517641"/>
              <a:ext cx="2161540" cy="792480"/>
            </a:xfrm>
            <a:custGeom>
              <a:avLst/>
              <a:gdLst/>
              <a:ahLst/>
              <a:cxnLst/>
              <a:rect l="l" t="t" r="r" b="b"/>
              <a:pathLst>
                <a:path w="2161540" h="792479">
                  <a:moveTo>
                    <a:pt x="0" y="792479"/>
                  </a:moveTo>
                  <a:lnTo>
                    <a:pt x="2161031" y="792479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35502" y="5517641"/>
            <a:ext cx="2161540" cy="792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latin typeface="Verdana"/>
                <a:cs typeface="Verdana"/>
              </a:rPr>
              <a:t>MEDICAMENTO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52380" y="3842003"/>
            <a:ext cx="2329180" cy="1694180"/>
            <a:chOff x="3552380" y="3842003"/>
            <a:chExt cx="2329180" cy="1694180"/>
          </a:xfrm>
        </p:grpSpPr>
        <p:sp>
          <p:nvSpPr>
            <p:cNvPr id="18" name="object 18"/>
            <p:cNvSpPr/>
            <p:nvPr/>
          </p:nvSpPr>
          <p:spPr>
            <a:xfrm>
              <a:off x="3565397" y="4150613"/>
              <a:ext cx="2303145" cy="934719"/>
            </a:xfrm>
            <a:custGeom>
              <a:avLst/>
              <a:gdLst/>
              <a:ahLst/>
              <a:cxnLst/>
              <a:rect l="l" t="t" r="r" b="b"/>
              <a:pathLst>
                <a:path w="2303145" h="934720">
                  <a:moveTo>
                    <a:pt x="1151381" y="0"/>
                  </a:moveTo>
                  <a:lnTo>
                    <a:pt x="0" y="467106"/>
                  </a:lnTo>
                  <a:lnTo>
                    <a:pt x="1151381" y="934212"/>
                  </a:lnTo>
                  <a:lnTo>
                    <a:pt x="2302764" y="467106"/>
                  </a:lnTo>
                  <a:lnTo>
                    <a:pt x="1151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5397" y="4150613"/>
              <a:ext cx="2303145" cy="934719"/>
            </a:xfrm>
            <a:custGeom>
              <a:avLst/>
              <a:gdLst/>
              <a:ahLst/>
              <a:cxnLst/>
              <a:rect l="l" t="t" r="r" b="b"/>
              <a:pathLst>
                <a:path w="2303145" h="934720">
                  <a:moveTo>
                    <a:pt x="0" y="467106"/>
                  </a:moveTo>
                  <a:lnTo>
                    <a:pt x="1151381" y="0"/>
                  </a:lnTo>
                  <a:lnTo>
                    <a:pt x="2302764" y="467106"/>
                  </a:lnTo>
                  <a:lnTo>
                    <a:pt x="1151381" y="934212"/>
                  </a:lnTo>
                  <a:lnTo>
                    <a:pt x="0" y="467106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7541" y="3861053"/>
              <a:ext cx="0" cy="1656080"/>
            </a:xfrm>
            <a:custGeom>
              <a:avLst/>
              <a:gdLst/>
              <a:ahLst/>
              <a:cxnLst/>
              <a:rect l="l" t="t" r="r" b="b"/>
              <a:pathLst>
                <a:path h="1656079">
                  <a:moveTo>
                    <a:pt x="0" y="0"/>
                  </a:moveTo>
                  <a:lnTo>
                    <a:pt x="0" y="288925"/>
                  </a:lnTo>
                </a:path>
                <a:path h="1656079">
                  <a:moveTo>
                    <a:pt x="0" y="1223772"/>
                  </a:moveTo>
                  <a:lnTo>
                    <a:pt x="0" y="165557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05250" y="4468114"/>
            <a:ext cx="1704339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PRESCRIÇÃO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Verdana"/>
              <a:cs typeface="Verdana"/>
            </a:endParaRPr>
          </a:p>
          <a:p>
            <a:pPr marL="902969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0659" y="1730197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3675" y="3314776"/>
            <a:ext cx="13900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Verdana"/>
                <a:cs typeface="Verdana"/>
              </a:rPr>
              <a:t>CONSULTA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0623" y="1722120"/>
            <a:ext cx="8453755" cy="1816100"/>
            <a:chOff x="420623" y="1722120"/>
            <a:chExt cx="8453755" cy="1816100"/>
          </a:xfrm>
        </p:grpSpPr>
        <p:sp>
          <p:nvSpPr>
            <p:cNvPr id="25" name="object 25"/>
            <p:cNvSpPr/>
            <p:nvPr/>
          </p:nvSpPr>
          <p:spPr>
            <a:xfrm>
              <a:off x="433577" y="2277618"/>
              <a:ext cx="2306320" cy="935990"/>
            </a:xfrm>
            <a:custGeom>
              <a:avLst/>
              <a:gdLst/>
              <a:ahLst/>
              <a:cxnLst/>
              <a:rect l="l" t="t" r="r" b="b"/>
              <a:pathLst>
                <a:path w="2306320" h="935989">
                  <a:moveTo>
                    <a:pt x="1152906" y="0"/>
                  </a:moveTo>
                  <a:lnTo>
                    <a:pt x="0" y="467868"/>
                  </a:lnTo>
                  <a:lnTo>
                    <a:pt x="1152906" y="935736"/>
                  </a:lnTo>
                  <a:lnTo>
                    <a:pt x="2305812" y="467868"/>
                  </a:lnTo>
                  <a:lnTo>
                    <a:pt x="1152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577" y="2277618"/>
              <a:ext cx="2306320" cy="935990"/>
            </a:xfrm>
            <a:custGeom>
              <a:avLst/>
              <a:gdLst/>
              <a:ahLst/>
              <a:cxnLst/>
              <a:rect l="l" t="t" r="r" b="b"/>
              <a:pathLst>
                <a:path w="2306320" h="935989">
                  <a:moveTo>
                    <a:pt x="0" y="467868"/>
                  </a:moveTo>
                  <a:lnTo>
                    <a:pt x="1152906" y="0"/>
                  </a:lnTo>
                  <a:lnTo>
                    <a:pt x="2305812" y="467868"/>
                  </a:lnTo>
                  <a:lnTo>
                    <a:pt x="1152906" y="935736"/>
                  </a:lnTo>
                  <a:lnTo>
                    <a:pt x="0" y="4678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5721" y="1742694"/>
              <a:ext cx="1905" cy="535305"/>
            </a:xfrm>
            <a:custGeom>
              <a:avLst/>
              <a:gdLst/>
              <a:ahLst/>
              <a:cxnLst/>
              <a:rect l="l" t="t" r="r" b="b"/>
              <a:pathLst>
                <a:path w="1905" h="535305">
                  <a:moveTo>
                    <a:pt x="0" y="0"/>
                  </a:moveTo>
                  <a:lnTo>
                    <a:pt x="1650" y="53492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6484" y="3212592"/>
              <a:ext cx="1978025" cy="287655"/>
            </a:xfrm>
            <a:custGeom>
              <a:avLst/>
              <a:gdLst/>
              <a:ahLst/>
              <a:cxnLst/>
              <a:rect l="l" t="t" r="r" b="b"/>
              <a:pathLst>
                <a:path w="1978025" h="287654">
                  <a:moveTo>
                    <a:pt x="0" y="0"/>
                  </a:moveTo>
                  <a:lnTo>
                    <a:pt x="0" y="287400"/>
                  </a:lnTo>
                  <a:lnTo>
                    <a:pt x="1978025" y="28740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55485" y="2277618"/>
              <a:ext cx="2306320" cy="935990"/>
            </a:xfrm>
            <a:custGeom>
              <a:avLst/>
              <a:gdLst/>
              <a:ahLst/>
              <a:cxnLst/>
              <a:rect l="l" t="t" r="r" b="b"/>
              <a:pathLst>
                <a:path w="2306320" h="935989">
                  <a:moveTo>
                    <a:pt x="1152906" y="0"/>
                  </a:moveTo>
                  <a:lnTo>
                    <a:pt x="0" y="467868"/>
                  </a:lnTo>
                  <a:lnTo>
                    <a:pt x="1152906" y="935736"/>
                  </a:lnTo>
                  <a:lnTo>
                    <a:pt x="2305812" y="467868"/>
                  </a:lnTo>
                  <a:lnTo>
                    <a:pt x="1152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5485" y="2277618"/>
              <a:ext cx="2306320" cy="935990"/>
            </a:xfrm>
            <a:custGeom>
              <a:avLst/>
              <a:gdLst/>
              <a:ahLst/>
              <a:cxnLst/>
              <a:rect l="l" t="t" r="r" b="b"/>
              <a:pathLst>
                <a:path w="2306320" h="935989">
                  <a:moveTo>
                    <a:pt x="0" y="467868"/>
                  </a:moveTo>
                  <a:lnTo>
                    <a:pt x="1152906" y="0"/>
                  </a:lnTo>
                  <a:lnTo>
                    <a:pt x="2305812" y="467868"/>
                  </a:lnTo>
                  <a:lnTo>
                    <a:pt x="1152906" y="935736"/>
                  </a:lnTo>
                  <a:lnTo>
                    <a:pt x="0" y="46786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4581" y="1741170"/>
              <a:ext cx="3175" cy="536575"/>
            </a:xfrm>
            <a:custGeom>
              <a:avLst/>
              <a:gdLst/>
              <a:ahLst/>
              <a:cxnLst/>
              <a:rect l="l" t="t" r="r" b="b"/>
              <a:pathLst>
                <a:path w="3175" h="536575">
                  <a:moveTo>
                    <a:pt x="0" y="0"/>
                  </a:moveTo>
                  <a:lnTo>
                    <a:pt x="3175" y="5365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67400" y="3212592"/>
              <a:ext cx="1840230" cy="287655"/>
            </a:xfrm>
            <a:custGeom>
              <a:avLst/>
              <a:gdLst/>
              <a:ahLst/>
              <a:cxnLst/>
              <a:rect l="l" t="t" r="r" b="b"/>
              <a:pathLst>
                <a:path w="1840229" h="287654">
                  <a:moveTo>
                    <a:pt x="1839849" y="0"/>
                  </a:moveTo>
                  <a:lnTo>
                    <a:pt x="1839849" y="287400"/>
                  </a:lnTo>
                  <a:lnTo>
                    <a:pt x="0" y="28740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26870" y="1730197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4" name="object 34"/>
          <p:cNvSpPr txBox="1"/>
          <p:nvPr/>
        </p:nvSpPr>
        <p:spPr>
          <a:xfrm>
            <a:off x="5947028" y="3099307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50895" y="3099307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-11502"/>
            <a:ext cx="495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DER –</a:t>
            </a:r>
            <a:r>
              <a:rPr spc="-35" dirty="0"/>
              <a:t> </a:t>
            </a:r>
            <a:r>
              <a:rPr lang="pt-BR" spc="-10" dirty="0" smtClean="0"/>
              <a:t>R</a:t>
            </a:r>
            <a:r>
              <a:rPr spc="-10" dirty="0" err="1" smtClean="0"/>
              <a:t>epresentação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187196" y="765048"/>
            <a:ext cx="6986016" cy="5908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156" y="0"/>
            <a:ext cx="5609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Especialização </a:t>
            </a:r>
            <a:r>
              <a:rPr spc="-5" dirty="0"/>
              <a:t>-</a:t>
            </a:r>
            <a:r>
              <a:rPr spc="25" dirty="0"/>
              <a:t> </a:t>
            </a:r>
            <a:r>
              <a:rPr spc="-10" dirty="0"/>
              <a:t>Exemplo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44356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3890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existir várias especializações do mesmo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tipo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entidade com base em características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distintas.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Outra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especialização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FUNCIONÁRIO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poderia  gerar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subclasses {FUNCIONARIO_MENSAL,  FUNCIONARIO_HORISTA}, distinguindo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funcionários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baseando-se no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método de  pagamento.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453" y="0"/>
            <a:ext cx="5609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Especialização </a:t>
            </a:r>
            <a:r>
              <a:rPr spc="-5" dirty="0"/>
              <a:t>-</a:t>
            </a:r>
            <a:r>
              <a:rPr spc="25" dirty="0"/>
              <a:t> </a:t>
            </a: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Outra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especialização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FUNCIONÁRIO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poderia  gerar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subclasses {FUNCIONARIO_MENSAL,  FUNCIONARIO_HORISTA}, distinguindo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funcionários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baseando-se no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método de  pagamento.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2804" y="3345116"/>
            <a:ext cx="1899285" cy="818515"/>
            <a:chOff x="2372804" y="3345116"/>
            <a:chExt cx="1899285" cy="818515"/>
          </a:xfrm>
        </p:grpSpPr>
        <p:sp>
          <p:nvSpPr>
            <p:cNvPr id="5" name="object 5"/>
            <p:cNvSpPr/>
            <p:nvPr/>
          </p:nvSpPr>
          <p:spPr>
            <a:xfrm>
              <a:off x="2385822" y="335813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2996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6" y="792479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5822" y="3358133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479"/>
                  </a:moveTo>
                  <a:lnTo>
                    <a:pt x="1872996" y="792479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85822" y="3358134"/>
            <a:ext cx="187325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FUNCIONARIO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7576" y="5432996"/>
            <a:ext cx="3122930" cy="602615"/>
            <a:chOff x="167576" y="5432996"/>
            <a:chExt cx="3122930" cy="602615"/>
          </a:xfrm>
        </p:grpSpPr>
        <p:sp>
          <p:nvSpPr>
            <p:cNvPr id="9" name="object 9"/>
            <p:cNvSpPr/>
            <p:nvPr/>
          </p:nvSpPr>
          <p:spPr>
            <a:xfrm>
              <a:off x="180593" y="5446014"/>
              <a:ext cx="3096895" cy="576580"/>
            </a:xfrm>
            <a:custGeom>
              <a:avLst/>
              <a:gdLst/>
              <a:ahLst/>
              <a:cxnLst/>
              <a:rect l="l" t="t" r="r" b="b"/>
              <a:pathLst>
                <a:path w="3096895" h="576579">
                  <a:moveTo>
                    <a:pt x="3096768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3096768" y="576072"/>
                  </a:lnTo>
                  <a:lnTo>
                    <a:pt x="3096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593" y="5446014"/>
              <a:ext cx="3096895" cy="576580"/>
            </a:xfrm>
            <a:custGeom>
              <a:avLst/>
              <a:gdLst/>
              <a:ahLst/>
              <a:cxnLst/>
              <a:rect l="l" t="t" r="r" b="b"/>
              <a:pathLst>
                <a:path w="3096895" h="576579">
                  <a:moveTo>
                    <a:pt x="0" y="576072"/>
                  </a:moveTo>
                  <a:lnTo>
                    <a:pt x="3096768" y="576072"/>
                  </a:lnTo>
                  <a:lnTo>
                    <a:pt x="3096768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0594" y="5446014"/>
            <a:ext cx="3096895" cy="5765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Verdana"/>
                <a:cs typeface="Verdana"/>
              </a:rPr>
              <a:t>FUNCIONARIO_MENSAL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07600" y="5432996"/>
            <a:ext cx="3194685" cy="602615"/>
            <a:chOff x="3407600" y="5432996"/>
            <a:chExt cx="3194685" cy="602615"/>
          </a:xfrm>
        </p:grpSpPr>
        <p:sp>
          <p:nvSpPr>
            <p:cNvPr id="13" name="object 13"/>
            <p:cNvSpPr/>
            <p:nvPr/>
          </p:nvSpPr>
          <p:spPr>
            <a:xfrm>
              <a:off x="3420618" y="5446014"/>
              <a:ext cx="3168650" cy="576580"/>
            </a:xfrm>
            <a:custGeom>
              <a:avLst/>
              <a:gdLst/>
              <a:ahLst/>
              <a:cxnLst/>
              <a:rect l="l" t="t" r="r" b="b"/>
              <a:pathLst>
                <a:path w="3168650" h="576579">
                  <a:moveTo>
                    <a:pt x="3168395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3168395" y="576072"/>
                  </a:lnTo>
                  <a:lnTo>
                    <a:pt x="3168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0618" y="5446014"/>
              <a:ext cx="3168650" cy="576580"/>
            </a:xfrm>
            <a:custGeom>
              <a:avLst/>
              <a:gdLst/>
              <a:ahLst/>
              <a:cxnLst/>
              <a:rect l="l" t="t" r="r" b="b"/>
              <a:pathLst>
                <a:path w="3168650" h="576579">
                  <a:moveTo>
                    <a:pt x="0" y="576072"/>
                  </a:moveTo>
                  <a:lnTo>
                    <a:pt x="3168395" y="576072"/>
                  </a:lnTo>
                  <a:lnTo>
                    <a:pt x="3168395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20617" y="5446014"/>
            <a:ext cx="3168650" cy="5765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Verdana"/>
                <a:cs typeface="Verdana"/>
              </a:rPr>
              <a:t>FUNCIONARIO_HORISTA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59223" y="3249167"/>
            <a:ext cx="457200" cy="1120140"/>
            <a:chOff x="4459223" y="3249167"/>
            <a:chExt cx="457200" cy="1120140"/>
          </a:xfrm>
        </p:grpSpPr>
        <p:sp>
          <p:nvSpPr>
            <p:cNvPr id="17" name="object 17"/>
            <p:cNvSpPr/>
            <p:nvPr/>
          </p:nvSpPr>
          <p:spPr>
            <a:xfrm>
              <a:off x="4459223" y="3249167"/>
              <a:ext cx="457200" cy="1120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1133" y="3284981"/>
              <a:ext cx="360045" cy="1009015"/>
            </a:xfrm>
            <a:custGeom>
              <a:avLst/>
              <a:gdLst/>
              <a:ahLst/>
              <a:cxnLst/>
              <a:rect l="l" t="t" r="r" b="b"/>
              <a:pathLst>
                <a:path w="360045" h="1009014">
                  <a:moveTo>
                    <a:pt x="0" y="0"/>
                  </a:moveTo>
                  <a:lnTo>
                    <a:pt x="69996" y="2361"/>
                  </a:lnTo>
                  <a:lnTo>
                    <a:pt x="127158" y="8794"/>
                  </a:lnTo>
                  <a:lnTo>
                    <a:pt x="165699" y="18323"/>
                  </a:lnTo>
                  <a:lnTo>
                    <a:pt x="179831" y="29971"/>
                  </a:lnTo>
                  <a:lnTo>
                    <a:pt x="179831" y="474471"/>
                  </a:lnTo>
                  <a:lnTo>
                    <a:pt x="193964" y="486120"/>
                  </a:lnTo>
                  <a:lnTo>
                    <a:pt x="232505" y="495649"/>
                  </a:lnTo>
                  <a:lnTo>
                    <a:pt x="289667" y="502082"/>
                  </a:lnTo>
                  <a:lnTo>
                    <a:pt x="359663" y="504443"/>
                  </a:lnTo>
                  <a:lnTo>
                    <a:pt x="289667" y="506805"/>
                  </a:lnTo>
                  <a:lnTo>
                    <a:pt x="232505" y="513238"/>
                  </a:lnTo>
                  <a:lnTo>
                    <a:pt x="193964" y="522767"/>
                  </a:lnTo>
                  <a:lnTo>
                    <a:pt x="179831" y="534415"/>
                  </a:lnTo>
                  <a:lnTo>
                    <a:pt x="179831" y="978915"/>
                  </a:lnTo>
                  <a:lnTo>
                    <a:pt x="165699" y="990564"/>
                  </a:lnTo>
                  <a:lnTo>
                    <a:pt x="127158" y="1000093"/>
                  </a:lnTo>
                  <a:lnTo>
                    <a:pt x="69996" y="1006526"/>
                  </a:lnTo>
                  <a:lnTo>
                    <a:pt x="0" y="1008887"/>
                  </a:lnTo>
                </a:path>
              </a:pathLst>
            </a:custGeom>
            <a:ln w="2590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671827" y="4136135"/>
            <a:ext cx="3389629" cy="1373505"/>
            <a:chOff x="1671827" y="4136135"/>
            <a:chExt cx="3389629" cy="1373505"/>
          </a:xfrm>
        </p:grpSpPr>
        <p:sp>
          <p:nvSpPr>
            <p:cNvPr id="20" name="object 20"/>
            <p:cNvSpPr/>
            <p:nvPr/>
          </p:nvSpPr>
          <p:spPr>
            <a:xfrm>
              <a:off x="2772917" y="45087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467868" y="0"/>
                  </a:moveTo>
                  <a:lnTo>
                    <a:pt x="0" y="505968"/>
                  </a:lnTo>
                  <a:lnTo>
                    <a:pt x="935735" y="505968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2917" y="4508753"/>
              <a:ext cx="935990" cy="506095"/>
            </a:xfrm>
            <a:custGeom>
              <a:avLst/>
              <a:gdLst/>
              <a:ahLst/>
              <a:cxnLst/>
              <a:rect l="l" t="t" r="r" b="b"/>
              <a:pathLst>
                <a:path w="935989" h="506095">
                  <a:moveTo>
                    <a:pt x="0" y="505968"/>
                  </a:moveTo>
                  <a:lnTo>
                    <a:pt x="467868" y="0"/>
                  </a:lnTo>
                  <a:lnTo>
                    <a:pt x="935735" y="505968"/>
                  </a:lnTo>
                  <a:lnTo>
                    <a:pt x="0" y="505968"/>
                  </a:lnTo>
                  <a:close/>
                </a:path>
              </a:pathLst>
            </a:custGeom>
            <a:ln w="2590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1827" y="4978907"/>
              <a:ext cx="2438400" cy="5303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27453" y="5014721"/>
              <a:ext cx="2339975" cy="431800"/>
            </a:xfrm>
            <a:custGeom>
              <a:avLst/>
              <a:gdLst/>
              <a:ahLst/>
              <a:cxnLst/>
              <a:rect l="l" t="t" r="r" b="b"/>
              <a:pathLst>
                <a:path w="2339975" h="431800">
                  <a:moveTo>
                    <a:pt x="2339974" y="0"/>
                  </a:moveTo>
                  <a:lnTo>
                    <a:pt x="0" y="0"/>
                  </a:lnTo>
                  <a:lnTo>
                    <a:pt x="0" y="431799"/>
                  </a:lnTo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6407" y="4978907"/>
              <a:ext cx="1034796" cy="5303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8317" y="5014721"/>
              <a:ext cx="936625" cy="431800"/>
            </a:xfrm>
            <a:custGeom>
              <a:avLst/>
              <a:gdLst/>
              <a:ahLst/>
              <a:cxnLst/>
              <a:rect l="l" t="t" r="r" b="b"/>
              <a:pathLst>
                <a:path w="936625" h="431800">
                  <a:moveTo>
                    <a:pt x="0" y="0"/>
                  </a:moveTo>
                  <a:lnTo>
                    <a:pt x="936625" y="0"/>
                  </a:lnTo>
                  <a:lnTo>
                    <a:pt x="936625" y="431799"/>
                  </a:lnTo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40786" y="4150613"/>
              <a:ext cx="3175" cy="358775"/>
            </a:xfrm>
            <a:custGeom>
              <a:avLst/>
              <a:gdLst/>
              <a:ahLst/>
              <a:cxnLst/>
              <a:rect l="l" t="t" r="r" b="b"/>
              <a:pathLst>
                <a:path w="3175" h="358775">
                  <a:moveTo>
                    <a:pt x="1587" y="-14477"/>
                  </a:moveTo>
                  <a:lnTo>
                    <a:pt x="1587" y="373252"/>
                  </a:lnTo>
                </a:path>
              </a:pathLst>
            </a:custGeom>
            <a:ln w="3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1664" y="3500628"/>
            <a:ext cx="1637030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Superclasse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06768" y="5338571"/>
            <a:ext cx="459105" cy="904240"/>
            <a:chOff x="6906768" y="5338571"/>
            <a:chExt cx="459105" cy="904240"/>
          </a:xfrm>
        </p:grpSpPr>
        <p:sp>
          <p:nvSpPr>
            <p:cNvPr id="29" name="object 29"/>
            <p:cNvSpPr/>
            <p:nvPr/>
          </p:nvSpPr>
          <p:spPr>
            <a:xfrm>
              <a:off x="6906768" y="5338571"/>
              <a:ext cx="458724" cy="9037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48678" y="5374385"/>
              <a:ext cx="361315" cy="792480"/>
            </a:xfrm>
            <a:custGeom>
              <a:avLst/>
              <a:gdLst/>
              <a:ahLst/>
              <a:cxnLst/>
              <a:rect l="l" t="t" r="r" b="b"/>
              <a:pathLst>
                <a:path w="361315" h="792479">
                  <a:moveTo>
                    <a:pt x="0" y="0"/>
                  </a:moveTo>
                  <a:lnTo>
                    <a:pt x="70276" y="2363"/>
                  </a:lnTo>
                  <a:lnTo>
                    <a:pt x="127682" y="8810"/>
                  </a:lnTo>
                  <a:lnTo>
                    <a:pt x="166395" y="18377"/>
                  </a:lnTo>
                  <a:lnTo>
                    <a:pt x="180594" y="30098"/>
                  </a:lnTo>
                  <a:lnTo>
                    <a:pt x="180594" y="366141"/>
                  </a:lnTo>
                  <a:lnTo>
                    <a:pt x="194792" y="377857"/>
                  </a:lnTo>
                  <a:lnTo>
                    <a:pt x="233505" y="387424"/>
                  </a:lnTo>
                  <a:lnTo>
                    <a:pt x="290911" y="393874"/>
                  </a:lnTo>
                  <a:lnTo>
                    <a:pt x="361188" y="396239"/>
                  </a:lnTo>
                  <a:lnTo>
                    <a:pt x="290911" y="398605"/>
                  </a:lnTo>
                  <a:lnTo>
                    <a:pt x="233505" y="405055"/>
                  </a:lnTo>
                  <a:lnTo>
                    <a:pt x="194792" y="414622"/>
                  </a:lnTo>
                  <a:lnTo>
                    <a:pt x="180594" y="426338"/>
                  </a:lnTo>
                  <a:lnTo>
                    <a:pt x="180594" y="762380"/>
                  </a:lnTo>
                  <a:lnTo>
                    <a:pt x="166395" y="774097"/>
                  </a:lnTo>
                  <a:lnTo>
                    <a:pt x="127682" y="783664"/>
                  </a:lnTo>
                  <a:lnTo>
                    <a:pt x="70276" y="790114"/>
                  </a:lnTo>
                  <a:lnTo>
                    <a:pt x="0" y="792479"/>
                  </a:lnTo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380731" y="5445252"/>
            <a:ext cx="151828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Subclasses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44356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021" y="0"/>
            <a:ext cx="5640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Herança de</a:t>
            </a:r>
            <a:r>
              <a:rPr spc="-65" dirty="0"/>
              <a:t> </a:t>
            </a:r>
            <a:r>
              <a:rPr spc="-5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1265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0529" y="1012952"/>
            <a:ext cx="4622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48535" algn="l"/>
                <a:tab pos="306705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rência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930" y="1012952"/>
            <a:ext cx="23882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9584" marR="6985" indent="-477520" algn="r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cializa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(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utos,</a:t>
            </a:r>
            <a:endParaRPr sz="2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1439672"/>
            <a:ext cx="66192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030095" algn="l"/>
                <a:tab pos="3425190" algn="l"/>
                <a:tab pos="61690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herda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as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propriedades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  generaliza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ões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/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ciali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z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açõe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)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7318" y="2293366"/>
            <a:ext cx="15678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ró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2720086"/>
            <a:ext cx="67570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082164" algn="l"/>
                <a:tab pos="3371850" algn="l"/>
                <a:tab pos="4227195" algn="l"/>
                <a:tab pos="59340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genéric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,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uir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propriedades.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5184" y="3542639"/>
            <a:ext cx="719455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nome  </a:t>
            </a: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70340" y="3704780"/>
            <a:ext cx="1899285" cy="817244"/>
            <a:chOff x="2470340" y="3704780"/>
            <a:chExt cx="1899285" cy="817244"/>
          </a:xfrm>
        </p:grpSpPr>
        <p:sp>
          <p:nvSpPr>
            <p:cNvPr id="11" name="object 11"/>
            <p:cNvSpPr/>
            <p:nvPr/>
          </p:nvSpPr>
          <p:spPr>
            <a:xfrm>
              <a:off x="2483357" y="3717797"/>
              <a:ext cx="1873250" cy="791210"/>
            </a:xfrm>
            <a:custGeom>
              <a:avLst/>
              <a:gdLst/>
              <a:ahLst/>
              <a:cxnLst/>
              <a:rect l="l" t="t" r="r" b="b"/>
              <a:pathLst>
                <a:path w="1873250" h="791210">
                  <a:moveTo>
                    <a:pt x="1872995" y="0"/>
                  </a:moveTo>
                  <a:lnTo>
                    <a:pt x="0" y="0"/>
                  </a:lnTo>
                  <a:lnTo>
                    <a:pt x="0" y="790956"/>
                  </a:lnTo>
                  <a:lnTo>
                    <a:pt x="1872995" y="790956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3357" y="3717797"/>
              <a:ext cx="1873250" cy="791210"/>
            </a:xfrm>
            <a:custGeom>
              <a:avLst/>
              <a:gdLst/>
              <a:ahLst/>
              <a:cxnLst/>
              <a:rect l="l" t="t" r="r" b="b"/>
              <a:pathLst>
                <a:path w="1873250" h="791210">
                  <a:moveTo>
                    <a:pt x="0" y="790956"/>
                  </a:moveTo>
                  <a:lnTo>
                    <a:pt x="1872995" y="790956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09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83357" y="3717797"/>
            <a:ext cx="1873250" cy="7912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CLIENTE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5112" y="5792660"/>
            <a:ext cx="2159635" cy="603885"/>
            <a:chOff x="265112" y="5792660"/>
            <a:chExt cx="2159635" cy="603885"/>
          </a:xfrm>
        </p:grpSpPr>
        <p:sp>
          <p:nvSpPr>
            <p:cNvPr id="15" name="object 15"/>
            <p:cNvSpPr/>
            <p:nvPr/>
          </p:nvSpPr>
          <p:spPr>
            <a:xfrm>
              <a:off x="278129" y="5805677"/>
              <a:ext cx="2133600" cy="577850"/>
            </a:xfrm>
            <a:custGeom>
              <a:avLst/>
              <a:gdLst/>
              <a:ahLst/>
              <a:cxnLst/>
              <a:rect l="l" t="t" r="r" b="b"/>
              <a:pathLst>
                <a:path w="2133600" h="577850">
                  <a:moveTo>
                    <a:pt x="2133600" y="0"/>
                  </a:moveTo>
                  <a:lnTo>
                    <a:pt x="0" y="0"/>
                  </a:lnTo>
                  <a:lnTo>
                    <a:pt x="0" y="577596"/>
                  </a:lnTo>
                  <a:lnTo>
                    <a:pt x="2133600" y="577596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8129" y="5805677"/>
              <a:ext cx="2133600" cy="577850"/>
            </a:xfrm>
            <a:custGeom>
              <a:avLst/>
              <a:gdLst/>
              <a:ahLst/>
              <a:cxnLst/>
              <a:rect l="l" t="t" r="r" b="b"/>
              <a:pathLst>
                <a:path w="2133600" h="577850">
                  <a:moveTo>
                    <a:pt x="0" y="577596"/>
                  </a:moveTo>
                  <a:lnTo>
                    <a:pt x="2133600" y="577596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57759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8129" y="5805678"/>
            <a:ext cx="2133600" cy="5778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Verdana"/>
                <a:cs typeface="Verdana"/>
              </a:rPr>
              <a:t>PESSOA_FISICA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00080" y="5792660"/>
            <a:ext cx="2501265" cy="603885"/>
            <a:chOff x="4200080" y="5792660"/>
            <a:chExt cx="2501265" cy="603885"/>
          </a:xfrm>
        </p:grpSpPr>
        <p:sp>
          <p:nvSpPr>
            <p:cNvPr id="19" name="object 19"/>
            <p:cNvSpPr/>
            <p:nvPr/>
          </p:nvSpPr>
          <p:spPr>
            <a:xfrm>
              <a:off x="4213097" y="5805677"/>
              <a:ext cx="2475230" cy="577850"/>
            </a:xfrm>
            <a:custGeom>
              <a:avLst/>
              <a:gdLst/>
              <a:ahLst/>
              <a:cxnLst/>
              <a:rect l="l" t="t" r="r" b="b"/>
              <a:pathLst>
                <a:path w="2475229" h="577850">
                  <a:moveTo>
                    <a:pt x="2474976" y="0"/>
                  </a:moveTo>
                  <a:lnTo>
                    <a:pt x="0" y="0"/>
                  </a:lnTo>
                  <a:lnTo>
                    <a:pt x="0" y="577596"/>
                  </a:lnTo>
                  <a:lnTo>
                    <a:pt x="2474976" y="577596"/>
                  </a:lnTo>
                  <a:lnTo>
                    <a:pt x="2474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3097" y="5805677"/>
              <a:ext cx="2475230" cy="577850"/>
            </a:xfrm>
            <a:custGeom>
              <a:avLst/>
              <a:gdLst/>
              <a:ahLst/>
              <a:cxnLst/>
              <a:rect l="l" t="t" r="r" b="b"/>
              <a:pathLst>
                <a:path w="2475229" h="577850">
                  <a:moveTo>
                    <a:pt x="0" y="577596"/>
                  </a:moveTo>
                  <a:lnTo>
                    <a:pt x="2474976" y="577596"/>
                  </a:lnTo>
                  <a:lnTo>
                    <a:pt x="2474976" y="0"/>
                  </a:lnTo>
                  <a:lnTo>
                    <a:pt x="0" y="0"/>
                  </a:lnTo>
                  <a:lnTo>
                    <a:pt x="0" y="57759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13097" y="5805678"/>
            <a:ext cx="2475230" cy="5778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Verdana"/>
                <a:cs typeface="Verdana"/>
              </a:rPr>
              <a:t>PESSOA_JURIDICA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89303" y="3744467"/>
            <a:ext cx="4215765" cy="2257425"/>
            <a:chOff x="1289303" y="3744467"/>
            <a:chExt cx="4215765" cy="2257425"/>
          </a:xfrm>
        </p:grpSpPr>
        <p:sp>
          <p:nvSpPr>
            <p:cNvPr id="23" name="object 23"/>
            <p:cNvSpPr/>
            <p:nvPr/>
          </p:nvSpPr>
          <p:spPr>
            <a:xfrm>
              <a:off x="2870453" y="4869941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468630" y="0"/>
                  </a:moveTo>
                  <a:lnTo>
                    <a:pt x="0" y="504443"/>
                  </a:lnTo>
                  <a:lnTo>
                    <a:pt x="937259" y="504443"/>
                  </a:lnTo>
                  <a:lnTo>
                    <a:pt x="468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70453" y="4869941"/>
              <a:ext cx="937260" cy="504825"/>
            </a:xfrm>
            <a:custGeom>
              <a:avLst/>
              <a:gdLst/>
              <a:ahLst/>
              <a:cxnLst/>
              <a:rect l="l" t="t" r="r" b="b"/>
              <a:pathLst>
                <a:path w="937260" h="504825">
                  <a:moveTo>
                    <a:pt x="0" y="504443"/>
                  </a:moveTo>
                  <a:lnTo>
                    <a:pt x="468630" y="0"/>
                  </a:lnTo>
                  <a:lnTo>
                    <a:pt x="937259" y="504443"/>
                  </a:lnTo>
                  <a:lnTo>
                    <a:pt x="0" y="504443"/>
                  </a:lnTo>
                  <a:close/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9303" y="5338571"/>
              <a:ext cx="2919984" cy="530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4929" y="5374385"/>
              <a:ext cx="2821305" cy="431800"/>
            </a:xfrm>
            <a:custGeom>
              <a:avLst/>
              <a:gdLst/>
              <a:ahLst/>
              <a:cxnLst/>
              <a:rect l="l" t="t" r="r" b="b"/>
              <a:pathLst>
                <a:path w="2821304" h="431800">
                  <a:moveTo>
                    <a:pt x="2820923" y="0"/>
                  </a:moveTo>
                  <a:lnTo>
                    <a:pt x="0" y="0"/>
                  </a:lnTo>
                  <a:lnTo>
                    <a:pt x="0" y="431800"/>
                  </a:lnTo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98036" y="5338571"/>
              <a:ext cx="1406652" cy="530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9946" y="5374385"/>
              <a:ext cx="1310005" cy="431800"/>
            </a:xfrm>
            <a:custGeom>
              <a:avLst/>
              <a:gdLst/>
              <a:ahLst/>
              <a:cxnLst/>
              <a:rect l="l" t="t" r="r" b="b"/>
              <a:pathLst>
                <a:path w="1310004" h="431800">
                  <a:moveTo>
                    <a:pt x="0" y="0"/>
                  </a:moveTo>
                  <a:lnTo>
                    <a:pt x="1309624" y="0"/>
                  </a:lnTo>
                  <a:lnTo>
                    <a:pt x="1309624" y="431800"/>
                  </a:lnTo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48989" y="4508753"/>
              <a:ext cx="3175" cy="360680"/>
            </a:xfrm>
            <a:custGeom>
              <a:avLst/>
              <a:gdLst/>
              <a:ahLst/>
              <a:cxnLst/>
              <a:rect l="l" t="t" r="r" b="b"/>
              <a:pathLst>
                <a:path w="3175" h="360679">
                  <a:moveTo>
                    <a:pt x="1587" y="-14477"/>
                  </a:moveTo>
                  <a:lnTo>
                    <a:pt x="1587" y="374904"/>
                  </a:lnTo>
                </a:path>
              </a:pathLst>
            </a:custGeom>
            <a:ln w="3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4830" y="3861053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81371" y="3744467"/>
              <a:ext cx="242315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4830" y="4293869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81371" y="4175759"/>
              <a:ext cx="242315" cy="242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10205" y="5877305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36747" y="5760719"/>
              <a:ext cx="24231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10560" y="5686450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395601" y="6120384"/>
            <a:ext cx="783590" cy="242570"/>
            <a:chOff x="2395601" y="6120384"/>
            <a:chExt cx="783590" cy="242570"/>
          </a:xfrm>
        </p:grpSpPr>
        <p:sp>
          <p:nvSpPr>
            <p:cNvPr id="38" name="object 38"/>
            <p:cNvSpPr/>
            <p:nvPr/>
          </p:nvSpPr>
          <p:spPr>
            <a:xfrm>
              <a:off x="2410206" y="6238494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36748" y="6120384"/>
              <a:ext cx="242316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10560" y="6046114"/>
            <a:ext cx="4927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sexo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72833" y="5760720"/>
            <a:ext cx="756920" cy="601980"/>
            <a:chOff x="6672833" y="5760720"/>
            <a:chExt cx="756920" cy="601980"/>
          </a:xfrm>
        </p:grpSpPr>
        <p:sp>
          <p:nvSpPr>
            <p:cNvPr id="42" name="object 42"/>
            <p:cNvSpPr/>
            <p:nvPr/>
          </p:nvSpPr>
          <p:spPr>
            <a:xfrm>
              <a:off x="6672833" y="5877306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87183" y="5760720"/>
              <a:ext cx="242315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72833" y="6238494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87183" y="6120384"/>
              <a:ext cx="242315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59726" y="5632260"/>
            <a:ext cx="620395" cy="7454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CNPJ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latin typeface="Times New Roman"/>
                <a:cs typeface="Times New Roman"/>
              </a:rPr>
              <a:t>tipo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44356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190" y="0"/>
            <a:ext cx="5640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Herança de</a:t>
            </a:r>
            <a:r>
              <a:rPr spc="-65" dirty="0"/>
              <a:t> </a:t>
            </a:r>
            <a:r>
              <a:rPr spc="-5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658565"/>
            <a:ext cx="7290434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entidade PESSOA_FISICA contém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13068"/>
            <a:ext cx="1304290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nome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ódi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CPF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sexo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5011" y="590345"/>
            <a:ext cx="720090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80168" y="751268"/>
            <a:ext cx="1899285" cy="818515"/>
            <a:chOff x="3380168" y="751268"/>
            <a:chExt cx="1899285" cy="818515"/>
          </a:xfrm>
        </p:grpSpPr>
        <p:sp>
          <p:nvSpPr>
            <p:cNvPr id="7" name="object 7"/>
            <p:cNvSpPr/>
            <p:nvPr/>
          </p:nvSpPr>
          <p:spPr>
            <a:xfrm>
              <a:off x="3393185" y="764285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3185" y="764285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3185" y="764286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CLIENTE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74940" y="2840672"/>
            <a:ext cx="2159635" cy="602615"/>
            <a:chOff x="1174940" y="2840672"/>
            <a:chExt cx="2159635" cy="602615"/>
          </a:xfrm>
        </p:grpSpPr>
        <p:sp>
          <p:nvSpPr>
            <p:cNvPr id="11" name="object 11"/>
            <p:cNvSpPr/>
            <p:nvPr/>
          </p:nvSpPr>
          <p:spPr>
            <a:xfrm>
              <a:off x="1187957" y="2853690"/>
              <a:ext cx="2133600" cy="576580"/>
            </a:xfrm>
            <a:custGeom>
              <a:avLst/>
              <a:gdLst/>
              <a:ahLst/>
              <a:cxnLst/>
              <a:rect l="l" t="t" r="r" b="b"/>
              <a:pathLst>
                <a:path w="2133600" h="576579">
                  <a:moveTo>
                    <a:pt x="21336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133600" y="576072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7957" y="2853690"/>
              <a:ext cx="2133600" cy="576580"/>
            </a:xfrm>
            <a:custGeom>
              <a:avLst/>
              <a:gdLst/>
              <a:ahLst/>
              <a:cxnLst/>
              <a:rect l="l" t="t" r="r" b="b"/>
              <a:pathLst>
                <a:path w="2133600" h="576579">
                  <a:moveTo>
                    <a:pt x="0" y="576072"/>
                  </a:moveTo>
                  <a:lnTo>
                    <a:pt x="2133600" y="576072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7958" y="2853689"/>
            <a:ext cx="2133600" cy="5765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PESSOA_FISICA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08384" y="2840672"/>
            <a:ext cx="2501265" cy="602615"/>
            <a:chOff x="5108384" y="2840672"/>
            <a:chExt cx="2501265" cy="602615"/>
          </a:xfrm>
        </p:grpSpPr>
        <p:sp>
          <p:nvSpPr>
            <p:cNvPr id="15" name="object 15"/>
            <p:cNvSpPr/>
            <p:nvPr/>
          </p:nvSpPr>
          <p:spPr>
            <a:xfrm>
              <a:off x="5121401" y="2853690"/>
              <a:ext cx="2475230" cy="576580"/>
            </a:xfrm>
            <a:custGeom>
              <a:avLst/>
              <a:gdLst/>
              <a:ahLst/>
              <a:cxnLst/>
              <a:rect l="l" t="t" r="r" b="b"/>
              <a:pathLst>
                <a:path w="2475229" h="576579">
                  <a:moveTo>
                    <a:pt x="247497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474976" y="576072"/>
                  </a:lnTo>
                  <a:lnTo>
                    <a:pt x="2474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1401" y="2853690"/>
              <a:ext cx="2475230" cy="576580"/>
            </a:xfrm>
            <a:custGeom>
              <a:avLst/>
              <a:gdLst/>
              <a:ahLst/>
              <a:cxnLst/>
              <a:rect l="l" t="t" r="r" b="b"/>
              <a:pathLst>
                <a:path w="2475229" h="576579">
                  <a:moveTo>
                    <a:pt x="0" y="576072"/>
                  </a:moveTo>
                  <a:lnTo>
                    <a:pt x="2474976" y="576072"/>
                  </a:lnTo>
                  <a:lnTo>
                    <a:pt x="247497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21402" y="2853689"/>
            <a:ext cx="2475230" cy="5765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PESSOA_JURIDICA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99132" y="790955"/>
            <a:ext cx="4215765" cy="2258695"/>
            <a:chOff x="2199132" y="790955"/>
            <a:chExt cx="4215765" cy="2258695"/>
          </a:xfrm>
        </p:grpSpPr>
        <p:sp>
          <p:nvSpPr>
            <p:cNvPr id="19" name="object 19"/>
            <p:cNvSpPr/>
            <p:nvPr/>
          </p:nvSpPr>
          <p:spPr>
            <a:xfrm>
              <a:off x="3780282" y="1916430"/>
              <a:ext cx="937260" cy="506095"/>
            </a:xfrm>
            <a:custGeom>
              <a:avLst/>
              <a:gdLst/>
              <a:ahLst/>
              <a:cxnLst/>
              <a:rect l="l" t="t" r="r" b="b"/>
              <a:pathLst>
                <a:path w="937260" h="506094">
                  <a:moveTo>
                    <a:pt x="468629" y="0"/>
                  </a:moveTo>
                  <a:lnTo>
                    <a:pt x="0" y="505968"/>
                  </a:lnTo>
                  <a:lnTo>
                    <a:pt x="937259" y="505968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0282" y="1916430"/>
              <a:ext cx="937260" cy="506095"/>
            </a:xfrm>
            <a:custGeom>
              <a:avLst/>
              <a:gdLst/>
              <a:ahLst/>
              <a:cxnLst/>
              <a:rect l="l" t="t" r="r" b="b"/>
              <a:pathLst>
                <a:path w="937260" h="506094">
                  <a:moveTo>
                    <a:pt x="0" y="505968"/>
                  </a:moveTo>
                  <a:lnTo>
                    <a:pt x="468629" y="0"/>
                  </a:lnTo>
                  <a:lnTo>
                    <a:pt x="937259" y="505968"/>
                  </a:lnTo>
                  <a:lnTo>
                    <a:pt x="0" y="505968"/>
                  </a:lnTo>
                  <a:close/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99132" y="2386583"/>
              <a:ext cx="2919984" cy="530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4758" y="2422398"/>
              <a:ext cx="2821305" cy="431800"/>
            </a:xfrm>
            <a:custGeom>
              <a:avLst/>
              <a:gdLst/>
              <a:ahLst/>
              <a:cxnLst/>
              <a:rect l="l" t="t" r="r" b="b"/>
              <a:pathLst>
                <a:path w="2821304" h="431800">
                  <a:moveTo>
                    <a:pt x="2821051" y="0"/>
                  </a:moveTo>
                  <a:lnTo>
                    <a:pt x="0" y="0"/>
                  </a:lnTo>
                  <a:lnTo>
                    <a:pt x="0" y="431800"/>
                  </a:lnTo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07864" y="2386583"/>
              <a:ext cx="1406652" cy="530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9774" y="2422398"/>
              <a:ext cx="1310005" cy="431800"/>
            </a:xfrm>
            <a:custGeom>
              <a:avLst/>
              <a:gdLst/>
              <a:ahLst/>
              <a:cxnLst/>
              <a:rect l="l" t="t" r="r" b="b"/>
              <a:pathLst>
                <a:path w="1310004" h="431800">
                  <a:moveTo>
                    <a:pt x="0" y="0"/>
                  </a:moveTo>
                  <a:lnTo>
                    <a:pt x="1309751" y="0"/>
                  </a:lnTo>
                  <a:lnTo>
                    <a:pt x="1309751" y="431800"/>
                  </a:lnTo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8817" y="1556765"/>
              <a:ext cx="3175" cy="360680"/>
            </a:xfrm>
            <a:custGeom>
              <a:avLst/>
              <a:gdLst/>
              <a:ahLst/>
              <a:cxnLst/>
              <a:rect l="l" t="t" r="r" b="b"/>
              <a:pathLst>
                <a:path w="3175" h="360680">
                  <a:moveTo>
                    <a:pt x="1587" y="-14477"/>
                  </a:moveTo>
                  <a:lnTo>
                    <a:pt x="1587" y="374903"/>
                  </a:lnTo>
                </a:path>
              </a:pathLst>
            </a:custGeom>
            <a:ln w="3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4658" y="909065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91200" y="790955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64658" y="1340357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91200" y="1222247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20034" y="2925317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46576" y="2807207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20388" y="2732608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PF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05428" y="3166872"/>
            <a:ext cx="783590" cy="242570"/>
            <a:chOff x="3305428" y="3166872"/>
            <a:chExt cx="783590" cy="242570"/>
          </a:xfrm>
        </p:grpSpPr>
        <p:sp>
          <p:nvSpPr>
            <p:cNvPr id="34" name="object 34"/>
            <p:cNvSpPr/>
            <p:nvPr/>
          </p:nvSpPr>
          <p:spPr>
            <a:xfrm>
              <a:off x="3320033" y="3284982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46575" y="3166872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20388" y="3093212"/>
            <a:ext cx="492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sexo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82661" y="2807207"/>
            <a:ext cx="756920" cy="601980"/>
            <a:chOff x="7582661" y="2807207"/>
            <a:chExt cx="756920" cy="601980"/>
          </a:xfrm>
        </p:grpSpPr>
        <p:sp>
          <p:nvSpPr>
            <p:cNvPr id="38" name="object 38"/>
            <p:cNvSpPr/>
            <p:nvPr/>
          </p:nvSpPr>
          <p:spPr>
            <a:xfrm>
              <a:off x="7582661" y="2925317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97011" y="2807207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82661" y="3284981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97011" y="3166871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369554" y="2677714"/>
            <a:ext cx="620395" cy="7467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3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NPJ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000" spc="-5" dirty="0">
                <a:latin typeface="Times New Roman"/>
                <a:cs typeface="Times New Roman"/>
              </a:rPr>
              <a:t>tipo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866900" y="4617720"/>
            <a:ext cx="386080" cy="832485"/>
            <a:chOff x="1866900" y="4617720"/>
            <a:chExt cx="386080" cy="832485"/>
          </a:xfrm>
        </p:grpSpPr>
        <p:sp>
          <p:nvSpPr>
            <p:cNvPr id="44" name="object 44"/>
            <p:cNvSpPr/>
            <p:nvPr/>
          </p:nvSpPr>
          <p:spPr>
            <a:xfrm>
              <a:off x="1866900" y="4617720"/>
              <a:ext cx="385572" cy="8321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08809" y="4653534"/>
              <a:ext cx="288290" cy="721360"/>
            </a:xfrm>
            <a:custGeom>
              <a:avLst/>
              <a:gdLst/>
              <a:ahLst/>
              <a:cxnLst/>
              <a:rect l="l" t="t" r="r" b="b"/>
              <a:pathLst>
                <a:path w="288289" h="721360">
                  <a:moveTo>
                    <a:pt x="0" y="0"/>
                  </a:moveTo>
                  <a:lnTo>
                    <a:pt x="56042" y="1893"/>
                  </a:lnTo>
                  <a:lnTo>
                    <a:pt x="101822" y="7048"/>
                  </a:lnTo>
                  <a:lnTo>
                    <a:pt x="132695" y="14680"/>
                  </a:lnTo>
                  <a:lnTo>
                    <a:pt x="144017" y="24003"/>
                  </a:lnTo>
                  <a:lnTo>
                    <a:pt x="144017" y="336423"/>
                  </a:lnTo>
                  <a:lnTo>
                    <a:pt x="155340" y="345745"/>
                  </a:lnTo>
                  <a:lnTo>
                    <a:pt x="186213" y="353377"/>
                  </a:lnTo>
                  <a:lnTo>
                    <a:pt x="231993" y="358532"/>
                  </a:lnTo>
                  <a:lnTo>
                    <a:pt x="288035" y="360426"/>
                  </a:lnTo>
                  <a:lnTo>
                    <a:pt x="231993" y="362319"/>
                  </a:lnTo>
                  <a:lnTo>
                    <a:pt x="186213" y="367474"/>
                  </a:lnTo>
                  <a:lnTo>
                    <a:pt x="155340" y="375106"/>
                  </a:lnTo>
                  <a:lnTo>
                    <a:pt x="144017" y="384429"/>
                  </a:lnTo>
                  <a:lnTo>
                    <a:pt x="144017" y="696849"/>
                  </a:lnTo>
                  <a:lnTo>
                    <a:pt x="132695" y="706171"/>
                  </a:lnTo>
                  <a:lnTo>
                    <a:pt x="101822" y="713803"/>
                  </a:lnTo>
                  <a:lnTo>
                    <a:pt x="56042" y="718958"/>
                  </a:lnTo>
                  <a:lnTo>
                    <a:pt x="0" y="720852"/>
                  </a:lnTo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269235" y="4797552"/>
            <a:ext cx="53752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Atributos herdados da entidade</a:t>
            </a:r>
            <a:r>
              <a:rPr sz="24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CLIENTE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66900" y="5481828"/>
            <a:ext cx="386080" cy="832485"/>
            <a:chOff x="1866900" y="5481828"/>
            <a:chExt cx="386080" cy="832485"/>
          </a:xfrm>
        </p:grpSpPr>
        <p:sp>
          <p:nvSpPr>
            <p:cNvPr id="48" name="object 48"/>
            <p:cNvSpPr/>
            <p:nvPr/>
          </p:nvSpPr>
          <p:spPr>
            <a:xfrm>
              <a:off x="1866900" y="5481828"/>
              <a:ext cx="385572" cy="832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8809" y="5517642"/>
              <a:ext cx="288290" cy="721360"/>
            </a:xfrm>
            <a:custGeom>
              <a:avLst/>
              <a:gdLst/>
              <a:ahLst/>
              <a:cxnLst/>
              <a:rect l="l" t="t" r="r" b="b"/>
              <a:pathLst>
                <a:path w="288289" h="721360">
                  <a:moveTo>
                    <a:pt x="0" y="0"/>
                  </a:moveTo>
                  <a:lnTo>
                    <a:pt x="56042" y="1893"/>
                  </a:lnTo>
                  <a:lnTo>
                    <a:pt x="101822" y="7048"/>
                  </a:lnTo>
                  <a:lnTo>
                    <a:pt x="132695" y="14680"/>
                  </a:lnTo>
                  <a:lnTo>
                    <a:pt x="144017" y="24003"/>
                  </a:lnTo>
                  <a:lnTo>
                    <a:pt x="144017" y="336423"/>
                  </a:lnTo>
                  <a:lnTo>
                    <a:pt x="155340" y="345767"/>
                  </a:lnTo>
                  <a:lnTo>
                    <a:pt x="186213" y="353396"/>
                  </a:lnTo>
                  <a:lnTo>
                    <a:pt x="231993" y="358540"/>
                  </a:lnTo>
                  <a:lnTo>
                    <a:pt x="288035" y="360426"/>
                  </a:lnTo>
                  <a:lnTo>
                    <a:pt x="231993" y="362311"/>
                  </a:lnTo>
                  <a:lnTo>
                    <a:pt x="186213" y="367455"/>
                  </a:lnTo>
                  <a:lnTo>
                    <a:pt x="155340" y="375084"/>
                  </a:lnTo>
                  <a:lnTo>
                    <a:pt x="144017" y="384429"/>
                  </a:lnTo>
                  <a:lnTo>
                    <a:pt x="144017" y="696849"/>
                  </a:lnTo>
                  <a:lnTo>
                    <a:pt x="132695" y="706193"/>
                  </a:lnTo>
                  <a:lnTo>
                    <a:pt x="101822" y="713822"/>
                  </a:lnTo>
                  <a:lnTo>
                    <a:pt x="56042" y="718966"/>
                  </a:lnTo>
                  <a:lnTo>
                    <a:pt x="0" y="720852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269235" y="5661659"/>
            <a:ext cx="628840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Atributos próprios da entidade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PESSOA_FISICA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69756" y="6672877"/>
            <a:ext cx="958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5640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Herança de</a:t>
            </a:r>
            <a:r>
              <a:rPr spc="-65" dirty="0"/>
              <a:t> </a:t>
            </a:r>
            <a:r>
              <a:rPr spc="-5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658565"/>
            <a:ext cx="7785734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entidade PESSOA_JURIDICA contém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13068"/>
            <a:ext cx="1304290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nome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ódi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CNPJ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tipo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5011" y="590345"/>
            <a:ext cx="720090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80168" y="751268"/>
            <a:ext cx="1899285" cy="818515"/>
            <a:chOff x="3380168" y="751268"/>
            <a:chExt cx="1899285" cy="818515"/>
          </a:xfrm>
        </p:grpSpPr>
        <p:sp>
          <p:nvSpPr>
            <p:cNvPr id="7" name="object 7"/>
            <p:cNvSpPr/>
            <p:nvPr/>
          </p:nvSpPr>
          <p:spPr>
            <a:xfrm>
              <a:off x="3393185" y="764285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1872995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1872995" y="792479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3185" y="764285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0" y="792479"/>
                  </a:moveTo>
                  <a:lnTo>
                    <a:pt x="1872995" y="792479"/>
                  </a:lnTo>
                  <a:lnTo>
                    <a:pt x="1872995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3185" y="764286"/>
            <a:ext cx="1873250" cy="7924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CLIENTE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74940" y="2840672"/>
            <a:ext cx="2159635" cy="602615"/>
            <a:chOff x="1174940" y="2840672"/>
            <a:chExt cx="2159635" cy="602615"/>
          </a:xfrm>
        </p:grpSpPr>
        <p:sp>
          <p:nvSpPr>
            <p:cNvPr id="11" name="object 11"/>
            <p:cNvSpPr/>
            <p:nvPr/>
          </p:nvSpPr>
          <p:spPr>
            <a:xfrm>
              <a:off x="1187957" y="2853690"/>
              <a:ext cx="2133600" cy="576580"/>
            </a:xfrm>
            <a:custGeom>
              <a:avLst/>
              <a:gdLst/>
              <a:ahLst/>
              <a:cxnLst/>
              <a:rect l="l" t="t" r="r" b="b"/>
              <a:pathLst>
                <a:path w="2133600" h="576579">
                  <a:moveTo>
                    <a:pt x="21336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133600" y="576072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7957" y="2853690"/>
              <a:ext cx="2133600" cy="576580"/>
            </a:xfrm>
            <a:custGeom>
              <a:avLst/>
              <a:gdLst/>
              <a:ahLst/>
              <a:cxnLst/>
              <a:rect l="l" t="t" r="r" b="b"/>
              <a:pathLst>
                <a:path w="2133600" h="576579">
                  <a:moveTo>
                    <a:pt x="0" y="576072"/>
                  </a:moveTo>
                  <a:lnTo>
                    <a:pt x="2133600" y="576072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7958" y="2853689"/>
            <a:ext cx="2133600" cy="5765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PESSOA_FISICA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08384" y="2840672"/>
            <a:ext cx="2501265" cy="602615"/>
            <a:chOff x="5108384" y="2840672"/>
            <a:chExt cx="2501265" cy="602615"/>
          </a:xfrm>
        </p:grpSpPr>
        <p:sp>
          <p:nvSpPr>
            <p:cNvPr id="15" name="object 15"/>
            <p:cNvSpPr/>
            <p:nvPr/>
          </p:nvSpPr>
          <p:spPr>
            <a:xfrm>
              <a:off x="5121401" y="2853690"/>
              <a:ext cx="2475230" cy="576580"/>
            </a:xfrm>
            <a:custGeom>
              <a:avLst/>
              <a:gdLst/>
              <a:ahLst/>
              <a:cxnLst/>
              <a:rect l="l" t="t" r="r" b="b"/>
              <a:pathLst>
                <a:path w="2475229" h="576579">
                  <a:moveTo>
                    <a:pt x="247497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474976" y="576072"/>
                  </a:lnTo>
                  <a:lnTo>
                    <a:pt x="2474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1401" y="2853690"/>
              <a:ext cx="2475230" cy="576580"/>
            </a:xfrm>
            <a:custGeom>
              <a:avLst/>
              <a:gdLst/>
              <a:ahLst/>
              <a:cxnLst/>
              <a:rect l="l" t="t" r="r" b="b"/>
              <a:pathLst>
                <a:path w="2475229" h="576579">
                  <a:moveTo>
                    <a:pt x="0" y="576072"/>
                  </a:moveTo>
                  <a:lnTo>
                    <a:pt x="2474976" y="576072"/>
                  </a:lnTo>
                  <a:lnTo>
                    <a:pt x="247497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21402" y="2853689"/>
            <a:ext cx="2475230" cy="5765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PESSOA_JURIDICA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99132" y="790955"/>
            <a:ext cx="4215765" cy="2258695"/>
            <a:chOff x="2199132" y="790955"/>
            <a:chExt cx="4215765" cy="2258695"/>
          </a:xfrm>
        </p:grpSpPr>
        <p:sp>
          <p:nvSpPr>
            <p:cNvPr id="19" name="object 19"/>
            <p:cNvSpPr/>
            <p:nvPr/>
          </p:nvSpPr>
          <p:spPr>
            <a:xfrm>
              <a:off x="3780282" y="1916430"/>
              <a:ext cx="937260" cy="506095"/>
            </a:xfrm>
            <a:custGeom>
              <a:avLst/>
              <a:gdLst/>
              <a:ahLst/>
              <a:cxnLst/>
              <a:rect l="l" t="t" r="r" b="b"/>
              <a:pathLst>
                <a:path w="937260" h="506094">
                  <a:moveTo>
                    <a:pt x="468629" y="0"/>
                  </a:moveTo>
                  <a:lnTo>
                    <a:pt x="0" y="505968"/>
                  </a:lnTo>
                  <a:lnTo>
                    <a:pt x="937259" y="505968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0282" y="1916430"/>
              <a:ext cx="937260" cy="506095"/>
            </a:xfrm>
            <a:custGeom>
              <a:avLst/>
              <a:gdLst/>
              <a:ahLst/>
              <a:cxnLst/>
              <a:rect l="l" t="t" r="r" b="b"/>
              <a:pathLst>
                <a:path w="937260" h="506094">
                  <a:moveTo>
                    <a:pt x="0" y="505968"/>
                  </a:moveTo>
                  <a:lnTo>
                    <a:pt x="468629" y="0"/>
                  </a:lnTo>
                  <a:lnTo>
                    <a:pt x="937259" y="505968"/>
                  </a:lnTo>
                  <a:lnTo>
                    <a:pt x="0" y="505968"/>
                  </a:lnTo>
                  <a:close/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99132" y="2386583"/>
              <a:ext cx="2919984" cy="530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4758" y="2422398"/>
              <a:ext cx="2821305" cy="431800"/>
            </a:xfrm>
            <a:custGeom>
              <a:avLst/>
              <a:gdLst/>
              <a:ahLst/>
              <a:cxnLst/>
              <a:rect l="l" t="t" r="r" b="b"/>
              <a:pathLst>
                <a:path w="2821304" h="431800">
                  <a:moveTo>
                    <a:pt x="2821051" y="0"/>
                  </a:moveTo>
                  <a:lnTo>
                    <a:pt x="0" y="0"/>
                  </a:lnTo>
                  <a:lnTo>
                    <a:pt x="0" y="431800"/>
                  </a:lnTo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07864" y="2386583"/>
              <a:ext cx="1406652" cy="530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9774" y="2422398"/>
              <a:ext cx="1310005" cy="431800"/>
            </a:xfrm>
            <a:custGeom>
              <a:avLst/>
              <a:gdLst/>
              <a:ahLst/>
              <a:cxnLst/>
              <a:rect l="l" t="t" r="r" b="b"/>
              <a:pathLst>
                <a:path w="1310004" h="431800">
                  <a:moveTo>
                    <a:pt x="0" y="0"/>
                  </a:moveTo>
                  <a:lnTo>
                    <a:pt x="1309751" y="0"/>
                  </a:lnTo>
                  <a:lnTo>
                    <a:pt x="1309751" y="431800"/>
                  </a:lnTo>
                </a:path>
              </a:pathLst>
            </a:custGeom>
            <a:ln w="25908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8817" y="1556765"/>
              <a:ext cx="3175" cy="360680"/>
            </a:xfrm>
            <a:custGeom>
              <a:avLst/>
              <a:gdLst/>
              <a:ahLst/>
              <a:cxnLst/>
              <a:rect l="l" t="t" r="r" b="b"/>
              <a:pathLst>
                <a:path w="3175" h="360680">
                  <a:moveTo>
                    <a:pt x="1587" y="-14477"/>
                  </a:moveTo>
                  <a:lnTo>
                    <a:pt x="1587" y="374903"/>
                  </a:lnTo>
                </a:path>
              </a:pathLst>
            </a:custGeom>
            <a:ln w="3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4658" y="909065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91200" y="790955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64658" y="1340357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91200" y="1222247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20034" y="2925317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46576" y="2807207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20388" y="2732608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PF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05428" y="3166872"/>
            <a:ext cx="783590" cy="242570"/>
            <a:chOff x="3305428" y="3166872"/>
            <a:chExt cx="783590" cy="242570"/>
          </a:xfrm>
        </p:grpSpPr>
        <p:sp>
          <p:nvSpPr>
            <p:cNvPr id="34" name="object 34"/>
            <p:cNvSpPr/>
            <p:nvPr/>
          </p:nvSpPr>
          <p:spPr>
            <a:xfrm>
              <a:off x="3320033" y="3284982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9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46575" y="3166872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20388" y="3093212"/>
            <a:ext cx="492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sexo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82661" y="2807207"/>
            <a:ext cx="756920" cy="601980"/>
            <a:chOff x="7582661" y="2807207"/>
            <a:chExt cx="756920" cy="601980"/>
          </a:xfrm>
        </p:grpSpPr>
        <p:sp>
          <p:nvSpPr>
            <p:cNvPr id="38" name="object 38"/>
            <p:cNvSpPr/>
            <p:nvPr/>
          </p:nvSpPr>
          <p:spPr>
            <a:xfrm>
              <a:off x="7582661" y="2925317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97011" y="2807207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82661" y="3284981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97011" y="3166871"/>
              <a:ext cx="242315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369554" y="2677714"/>
            <a:ext cx="620395" cy="7467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3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NPJ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000" spc="-5" dirty="0">
                <a:latin typeface="Times New Roman"/>
                <a:cs typeface="Times New Roman"/>
              </a:rPr>
              <a:t>tipo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866900" y="4617720"/>
            <a:ext cx="386080" cy="832485"/>
            <a:chOff x="1866900" y="4617720"/>
            <a:chExt cx="386080" cy="832485"/>
          </a:xfrm>
        </p:grpSpPr>
        <p:sp>
          <p:nvSpPr>
            <p:cNvPr id="44" name="object 44"/>
            <p:cNvSpPr/>
            <p:nvPr/>
          </p:nvSpPr>
          <p:spPr>
            <a:xfrm>
              <a:off x="1866900" y="4617720"/>
              <a:ext cx="385572" cy="8321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08809" y="4653534"/>
              <a:ext cx="288290" cy="721360"/>
            </a:xfrm>
            <a:custGeom>
              <a:avLst/>
              <a:gdLst/>
              <a:ahLst/>
              <a:cxnLst/>
              <a:rect l="l" t="t" r="r" b="b"/>
              <a:pathLst>
                <a:path w="288289" h="721360">
                  <a:moveTo>
                    <a:pt x="0" y="0"/>
                  </a:moveTo>
                  <a:lnTo>
                    <a:pt x="56042" y="1893"/>
                  </a:lnTo>
                  <a:lnTo>
                    <a:pt x="101822" y="7048"/>
                  </a:lnTo>
                  <a:lnTo>
                    <a:pt x="132695" y="14680"/>
                  </a:lnTo>
                  <a:lnTo>
                    <a:pt x="144017" y="24003"/>
                  </a:lnTo>
                  <a:lnTo>
                    <a:pt x="144017" y="336423"/>
                  </a:lnTo>
                  <a:lnTo>
                    <a:pt x="155340" y="345745"/>
                  </a:lnTo>
                  <a:lnTo>
                    <a:pt x="186213" y="353377"/>
                  </a:lnTo>
                  <a:lnTo>
                    <a:pt x="231993" y="358532"/>
                  </a:lnTo>
                  <a:lnTo>
                    <a:pt x="288035" y="360426"/>
                  </a:lnTo>
                  <a:lnTo>
                    <a:pt x="231993" y="362319"/>
                  </a:lnTo>
                  <a:lnTo>
                    <a:pt x="186213" y="367474"/>
                  </a:lnTo>
                  <a:lnTo>
                    <a:pt x="155340" y="375106"/>
                  </a:lnTo>
                  <a:lnTo>
                    <a:pt x="144017" y="384429"/>
                  </a:lnTo>
                  <a:lnTo>
                    <a:pt x="144017" y="696849"/>
                  </a:lnTo>
                  <a:lnTo>
                    <a:pt x="132695" y="706171"/>
                  </a:lnTo>
                  <a:lnTo>
                    <a:pt x="101822" y="713803"/>
                  </a:lnTo>
                  <a:lnTo>
                    <a:pt x="56042" y="718958"/>
                  </a:lnTo>
                  <a:lnTo>
                    <a:pt x="0" y="720852"/>
                  </a:lnTo>
                </a:path>
              </a:pathLst>
            </a:custGeom>
            <a:ln w="25908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269235" y="4797552"/>
            <a:ext cx="53752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Atributos herdados da entidade</a:t>
            </a:r>
            <a:r>
              <a:rPr sz="24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CLIENTE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66900" y="5481828"/>
            <a:ext cx="386080" cy="832485"/>
            <a:chOff x="1866900" y="5481828"/>
            <a:chExt cx="386080" cy="832485"/>
          </a:xfrm>
        </p:grpSpPr>
        <p:sp>
          <p:nvSpPr>
            <p:cNvPr id="48" name="object 48"/>
            <p:cNvSpPr/>
            <p:nvPr/>
          </p:nvSpPr>
          <p:spPr>
            <a:xfrm>
              <a:off x="1866900" y="5481828"/>
              <a:ext cx="385572" cy="832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8809" y="5517642"/>
              <a:ext cx="288290" cy="721360"/>
            </a:xfrm>
            <a:custGeom>
              <a:avLst/>
              <a:gdLst/>
              <a:ahLst/>
              <a:cxnLst/>
              <a:rect l="l" t="t" r="r" b="b"/>
              <a:pathLst>
                <a:path w="288289" h="721360">
                  <a:moveTo>
                    <a:pt x="0" y="0"/>
                  </a:moveTo>
                  <a:lnTo>
                    <a:pt x="56042" y="1893"/>
                  </a:lnTo>
                  <a:lnTo>
                    <a:pt x="101822" y="7048"/>
                  </a:lnTo>
                  <a:lnTo>
                    <a:pt x="132695" y="14680"/>
                  </a:lnTo>
                  <a:lnTo>
                    <a:pt x="144017" y="24003"/>
                  </a:lnTo>
                  <a:lnTo>
                    <a:pt x="144017" y="336423"/>
                  </a:lnTo>
                  <a:lnTo>
                    <a:pt x="155340" y="345767"/>
                  </a:lnTo>
                  <a:lnTo>
                    <a:pt x="186213" y="353396"/>
                  </a:lnTo>
                  <a:lnTo>
                    <a:pt x="231993" y="358540"/>
                  </a:lnTo>
                  <a:lnTo>
                    <a:pt x="288035" y="360426"/>
                  </a:lnTo>
                  <a:lnTo>
                    <a:pt x="231993" y="362311"/>
                  </a:lnTo>
                  <a:lnTo>
                    <a:pt x="186213" y="367455"/>
                  </a:lnTo>
                  <a:lnTo>
                    <a:pt x="155340" y="375084"/>
                  </a:lnTo>
                  <a:lnTo>
                    <a:pt x="144017" y="384429"/>
                  </a:lnTo>
                  <a:lnTo>
                    <a:pt x="144017" y="696849"/>
                  </a:lnTo>
                  <a:lnTo>
                    <a:pt x="132695" y="706193"/>
                  </a:lnTo>
                  <a:lnTo>
                    <a:pt x="101822" y="713822"/>
                  </a:lnTo>
                  <a:lnTo>
                    <a:pt x="56042" y="718966"/>
                  </a:lnTo>
                  <a:lnTo>
                    <a:pt x="0" y="720852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269235" y="5661659"/>
            <a:ext cx="671639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Atributos próprios da entidade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PESSOA_JURIDICA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874252" y="6672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529" y="0"/>
            <a:ext cx="5490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Generalização </a:t>
            </a:r>
            <a:r>
              <a:rPr spc="-5" dirty="0"/>
              <a:t>-</a:t>
            </a:r>
            <a:r>
              <a:rPr spc="20" dirty="0"/>
              <a:t> </a:t>
            </a:r>
            <a:r>
              <a:rPr spc="-5" dirty="0"/>
              <a:t>conceito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4252" y="6672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406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Generalização é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processo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reverso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especialização.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Consiste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definir uma superclasse a partir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conjunto de subclasses de entidades com  características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comuns.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825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símbolo para representar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generalização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também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triângulo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isósceles.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858</Words>
  <Application>Microsoft Office PowerPoint</Application>
  <PresentationFormat>Apresentação na tela (4:3)</PresentationFormat>
  <Paragraphs>324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Office Theme</vt:lpstr>
      <vt:lpstr>Apresentação do PowerPoint</vt:lpstr>
      <vt:lpstr>Especialização - conceito</vt:lpstr>
      <vt:lpstr>Especialização - Exemplo</vt:lpstr>
      <vt:lpstr>Especialização - Exemplo</vt:lpstr>
      <vt:lpstr>Especialização - Exemplo</vt:lpstr>
      <vt:lpstr>Herança de propriedades</vt:lpstr>
      <vt:lpstr>Herança de propriedades</vt:lpstr>
      <vt:lpstr>Herança de propriedades</vt:lpstr>
      <vt:lpstr>Generalização - conceito</vt:lpstr>
      <vt:lpstr>Generalização - Exemplo</vt:lpstr>
      <vt:lpstr>Generalização - Exemplo</vt:lpstr>
      <vt:lpstr>Generalização/Especialização</vt:lpstr>
      <vt:lpstr>Generalização/Especialização total</vt:lpstr>
      <vt:lpstr>Generalização/Especialização parcial</vt:lpstr>
      <vt:lpstr>Generalização/Especialização parcial</vt:lpstr>
      <vt:lpstr>Generalização/Especialização</vt:lpstr>
      <vt:lpstr>Generalização/Especialização</vt:lpstr>
      <vt:lpstr>Generalização/Especialização</vt:lpstr>
      <vt:lpstr>Generalização/Especialização</vt:lpstr>
      <vt:lpstr>Generalização/Especialização</vt:lpstr>
      <vt:lpstr>Generalização/Especialização</vt:lpstr>
      <vt:lpstr>Generalização/Especialização</vt:lpstr>
      <vt:lpstr>Entidade Associativa</vt:lpstr>
      <vt:lpstr>Entidade Associativa</vt:lpstr>
      <vt:lpstr>Entidade Associativa</vt:lpstr>
      <vt:lpstr>Entidade Associativa</vt:lpstr>
      <vt:lpstr>Entidade Associativa</vt:lpstr>
      <vt:lpstr>Entidade Associativa - Definição</vt:lpstr>
      <vt:lpstr>Entidade Associativa - Exemplo</vt:lpstr>
      <vt:lpstr>Evitando o uso da Entidade Associativa</vt:lpstr>
      <vt:lpstr>DER – Representação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5</cp:revision>
  <dcterms:created xsi:type="dcterms:W3CDTF">2021-01-12T23:04:55Z</dcterms:created>
  <dcterms:modified xsi:type="dcterms:W3CDTF">2021-01-14T20:16:06Z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2021-01-12T00:00:00Z</vt:filetime>
  </property>
</Properties>
</file>