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2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356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9144000" y="0"/>
                </a:moveTo>
                <a:lnTo>
                  <a:pt x="0" y="0"/>
                </a:lnTo>
                <a:lnTo>
                  <a:pt x="0" y="620267"/>
                </a:lnTo>
                <a:lnTo>
                  <a:pt x="9144000" y="620267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8204" y="19811"/>
            <a:ext cx="1583436" cy="576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81455" y="2450591"/>
            <a:ext cx="7182611" cy="23561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43177" y="2492501"/>
            <a:ext cx="7059295" cy="2232660"/>
          </a:xfrm>
          <a:custGeom>
            <a:avLst/>
            <a:gdLst/>
            <a:ahLst/>
            <a:cxnLst/>
            <a:rect l="l" t="t" r="r" b="b"/>
            <a:pathLst>
              <a:path w="7059295" h="2232660">
                <a:moveTo>
                  <a:pt x="7059168" y="0"/>
                </a:moveTo>
                <a:lnTo>
                  <a:pt x="0" y="0"/>
                </a:lnTo>
                <a:lnTo>
                  <a:pt x="0" y="2232660"/>
                </a:lnTo>
                <a:lnTo>
                  <a:pt x="7059168" y="2232660"/>
                </a:lnTo>
                <a:lnTo>
                  <a:pt x="70591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43177" y="2492501"/>
            <a:ext cx="7059295" cy="2232660"/>
          </a:xfrm>
          <a:custGeom>
            <a:avLst/>
            <a:gdLst/>
            <a:ahLst/>
            <a:cxnLst/>
            <a:rect l="l" t="t" r="r" b="b"/>
            <a:pathLst>
              <a:path w="7059295" h="2232660">
                <a:moveTo>
                  <a:pt x="0" y="2232660"/>
                </a:moveTo>
                <a:lnTo>
                  <a:pt x="7059168" y="2232660"/>
                </a:lnTo>
                <a:lnTo>
                  <a:pt x="7059168" y="0"/>
                </a:lnTo>
                <a:lnTo>
                  <a:pt x="0" y="0"/>
                </a:lnTo>
                <a:lnTo>
                  <a:pt x="0" y="223266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075432" y="1648967"/>
            <a:ext cx="1423416" cy="9601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348227" y="1669033"/>
            <a:ext cx="1108075" cy="644525"/>
          </a:xfrm>
          <a:custGeom>
            <a:avLst/>
            <a:gdLst/>
            <a:ahLst/>
            <a:cxnLst/>
            <a:rect l="l" t="t" r="r" b="b"/>
            <a:pathLst>
              <a:path w="1108075" h="644525">
                <a:moveTo>
                  <a:pt x="143383" y="432942"/>
                </a:moveTo>
                <a:lnTo>
                  <a:pt x="0" y="644398"/>
                </a:lnTo>
                <a:lnTo>
                  <a:pt x="255270" y="632205"/>
                </a:lnTo>
                <a:lnTo>
                  <a:pt x="228457" y="584453"/>
                </a:lnTo>
                <a:lnTo>
                  <a:pt x="184785" y="584453"/>
                </a:lnTo>
                <a:lnTo>
                  <a:pt x="147447" y="518032"/>
                </a:lnTo>
                <a:lnTo>
                  <a:pt x="180685" y="499376"/>
                </a:lnTo>
                <a:lnTo>
                  <a:pt x="143383" y="432942"/>
                </a:lnTo>
                <a:close/>
              </a:path>
              <a:path w="1108075" h="644525">
                <a:moveTo>
                  <a:pt x="180685" y="499376"/>
                </a:moveTo>
                <a:lnTo>
                  <a:pt x="147447" y="518032"/>
                </a:lnTo>
                <a:lnTo>
                  <a:pt x="184785" y="584453"/>
                </a:lnTo>
                <a:lnTo>
                  <a:pt x="217993" y="565818"/>
                </a:lnTo>
                <a:lnTo>
                  <a:pt x="180685" y="499376"/>
                </a:lnTo>
                <a:close/>
              </a:path>
              <a:path w="1108075" h="644525">
                <a:moveTo>
                  <a:pt x="217993" y="565818"/>
                </a:moveTo>
                <a:lnTo>
                  <a:pt x="184785" y="584453"/>
                </a:lnTo>
                <a:lnTo>
                  <a:pt x="228457" y="584453"/>
                </a:lnTo>
                <a:lnTo>
                  <a:pt x="217993" y="565818"/>
                </a:lnTo>
                <a:close/>
              </a:path>
              <a:path w="1108075" h="644525">
                <a:moveTo>
                  <a:pt x="1070356" y="0"/>
                </a:moveTo>
                <a:lnTo>
                  <a:pt x="180685" y="499376"/>
                </a:lnTo>
                <a:lnTo>
                  <a:pt x="217993" y="565818"/>
                </a:lnTo>
                <a:lnTo>
                  <a:pt x="1107694" y="66548"/>
                </a:lnTo>
                <a:lnTo>
                  <a:pt x="107035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11095" y="-80645"/>
            <a:ext cx="5321808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1">
                <a:solidFill>
                  <a:srgbClr val="5F5F5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9144000" y="0"/>
                </a:moveTo>
                <a:lnTo>
                  <a:pt x="0" y="0"/>
                </a:lnTo>
                <a:lnTo>
                  <a:pt x="0" y="620267"/>
                </a:lnTo>
                <a:lnTo>
                  <a:pt x="9144000" y="620267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8204" y="19811"/>
            <a:ext cx="1583436" cy="5760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75816" y="-80645"/>
            <a:ext cx="5992367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1640" y="1455546"/>
            <a:ext cx="8646160" cy="1818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1">
                <a:solidFill>
                  <a:srgbClr val="5F5F5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2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"/>
          <p:cNvGrpSpPr/>
          <p:nvPr/>
        </p:nvGrpSpPr>
        <p:grpSpPr>
          <a:xfrm>
            <a:off x="457200" y="1926179"/>
            <a:ext cx="8216939" cy="2571750"/>
            <a:chOff x="381000" y="1295400"/>
            <a:chExt cx="8229600" cy="20574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" name="object 3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7886700" y="0"/>
                  </a:moveTo>
                  <a:lnTo>
                    <a:pt x="342912" y="0"/>
                  </a:lnTo>
                  <a:lnTo>
                    <a:pt x="296382" y="3130"/>
                  </a:lnTo>
                  <a:lnTo>
                    <a:pt x="251753" y="12250"/>
                  </a:lnTo>
                  <a:lnTo>
                    <a:pt x="209436" y="26949"/>
                  </a:lnTo>
                  <a:lnTo>
                    <a:pt x="169839" y="46820"/>
                  </a:lnTo>
                  <a:lnTo>
                    <a:pt x="133370" y="71454"/>
                  </a:lnTo>
                  <a:lnTo>
                    <a:pt x="100437" y="100441"/>
                  </a:lnTo>
                  <a:lnTo>
                    <a:pt x="71451" y="133373"/>
                  </a:lnTo>
                  <a:lnTo>
                    <a:pt x="46818" y="169841"/>
                  </a:lnTo>
                  <a:lnTo>
                    <a:pt x="26948" y="209436"/>
                  </a:lnTo>
                  <a:lnTo>
                    <a:pt x="12249" y="251751"/>
                  </a:lnTo>
                  <a:lnTo>
                    <a:pt x="3130" y="296375"/>
                  </a:lnTo>
                  <a:lnTo>
                    <a:pt x="0" y="342900"/>
                  </a:lnTo>
                  <a:lnTo>
                    <a:pt x="0" y="1714500"/>
                  </a:lnTo>
                  <a:lnTo>
                    <a:pt x="3130" y="1761024"/>
                  </a:lnTo>
                  <a:lnTo>
                    <a:pt x="12249" y="1805648"/>
                  </a:lnTo>
                  <a:lnTo>
                    <a:pt x="26948" y="1847963"/>
                  </a:lnTo>
                  <a:lnTo>
                    <a:pt x="46818" y="1887558"/>
                  </a:lnTo>
                  <a:lnTo>
                    <a:pt x="71451" y="1924026"/>
                  </a:lnTo>
                  <a:lnTo>
                    <a:pt x="100437" y="1956958"/>
                  </a:lnTo>
                  <a:lnTo>
                    <a:pt x="133370" y="1985945"/>
                  </a:lnTo>
                  <a:lnTo>
                    <a:pt x="169839" y="2010579"/>
                  </a:lnTo>
                  <a:lnTo>
                    <a:pt x="209436" y="2030450"/>
                  </a:lnTo>
                  <a:lnTo>
                    <a:pt x="251753" y="2045149"/>
                  </a:lnTo>
                  <a:lnTo>
                    <a:pt x="296382" y="2054269"/>
                  </a:lnTo>
                  <a:lnTo>
                    <a:pt x="342912" y="2057400"/>
                  </a:lnTo>
                  <a:lnTo>
                    <a:pt x="7886700" y="0"/>
                  </a:lnTo>
                  <a:close/>
                </a:path>
                <a:path w="8229600" h="2057400">
                  <a:moveTo>
                    <a:pt x="8217349" y="1805648"/>
                  </a:moveTo>
                  <a:lnTo>
                    <a:pt x="7886700" y="2057400"/>
                  </a:lnTo>
                  <a:lnTo>
                    <a:pt x="7933224" y="2054269"/>
                  </a:lnTo>
                  <a:lnTo>
                    <a:pt x="7977848" y="2045149"/>
                  </a:lnTo>
                  <a:lnTo>
                    <a:pt x="8020163" y="2030450"/>
                  </a:lnTo>
                  <a:lnTo>
                    <a:pt x="8059758" y="2010579"/>
                  </a:lnTo>
                  <a:lnTo>
                    <a:pt x="8096226" y="1985945"/>
                  </a:lnTo>
                  <a:lnTo>
                    <a:pt x="8129158" y="1956958"/>
                  </a:lnTo>
                  <a:lnTo>
                    <a:pt x="8158145" y="1924026"/>
                  </a:lnTo>
                  <a:lnTo>
                    <a:pt x="8182779" y="1887558"/>
                  </a:lnTo>
                  <a:lnTo>
                    <a:pt x="8202650" y="1847963"/>
                  </a:lnTo>
                  <a:lnTo>
                    <a:pt x="8217349" y="1805648"/>
                  </a:lnTo>
                  <a:close/>
                </a:path>
                <a:path w="8229600" h="2057400">
                  <a:moveTo>
                    <a:pt x="7886700" y="0"/>
                  </a:moveTo>
                  <a:lnTo>
                    <a:pt x="8226469" y="1761024"/>
                  </a:lnTo>
                  <a:lnTo>
                    <a:pt x="8229600" y="1714500"/>
                  </a:lnTo>
                  <a:lnTo>
                    <a:pt x="8229600" y="342900"/>
                  </a:lnTo>
                  <a:lnTo>
                    <a:pt x="8226469" y="296375"/>
                  </a:lnTo>
                  <a:lnTo>
                    <a:pt x="8217349" y="251751"/>
                  </a:lnTo>
                  <a:lnTo>
                    <a:pt x="8202650" y="209436"/>
                  </a:lnTo>
                  <a:lnTo>
                    <a:pt x="8182779" y="169841"/>
                  </a:lnTo>
                  <a:lnTo>
                    <a:pt x="8158145" y="133373"/>
                  </a:lnTo>
                  <a:lnTo>
                    <a:pt x="8129158" y="100441"/>
                  </a:lnTo>
                  <a:lnTo>
                    <a:pt x="8096226" y="71454"/>
                  </a:lnTo>
                  <a:lnTo>
                    <a:pt x="8059758" y="46820"/>
                  </a:lnTo>
                  <a:lnTo>
                    <a:pt x="8020163" y="26949"/>
                  </a:lnTo>
                  <a:lnTo>
                    <a:pt x="7977848" y="12250"/>
                  </a:lnTo>
                  <a:lnTo>
                    <a:pt x="7933224" y="3130"/>
                  </a:lnTo>
                  <a:lnTo>
                    <a:pt x="78867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0" y="342900"/>
                  </a:moveTo>
                  <a:lnTo>
                    <a:pt x="3130" y="296375"/>
                  </a:lnTo>
                  <a:lnTo>
                    <a:pt x="12249" y="251751"/>
                  </a:lnTo>
                  <a:lnTo>
                    <a:pt x="26948" y="209436"/>
                  </a:lnTo>
                  <a:lnTo>
                    <a:pt x="46818" y="169841"/>
                  </a:lnTo>
                  <a:lnTo>
                    <a:pt x="71451" y="133373"/>
                  </a:lnTo>
                  <a:lnTo>
                    <a:pt x="100437" y="100441"/>
                  </a:lnTo>
                  <a:lnTo>
                    <a:pt x="133370" y="71454"/>
                  </a:lnTo>
                  <a:lnTo>
                    <a:pt x="169839" y="46820"/>
                  </a:lnTo>
                  <a:lnTo>
                    <a:pt x="209436" y="26949"/>
                  </a:lnTo>
                  <a:lnTo>
                    <a:pt x="251753" y="12250"/>
                  </a:lnTo>
                  <a:lnTo>
                    <a:pt x="296382" y="3130"/>
                  </a:lnTo>
                  <a:lnTo>
                    <a:pt x="342912" y="0"/>
                  </a:lnTo>
                  <a:lnTo>
                    <a:pt x="7886700" y="0"/>
                  </a:lnTo>
                </a:path>
                <a:path w="8229600" h="2057400">
                  <a:moveTo>
                    <a:pt x="342912" y="2057400"/>
                  </a:moveTo>
                  <a:lnTo>
                    <a:pt x="296382" y="2054269"/>
                  </a:lnTo>
                  <a:lnTo>
                    <a:pt x="251753" y="2045149"/>
                  </a:lnTo>
                  <a:lnTo>
                    <a:pt x="209436" y="2030450"/>
                  </a:lnTo>
                  <a:lnTo>
                    <a:pt x="169839" y="2010579"/>
                  </a:lnTo>
                  <a:lnTo>
                    <a:pt x="133370" y="1985945"/>
                  </a:lnTo>
                  <a:lnTo>
                    <a:pt x="100437" y="1956958"/>
                  </a:lnTo>
                  <a:lnTo>
                    <a:pt x="71451" y="1924026"/>
                  </a:lnTo>
                  <a:lnTo>
                    <a:pt x="46818" y="1887558"/>
                  </a:lnTo>
                  <a:lnTo>
                    <a:pt x="26948" y="1847963"/>
                  </a:lnTo>
                  <a:lnTo>
                    <a:pt x="12249" y="1805648"/>
                  </a:lnTo>
                  <a:lnTo>
                    <a:pt x="3130" y="1761024"/>
                  </a:lnTo>
                  <a:lnTo>
                    <a:pt x="0" y="1714500"/>
                  </a:lnTo>
                  <a:lnTo>
                    <a:pt x="0" y="342900"/>
                  </a:lnTo>
                </a:path>
                <a:path w="8229600" h="2057400">
                  <a:moveTo>
                    <a:pt x="7886700" y="0"/>
                  </a:moveTo>
                  <a:lnTo>
                    <a:pt x="7933224" y="3130"/>
                  </a:lnTo>
                  <a:lnTo>
                    <a:pt x="7977848" y="12250"/>
                  </a:lnTo>
                  <a:lnTo>
                    <a:pt x="8020163" y="26949"/>
                  </a:lnTo>
                  <a:lnTo>
                    <a:pt x="8059758" y="46820"/>
                  </a:lnTo>
                  <a:lnTo>
                    <a:pt x="8096226" y="71454"/>
                  </a:lnTo>
                  <a:lnTo>
                    <a:pt x="8129158" y="100441"/>
                  </a:lnTo>
                  <a:lnTo>
                    <a:pt x="8158145" y="133373"/>
                  </a:lnTo>
                  <a:lnTo>
                    <a:pt x="8182779" y="169841"/>
                  </a:lnTo>
                  <a:lnTo>
                    <a:pt x="8202650" y="209436"/>
                  </a:lnTo>
                  <a:lnTo>
                    <a:pt x="8217349" y="251751"/>
                  </a:lnTo>
                  <a:lnTo>
                    <a:pt x="8226469" y="296375"/>
                  </a:lnTo>
                  <a:lnTo>
                    <a:pt x="8229600" y="342900"/>
                  </a:lnTo>
                  <a:lnTo>
                    <a:pt x="8229600" y="1714500"/>
                  </a:lnTo>
                  <a:lnTo>
                    <a:pt x="8226469" y="1761024"/>
                  </a:lnTo>
                </a:path>
                <a:path w="8229600" h="2057400">
                  <a:moveTo>
                    <a:pt x="8226469" y="1761024"/>
                  </a:moveTo>
                  <a:lnTo>
                    <a:pt x="8217349" y="1805648"/>
                  </a:lnTo>
                </a:path>
                <a:path w="8229600" h="2057400">
                  <a:moveTo>
                    <a:pt x="8217349" y="1805648"/>
                  </a:moveTo>
                  <a:lnTo>
                    <a:pt x="8202650" y="1847963"/>
                  </a:lnTo>
                  <a:lnTo>
                    <a:pt x="8182779" y="1887558"/>
                  </a:lnTo>
                  <a:lnTo>
                    <a:pt x="8158145" y="1924026"/>
                  </a:lnTo>
                  <a:lnTo>
                    <a:pt x="8129158" y="1956958"/>
                  </a:lnTo>
                  <a:lnTo>
                    <a:pt x="8096226" y="1985945"/>
                  </a:lnTo>
                  <a:lnTo>
                    <a:pt x="8059758" y="2010579"/>
                  </a:lnTo>
                  <a:lnTo>
                    <a:pt x="8020163" y="2030450"/>
                  </a:lnTo>
                  <a:lnTo>
                    <a:pt x="7977848" y="2045149"/>
                  </a:lnTo>
                  <a:lnTo>
                    <a:pt x="7933224" y="2054269"/>
                  </a:lnTo>
                  <a:lnTo>
                    <a:pt x="7886700" y="2057400"/>
                  </a:lnTo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7" name="object 5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7886700" y="0"/>
                  </a:moveTo>
                  <a:lnTo>
                    <a:pt x="342912" y="0"/>
                  </a:lnTo>
                  <a:lnTo>
                    <a:pt x="296382" y="3130"/>
                  </a:lnTo>
                  <a:lnTo>
                    <a:pt x="251753" y="12250"/>
                  </a:lnTo>
                  <a:lnTo>
                    <a:pt x="209436" y="26949"/>
                  </a:lnTo>
                  <a:lnTo>
                    <a:pt x="169839" y="46820"/>
                  </a:lnTo>
                  <a:lnTo>
                    <a:pt x="133370" y="71454"/>
                  </a:lnTo>
                  <a:lnTo>
                    <a:pt x="100437" y="100441"/>
                  </a:lnTo>
                  <a:lnTo>
                    <a:pt x="71451" y="133373"/>
                  </a:lnTo>
                  <a:lnTo>
                    <a:pt x="46818" y="169841"/>
                  </a:lnTo>
                  <a:lnTo>
                    <a:pt x="26948" y="209436"/>
                  </a:lnTo>
                  <a:lnTo>
                    <a:pt x="12249" y="251751"/>
                  </a:lnTo>
                  <a:lnTo>
                    <a:pt x="3130" y="296375"/>
                  </a:lnTo>
                  <a:lnTo>
                    <a:pt x="0" y="342900"/>
                  </a:lnTo>
                  <a:lnTo>
                    <a:pt x="0" y="1714500"/>
                  </a:lnTo>
                  <a:lnTo>
                    <a:pt x="3130" y="1761024"/>
                  </a:lnTo>
                  <a:lnTo>
                    <a:pt x="12249" y="1805648"/>
                  </a:lnTo>
                  <a:lnTo>
                    <a:pt x="26948" y="1847963"/>
                  </a:lnTo>
                  <a:lnTo>
                    <a:pt x="46818" y="1887558"/>
                  </a:lnTo>
                  <a:lnTo>
                    <a:pt x="71451" y="1924026"/>
                  </a:lnTo>
                  <a:lnTo>
                    <a:pt x="100437" y="1956958"/>
                  </a:lnTo>
                  <a:lnTo>
                    <a:pt x="133370" y="1985945"/>
                  </a:lnTo>
                  <a:lnTo>
                    <a:pt x="169839" y="2010579"/>
                  </a:lnTo>
                  <a:lnTo>
                    <a:pt x="209436" y="2030450"/>
                  </a:lnTo>
                  <a:lnTo>
                    <a:pt x="251753" y="2045149"/>
                  </a:lnTo>
                  <a:lnTo>
                    <a:pt x="296382" y="2054269"/>
                  </a:lnTo>
                  <a:lnTo>
                    <a:pt x="342912" y="2057400"/>
                  </a:lnTo>
                  <a:lnTo>
                    <a:pt x="7886700" y="2057400"/>
                  </a:lnTo>
                  <a:lnTo>
                    <a:pt x="7933224" y="2054269"/>
                  </a:lnTo>
                  <a:lnTo>
                    <a:pt x="7977848" y="2045149"/>
                  </a:lnTo>
                  <a:lnTo>
                    <a:pt x="8020163" y="2030450"/>
                  </a:lnTo>
                  <a:lnTo>
                    <a:pt x="8059758" y="2010579"/>
                  </a:lnTo>
                  <a:lnTo>
                    <a:pt x="8096226" y="1985945"/>
                  </a:lnTo>
                  <a:lnTo>
                    <a:pt x="8129158" y="1956958"/>
                  </a:lnTo>
                  <a:lnTo>
                    <a:pt x="8158145" y="1924026"/>
                  </a:lnTo>
                  <a:lnTo>
                    <a:pt x="8182779" y="1887558"/>
                  </a:lnTo>
                  <a:lnTo>
                    <a:pt x="8202650" y="1847963"/>
                  </a:lnTo>
                  <a:lnTo>
                    <a:pt x="8217349" y="1805648"/>
                  </a:lnTo>
                  <a:lnTo>
                    <a:pt x="8226469" y="1761024"/>
                  </a:lnTo>
                  <a:lnTo>
                    <a:pt x="8229600" y="1714500"/>
                  </a:lnTo>
                  <a:lnTo>
                    <a:pt x="8229600" y="342900"/>
                  </a:lnTo>
                  <a:lnTo>
                    <a:pt x="8226469" y="296375"/>
                  </a:lnTo>
                  <a:lnTo>
                    <a:pt x="8217349" y="251751"/>
                  </a:lnTo>
                  <a:lnTo>
                    <a:pt x="8202650" y="209436"/>
                  </a:lnTo>
                  <a:lnTo>
                    <a:pt x="8182779" y="169841"/>
                  </a:lnTo>
                  <a:lnTo>
                    <a:pt x="8158145" y="133373"/>
                  </a:lnTo>
                  <a:lnTo>
                    <a:pt x="8129158" y="100441"/>
                  </a:lnTo>
                  <a:lnTo>
                    <a:pt x="8096226" y="71454"/>
                  </a:lnTo>
                  <a:lnTo>
                    <a:pt x="8059758" y="46820"/>
                  </a:lnTo>
                  <a:lnTo>
                    <a:pt x="8020163" y="26949"/>
                  </a:lnTo>
                  <a:lnTo>
                    <a:pt x="7977848" y="12250"/>
                  </a:lnTo>
                  <a:lnTo>
                    <a:pt x="7933224" y="3130"/>
                  </a:lnTo>
                  <a:lnTo>
                    <a:pt x="78867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8" name="object 6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0" y="342900"/>
                  </a:moveTo>
                  <a:lnTo>
                    <a:pt x="3130" y="296375"/>
                  </a:lnTo>
                  <a:lnTo>
                    <a:pt x="12249" y="251751"/>
                  </a:lnTo>
                  <a:lnTo>
                    <a:pt x="26948" y="209436"/>
                  </a:lnTo>
                  <a:lnTo>
                    <a:pt x="46818" y="169841"/>
                  </a:lnTo>
                  <a:lnTo>
                    <a:pt x="71451" y="133373"/>
                  </a:lnTo>
                  <a:lnTo>
                    <a:pt x="100437" y="100441"/>
                  </a:lnTo>
                  <a:lnTo>
                    <a:pt x="133370" y="71454"/>
                  </a:lnTo>
                  <a:lnTo>
                    <a:pt x="169839" y="46820"/>
                  </a:lnTo>
                  <a:lnTo>
                    <a:pt x="209436" y="26949"/>
                  </a:lnTo>
                  <a:lnTo>
                    <a:pt x="251753" y="12250"/>
                  </a:lnTo>
                  <a:lnTo>
                    <a:pt x="296382" y="3130"/>
                  </a:lnTo>
                  <a:lnTo>
                    <a:pt x="342912" y="0"/>
                  </a:lnTo>
                  <a:lnTo>
                    <a:pt x="7886700" y="0"/>
                  </a:lnTo>
                  <a:lnTo>
                    <a:pt x="7933224" y="3130"/>
                  </a:lnTo>
                  <a:lnTo>
                    <a:pt x="7977848" y="12250"/>
                  </a:lnTo>
                  <a:lnTo>
                    <a:pt x="8020163" y="26949"/>
                  </a:lnTo>
                  <a:lnTo>
                    <a:pt x="8059758" y="46820"/>
                  </a:lnTo>
                  <a:lnTo>
                    <a:pt x="8096226" y="71454"/>
                  </a:lnTo>
                  <a:lnTo>
                    <a:pt x="8129158" y="100441"/>
                  </a:lnTo>
                  <a:lnTo>
                    <a:pt x="8158145" y="133373"/>
                  </a:lnTo>
                  <a:lnTo>
                    <a:pt x="8182779" y="169841"/>
                  </a:lnTo>
                  <a:lnTo>
                    <a:pt x="8202650" y="209436"/>
                  </a:lnTo>
                  <a:lnTo>
                    <a:pt x="8217349" y="251751"/>
                  </a:lnTo>
                  <a:lnTo>
                    <a:pt x="8226469" y="296375"/>
                  </a:lnTo>
                  <a:lnTo>
                    <a:pt x="8229600" y="342900"/>
                  </a:lnTo>
                  <a:lnTo>
                    <a:pt x="8229600" y="1714500"/>
                  </a:lnTo>
                  <a:lnTo>
                    <a:pt x="8226469" y="1761024"/>
                  </a:lnTo>
                  <a:lnTo>
                    <a:pt x="8217349" y="1805648"/>
                  </a:lnTo>
                  <a:lnTo>
                    <a:pt x="8202650" y="1847963"/>
                  </a:lnTo>
                  <a:lnTo>
                    <a:pt x="8182779" y="1887558"/>
                  </a:lnTo>
                  <a:lnTo>
                    <a:pt x="8158145" y="1924026"/>
                  </a:lnTo>
                  <a:lnTo>
                    <a:pt x="8129158" y="1956958"/>
                  </a:lnTo>
                  <a:lnTo>
                    <a:pt x="8096226" y="1985945"/>
                  </a:lnTo>
                  <a:lnTo>
                    <a:pt x="8059758" y="2010579"/>
                  </a:lnTo>
                  <a:lnTo>
                    <a:pt x="8020163" y="2030450"/>
                  </a:lnTo>
                  <a:lnTo>
                    <a:pt x="7977848" y="2045149"/>
                  </a:lnTo>
                  <a:lnTo>
                    <a:pt x="7933224" y="2054269"/>
                  </a:lnTo>
                  <a:lnTo>
                    <a:pt x="7886700" y="2057400"/>
                  </a:lnTo>
                  <a:lnTo>
                    <a:pt x="342912" y="2057400"/>
                  </a:lnTo>
                  <a:lnTo>
                    <a:pt x="296382" y="2054269"/>
                  </a:lnTo>
                  <a:lnTo>
                    <a:pt x="251753" y="2045149"/>
                  </a:lnTo>
                  <a:lnTo>
                    <a:pt x="209436" y="2030450"/>
                  </a:lnTo>
                  <a:lnTo>
                    <a:pt x="169839" y="2010579"/>
                  </a:lnTo>
                  <a:lnTo>
                    <a:pt x="133370" y="1985945"/>
                  </a:lnTo>
                  <a:lnTo>
                    <a:pt x="100437" y="1956958"/>
                  </a:lnTo>
                  <a:lnTo>
                    <a:pt x="71451" y="1924026"/>
                  </a:lnTo>
                  <a:lnTo>
                    <a:pt x="46818" y="1887558"/>
                  </a:lnTo>
                  <a:lnTo>
                    <a:pt x="26948" y="1847963"/>
                  </a:lnTo>
                  <a:lnTo>
                    <a:pt x="12249" y="1805648"/>
                  </a:lnTo>
                  <a:lnTo>
                    <a:pt x="3130" y="1761024"/>
                  </a:lnTo>
                  <a:lnTo>
                    <a:pt x="0" y="1714500"/>
                  </a:lnTo>
                  <a:lnTo>
                    <a:pt x="0" y="342900"/>
                  </a:lnTo>
                  <a:close/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9" name="object 7"/>
          <p:cNvSpPr txBox="1">
            <a:spLocks noGrp="1"/>
          </p:cNvSpPr>
          <p:nvPr/>
        </p:nvSpPr>
        <p:spPr>
          <a:xfrm>
            <a:off x="2363089" y="2589754"/>
            <a:ext cx="5987376" cy="5059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13335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200" spc="-10" dirty="0" smtClean="0">
                <a:solidFill>
                  <a:srgbClr val="FFFFFF"/>
                </a:solidFill>
              </a:rPr>
              <a:t>Fundamentos de Bacos de Dados</a:t>
            </a:r>
            <a:endParaRPr sz="3200" spc="-20" dirty="0">
              <a:solidFill>
                <a:srgbClr val="FFFFFF"/>
              </a:solidFill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3505200" y="3422592"/>
            <a:ext cx="5099071" cy="3199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12065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66264" marR="5080" indent="-1853564">
              <a:lnSpc>
                <a:spcPct val="100000"/>
              </a:lnSpc>
              <a:spcBef>
                <a:spcPts val="95"/>
              </a:spcBef>
            </a:pPr>
            <a:r>
              <a:rPr lang="pt-BR" sz="2000" spc="-10" dirty="0" smtClean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pt-BR" sz="2000" spc="-10" dirty="0">
                <a:solidFill>
                  <a:srgbClr val="FFFFFF"/>
                </a:solidFill>
                <a:latin typeface="Carlito"/>
                <a:cs typeface="Carlito"/>
              </a:rPr>
              <a:t>Abordagem Relacional</a:t>
            </a:r>
            <a:endParaRPr sz="2000" dirty="0">
              <a:latin typeface="Carlito"/>
              <a:cs typeface="Carlito"/>
            </a:endParaRPr>
          </a:p>
        </p:txBody>
      </p:sp>
      <p:pic>
        <p:nvPicPr>
          <p:cNvPr id="11" name="Picture 2" descr="Deal Technologies | Sobre nó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3" y="2522529"/>
            <a:ext cx="1447800" cy="1379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0314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4313"/>
            <a:ext cx="3395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Chave</a:t>
            </a:r>
            <a:r>
              <a:rPr spc="-65" dirty="0"/>
              <a:t> </a:t>
            </a:r>
            <a:r>
              <a:rPr spc="-10" dirty="0"/>
              <a:t>primária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7790" cy="463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chave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primária deve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ser</a:t>
            </a:r>
            <a:r>
              <a:rPr sz="2800" i="1" spc="10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mínima.</a:t>
            </a:r>
            <a:endParaRPr sz="2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F5F5F"/>
              </a:buClr>
              <a:buFont typeface="Verdana"/>
              <a:buChar char="•"/>
            </a:pPr>
            <a:endParaRPr sz="3850" dirty="0">
              <a:latin typeface="Verdana"/>
              <a:cs typeface="Verdana"/>
            </a:endParaRPr>
          </a:p>
          <a:p>
            <a:pPr marL="355600" marR="6985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 chave é mínima quando todas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suas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colunas forem efetivamente necessárias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para  garantir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requisito de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unicidade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valores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da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chave.</a:t>
            </a:r>
            <a:endParaRPr sz="2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F5F5F"/>
              </a:buClr>
              <a:buFont typeface="Verdana"/>
              <a:buChar char="•"/>
            </a:pPr>
            <a:endParaRPr sz="3850" dirty="0">
              <a:latin typeface="Verdana"/>
              <a:cs typeface="Verdana"/>
            </a:endParaRPr>
          </a:p>
          <a:p>
            <a:pPr marL="355600" marR="508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Poderíamos considerar as colunas CodigoEmp e  Nome da relação Empregado como chave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primária.</a:t>
            </a:r>
            <a:endParaRPr sz="2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1833" y="12940"/>
            <a:ext cx="3395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Chave</a:t>
            </a:r>
            <a:r>
              <a:rPr spc="-65" dirty="0"/>
              <a:t> </a:t>
            </a:r>
            <a:r>
              <a:rPr spc="-10" dirty="0"/>
              <a:t>primária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779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Poderíamos considerar as colunas CodigoEmp e  Nome da relação Empregado como chave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primária.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94944" y="2583179"/>
            <a:ext cx="7469505" cy="3017520"/>
            <a:chOff x="694944" y="2583179"/>
            <a:chExt cx="7469505" cy="3017520"/>
          </a:xfrm>
        </p:grpSpPr>
        <p:sp>
          <p:nvSpPr>
            <p:cNvPr id="5" name="object 5"/>
            <p:cNvSpPr/>
            <p:nvPr/>
          </p:nvSpPr>
          <p:spPr>
            <a:xfrm>
              <a:off x="694944" y="3316223"/>
              <a:ext cx="7469124" cy="22844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7616" y="2924555"/>
              <a:ext cx="7403591" cy="26654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85772" y="2583179"/>
              <a:ext cx="1423415" cy="9616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58568" y="2603372"/>
              <a:ext cx="1108075" cy="646430"/>
            </a:xfrm>
            <a:custGeom>
              <a:avLst/>
              <a:gdLst/>
              <a:ahLst/>
              <a:cxnLst/>
              <a:rect l="l" t="t" r="r" b="b"/>
              <a:pathLst>
                <a:path w="1108075" h="646430">
                  <a:moveTo>
                    <a:pt x="143129" y="434213"/>
                  </a:moveTo>
                  <a:lnTo>
                    <a:pt x="0" y="645922"/>
                  </a:lnTo>
                  <a:lnTo>
                    <a:pt x="255269" y="633476"/>
                  </a:lnTo>
                  <a:lnTo>
                    <a:pt x="228396" y="585724"/>
                  </a:lnTo>
                  <a:lnTo>
                    <a:pt x="184657" y="585724"/>
                  </a:lnTo>
                  <a:lnTo>
                    <a:pt x="147319" y="519302"/>
                  </a:lnTo>
                  <a:lnTo>
                    <a:pt x="180507" y="500631"/>
                  </a:lnTo>
                  <a:lnTo>
                    <a:pt x="143129" y="434213"/>
                  </a:lnTo>
                  <a:close/>
                </a:path>
                <a:path w="1108075" h="646430">
                  <a:moveTo>
                    <a:pt x="180507" y="500631"/>
                  </a:moveTo>
                  <a:lnTo>
                    <a:pt x="147319" y="519302"/>
                  </a:lnTo>
                  <a:lnTo>
                    <a:pt x="184657" y="585724"/>
                  </a:lnTo>
                  <a:lnTo>
                    <a:pt x="217876" y="567030"/>
                  </a:lnTo>
                  <a:lnTo>
                    <a:pt x="180507" y="500631"/>
                  </a:lnTo>
                  <a:close/>
                </a:path>
                <a:path w="1108075" h="646430">
                  <a:moveTo>
                    <a:pt x="217876" y="567030"/>
                  </a:moveTo>
                  <a:lnTo>
                    <a:pt x="184657" y="585724"/>
                  </a:lnTo>
                  <a:lnTo>
                    <a:pt x="228396" y="585724"/>
                  </a:lnTo>
                  <a:lnTo>
                    <a:pt x="217876" y="567030"/>
                  </a:lnTo>
                  <a:close/>
                </a:path>
                <a:path w="1108075" h="646430">
                  <a:moveTo>
                    <a:pt x="1070356" y="0"/>
                  </a:moveTo>
                  <a:lnTo>
                    <a:pt x="180507" y="500631"/>
                  </a:lnTo>
                  <a:lnTo>
                    <a:pt x="217876" y="567030"/>
                  </a:lnTo>
                  <a:lnTo>
                    <a:pt x="1107694" y="66293"/>
                  </a:lnTo>
                  <a:lnTo>
                    <a:pt x="107035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203448" y="2421635"/>
            <a:ext cx="2954020" cy="462280"/>
          </a:xfrm>
          <a:prstGeom prst="rect">
            <a:avLst/>
          </a:prstGeom>
          <a:solidFill>
            <a:srgbClr val="FFFFFF"/>
          </a:solidFill>
          <a:ln w="57911">
            <a:solidFill>
              <a:srgbClr val="FF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latin typeface="Century Gothic"/>
                <a:cs typeface="Century Gothic"/>
              </a:rPr>
              <a:t>Chave </a:t>
            </a:r>
            <a:r>
              <a:rPr sz="2400" spc="-5" dirty="0">
                <a:latin typeface="Century Gothic"/>
                <a:cs typeface="Century Gothic"/>
              </a:rPr>
              <a:t>primária</a:t>
            </a:r>
            <a:r>
              <a:rPr sz="2400" spc="-80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?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55904" y="3357371"/>
            <a:ext cx="3240405" cy="2232660"/>
          </a:xfrm>
          <a:custGeom>
            <a:avLst/>
            <a:gdLst/>
            <a:ahLst/>
            <a:cxnLst/>
            <a:rect l="l" t="t" r="r" b="b"/>
            <a:pathLst>
              <a:path w="3240404" h="2232660">
                <a:moveTo>
                  <a:pt x="0" y="372109"/>
                </a:moveTo>
                <a:lnTo>
                  <a:pt x="2899" y="325438"/>
                </a:lnTo>
                <a:lnTo>
                  <a:pt x="11364" y="280494"/>
                </a:lnTo>
                <a:lnTo>
                  <a:pt x="25047" y="237629"/>
                </a:lnTo>
                <a:lnTo>
                  <a:pt x="43598" y="197190"/>
                </a:lnTo>
                <a:lnTo>
                  <a:pt x="66670" y="159526"/>
                </a:lnTo>
                <a:lnTo>
                  <a:pt x="93913" y="124986"/>
                </a:lnTo>
                <a:lnTo>
                  <a:pt x="124978" y="93920"/>
                </a:lnTo>
                <a:lnTo>
                  <a:pt x="159518" y="66676"/>
                </a:lnTo>
                <a:lnTo>
                  <a:pt x="197183" y="43603"/>
                </a:lnTo>
                <a:lnTo>
                  <a:pt x="237624" y="25050"/>
                </a:lnTo>
                <a:lnTo>
                  <a:pt x="280494" y="11366"/>
                </a:lnTo>
                <a:lnTo>
                  <a:pt x="325443" y="2899"/>
                </a:lnTo>
                <a:lnTo>
                  <a:pt x="372122" y="0"/>
                </a:lnTo>
                <a:lnTo>
                  <a:pt x="2867913" y="0"/>
                </a:lnTo>
                <a:lnTo>
                  <a:pt x="2914585" y="2899"/>
                </a:lnTo>
                <a:lnTo>
                  <a:pt x="2959529" y="11366"/>
                </a:lnTo>
                <a:lnTo>
                  <a:pt x="3002394" y="25050"/>
                </a:lnTo>
                <a:lnTo>
                  <a:pt x="3042833" y="43603"/>
                </a:lnTo>
                <a:lnTo>
                  <a:pt x="3080497" y="66676"/>
                </a:lnTo>
                <a:lnTo>
                  <a:pt x="3115037" y="93920"/>
                </a:lnTo>
                <a:lnTo>
                  <a:pt x="3146103" y="124986"/>
                </a:lnTo>
                <a:lnTo>
                  <a:pt x="3173347" y="159526"/>
                </a:lnTo>
                <a:lnTo>
                  <a:pt x="3196420" y="197190"/>
                </a:lnTo>
                <a:lnTo>
                  <a:pt x="3214973" y="237629"/>
                </a:lnTo>
                <a:lnTo>
                  <a:pt x="3228657" y="280494"/>
                </a:lnTo>
                <a:lnTo>
                  <a:pt x="3237124" y="325438"/>
                </a:lnTo>
                <a:lnTo>
                  <a:pt x="3240023" y="372109"/>
                </a:lnTo>
                <a:lnTo>
                  <a:pt x="3240023" y="1860550"/>
                </a:lnTo>
                <a:lnTo>
                  <a:pt x="3237124" y="1907221"/>
                </a:lnTo>
                <a:lnTo>
                  <a:pt x="3228657" y="1952165"/>
                </a:lnTo>
                <a:lnTo>
                  <a:pt x="3214973" y="1995030"/>
                </a:lnTo>
                <a:lnTo>
                  <a:pt x="3196420" y="2035469"/>
                </a:lnTo>
                <a:lnTo>
                  <a:pt x="3173347" y="2073133"/>
                </a:lnTo>
                <a:lnTo>
                  <a:pt x="3146103" y="2107673"/>
                </a:lnTo>
                <a:lnTo>
                  <a:pt x="3115037" y="2138739"/>
                </a:lnTo>
                <a:lnTo>
                  <a:pt x="3080497" y="2165983"/>
                </a:lnTo>
                <a:lnTo>
                  <a:pt x="3042833" y="2189056"/>
                </a:lnTo>
                <a:lnTo>
                  <a:pt x="3002394" y="2207609"/>
                </a:lnTo>
                <a:lnTo>
                  <a:pt x="2959529" y="2221293"/>
                </a:lnTo>
                <a:lnTo>
                  <a:pt x="2914585" y="2229760"/>
                </a:lnTo>
                <a:lnTo>
                  <a:pt x="2867913" y="2232660"/>
                </a:lnTo>
                <a:lnTo>
                  <a:pt x="372122" y="2232660"/>
                </a:lnTo>
                <a:lnTo>
                  <a:pt x="325443" y="2229760"/>
                </a:lnTo>
                <a:lnTo>
                  <a:pt x="280494" y="2221293"/>
                </a:lnTo>
                <a:lnTo>
                  <a:pt x="237624" y="2207609"/>
                </a:lnTo>
                <a:lnTo>
                  <a:pt x="197183" y="2189056"/>
                </a:lnTo>
                <a:lnTo>
                  <a:pt x="159518" y="2165983"/>
                </a:lnTo>
                <a:lnTo>
                  <a:pt x="124978" y="2138739"/>
                </a:lnTo>
                <a:lnTo>
                  <a:pt x="93913" y="2107673"/>
                </a:lnTo>
                <a:lnTo>
                  <a:pt x="66670" y="2073133"/>
                </a:lnTo>
                <a:lnTo>
                  <a:pt x="43598" y="2035469"/>
                </a:lnTo>
                <a:lnTo>
                  <a:pt x="25047" y="1995030"/>
                </a:lnTo>
                <a:lnTo>
                  <a:pt x="11364" y="1952165"/>
                </a:lnTo>
                <a:lnTo>
                  <a:pt x="2899" y="1907221"/>
                </a:lnTo>
                <a:lnTo>
                  <a:pt x="0" y="1860550"/>
                </a:lnTo>
                <a:lnTo>
                  <a:pt x="0" y="372109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7479" y="4313"/>
            <a:ext cx="3395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Chave</a:t>
            </a:r>
            <a:r>
              <a:rPr spc="-65" dirty="0"/>
              <a:t> </a:t>
            </a:r>
            <a:r>
              <a:rPr spc="-10" dirty="0"/>
              <a:t>primária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461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Entretanto, se eliminarmos, desta combinação  a coluna Nome continuamos frente a uma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chave</a:t>
            </a:r>
            <a:r>
              <a:rPr sz="2800" i="1" spc="2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primária.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94944" y="2583179"/>
            <a:ext cx="7469505" cy="3017520"/>
            <a:chOff x="694944" y="2583179"/>
            <a:chExt cx="7469505" cy="3017520"/>
          </a:xfrm>
        </p:grpSpPr>
        <p:sp>
          <p:nvSpPr>
            <p:cNvPr id="5" name="object 5"/>
            <p:cNvSpPr/>
            <p:nvPr/>
          </p:nvSpPr>
          <p:spPr>
            <a:xfrm>
              <a:off x="694944" y="3316223"/>
              <a:ext cx="7469124" cy="22844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7616" y="2924555"/>
              <a:ext cx="7403591" cy="26654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85772" y="2583179"/>
              <a:ext cx="1423415" cy="9616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58568" y="2603372"/>
              <a:ext cx="1108075" cy="646430"/>
            </a:xfrm>
            <a:custGeom>
              <a:avLst/>
              <a:gdLst/>
              <a:ahLst/>
              <a:cxnLst/>
              <a:rect l="l" t="t" r="r" b="b"/>
              <a:pathLst>
                <a:path w="1108075" h="646430">
                  <a:moveTo>
                    <a:pt x="143129" y="434213"/>
                  </a:moveTo>
                  <a:lnTo>
                    <a:pt x="0" y="645922"/>
                  </a:lnTo>
                  <a:lnTo>
                    <a:pt x="255269" y="633476"/>
                  </a:lnTo>
                  <a:lnTo>
                    <a:pt x="228396" y="585724"/>
                  </a:lnTo>
                  <a:lnTo>
                    <a:pt x="184657" y="585724"/>
                  </a:lnTo>
                  <a:lnTo>
                    <a:pt x="147319" y="519302"/>
                  </a:lnTo>
                  <a:lnTo>
                    <a:pt x="180507" y="500631"/>
                  </a:lnTo>
                  <a:lnTo>
                    <a:pt x="143129" y="434213"/>
                  </a:lnTo>
                  <a:close/>
                </a:path>
                <a:path w="1108075" h="646430">
                  <a:moveTo>
                    <a:pt x="180507" y="500631"/>
                  </a:moveTo>
                  <a:lnTo>
                    <a:pt x="147319" y="519302"/>
                  </a:lnTo>
                  <a:lnTo>
                    <a:pt x="184657" y="585724"/>
                  </a:lnTo>
                  <a:lnTo>
                    <a:pt x="217876" y="567030"/>
                  </a:lnTo>
                  <a:lnTo>
                    <a:pt x="180507" y="500631"/>
                  </a:lnTo>
                  <a:close/>
                </a:path>
                <a:path w="1108075" h="646430">
                  <a:moveTo>
                    <a:pt x="217876" y="567030"/>
                  </a:moveTo>
                  <a:lnTo>
                    <a:pt x="184657" y="585724"/>
                  </a:lnTo>
                  <a:lnTo>
                    <a:pt x="228396" y="585724"/>
                  </a:lnTo>
                  <a:lnTo>
                    <a:pt x="217876" y="567030"/>
                  </a:lnTo>
                  <a:close/>
                </a:path>
                <a:path w="1108075" h="646430">
                  <a:moveTo>
                    <a:pt x="1070356" y="0"/>
                  </a:moveTo>
                  <a:lnTo>
                    <a:pt x="180507" y="500631"/>
                  </a:lnTo>
                  <a:lnTo>
                    <a:pt x="217876" y="567030"/>
                  </a:lnTo>
                  <a:lnTo>
                    <a:pt x="1107694" y="66293"/>
                  </a:lnTo>
                  <a:lnTo>
                    <a:pt x="107035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203448" y="2421635"/>
            <a:ext cx="2592705" cy="462280"/>
          </a:xfrm>
          <a:prstGeom prst="rect">
            <a:avLst/>
          </a:prstGeom>
          <a:solidFill>
            <a:srgbClr val="FFFFFF"/>
          </a:solidFill>
          <a:ln w="57911">
            <a:solidFill>
              <a:srgbClr val="FF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latin typeface="Century Gothic"/>
                <a:cs typeface="Century Gothic"/>
              </a:rPr>
              <a:t>Chave</a:t>
            </a:r>
            <a:r>
              <a:rPr sz="2400" spc="-5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primária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55904" y="3357371"/>
            <a:ext cx="2087880" cy="2232660"/>
          </a:xfrm>
          <a:custGeom>
            <a:avLst/>
            <a:gdLst/>
            <a:ahLst/>
            <a:cxnLst/>
            <a:rect l="l" t="t" r="r" b="b"/>
            <a:pathLst>
              <a:path w="2087880" h="2232660">
                <a:moveTo>
                  <a:pt x="0" y="347979"/>
                </a:moveTo>
                <a:lnTo>
                  <a:pt x="3176" y="300768"/>
                </a:lnTo>
                <a:lnTo>
                  <a:pt x="12430" y="255484"/>
                </a:lnTo>
                <a:lnTo>
                  <a:pt x="27347" y="212544"/>
                </a:lnTo>
                <a:lnTo>
                  <a:pt x="47511" y="172362"/>
                </a:lnTo>
                <a:lnTo>
                  <a:pt x="72509" y="135353"/>
                </a:lnTo>
                <a:lnTo>
                  <a:pt x="101925" y="101933"/>
                </a:lnTo>
                <a:lnTo>
                  <a:pt x="135345" y="72516"/>
                </a:lnTo>
                <a:lnTo>
                  <a:pt x="172354" y="47516"/>
                </a:lnTo>
                <a:lnTo>
                  <a:pt x="212539" y="27350"/>
                </a:lnTo>
                <a:lnTo>
                  <a:pt x="255483" y="12432"/>
                </a:lnTo>
                <a:lnTo>
                  <a:pt x="300772" y="3177"/>
                </a:lnTo>
                <a:lnTo>
                  <a:pt x="347992" y="0"/>
                </a:lnTo>
                <a:lnTo>
                  <a:pt x="1739900" y="0"/>
                </a:lnTo>
                <a:lnTo>
                  <a:pt x="1787111" y="3177"/>
                </a:lnTo>
                <a:lnTo>
                  <a:pt x="1832395" y="12432"/>
                </a:lnTo>
                <a:lnTo>
                  <a:pt x="1875335" y="27350"/>
                </a:lnTo>
                <a:lnTo>
                  <a:pt x="1915517" y="47516"/>
                </a:lnTo>
                <a:lnTo>
                  <a:pt x="1952526" y="72516"/>
                </a:lnTo>
                <a:lnTo>
                  <a:pt x="1985946" y="101933"/>
                </a:lnTo>
                <a:lnTo>
                  <a:pt x="2015363" y="135353"/>
                </a:lnTo>
                <a:lnTo>
                  <a:pt x="2040363" y="172362"/>
                </a:lnTo>
                <a:lnTo>
                  <a:pt x="2060529" y="212544"/>
                </a:lnTo>
                <a:lnTo>
                  <a:pt x="2075447" y="255484"/>
                </a:lnTo>
                <a:lnTo>
                  <a:pt x="2084702" y="300768"/>
                </a:lnTo>
                <a:lnTo>
                  <a:pt x="2087879" y="347979"/>
                </a:lnTo>
                <a:lnTo>
                  <a:pt x="2087879" y="1884679"/>
                </a:lnTo>
                <a:lnTo>
                  <a:pt x="2084702" y="1931891"/>
                </a:lnTo>
                <a:lnTo>
                  <a:pt x="2075447" y="1977175"/>
                </a:lnTo>
                <a:lnTo>
                  <a:pt x="2060529" y="2020115"/>
                </a:lnTo>
                <a:lnTo>
                  <a:pt x="2040363" y="2060297"/>
                </a:lnTo>
                <a:lnTo>
                  <a:pt x="2015363" y="2097306"/>
                </a:lnTo>
                <a:lnTo>
                  <a:pt x="1985946" y="2130726"/>
                </a:lnTo>
                <a:lnTo>
                  <a:pt x="1952526" y="2160143"/>
                </a:lnTo>
                <a:lnTo>
                  <a:pt x="1915517" y="2185143"/>
                </a:lnTo>
                <a:lnTo>
                  <a:pt x="1875335" y="2205309"/>
                </a:lnTo>
                <a:lnTo>
                  <a:pt x="1832395" y="2220227"/>
                </a:lnTo>
                <a:lnTo>
                  <a:pt x="1787111" y="2229482"/>
                </a:lnTo>
                <a:lnTo>
                  <a:pt x="1739900" y="2232660"/>
                </a:lnTo>
                <a:lnTo>
                  <a:pt x="347992" y="2232660"/>
                </a:lnTo>
                <a:lnTo>
                  <a:pt x="300772" y="2229482"/>
                </a:lnTo>
                <a:lnTo>
                  <a:pt x="255483" y="2220227"/>
                </a:lnTo>
                <a:lnTo>
                  <a:pt x="212539" y="2205309"/>
                </a:lnTo>
                <a:lnTo>
                  <a:pt x="172354" y="2185143"/>
                </a:lnTo>
                <a:lnTo>
                  <a:pt x="135345" y="2160143"/>
                </a:lnTo>
                <a:lnTo>
                  <a:pt x="101925" y="2130726"/>
                </a:lnTo>
                <a:lnTo>
                  <a:pt x="72509" y="2097306"/>
                </a:lnTo>
                <a:lnTo>
                  <a:pt x="47511" y="2060297"/>
                </a:lnTo>
                <a:lnTo>
                  <a:pt x="27347" y="2020115"/>
                </a:lnTo>
                <a:lnTo>
                  <a:pt x="12430" y="1977175"/>
                </a:lnTo>
                <a:lnTo>
                  <a:pt x="3176" y="1931891"/>
                </a:lnTo>
                <a:lnTo>
                  <a:pt x="0" y="1884679"/>
                </a:lnTo>
                <a:lnTo>
                  <a:pt x="0" y="347979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21566"/>
            <a:ext cx="3395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Chave</a:t>
            </a:r>
            <a:r>
              <a:rPr spc="-65" dirty="0"/>
              <a:t> </a:t>
            </a:r>
            <a:r>
              <a:rPr spc="-10" dirty="0"/>
              <a:t>primária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779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Portanto, 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combinação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colunas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CodigoEmp,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 Nome não obedece o princípio 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da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minimalidade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 não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deve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ser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considerada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  chave.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6572" y="2871216"/>
            <a:ext cx="7469505" cy="3016250"/>
            <a:chOff x="766572" y="2871216"/>
            <a:chExt cx="7469505" cy="3016250"/>
          </a:xfrm>
        </p:grpSpPr>
        <p:sp>
          <p:nvSpPr>
            <p:cNvPr id="5" name="object 5"/>
            <p:cNvSpPr/>
            <p:nvPr/>
          </p:nvSpPr>
          <p:spPr>
            <a:xfrm>
              <a:off x="766572" y="3604260"/>
              <a:ext cx="7469124" cy="22829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9244" y="3212592"/>
              <a:ext cx="7403591" cy="26639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57400" y="2871216"/>
              <a:ext cx="1423415" cy="9616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30196" y="2891409"/>
              <a:ext cx="1108075" cy="646430"/>
            </a:xfrm>
            <a:custGeom>
              <a:avLst/>
              <a:gdLst/>
              <a:ahLst/>
              <a:cxnLst/>
              <a:rect l="l" t="t" r="r" b="b"/>
              <a:pathLst>
                <a:path w="1108075" h="646429">
                  <a:moveTo>
                    <a:pt x="143129" y="434213"/>
                  </a:moveTo>
                  <a:lnTo>
                    <a:pt x="0" y="645921"/>
                  </a:lnTo>
                  <a:lnTo>
                    <a:pt x="255270" y="633476"/>
                  </a:lnTo>
                  <a:lnTo>
                    <a:pt x="228396" y="585724"/>
                  </a:lnTo>
                  <a:lnTo>
                    <a:pt x="184658" y="585724"/>
                  </a:lnTo>
                  <a:lnTo>
                    <a:pt x="147320" y="519302"/>
                  </a:lnTo>
                  <a:lnTo>
                    <a:pt x="180507" y="500631"/>
                  </a:lnTo>
                  <a:lnTo>
                    <a:pt x="143129" y="434213"/>
                  </a:lnTo>
                  <a:close/>
                </a:path>
                <a:path w="1108075" h="646429">
                  <a:moveTo>
                    <a:pt x="180507" y="500631"/>
                  </a:moveTo>
                  <a:lnTo>
                    <a:pt x="147320" y="519302"/>
                  </a:lnTo>
                  <a:lnTo>
                    <a:pt x="184658" y="585724"/>
                  </a:lnTo>
                  <a:lnTo>
                    <a:pt x="217876" y="567030"/>
                  </a:lnTo>
                  <a:lnTo>
                    <a:pt x="180507" y="500631"/>
                  </a:lnTo>
                  <a:close/>
                </a:path>
                <a:path w="1108075" h="646429">
                  <a:moveTo>
                    <a:pt x="217876" y="567030"/>
                  </a:moveTo>
                  <a:lnTo>
                    <a:pt x="184658" y="585724"/>
                  </a:lnTo>
                  <a:lnTo>
                    <a:pt x="228396" y="585724"/>
                  </a:lnTo>
                  <a:lnTo>
                    <a:pt x="217876" y="567030"/>
                  </a:lnTo>
                  <a:close/>
                </a:path>
                <a:path w="1108075" h="646429">
                  <a:moveTo>
                    <a:pt x="1070356" y="0"/>
                  </a:moveTo>
                  <a:lnTo>
                    <a:pt x="180507" y="500631"/>
                  </a:lnTo>
                  <a:lnTo>
                    <a:pt x="217876" y="567030"/>
                  </a:lnTo>
                  <a:lnTo>
                    <a:pt x="1107694" y="66293"/>
                  </a:lnTo>
                  <a:lnTo>
                    <a:pt x="107035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275076" y="2708148"/>
            <a:ext cx="2592705" cy="462280"/>
          </a:xfrm>
          <a:prstGeom prst="rect">
            <a:avLst/>
          </a:prstGeom>
          <a:solidFill>
            <a:srgbClr val="FFFFFF"/>
          </a:solidFill>
          <a:ln w="57911">
            <a:solidFill>
              <a:srgbClr val="FF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315"/>
              </a:spcBef>
            </a:pPr>
            <a:r>
              <a:rPr sz="2400" dirty="0">
                <a:latin typeface="Century Gothic"/>
                <a:cs typeface="Century Gothic"/>
              </a:rPr>
              <a:t>Chave</a:t>
            </a:r>
            <a:r>
              <a:rPr sz="2400" spc="-5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primária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7532" y="3645408"/>
            <a:ext cx="2087880" cy="2231390"/>
          </a:xfrm>
          <a:custGeom>
            <a:avLst/>
            <a:gdLst/>
            <a:ahLst/>
            <a:cxnLst/>
            <a:rect l="l" t="t" r="r" b="b"/>
            <a:pathLst>
              <a:path w="2087880" h="2231390">
                <a:moveTo>
                  <a:pt x="0" y="347980"/>
                </a:moveTo>
                <a:lnTo>
                  <a:pt x="3176" y="300768"/>
                </a:lnTo>
                <a:lnTo>
                  <a:pt x="12430" y="255484"/>
                </a:lnTo>
                <a:lnTo>
                  <a:pt x="27347" y="212544"/>
                </a:lnTo>
                <a:lnTo>
                  <a:pt x="47511" y="172362"/>
                </a:lnTo>
                <a:lnTo>
                  <a:pt x="72509" y="135353"/>
                </a:lnTo>
                <a:lnTo>
                  <a:pt x="101925" y="101933"/>
                </a:lnTo>
                <a:lnTo>
                  <a:pt x="135345" y="72516"/>
                </a:lnTo>
                <a:lnTo>
                  <a:pt x="172354" y="47516"/>
                </a:lnTo>
                <a:lnTo>
                  <a:pt x="212539" y="27350"/>
                </a:lnTo>
                <a:lnTo>
                  <a:pt x="255483" y="12432"/>
                </a:lnTo>
                <a:lnTo>
                  <a:pt x="300772" y="3177"/>
                </a:lnTo>
                <a:lnTo>
                  <a:pt x="347992" y="0"/>
                </a:lnTo>
                <a:lnTo>
                  <a:pt x="1739900" y="0"/>
                </a:lnTo>
                <a:lnTo>
                  <a:pt x="1787111" y="3177"/>
                </a:lnTo>
                <a:lnTo>
                  <a:pt x="1832395" y="12432"/>
                </a:lnTo>
                <a:lnTo>
                  <a:pt x="1875335" y="27350"/>
                </a:lnTo>
                <a:lnTo>
                  <a:pt x="1915517" y="47516"/>
                </a:lnTo>
                <a:lnTo>
                  <a:pt x="1952526" y="72516"/>
                </a:lnTo>
                <a:lnTo>
                  <a:pt x="1985946" y="101933"/>
                </a:lnTo>
                <a:lnTo>
                  <a:pt x="2015363" y="135353"/>
                </a:lnTo>
                <a:lnTo>
                  <a:pt x="2040363" y="172362"/>
                </a:lnTo>
                <a:lnTo>
                  <a:pt x="2060529" y="212544"/>
                </a:lnTo>
                <a:lnTo>
                  <a:pt x="2075447" y="255484"/>
                </a:lnTo>
                <a:lnTo>
                  <a:pt x="2084702" y="300768"/>
                </a:lnTo>
                <a:lnTo>
                  <a:pt x="2087880" y="347980"/>
                </a:lnTo>
                <a:lnTo>
                  <a:pt x="2087880" y="1883156"/>
                </a:lnTo>
                <a:lnTo>
                  <a:pt x="2084702" y="1930373"/>
                </a:lnTo>
                <a:lnTo>
                  <a:pt x="2075447" y="1975660"/>
                </a:lnTo>
                <a:lnTo>
                  <a:pt x="2060529" y="2018602"/>
                </a:lnTo>
                <a:lnTo>
                  <a:pt x="2040363" y="2058784"/>
                </a:lnTo>
                <a:lnTo>
                  <a:pt x="2015363" y="2095792"/>
                </a:lnTo>
                <a:lnTo>
                  <a:pt x="1985946" y="2129212"/>
                </a:lnTo>
                <a:lnTo>
                  <a:pt x="1952526" y="2158627"/>
                </a:lnTo>
                <a:lnTo>
                  <a:pt x="1915517" y="2183624"/>
                </a:lnTo>
                <a:lnTo>
                  <a:pt x="1875335" y="2203788"/>
                </a:lnTo>
                <a:lnTo>
                  <a:pt x="1832395" y="2218705"/>
                </a:lnTo>
                <a:lnTo>
                  <a:pt x="1787111" y="2227959"/>
                </a:lnTo>
                <a:lnTo>
                  <a:pt x="1739900" y="2231136"/>
                </a:lnTo>
                <a:lnTo>
                  <a:pt x="347992" y="2231136"/>
                </a:lnTo>
                <a:lnTo>
                  <a:pt x="300772" y="2227959"/>
                </a:lnTo>
                <a:lnTo>
                  <a:pt x="255483" y="2218705"/>
                </a:lnTo>
                <a:lnTo>
                  <a:pt x="212539" y="2203788"/>
                </a:lnTo>
                <a:lnTo>
                  <a:pt x="172354" y="2183624"/>
                </a:lnTo>
                <a:lnTo>
                  <a:pt x="135345" y="2158627"/>
                </a:lnTo>
                <a:lnTo>
                  <a:pt x="101925" y="2129212"/>
                </a:lnTo>
                <a:lnTo>
                  <a:pt x="72509" y="2095792"/>
                </a:lnTo>
                <a:lnTo>
                  <a:pt x="47511" y="2058784"/>
                </a:lnTo>
                <a:lnTo>
                  <a:pt x="27347" y="2018602"/>
                </a:lnTo>
                <a:lnTo>
                  <a:pt x="12430" y="1975660"/>
                </a:lnTo>
                <a:lnTo>
                  <a:pt x="3176" y="1930373"/>
                </a:lnTo>
                <a:lnTo>
                  <a:pt x="0" y="1883156"/>
                </a:lnTo>
                <a:lnTo>
                  <a:pt x="0" y="347980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5992367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865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Chave</a:t>
            </a:r>
            <a:r>
              <a:rPr spc="-55" dirty="0"/>
              <a:t> </a:t>
            </a:r>
            <a:r>
              <a:rPr spc="-10" dirty="0"/>
              <a:t>estrangeira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724027"/>
            <a:ext cx="898588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Chave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estrangeira: atributo de uma relação é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dito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chave estrangeira se ele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não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 chave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primária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R1 mas é chave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primária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r>
              <a:rPr sz="2800" i="1" spc="17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R2.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432" y="4308347"/>
            <a:ext cx="6269990" cy="2456815"/>
            <a:chOff x="27432" y="4308347"/>
            <a:chExt cx="6269990" cy="2456815"/>
          </a:xfrm>
        </p:grpSpPr>
        <p:sp>
          <p:nvSpPr>
            <p:cNvPr id="5" name="object 5"/>
            <p:cNvSpPr/>
            <p:nvPr/>
          </p:nvSpPr>
          <p:spPr>
            <a:xfrm>
              <a:off x="27432" y="4869178"/>
              <a:ext cx="6269736" cy="18958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103" y="4555234"/>
              <a:ext cx="6198108" cy="21869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54423" y="4308347"/>
              <a:ext cx="1953768" cy="7940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27220" y="4327905"/>
              <a:ext cx="1638935" cy="528955"/>
            </a:xfrm>
            <a:custGeom>
              <a:avLst/>
              <a:gdLst/>
              <a:ahLst/>
              <a:cxnLst/>
              <a:rect l="l" t="t" r="r" b="b"/>
              <a:pathLst>
                <a:path w="1638935" h="528954">
                  <a:moveTo>
                    <a:pt x="190753" y="308102"/>
                  </a:moveTo>
                  <a:lnTo>
                    <a:pt x="0" y="478155"/>
                  </a:lnTo>
                  <a:lnTo>
                    <a:pt x="250570" y="528701"/>
                  </a:lnTo>
                  <a:lnTo>
                    <a:pt x="233318" y="465074"/>
                  </a:lnTo>
                  <a:lnTo>
                    <a:pt x="193801" y="465074"/>
                  </a:lnTo>
                  <a:lnTo>
                    <a:pt x="173862" y="391541"/>
                  </a:lnTo>
                  <a:lnTo>
                    <a:pt x="210674" y="381566"/>
                  </a:lnTo>
                  <a:lnTo>
                    <a:pt x="190753" y="308102"/>
                  </a:lnTo>
                  <a:close/>
                </a:path>
                <a:path w="1638935" h="528954">
                  <a:moveTo>
                    <a:pt x="210674" y="381566"/>
                  </a:moveTo>
                  <a:lnTo>
                    <a:pt x="173862" y="391541"/>
                  </a:lnTo>
                  <a:lnTo>
                    <a:pt x="193801" y="465074"/>
                  </a:lnTo>
                  <a:lnTo>
                    <a:pt x="230614" y="455101"/>
                  </a:lnTo>
                  <a:lnTo>
                    <a:pt x="210674" y="381566"/>
                  </a:lnTo>
                  <a:close/>
                </a:path>
                <a:path w="1638935" h="528954">
                  <a:moveTo>
                    <a:pt x="230614" y="455101"/>
                  </a:moveTo>
                  <a:lnTo>
                    <a:pt x="193801" y="465074"/>
                  </a:lnTo>
                  <a:lnTo>
                    <a:pt x="233318" y="465074"/>
                  </a:lnTo>
                  <a:lnTo>
                    <a:pt x="230614" y="455101"/>
                  </a:lnTo>
                  <a:close/>
                </a:path>
                <a:path w="1638935" h="528954">
                  <a:moveTo>
                    <a:pt x="1618868" y="0"/>
                  </a:moveTo>
                  <a:lnTo>
                    <a:pt x="210674" y="381566"/>
                  </a:lnTo>
                  <a:lnTo>
                    <a:pt x="230614" y="455101"/>
                  </a:lnTo>
                  <a:lnTo>
                    <a:pt x="1638680" y="73660"/>
                  </a:lnTo>
                  <a:lnTo>
                    <a:pt x="1618868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038088" y="4293108"/>
            <a:ext cx="3106420" cy="462280"/>
          </a:xfrm>
          <a:prstGeom prst="rect">
            <a:avLst/>
          </a:prstGeom>
          <a:solidFill>
            <a:srgbClr val="FFFFFF"/>
          </a:solidFill>
          <a:ln w="57911">
            <a:solidFill>
              <a:srgbClr val="00AF5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315"/>
              </a:spcBef>
            </a:pPr>
            <a:r>
              <a:rPr sz="2400" dirty="0">
                <a:latin typeface="Century Gothic"/>
                <a:cs typeface="Century Gothic"/>
              </a:rPr>
              <a:t>Chave</a:t>
            </a:r>
            <a:r>
              <a:rPr sz="2400" spc="-50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estrangeira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72155" y="4869179"/>
            <a:ext cx="1987550" cy="1873250"/>
          </a:xfrm>
          <a:custGeom>
            <a:avLst/>
            <a:gdLst/>
            <a:ahLst/>
            <a:cxnLst/>
            <a:rect l="l" t="t" r="r" b="b"/>
            <a:pathLst>
              <a:path w="1987550" h="1873250">
                <a:moveTo>
                  <a:pt x="0" y="312166"/>
                </a:moveTo>
                <a:lnTo>
                  <a:pt x="3386" y="266022"/>
                </a:lnTo>
                <a:lnTo>
                  <a:pt x="13222" y="221985"/>
                </a:lnTo>
                <a:lnTo>
                  <a:pt x="29024" y="180538"/>
                </a:lnTo>
                <a:lnTo>
                  <a:pt x="50308" y="142161"/>
                </a:lnTo>
                <a:lnTo>
                  <a:pt x="76591" y="107337"/>
                </a:lnTo>
                <a:lnTo>
                  <a:pt x="107388" y="76548"/>
                </a:lnTo>
                <a:lnTo>
                  <a:pt x="142217" y="50276"/>
                </a:lnTo>
                <a:lnTo>
                  <a:pt x="180593" y="29003"/>
                </a:lnTo>
                <a:lnTo>
                  <a:pt x="222032" y="13211"/>
                </a:lnTo>
                <a:lnTo>
                  <a:pt x="266051" y="3383"/>
                </a:lnTo>
                <a:lnTo>
                  <a:pt x="312166" y="0"/>
                </a:lnTo>
                <a:lnTo>
                  <a:pt x="1675130" y="0"/>
                </a:lnTo>
                <a:lnTo>
                  <a:pt x="1721244" y="3383"/>
                </a:lnTo>
                <a:lnTo>
                  <a:pt x="1765263" y="13211"/>
                </a:lnTo>
                <a:lnTo>
                  <a:pt x="1806702" y="29003"/>
                </a:lnTo>
                <a:lnTo>
                  <a:pt x="1845078" y="50276"/>
                </a:lnTo>
                <a:lnTo>
                  <a:pt x="1879907" y="76548"/>
                </a:lnTo>
                <a:lnTo>
                  <a:pt x="1910704" y="107337"/>
                </a:lnTo>
                <a:lnTo>
                  <a:pt x="1936987" y="142161"/>
                </a:lnTo>
                <a:lnTo>
                  <a:pt x="1958271" y="180538"/>
                </a:lnTo>
                <a:lnTo>
                  <a:pt x="1974073" y="221985"/>
                </a:lnTo>
                <a:lnTo>
                  <a:pt x="1983909" y="266022"/>
                </a:lnTo>
                <a:lnTo>
                  <a:pt x="1987295" y="312166"/>
                </a:lnTo>
                <a:lnTo>
                  <a:pt x="1987295" y="1560830"/>
                </a:lnTo>
                <a:lnTo>
                  <a:pt x="1983909" y="1606959"/>
                </a:lnTo>
                <a:lnTo>
                  <a:pt x="1974073" y="1650986"/>
                </a:lnTo>
                <a:lnTo>
                  <a:pt x="1958271" y="1692430"/>
                </a:lnTo>
                <a:lnTo>
                  <a:pt x="1936987" y="1730806"/>
                </a:lnTo>
                <a:lnTo>
                  <a:pt x="1910704" y="1765632"/>
                </a:lnTo>
                <a:lnTo>
                  <a:pt x="1879907" y="1796425"/>
                </a:lnTo>
                <a:lnTo>
                  <a:pt x="1845078" y="1822702"/>
                </a:lnTo>
                <a:lnTo>
                  <a:pt x="1806702" y="1843981"/>
                </a:lnTo>
                <a:lnTo>
                  <a:pt x="1765263" y="1859777"/>
                </a:lnTo>
                <a:lnTo>
                  <a:pt x="1721244" y="1869610"/>
                </a:lnTo>
                <a:lnTo>
                  <a:pt x="1675130" y="1872994"/>
                </a:lnTo>
                <a:lnTo>
                  <a:pt x="312166" y="1872994"/>
                </a:lnTo>
                <a:lnTo>
                  <a:pt x="266051" y="1869610"/>
                </a:lnTo>
                <a:lnTo>
                  <a:pt x="222032" y="1859777"/>
                </a:lnTo>
                <a:lnTo>
                  <a:pt x="180593" y="1843981"/>
                </a:lnTo>
                <a:lnTo>
                  <a:pt x="142217" y="1822702"/>
                </a:lnTo>
                <a:lnTo>
                  <a:pt x="107388" y="1796425"/>
                </a:lnTo>
                <a:lnTo>
                  <a:pt x="76591" y="1765632"/>
                </a:lnTo>
                <a:lnTo>
                  <a:pt x="50308" y="1730806"/>
                </a:lnTo>
                <a:lnTo>
                  <a:pt x="29024" y="1692430"/>
                </a:lnTo>
                <a:lnTo>
                  <a:pt x="13222" y="1650986"/>
                </a:lnTo>
                <a:lnTo>
                  <a:pt x="3386" y="1606959"/>
                </a:lnTo>
                <a:lnTo>
                  <a:pt x="0" y="1560830"/>
                </a:lnTo>
                <a:lnTo>
                  <a:pt x="0" y="312166"/>
                </a:lnTo>
                <a:close/>
              </a:path>
            </a:pathLst>
          </a:custGeom>
          <a:ln w="762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2567939" y="2060448"/>
            <a:ext cx="5207635" cy="2056130"/>
            <a:chOff x="2567939" y="2060448"/>
            <a:chExt cx="5207635" cy="2056130"/>
          </a:xfrm>
        </p:grpSpPr>
        <p:sp>
          <p:nvSpPr>
            <p:cNvPr id="12" name="object 12"/>
            <p:cNvSpPr/>
            <p:nvPr/>
          </p:nvSpPr>
          <p:spPr>
            <a:xfrm>
              <a:off x="3634739" y="2060448"/>
              <a:ext cx="4140708" cy="20452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34739" y="2449068"/>
              <a:ext cx="2306320" cy="1629410"/>
            </a:xfrm>
            <a:custGeom>
              <a:avLst/>
              <a:gdLst/>
              <a:ahLst/>
              <a:cxnLst/>
              <a:rect l="l" t="t" r="r" b="b"/>
              <a:pathLst>
                <a:path w="2306320" h="1629410">
                  <a:moveTo>
                    <a:pt x="0" y="271526"/>
                  </a:moveTo>
                  <a:lnTo>
                    <a:pt x="4373" y="222711"/>
                  </a:lnTo>
                  <a:lnTo>
                    <a:pt x="16984" y="176770"/>
                  </a:lnTo>
                  <a:lnTo>
                    <a:pt x="37065" y="134469"/>
                  </a:lnTo>
                  <a:lnTo>
                    <a:pt x="63850" y="96574"/>
                  </a:lnTo>
                  <a:lnTo>
                    <a:pt x="96574" y="63850"/>
                  </a:lnTo>
                  <a:lnTo>
                    <a:pt x="134469" y="37065"/>
                  </a:lnTo>
                  <a:lnTo>
                    <a:pt x="176770" y="16984"/>
                  </a:lnTo>
                  <a:lnTo>
                    <a:pt x="222711" y="4373"/>
                  </a:lnTo>
                  <a:lnTo>
                    <a:pt x="271525" y="0"/>
                  </a:lnTo>
                  <a:lnTo>
                    <a:pt x="2034286" y="0"/>
                  </a:lnTo>
                  <a:lnTo>
                    <a:pt x="2083100" y="4373"/>
                  </a:lnTo>
                  <a:lnTo>
                    <a:pt x="2129041" y="16984"/>
                  </a:lnTo>
                  <a:lnTo>
                    <a:pt x="2171342" y="37065"/>
                  </a:lnTo>
                  <a:lnTo>
                    <a:pt x="2209237" y="63850"/>
                  </a:lnTo>
                  <a:lnTo>
                    <a:pt x="2241961" y="96574"/>
                  </a:lnTo>
                  <a:lnTo>
                    <a:pt x="2268746" y="134469"/>
                  </a:lnTo>
                  <a:lnTo>
                    <a:pt x="2288827" y="176770"/>
                  </a:lnTo>
                  <a:lnTo>
                    <a:pt x="2301438" y="222711"/>
                  </a:lnTo>
                  <a:lnTo>
                    <a:pt x="2305812" y="271526"/>
                  </a:lnTo>
                  <a:lnTo>
                    <a:pt x="2305812" y="1357630"/>
                  </a:lnTo>
                  <a:lnTo>
                    <a:pt x="2301438" y="1406444"/>
                  </a:lnTo>
                  <a:lnTo>
                    <a:pt x="2288827" y="1452385"/>
                  </a:lnTo>
                  <a:lnTo>
                    <a:pt x="2268746" y="1494686"/>
                  </a:lnTo>
                  <a:lnTo>
                    <a:pt x="2241961" y="1532581"/>
                  </a:lnTo>
                  <a:lnTo>
                    <a:pt x="2209237" y="1565305"/>
                  </a:lnTo>
                  <a:lnTo>
                    <a:pt x="2171342" y="1592090"/>
                  </a:lnTo>
                  <a:lnTo>
                    <a:pt x="2129041" y="1612171"/>
                  </a:lnTo>
                  <a:lnTo>
                    <a:pt x="2083100" y="1624782"/>
                  </a:lnTo>
                  <a:lnTo>
                    <a:pt x="2034286" y="1629156"/>
                  </a:lnTo>
                  <a:lnTo>
                    <a:pt x="271525" y="1629156"/>
                  </a:lnTo>
                  <a:lnTo>
                    <a:pt x="222711" y="1624782"/>
                  </a:lnTo>
                  <a:lnTo>
                    <a:pt x="176770" y="1612171"/>
                  </a:lnTo>
                  <a:lnTo>
                    <a:pt x="134469" y="1592090"/>
                  </a:lnTo>
                  <a:lnTo>
                    <a:pt x="96574" y="1565305"/>
                  </a:lnTo>
                  <a:lnTo>
                    <a:pt x="63850" y="1532581"/>
                  </a:lnTo>
                  <a:lnTo>
                    <a:pt x="37065" y="1494686"/>
                  </a:lnTo>
                  <a:lnTo>
                    <a:pt x="16984" y="1452385"/>
                  </a:lnTo>
                  <a:lnTo>
                    <a:pt x="4373" y="1406444"/>
                  </a:lnTo>
                  <a:lnTo>
                    <a:pt x="0" y="1357630"/>
                  </a:lnTo>
                  <a:lnTo>
                    <a:pt x="0" y="271526"/>
                  </a:lnTo>
                  <a:close/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67939" y="2322576"/>
              <a:ext cx="1258824" cy="7818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11246" y="2342896"/>
              <a:ext cx="943610" cy="473709"/>
            </a:xfrm>
            <a:custGeom>
              <a:avLst/>
              <a:gdLst/>
              <a:ahLst/>
              <a:cxnLst/>
              <a:rect l="l" t="t" r="r" b="b"/>
              <a:pathLst>
                <a:path w="943610" h="473710">
                  <a:moveTo>
                    <a:pt x="719878" y="404368"/>
                  </a:moveTo>
                  <a:lnTo>
                    <a:pt x="687704" y="473455"/>
                  </a:lnTo>
                  <a:lnTo>
                    <a:pt x="943228" y="466343"/>
                  </a:lnTo>
                  <a:lnTo>
                    <a:pt x="906807" y="420496"/>
                  </a:lnTo>
                  <a:lnTo>
                    <a:pt x="754506" y="420496"/>
                  </a:lnTo>
                  <a:lnTo>
                    <a:pt x="719878" y="404368"/>
                  </a:lnTo>
                  <a:close/>
                </a:path>
                <a:path w="943610" h="473710">
                  <a:moveTo>
                    <a:pt x="752044" y="335294"/>
                  </a:moveTo>
                  <a:lnTo>
                    <a:pt x="719878" y="404368"/>
                  </a:lnTo>
                  <a:lnTo>
                    <a:pt x="754506" y="420496"/>
                  </a:lnTo>
                  <a:lnTo>
                    <a:pt x="786638" y="351408"/>
                  </a:lnTo>
                  <a:lnTo>
                    <a:pt x="752044" y="335294"/>
                  </a:lnTo>
                  <a:close/>
                </a:path>
                <a:path w="943610" h="473710">
                  <a:moveTo>
                    <a:pt x="784225" y="266191"/>
                  </a:moveTo>
                  <a:lnTo>
                    <a:pt x="752044" y="335294"/>
                  </a:lnTo>
                  <a:lnTo>
                    <a:pt x="786638" y="351408"/>
                  </a:lnTo>
                  <a:lnTo>
                    <a:pt x="754506" y="420496"/>
                  </a:lnTo>
                  <a:lnTo>
                    <a:pt x="906807" y="420496"/>
                  </a:lnTo>
                  <a:lnTo>
                    <a:pt x="784225" y="266191"/>
                  </a:lnTo>
                  <a:close/>
                </a:path>
                <a:path w="943610" h="473710">
                  <a:moveTo>
                    <a:pt x="32257" y="0"/>
                  </a:moveTo>
                  <a:lnTo>
                    <a:pt x="0" y="69087"/>
                  </a:lnTo>
                  <a:lnTo>
                    <a:pt x="719878" y="404368"/>
                  </a:lnTo>
                  <a:lnTo>
                    <a:pt x="752044" y="335294"/>
                  </a:lnTo>
                  <a:lnTo>
                    <a:pt x="3225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8204" y="2234183"/>
            <a:ext cx="2592705" cy="462280"/>
          </a:xfrm>
          <a:prstGeom prst="rect">
            <a:avLst/>
          </a:prstGeom>
          <a:solidFill>
            <a:srgbClr val="FFFFFF"/>
          </a:solidFill>
          <a:ln w="57912">
            <a:solidFill>
              <a:srgbClr val="FF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38430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latin typeface="Century Gothic"/>
                <a:cs typeface="Century Gothic"/>
              </a:rPr>
              <a:t>Chave</a:t>
            </a:r>
            <a:r>
              <a:rPr sz="2400" spc="-60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primária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5992367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865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Chave</a:t>
            </a:r>
            <a:r>
              <a:rPr spc="-55" dirty="0"/>
              <a:t> </a:t>
            </a:r>
            <a:r>
              <a:rPr spc="-10" dirty="0"/>
              <a:t>estrangeira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724027"/>
            <a:ext cx="8989060" cy="4988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985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existência de uma chave estrangeira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impõe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restrições que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devem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ser garantidas em  diversas situações de alteração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banco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  dados:</a:t>
            </a:r>
            <a:endParaRPr sz="2800">
              <a:latin typeface="Verdana"/>
              <a:cs typeface="Verdana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1445"/>
              </a:spcBef>
              <a:buFont typeface="Verdana"/>
              <a:buChar char="•"/>
              <a:tabLst>
                <a:tab pos="7569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Quando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da inclusão de uma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linha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na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tabela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que  contém a chave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estrangeira;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5F5F5F"/>
              </a:buClr>
              <a:buFont typeface="Verdana"/>
              <a:buChar char="•"/>
            </a:pPr>
            <a:endParaRPr sz="28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buFont typeface="Verdana"/>
              <a:buChar char="•"/>
              <a:tabLst>
                <a:tab pos="7569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Quando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da alteração do valor da chave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 estrangeira;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5F5F5F"/>
              </a:buClr>
              <a:buFont typeface="Verdana"/>
              <a:buChar char="•"/>
            </a:pPr>
            <a:endParaRPr sz="2800">
              <a:latin typeface="Verdana"/>
              <a:cs typeface="Verdana"/>
            </a:endParaRPr>
          </a:p>
          <a:p>
            <a:pPr marL="756285" marR="6350" lvl="1" indent="-287020" algn="just">
              <a:lnSpc>
                <a:spcPct val="100000"/>
              </a:lnSpc>
              <a:buFont typeface="Verdana"/>
              <a:buChar char="•"/>
              <a:tabLst>
                <a:tab pos="7569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Quando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da exclusão de uma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linha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da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tabela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que  contém a chave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primária referenciada pela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chave 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estrangeira.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7189"/>
            <a:ext cx="5992367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865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Chave</a:t>
            </a:r>
            <a:r>
              <a:rPr spc="-55" dirty="0"/>
              <a:t> </a:t>
            </a:r>
            <a:r>
              <a:rPr spc="-10" dirty="0"/>
              <a:t>estrangeira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724027"/>
            <a:ext cx="8987790" cy="2562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Quando da inclusão de uma linha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tabela que  contém 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chave</a:t>
            </a:r>
            <a:r>
              <a:rPr sz="2800" i="1" spc="6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estrangeira: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5F5F5F"/>
              </a:buClr>
              <a:buFont typeface="Verdana"/>
              <a:buChar char="•"/>
            </a:pPr>
            <a:endParaRPr sz="3750">
              <a:latin typeface="Verdana"/>
              <a:cs typeface="Verdana"/>
            </a:endParaRPr>
          </a:p>
          <a:p>
            <a:pPr marL="756285" marR="5080" lvl="1" indent="-287020" algn="just">
              <a:lnSpc>
                <a:spcPct val="100000"/>
              </a:lnSpc>
              <a:buFont typeface="Verdana"/>
              <a:buChar char="•"/>
              <a:tabLst>
                <a:tab pos="75692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Ao incluir um novo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empregado devemos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garantir que  ele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pertença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 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um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departamento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que exista 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na 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relação Departamento.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20084" y="3860291"/>
            <a:ext cx="5279390" cy="2045335"/>
            <a:chOff x="3720084" y="3860291"/>
            <a:chExt cx="5279390" cy="2045335"/>
          </a:xfrm>
        </p:grpSpPr>
        <p:sp>
          <p:nvSpPr>
            <p:cNvPr id="5" name="object 5"/>
            <p:cNvSpPr/>
            <p:nvPr/>
          </p:nvSpPr>
          <p:spPr>
            <a:xfrm>
              <a:off x="4860036" y="3860291"/>
              <a:ext cx="4139184" cy="20452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20084" y="4959095"/>
              <a:ext cx="1258824" cy="7818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63391" y="4979415"/>
              <a:ext cx="943610" cy="473709"/>
            </a:xfrm>
            <a:custGeom>
              <a:avLst/>
              <a:gdLst/>
              <a:ahLst/>
              <a:cxnLst/>
              <a:rect l="l" t="t" r="r" b="b"/>
              <a:pathLst>
                <a:path w="943610" h="473710">
                  <a:moveTo>
                    <a:pt x="719878" y="404368"/>
                  </a:moveTo>
                  <a:lnTo>
                    <a:pt x="687705" y="473455"/>
                  </a:lnTo>
                  <a:lnTo>
                    <a:pt x="943229" y="466343"/>
                  </a:lnTo>
                  <a:lnTo>
                    <a:pt x="906807" y="420496"/>
                  </a:lnTo>
                  <a:lnTo>
                    <a:pt x="754507" y="420496"/>
                  </a:lnTo>
                  <a:lnTo>
                    <a:pt x="719878" y="404368"/>
                  </a:lnTo>
                  <a:close/>
                </a:path>
                <a:path w="943610" h="473710">
                  <a:moveTo>
                    <a:pt x="752044" y="335294"/>
                  </a:moveTo>
                  <a:lnTo>
                    <a:pt x="719878" y="404368"/>
                  </a:lnTo>
                  <a:lnTo>
                    <a:pt x="754507" y="420496"/>
                  </a:lnTo>
                  <a:lnTo>
                    <a:pt x="786638" y="351408"/>
                  </a:lnTo>
                  <a:lnTo>
                    <a:pt x="752044" y="335294"/>
                  </a:lnTo>
                  <a:close/>
                </a:path>
                <a:path w="943610" h="473710">
                  <a:moveTo>
                    <a:pt x="784225" y="266191"/>
                  </a:moveTo>
                  <a:lnTo>
                    <a:pt x="752044" y="335294"/>
                  </a:lnTo>
                  <a:lnTo>
                    <a:pt x="786638" y="351408"/>
                  </a:lnTo>
                  <a:lnTo>
                    <a:pt x="754507" y="420496"/>
                  </a:lnTo>
                  <a:lnTo>
                    <a:pt x="906807" y="420496"/>
                  </a:lnTo>
                  <a:lnTo>
                    <a:pt x="784225" y="266191"/>
                  </a:lnTo>
                  <a:close/>
                </a:path>
                <a:path w="943610" h="473710">
                  <a:moveTo>
                    <a:pt x="32258" y="0"/>
                  </a:moveTo>
                  <a:lnTo>
                    <a:pt x="0" y="69087"/>
                  </a:lnTo>
                  <a:lnTo>
                    <a:pt x="719878" y="404368"/>
                  </a:lnTo>
                  <a:lnTo>
                    <a:pt x="752044" y="335294"/>
                  </a:lnTo>
                  <a:lnTo>
                    <a:pt x="3225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9831" y="3860291"/>
            <a:ext cx="4535805" cy="1201420"/>
          </a:xfrm>
          <a:prstGeom prst="rect">
            <a:avLst/>
          </a:prstGeom>
          <a:solidFill>
            <a:srgbClr val="FFFFFF"/>
          </a:solidFill>
          <a:ln w="57911">
            <a:solidFill>
              <a:srgbClr val="FF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243840" marR="237490" indent="-635" algn="ctr">
              <a:lnSpc>
                <a:spcPct val="100000"/>
              </a:lnSpc>
              <a:spcBef>
                <a:spcPts val="320"/>
              </a:spcBef>
            </a:pPr>
            <a:r>
              <a:rPr sz="2400" dirty="0">
                <a:latin typeface="Century Gothic"/>
                <a:cs typeface="Century Gothic"/>
              </a:rPr>
              <a:t>O </a:t>
            </a:r>
            <a:r>
              <a:rPr sz="2400" spc="5" dirty="0">
                <a:latin typeface="Century Gothic"/>
                <a:cs typeface="Century Gothic"/>
              </a:rPr>
              <a:t>novo </a:t>
            </a:r>
            <a:r>
              <a:rPr sz="2400" dirty="0">
                <a:latin typeface="Century Gothic"/>
                <a:cs typeface="Century Gothic"/>
              </a:rPr>
              <a:t>empregado  </a:t>
            </a:r>
            <a:r>
              <a:rPr sz="2400" spc="-5" dirty="0">
                <a:latin typeface="Century Gothic"/>
                <a:cs typeface="Century Gothic"/>
              </a:rPr>
              <a:t>somente poderá pertencer  ao depto D1, D2 </a:t>
            </a:r>
            <a:r>
              <a:rPr sz="2400" dirty="0">
                <a:latin typeface="Century Gothic"/>
                <a:cs typeface="Century Gothic"/>
              </a:rPr>
              <a:t>ou</a:t>
            </a:r>
            <a:r>
              <a:rPr sz="2400" spc="-4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D3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5992367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865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Chave</a:t>
            </a:r>
            <a:r>
              <a:rPr spc="-55" dirty="0"/>
              <a:t> </a:t>
            </a:r>
            <a:r>
              <a:rPr spc="-10" dirty="0"/>
              <a:t>estrangeira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22219" y="724027"/>
            <a:ext cx="60426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47239" algn="l"/>
                <a:tab pos="2874645" algn="l"/>
                <a:tab pos="4155440" algn="l"/>
                <a:tab pos="498284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alter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ção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val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h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ave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724027"/>
            <a:ext cx="257810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2127885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Qu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ndo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da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estrangeira: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906904"/>
            <a:ext cx="8530590" cy="2659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Font typeface="Verdana"/>
              <a:buChar char="•"/>
              <a:tabLst>
                <a:tab pos="29972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Deve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ser garantido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que o novo valor de uma chave  estrangeira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apareça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na coluna da chave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primária  referenciada.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5F5F5F"/>
              </a:buClr>
              <a:buFont typeface="Verdana"/>
              <a:buChar char="•"/>
            </a:pPr>
            <a:endParaRPr sz="2800">
              <a:latin typeface="Verdana"/>
              <a:cs typeface="Verdana"/>
            </a:endParaRPr>
          </a:p>
          <a:p>
            <a:pPr marL="299085" marR="5080" indent="-287020" algn="just">
              <a:lnSpc>
                <a:spcPct val="100000"/>
              </a:lnSpc>
              <a:buFont typeface="Verdana"/>
              <a:buChar char="•"/>
              <a:tabLst>
                <a:tab pos="29972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Ao atualizar o código de um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Departamento deve-se 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garantir que o valor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será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atualizado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também 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na 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coluna da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tabela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Empregado.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857244" y="5068823"/>
            <a:ext cx="5282565" cy="1701164"/>
            <a:chOff x="3857244" y="5068823"/>
            <a:chExt cx="5282565" cy="1701164"/>
          </a:xfrm>
        </p:grpSpPr>
        <p:sp>
          <p:nvSpPr>
            <p:cNvPr id="7" name="object 7"/>
            <p:cNvSpPr/>
            <p:nvPr/>
          </p:nvSpPr>
          <p:spPr>
            <a:xfrm>
              <a:off x="4998719" y="5068823"/>
              <a:ext cx="4140835" cy="1701164"/>
            </a:xfrm>
            <a:custGeom>
              <a:avLst/>
              <a:gdLst/>
              <a:ahLst/>
              <a:cxnLst/>
              <a:rect l="l" t="t" r="r" b="b"/>
              <a:pathLst>
                <a:path w="4140834" h="1701165">
                  <a:moveTo>
                    <a:pt x="4140708" y="0"/>
                  </a:moveTo>
                  <a:lnTo>
                    <a:pt x="0" y="0"/>
                  </a:lnTo>
                  <a:lnTo>
                    <a:pt x="0" y="1700783"/>
                  </a:lnTo>
                  <a:lnTo>
                    <a:pt x="4140708" y="1700783"/>
                  </a:lnTo>
                  <a:lnTo>
                    <a:pt x="41407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57244" y="5468111"/>
              <a:ext cx="1260348" cy="11369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99408" y="5488050"/>
              <a:ext cx="946150" cy="821055"/>
            </a:xfrm>
            <a:custGeom>
              <a:avLst/>
              <a:gdLst/>
              <a:ahLst/>
              <a:cxnLst/>
              <a:rect l="l" t="t" r="r" b="b"/>
              <a:pathLst>
                <a:path w="946150" h="821054">
                  <a:moveTo>
                    <a:pt x="747501" y="700805"/>
                  </a:moveTo>
                  <a:lnTo>
                    <a:pt x="697864" y="758545"/>
                  </a:lnTo>
                  <a:lnTo>
                    <a:pt x="945641" y="820991"/>
                  </a:lnTo>
                  <a:lnTo>
                    <a:pt x="905671" y="725627"/>
                  </a:lnTo>
                  <a:lnTo>
                    <a:pt x="776351" y="725627"/>
                  </a:lnTo>
                  <a:lnTo>
                    <a:pt x="747501" y="700805"/>
                  </a:lnTo>
                  <a:close/>
                </a:path>
                <a:path w="946150" h="821054">
                  <a:moveTo>
                    <a:pt x="797208" y="642983"/>
                  </a:moveTo>
                  <a:lnTo>
                    <a:pt x="747501" y="700805"/>
                  </a:lnTo>
                  <a:lnTo>
                    <a:pt x="776351" y="725627"/>
                  </a:lnTo>
                  <a:lnTo>
                    <a:pt x="826134" y="667867"/>
                  </a:lnTo>
                  <a:lnTo>
                    <a:pt x="797208" y="642983"/>
                  </a:lnTo>
                  <a:close/>
                </a:path>
                <a:path w="946150" h="821054">
                  <a:moveTo>
                    <a:pt x="846836" y="585254"/>
                  </a:moveTo>
                  <a:lnTo>
                    <a:pt x="797208" y="642983"/>
                  </a:lnTo>
                  <a:lnTo>
                    <a:pt x="826134" y="667867"/>
                  </a:lnTo>
                  <a:lnTo>
                    <a:pt x="776351" y="725627"/>
                  </a:lnTo>
                  <a:lnTo>
                    <a:pt x="905671" y="725627"/>
                  </a:lnTo>
                  <a:lnTo>
                    <a:pt x="846836" y="585254"/>
                  </a:lnTo>
                  <a:close/>
                </a:path>
                <a:path w="946150" h="821054">
                  <a:moveTo>
                    <a:pt x="49783" y="0"/>
                  </a:moveTo>
                  <a:lnTo>
                    <a:pt x="0" y="57658"/>
                  </a:lnTo>
                  <a:lnTo>
                    <a:pt x="747501" y="700805"/>
                  </a:lnTo>
                  <a:lnTo>
                    <a:pt x="797208" y="642983"/>
                  </a:lnTo>
                  <a:lnTo>
                    <a:pt x="4978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16991" y="4724400"/>
            <a:ext cx="4537075" cy="830580"/>
          </a:xfrm>
          <a:prstGeom prst="rect">
            <a:avLst/>
          </a:prstGeom>
          <a:solidFill>
            <a:srgbClr val="FFFFFF"/>
          </a:solidFill>
          <a:ln w="57911">
            <a:solidFill>
              <a:srgbClr val="FF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840740" marR="772795" indent="-64135">
              <a:lnSpc>
                <a:spcPct val="100000"/>
              </a:lnSpc>
              <a:spcBef>
                <a:spcPts val="320"/>
              </a:spcBef>
            </a:pPr>
            <a:r>
              <a:rPr sz="2400" dirty="0">
                <a:latin typeface="Century Gothic"/>
                <a:cs typeface="Century Gothic"/>
              </a:rPr>
              <a:t>CodigoDepto </a:t>
            </a:r>
            <a:r>
              <a:rPr sz="2400" spc="-5" dirty="0">
                <a:latin typeface="Century Gothic"/>
                <a:cs typeface="Century Gothic"/>
              </a:rPr>
              <a:t>D3</a:t>
            </a:r>
            <a:r>
              <a:rPr sz="2400" spc="-105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foi  atualizado </a:t>
            </a:r>
            <a:r>
              <a:rPr sz="2400" spc="-5" dirty="0">
                <a:latin typeface="Century Gothic"/>
                <a:cs typeface="Century Gothic"/>
              </a:rPr>
              <a:t>para</a:t>
            </a:r>
            <a:r>
              <a:rPr sz="2400" spc="-1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D4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03291" y="4724398"/>
            <a:ext cx="4140707" cy="2022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822" y="0"/>
            <a:ext cx="5992367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865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Chave</a:t>
            </a:r>
            <a:r>
              <a:rPr spc="-55" dirty="0"/>
              <a:t> </a:t>
            </a:r>
            <a:r>
              <a:rPr spc="-10" dirty="0"/>
              <a:t>estrangeira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724027"/>
            <a:ext cx="85305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Font typeface="Verdana"/>
              <a:buChar char="•"/>
              <a:tabLst>
                <a:tab pos="29972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Ao atualizar o código de um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Departamento deve-se 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garantir que o valor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será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atualizado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também 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na 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coluna da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tabela</a:t>
            </a:r>
            <a:r>
              <a:rPr sz="2400" i="1" spc="1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Empregado.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28871" y="2260092"/>
            <a:ext cx="4604385" cy="1464945"/>
            <a:chOff x="3928871" y="2260092"/>
            <a:chExt cx="4604385" cy="1464945"/>
          </a:xfrm>
        </p:grpSpPr>
        <p:sp>
          <p:nvSpPr>
            <p:cNvPr id="5" name="object 5"/>
            <p:cNvSpPr/>
            <p:nvPr/>
          </p:nvSpPr>
          <p:spPr>
            <a:xfrm>
              <a:off x="5049011" y="2260092"/>
              <a:ext cx="3484245" cy="1313815"/>
            </a:xfrm>
            <a:custGeom>
              <a:avLst/>
              <a:gdLst/>
              <a:ahLst/>
              <a:cxnLst/>
              <a:rect l="l" t="t" r="r" b="b"/>
              <a:pathLst>
                <a:path w="3484245" h="1313814">
                  <a:moveTo>
                    <a:pt x="3483864" y="0"/>
                  </a:moveTo>
                  <a:lnTo>
                    <a:pt x="0" y="0"/>
                  </a:lnTo>
                  <a:lnTo>
                    <a:pt x="0" y="1313688"/>
                  </a:lnTo>
                  <a:lnTo>
                    <a:pt x="3483864" y="1313688"/>
                  </a:lnTo>
                  <a:lnTo>
                    <a:pt x="34838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28871" y="2587752"/>
              <a:ext cx="1261872" cy="11369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71162" y="2607564"/>
              <a:ext cx="947419" cy="821055"/>
            </a:xfrm>
            <a:custGeom>
              <a:avLst/>
              <a:gdLst/>
              <a:ahLst/>
              <a:cxnLst/>
              <a:rect l="l" t="t" r="r" b="b"/>
              <a:pathLst>
                <a:path w="947420" h="821054">
                  <a:moveTo>
                    <a:pt x="748830" y="701094"/>
                  </a:moveTo>
                  <a:lnTo>
                    <a:pt x="699262" y="758825"/>
                  </a:lnTo>
                  <a:lnTo>
                    <a:pt x="947038" y="821055"/>
                  </a:lnTo>
                  <a:lnTo>
                    <a:pt x="907092" y="725932"/>
                  </a:lnTo>
                  <a:lnTo>
                    <a:pt x="777748" y="725932"/>
                  </a:lnTo>
                  <a:lnTo>
                    <a:pt x="748830" y="701094"/>
                  </a:lnTo>
                  <a:close/>
                </a:path>
                <a:path w="947420" h="821054">
                  <a:moveTo>
                    <a:pt x="798463" y="643287"/>
                  </a:moveTo>
                  <a:lnTo>
                    <a:pt x="748830" y="701094"/>
                  </a:lnTo>
                  <a:lnTo>
                    <a:pt x="777748" y="725932"/>
                  </a:lnTo>
                  <a:lnTo>
                    <a:pt x="827404" y="668147"/>
                  </a:lnTo>
                  <a:lnTo>
                    <a:pt x="798463" y="643287"/>
                  </a:lnTo>
                  <a:close/>
                </a:path>
                <a:path w="947420" h="821054">
                  <a:moveTo>
                    <a:pt x="848106" y="585470"/>
                  </a:moveTo>
                  <a:lnTo>
                    <a:pt x="798463" y="643287"/>
                  </a:lnTo>
                  <a:lnTo>
                    <a:pt x="827404" y="668147"/>
                  </a:lnTo>
                  <a:lnTo>
                    <a:pt x="777748" y="725932"/>
                  </a:lnTo>
                  <a:lnTo>
                    <a:pt x="907092" y="725932"/>
                  </a:lnTo>
                  <a:lnTo>
                    <a:pt x="848106" y="585470"/>
                  </a:lnTo>
                  <a:close/>
                </a:path>
                <a:path w="947420" h="821054">
                  <a:moveTo>
                    <a:pt x="49529" y="0"/>
                  </a:moveTo>
                  <a:lnTo>
                    <a:pt x="0" y="57912"/>
                  </a:lnTo>
                  <a:lnTo>
                    <a:pt x="748830" y="701094"/>
                  </a:lnTo>
                  <a:lnTo>
                    <a:pt x="798463" y="643287"/>
                  </a:lnTo>
                  <a:lnTo>
                    <a:pt x="4952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94715" y="1915667"/>
            <a:ext cx="4537075" cy="708660"/>
          </a:xfrm>
          <a:prstGeom prst="rect">
            <a:avLst/>
          </a:prstGeom>
          <a:solidFill>
            <a:srgbClr val="FFFFFF"/>
          </a:solidFill>
          <a:ln w="57911">
            <a:solidFill>
              <a:srgbClr val="FF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770380" marR="328295" indent="-1434465">
              <a:lnSpc>
                <a:spcPct val="100000"/>
              </a:lnSpc>
              <a:spcBef>
                <a:spcPts val="320"/>
              </a:spcBef>
            </a:pPr>
            <a:r>
              <a:rPr sz="2000" spc="-5" dirty="0">
                <a:latin typeface="Century Gothic"/>
                <a:cs typeface="Century Gothic"/>
              </a:rPr>
              <a:t>CodigoDepto </a:t>
            </a:r>
            <a:r>
              <a:rPr sz="2000" dirty="0">
                <a:latin typeface="Century Gothic"/>
                <a:cs typeface="Century Gothic"/>
              </a:rPr>
              <a:t>D3 </a:t>
            </a:r>
            <a:r>
              <a:rPr sz="2000" spc="-5" dirty="0">
                <a:latin typeface="Century Gothic"/>
                <a:cs typeface="Century Gothic"/>
              </a:rPr>
              <a:t>foi atualizado  para</a:t>
            </a:r>
            <a:r>
              <a:rPr sz="2000" spc="-3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D4</a:t>
            </a:r>
            <a:endParaRPr sz="2000">
              <a:latin typeface="Century Gothic"/>
              <a:cs typeface="Century Goth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35636" y="1915667"/>
            <a:ext cx="8468995" cy="4257040"/>
            <a:chOff x="135636" y="1915667"/>
            <a:chExt cx="8468995" cy="4257040"/>
          </a:xfrm>
        </p:grpSpPr>
        <p:sp>
          <p:nvSpPr>
            <p:cNvPr id="10" name="object 10"/>
            <p:cNvSpPr/>
            <p:nvPr/>
          </p:nvSpPr>
          <p:spPr>
            <a:xfrm>
              <a:off x="5003291" y="1915667"/>
              <a:ext cx="3601212" cy="17586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5636" y="3813047"/>
              <a:ext cx="5614416" cy="17145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7358" y="3854957"/>
              <a:ext cx="5491480" cy="1591310"/>
            </a:xfrm>
            <a:custGeom>
              <a:avLst/>
              <a:gdLst/>
              <a:ahLst/>
              <a:cxnLst/>
              <a:rect l="l" t="t" r="r" b="b"/>
              <a:pathLst>
                <a:path w="5491480" h="1591310">
                  <a:moveTo>
                    <a:pt x="5490972" y="0"/>
                  </a:moveTo>
                  <a:lnTo>
                    <a:pt x="0" y="0"/>
                  </a:lnTo>
                  <a:lnTo>
                    <a:pt x="0" y="1591056"/>
                  </a:lnTo>
                  <a:lnTo>
                    <a:pt x="5490972" y="1591056"/>
                  </a:lnTo>
                  <a:lnTo>
                    <a:pt x="54909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7358" y="3854957"/>
              <a:ext cx="5491480" cy="1591310"/>
            </a:xfrm>
            <a:custGeom>
              <a:avLst/>
              <a:gdLst/>
              <a:ahLst/>
              <a:cxnLst/>
              <a:rect l="l" t="t" r="r" b="b"/>
              <a:pathLst>
                <a:path w="5491480" h="1591310">
                  <a:moveTo>
                    <a:pt x="0" y="1591056"/>
                  </a:moveTo>
                  <a:lnTo>
                    <a:pt x="5490972" y="1591056"/>
                  </a:lnTo>
                  <a:lnTo>
                    <a:pt x="5490972" y="0"/>
                  </a:lnTo>
                  <a:lnTo>
                    <a:pt x="0" y="0"/>
                  </a:lnTo>
                  <a:lnTo>
                    <a:pt x="0" y="1591056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61588" y="5402579"/>
              <a:ext cx="662939" cy="76961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04006" y="5422646"/>
              <a:ext cx="348615" cy="454659"/>
            </a:xfrm>
            <a:custGeom>
              <a:avLst/>
              <a:gdLst/>
              <a:ahLst/>
              <a:cxnLst/>
              <a:rect l="l" t="t" r="r" b="b"/>
              <a:pathLst>
                <a:path w="348614" h="454660">
                  <a:moveTo>
                    <a:pt x="182152" y="292812"/>
                  </a:moveTo>
                  <a:lnTo>
                    <a:pt x="120777" y="337946"/>
                  </a:lnTo>
                  <a:lnTo>
                    <a:pt x="348234" y="454405"/>
                  </a:lnTo>
                  <a:lnTo>
                    <a:pt x="325725" y="323494"/>
                  </a:lnTo>
                  <a:lnTo>
                    <a:pt x="204724" y="323494"/>
                  </a:lnTo>
                  <a:lnTo>
                    <a:pt x="182152" y="292812"/>
                  </a:lnTo>
                  <a:close/>
                </a:path>
                <a:path w="348614" h="454660">
                  <a:moveTo>
                    <a:pt x="243519" y="247684"/>
                  </a:moveTo>
                  <a:lnTo>
                    <a:pt x="182152" y="292812"/>
                  </a:lnTo>
                  <a:lnTo>
                    <a:pt x="204724" y="323494"/>
                  </a:lnTo>
                  <a:lnTo>
                    <a:pt x="266065" y="278358"/>
                  </a:lnTo>
                  <a:lnTo>
                    <a:pt x="243519" y="247684"/>
                  </a:lnTo>
                  <a:close/>
                </a:path>
                <a:path w="348614" h="454660">
                  <a:moveTo>
                    <a:pt x="304927" y="202526"/>
                  </a:moveTo>
                  <a:lnTo>
                    <a:pt x="243519" y="247684"/>
                  </a:lnTo>
                  <a:lnTo>
                    <a:pt x="266065" y="278358"/>
                  </a:lnTo>
                  <a:lnTo>
                    <a:pt x="204724" y="323494"/>
                  </a:lnTo>
                  <a:lnTo>
                    <a:pt x="325725" y="323494"/>
                  </a:lnTo>
                  <a:lnTo>
                    <a:pt x="304927" y="202526"/>
                  </a:lnTo>
                  <a:close/>
                </a:path>
                <a:path w="348614" h="454660">
                  <a:moveTo>
                    <a:pt x="61468" y="0"/>
                  </a:moveTo>
                  <a:lnTo>
                    <a:pt x="0" y="45211"/>
                  </a:lnTo>
                  <a:lnTo>
                    <a:pt x="182152" y="292812"/>
                  </a:lnTo>
                  <a:lnTo>
                    <a:pt x="243519" y="247684"/>
                  </a:lnTo>
                  <a:lnTo>
                    <a:pt x="61468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8204" y="5920740"/>
            <a:ext cx="8891270" cy="708660"/>
          </a:xfrm>
          <a:prstGeom prst="rect">
            <a:avLst/>
          </a:prstGeom>
          <a:solidFill>
            <a:srgbClr val="FFFFFF"/>
          </a:solidFill>
          <a:ln w="57911">
            <a:solidFill>
              <a:srgbClr val="00AF5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2903855" marR="230504" indent="-2669540">
              <a:lnSpc>
                <a:spcPct val="100000"/>
              </a:lnSpc>
              <a:spcBef>
                <a:spcPts val="330"/>
              </a:spcBef>
            </a:pPr>
            <a:r>
              <a:rPr sz="2000" dirty="0">
                <a:latin typeface="Century Gothic"/>
                <a:cs typeface="Century Gothic"/>
              </a:rPr>
              <a:t>Deve-se garantir que a coluna </a:t>
            </a:r>
            <a:r>
              <a:rPr sz="2000" spc="-5" dirty="0">
                <a:latin typeface="Century Gothic"/>
                <a:cs typeface="Century Gothic"/>
              </a:rPr>
              <a:t>CodigoDepto </a:t>
            </a:r>
            <a:r>
              <a:rPr sz="2000" dirty="0">
                <a:latin typeface="Century Gothic"/>
                <a:cs typeface="Century Gothic"/>
              </a:rPr>
              <a:t>da tabela</a:t>
            </a:r>
            <a:r>
              <a:rPr sz="2000" spc="-19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Empregado  </a:t>
            </a:r>
            <a:r>
              <a:rPr sz="2000" dirty="0">
                <a:latin typeface="Century Gothic"/>
                <a:cs typeface="Century Gothic"/>
              </a:rPr>
              <a:t>também seja</a:t>
            </a:r>
            <a:r>
              <a:rPr sz="2000" spc="-7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atualizado.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6595" y="3500628"/>
            <a:ext cx="5562600" cy="19690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9198" y="0"/>
            <a:ext cx="5992367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865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Chave</a:t>
            </a:r>
            <a:r>
              <a:rPr spc="-55" dirty="0"/>
              <a:t> </a:t>
            </a:r>
            <a:r>
              <a:rPr spc="-10" dirty="0"/>
              <a:t>estrangeira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724027"/>
            <a:ext cx="1551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Verdana"/>
              <a:buChar char="•"/>
              <a:tabLst>
                <a:tab pos="354965" algn="l"/>
                <a:tab pos="35560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Quando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6645" y="724027"/>
            <a:ext cx="5175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3255" algn="l"/>
                <a:tab pos="2228850" algn="l"/>
                <a:tab pos="2860040" algn="l"/>
                <a:tab pos="3790950" algn="l"/>
                <a:tab pos="478790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da	ex</a:t>
            </a:r>
            <a:r>
              <a:rPr sz="2400" i="1" spc="-10" dirty="0">
                <a:solidFill>
                  <a:srgbClr val="5F5F5F"/>
                </a:solidFill>
                <a:latin typeface="Verdana"/>
                <a:cs typeface="Verdana"/>
              </a:rPr>
              <a:t>c</a:t>
            </a:r>
            <a:r>
              <a:rPr sz="2400" i="1" spc="10" dirty="0">
                <a:solidFill>
                  <a:srgbClr val="5F5F5F"/>
                </a:solidFill>
                <a:latin typeface="Verdana"/>
                <a:cs typeface="Verdana"/>
              </a:rPr>
              <a:t>lu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são	de	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um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	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li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400" i="1" spc="10" dirty="0">
                <a:solidFill>
                  <a:srgbClr val="5F5F5F"/>
                </a:solidFill>
                <a:latin typeface="Verdana"/>
                <a:cs typeface="Verdana"/>
              </a:rPr>
              <a:t>h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	da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73290" y="724027"/>
            <a:ext cx="17932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3485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bel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	que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1640" y="1089786"/>
            <a:ext cx="65474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30020" algn="l"/>
                <a:tab pos="1891664" algn="l"/>
                <a:tab pos="3067050" algn="l"/>
                <a:tab pos="462915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c</a:t>
            </a:r>
            <a:r>
              <a:rPr sz="2400" i="1" spc="-10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ém	a	chave	</a:t>
            </a:r>
            <a:r>
              <a:rPr sz="2400" i="1" spc="10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rimár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i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	refe</a:t>
            </a:r>
            <a:r>
              <a:rPr sz="2400" i="1" spc="-10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ncia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22997" y="1089786"/>
            <a:ext cx="1842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1544" algn="l"/>
              </a:tabLst>
            </a:pPr>
            <a:r>
              <a:rPr sz="2400" i="1" spc="10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ela	cha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v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estrangeira:</a:t>
            </a:r>
          </a:p>
          <a:p>
            <a:pPr marL="413384" marR="5080" indent="-287020" algn="just">
              <a:lnSpc>
                <a:spcPct val="100000"/>
              </a:lnSpc>
              <a:spcBef>
                <a:spcPts val="2595"/>
              </a:spcBef>
              <a:buFont typeface="Verdana"/>
              <a:buChar char="•"/>
              <a:tabLst>
                <a:tab pos="414020" algn="l"/>
              </a:tabLst>
            </a:pPr>
            <a:r>
              <a:rPr dirty="0"/>
              <a:t>Deve </a:t>
            </a:r>
            <a:r>
              <a:rPr spc="-5" dirty="0"/>
              <a:t>ser garantido </a:t>
            </a:r>
            <a:r>
              <a:rPr dirty="0"/>
              <a:t>que na coluna chave </a:t>
            </a:r>
            <a:r>
              <a:rPr spc="-5" dirty="0"/>
              <a:t>estrangeira  </a:t>
            </a:r>
            <a:r>
              <a:rPr i="1" dirty="0"/>
              <a:t>não apareça o </a:t>
            </a:r>
            <a:r>
              <a:rPr i="1" spc="-5" dirty="0"/>
              <a:t>valor </a:t>
            </a:r>
            <a:r>
              <a:rPr i="1" dirty="0"/>
              <a:t>da chave primária que está  sendo excluída.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3425952" y="3717035"/>
            <a:ext cx="5501640" cy="2044064"/>
            <a:chOff x="3425952" y="3717035"/>
            <a:chExt cx="5501640" cy="2044064"/>
          </a:xfrm>
        </p:grpSpPr>
        <p:sp>
          <p:nvSpPr>
            <p:cNvPr id="10" name="object 10"/>
            <p:cNvSpPr/>
            <p:nvPr/>
          </p:nvSpPr>
          <p:spPr>
            <a:xfrm>
              <a:off x="3425952" y="4099559"/>
              <a:ext cx="1260348" cy="11369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68116" y="4119498"/>
              <a:ext cx="946150" cy="821055"/>
            </a:xfrm>
            <a:custGeom>
              <a:avLst/>
              <a:gdLst/>
              <a:ahLst/>
              <a:cxnLst/>
              <a:rect l="l" t="t" r="r" b="b"/>
              <a:pathLst>
                <a:path w="946150" h="821054">
                  <a:moveTo>
                    <a:pt x="747479" y="700835"/>
                  </a:moveTo>
                  <a:lnTo>
                    <a:pt x="697864" y="758570"/>
                  </a:lnTo>
                  <a:lnTo>
                    <a:pt x="945642" y="820927"/>
                  </a:lnTo>
                  <a:lnTo>
                    <a:pt x="905715" y="725677"/>
                  </a:lnTo>
                  <a:lnTo>
                    <a:pt x="776351" y="725677"/>
                  </a:lnTo>
                  <a:lnTo>
                    <a:pt x="747479" y="700835"/>
                  </a:lnTo>
                  <a:close/>
                </a:path>
                <a:path w="946150" h="821054">
                  <a:moveTo>
                    <a:pt x="797188" y="642990"/>
                  </a:moveTo>
                  <a:lnTo>
                    <a:pt x="747479" y="700835"/>
                  </a:lnTo>
                  <a:lnTo>
                    <a:pt x="776351" y="725677"/>
                  </a:lnTo>
                  <a:lnTo>
                    <a:pt x="826135" y="667893"/>
                  </a:lnTo>
                  <a:lnTo>
                    <a:pt x="797188" y="642990"/>
                  </a:lnTo>
                  <a:close/>
                </a:path>
                <a:path w="946150" h="821054">
                  <a:moveTo>
                    <a:pt x="846836" y="585215"/>
                  </a:moveTo>
                  <a:lnTo>
                    <a:pt x="797188" y="642990"/>
                  </a:lnTo>
                  <a:lnTo>
                    <a:pt x="826135" y="667893"/>
                  </a:lnTo>
                  <a:lnTo>
                    <a:pt x="776351" y="725677"/>
                  </a:lnTo>
                  <a:lnTo>
                    <a:pt x="905715" y="725677"/>
                  </a:lnTo>
                  <a:lnTo>
                    <a:pt x="846836" y="585215"/>
                  </a:lnTo>
                  <a:close/>
                </a:path>
                <a:path w="946150" h="821054">
                  <a:moveTo>
                    <a:pt x="49784" y="0"/>
                  </a:moveTo>
                  <a:lnTo>
                    <a:pt x="0" y="57657"/>
                  </a:lnTo>
                  <a:lnTo>
                    <a:pt x="747479" y="700835"/>
                  </a:lnTo>
                  <a:lnTo>
                    <a:pt x="797188" y="642990"/>
                  </a:lnTo>
                  <a:lnTo>
                    <a:pt x="4978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83836" y="3717035"/>
              <a:ext cx="4143756" cy="20436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2107" y="3717035"/>
            <a:ext cx="4537075" cy="460375"/>
          </a:xfrm>
          <a:prstGeom prst="rect">
            <a:avLst/>
          </a:prstGeom>
          <a:solidFill>
            <a:srgbClr val="FFFFFF"/>
          </a:solidFill>
          <a:ln w="57911">
            <a:solidFill>
              <a:srgbClr val="FF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15"/>
              </a:spcBef>
            </a:pPr>
            <a:r>
              <a:rPr sz="2400" dirty="0">
                <a:latin typeface="Century Gothic"/>
                <a:cs typeface="Century Gothic"/>
              </a:rPr>
              <a:t>CodigoDepto </a:t>
            </a:r>
            <a:r>
              <a:rPr sz="2400" spc="-5" dirty="0">
                <a:latin typeface="Century Gothic"/>
                <a:cs typeface="Century Gothic"/>
              </a:rPr>
              <a:t>D2 </a:t>
            </a:r>
            <a:r>
              <a:rPr sz="2400" dirty="0">
                <a:latin typeface="Century Gothic"/>
                <a:cs typeface="Century Gothic"/>
              </a:rPr>
              <a:t>foi</a:t>
            </a:r>
            <a:r>
              <a:rPr sz="2400" spc="-100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excluído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680203" y="5084064"/>
            <a:ext cx="4464050" cy="0"/>
          </a:xfrm>
          <a:custGeom>
            <a:avLst/>
            <a:gdLst/>
            <a:ahLst/>
            <a:cxnLst/>
            <a:rect l="l" t="t" r="r" b="b"/>
            <a:pathLst>
              <a:path w="4464050">
                <a:moveTo>
                  <a:pt x="0" y="0"/>
                </a:moveTo>
                <a:lnTo>
                  <a:pt x="4464050" y="0"/>
                </a:lnTo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0"/>
            <a:ext cx="700278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12085" algn="l"/>
              </a:tabLst>
            </a:pPr>
            <a:r>
              <a:rPr sz="3800" spc="-5" dirty="0"/>
              <a:t>Composição	</a:t>
            </a:r>
            <a:r>
              <a:rPr sz="3800" dirty="0"/>
              <a:t>de um BD</a:t>
            </a:r>
            <a:r>
              <a:rPr sz="3800" spc="-95" dirty="0"/>
              <a:t> </a:t>
            </a:r>
            <a:r>
              <a:rPr sz="3800" spc="-5" dirty="0"/>
              <a:t>relacional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5250" cy="3781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 banco de dados relacional é composto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por  tabelas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ou</a:t>
            </a:r>
            <a:r>
              <a:rPr sz="2800" i="1" spc="4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relações.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F5F5F"/>
              </a:buClr>
              <a:buFont typeface="Verdana"/>
              <a:buChar char="•"/>
            </a:pPr>
            <a:endParaRPr sz="3850">
              <a:latin typeface="Verdana"/>
              <a:cs typeface="Verdana"/>
            </a:endParaRPr>
          </a:p>
          <a:p>
            <a:pPr marL="355600" marR="6350" indent="-342900">
              <a:lnSpc>
                <a:spcPct val="100000"/>
              </a:lnSpc>
              <a:buFont typeface="Verdana"/>
              <a:buChar char="•"/>
              <a:tabLst>
                <a:tab pos="355600" algn="l"/>
                <a:tab pos="1923414" algn="l"/>
                <a:tab pos="2353310" algn="l"/>
                <a:tab pos="4791075" algn="l"/>
                <a:tab pos="5838190" algn="l"/>
                <a:tab pos="7536180" algn="l"/>
                <a:tab pos="8179434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Tabel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–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ter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inol</a:t>
            </a:r>
            <a:r>
              <a:rPr sz="2800" i="1" spc="-20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gia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mai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ili</a:t>
            </a:r>
            <a:r>
              <a:rPr sz="2800" i="1" spc="-20" dirty="0">
                <a:solidFill>
                  <a:srgbClr val="5F5F5F"/>
                </a:solidFill>
                <a:latin typeface="Verdana"/>
                <a:cs typeface="Verdana"/>
              </a:rPr>
              <a:t>z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n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á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rea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comercial;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F5F5F"/>
              </a:buClr>
              <a:buFont typeface="Verdana"/>
              <a:buChar char="•"/>
            </a:pPr>
            <a:endParaRPr sz="385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Relações – terminologia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mais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utilizada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na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área  acadêmica e</a:t>
            </a:r>
            <a:r>
              <a:rPr sz="2800" i="1" spc="4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livros.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69756" y="6661201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822" y="-18691"/>
            <a:ext cx="5992367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865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Chave</a:t>
            </a:r>
            <a:r>
              <a:rPr spc="-55" dirty="0"/>
              <a:t> </a:t>
            </a:r>
            <a:r>
              <a:rPr spc="-10" dirty="0"/>
              <a:t>estrangeira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724027"/>
            <a:ext cx="85312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Font typeface="Verdana"/>
              <a:buChar char="•"/>
              <a:tabLst>
                <a:tab pos="29972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Ao excluir um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Departamento deve-se garantir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que o  valor excluído não na coluna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CodigoDepto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da tabela 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Empregado.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5636" y="1915667"/>
            <a:ext cx="8468995" cy="4257040"/>
            <a:chOff x="135636" y="1915667"/>
            <a:chExt cx="8468995" cy="4257040"/>
          </a:xfrm>
        </p:grpSpPr>
        <p:sp>
          <p:nvSpPr>
            <p:cNvPr id="5" name="object 5"/>
            <p:cNvSpPr/>
            <p:nvPr/>
          </p:nvSpPr>
          <p:spPr>
            <a:xfrm>
              <a:off x="5049012" y="2260091"/>
              <a:ext cx="3484245" cy="1313815"/>
            </a:xfrm>
            <a:custGeom>
              <a:avLst/>
              <a:gdLst/>
              <a:ahLst/>
              <a:cxnLst/>
              <a:rect l="l" t="t" r="r" b="b"/>
              <a:pathLst>
                <a:path w="3484245" h="1313814">
                  <a:moveTo>
                    <a:pt x="3483864" y="909828"/>
                  </a:moveTo>
                  <a:lnTo>
                    <a:pt x="0" y="909828"/>
                  </a:lnTo>
                  <a:lnTo>
                    <a:pt x="0" y="1313688"/>
                  </a:lnTo>
                  <a:lnTo>
                    <a:pt x="3483864" y="1313688"/>
                  </a:lnTo>
                  <a:lnTo>
                    <a:pt x="3483864" y="909828"/>
                  </a:lnTo>
                  <a:close/>
                </a:path>
                <a:path w="3484245" h="1313814">
                  <a:moveTo>
                    <a:pt x="3483864" y="0"/>
                  </a:moveTo>
                  <a:lnTo>
                    <a:pt x="0" y="0"/>
                  </a:lnTo>
                  <a:lnTo>
                    <a:pt x="0" y="851916"/>
                  </a:lnTo>
                  <a:lnTo>
                    <a:pt x="3483864" y="851916"/>
                  </a:lnTo>
                  <a:lnTo>
                    <a:pt x="34838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02024" y="2372867"/>
              <a:ext cx="1260348" cy="11369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44188" y="2392806"/>
              <a:ext cx="946150" cy="821055"/>
            </a:xfrm>
            <a:custGeom>
              <a:avLst/>
              <a:gdLst/>
              <a:ahLst/>
              <a:cxnLst/>
              <a:rect l="l" t="t" r="r" b="b"/>
              <a:pathLst>
                <a:path w="946150" h="821055">
                  <a:moveTo>
                    <a:pt x="747479" y="700835"/>
                  </a:moveTo>
                  <a:lnTo>
                    <a:pt x="697864" y="758570"/>
                  </a:lnTo>
                  <a:lnTo>
                    <a:pt x="945641" y="820927"/>
                  </a:lnTo>
                  <a:lnTo>
                    <a:pt x="905715" y="725677"/>
                  </a:lnTo>
                  <a:lnTo>
                    <a:pt x="776351" y="725677"/>
                  </a:lnTo>
                  <a:lnTo>
                    <a:pt x="747479" y="700835"/>
                  </a:lnTo>
                  <a:close/>
                </a:path>
                <a:path w="946150" h="821055">
                  <a:moveTo>
                    <a:pt x="797188" y="642990"/>
                  </a:moveTo>
                  <a:lnTo>
                    <a:pt x="747479" y="700835"/>
                  </a:lnTo>
                  <a:lnTo>
                    <a:pt x="776351" y="725677"/>
                  </a:lnTo>
                  <a:lnTo>
                    <a:pt x="826135" y="667892"/>
                  </a:lnTo>
                  <a:lnTo>
                    <a:pt x="797188" y="642990"/>
                  </a:lnTo>
                  <a:close/>
                </a:path>
                <a:path w="946150" h="821055">
                  <a:moveTo>
                    <a:pt x="846836" y="585215"/>
                  </a:moveTo>
                  <a:lnTo>
                    <a:pt x="797188" y="642990"/>
                  </a:lnTo>
                  <a:lnTo>
                    <a:pt x="826135" y="667892"/>
                  </a:lnTo>
                  <a:lnTo>
                    <a:pt x="776351" y="725677"/>
                  </a:lnTo>
                  <a:lnTo>
                    <a:pt x="905715" y="725677"/>
                  </a:lnTo>
                  <a:lnTo>
                    <a:pt x="846836" y="585215"/>
                  </a:lnTo>
                  <a:close/>
                </a:path>
                <a:path w="946150" h="821055">
                  <a:moveTo>
                    <a:pt x="49784" y="0"/>
                  </a:moveTo>
                  <a:lnTo>
                    <a:pt x="0" y="57657"/>
                  </a:lnTo>
                  <a:lnTo>
                    <a:pt x="747479" y="700835"/>
                  </a:lnTo>
                  <a:lnTo>
                    <a:pt x="797188" y="642990"/>
                  </a:lnTo>
                  <a:lnTo>
                    <a:pt x="4978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03291" y="1915667"/>
              <a:ext cx="3601212" cy="17586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5636" y="3814572"/>
              <a:ext cx="6659880" cy="16413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7358" y="3856482"/>
              <a:ext cx="6536690" cy="1518285"/>
            </a:xfrm>
            <a:custGeom>
              <a:avLst/>
              <a:gdLst/>
              <a:ahLst/>
              <a:cxnLst/>
              <a:rect l="l" t="t" r="r" b="b"/>
              <a:pathLst>
                <a:path w="6536690" h="1518285">
                  <a:moveTo>
                    <a:pt x="6536435" y="0"/>
                  </a:moveTo>
                  <a:lnTo>
                    <a:pt x="0" y="0"/>
                  </a:lnTo>
                  <a:lnTo>
                    <a:pt x="0" y="1517903"/>
                  </a:lnTo>
                  <a:lnTo>
                    <a:pt x="6536435" y="1517903"/>
                  </a:lnTo>
                  <a:lnTo>
                    <a:pt x="65364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7358" y="3856482"/>
              <a:ext cx="6536690" cy="1518285"/>
            </a:xfrm>
            <a:custGeom>
              <a:avLst/>
              <a:gdLst/>
              <a:ahLst/>
              <a:cxnLst/>
              <a:rect l="l" t="t" r="r" b="b"/>
              <a:pathLst>
                <a:path w="6536690" h="1518285">
                  <a:moveTo>
                    <a:pt x="0" y="1517903"/>
                  </a:moveTo>
                  <a:lnTo>
                    <a:pt x="6536435" y="1517903"/>
                  </a:lnTo>
                  <a:lnTo>
                    <a:pt x="6536435" y="0"/>
                  </a:lnTo>
                  <a:lnTo>
                    <a:pt x="0" y="0"/>
                  </a:lnTo>
                  <a:lnTo>
                    <a:pt x="0" y="1517903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61588" y="5402579"/>
              <a:ext cx="662939" cy="76961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04006" y="5422646"/>
              <a:ext cx="348615" cy="454659"/>
            </a:xfrm>
            <a:custGeom>
              <a:avLst/>
              <a:gdLst/>
              <a:ahLst/>
              <a:cxnLst/>
              <a:rect l="l" t="t" r="r" b="b"/>
              <a:pathLst>
                <a:path w="348614" h="454660">
                  <a:moveTo>
                    <a:pt x="182152" y="292812"/>
                  </a:moveTo>
                  <a:lnTo>
                    <a:pt x="120777" y="337946"/>
                  </a:lnTo>
                  <a:lnTo>
                    <a:pt x="348234" y="454405"/>
                  </a:lnTo>
                  <a:lnTo>
                    <a:pt x="325725" y="323494"/>
                  </a:lnTo>
                  <a:lnTo>
                    <a:pt x="204724" y="323494"/>
                  </a:lnTo>
                  <a:lnTo>
                    <a:pt x="182152" y="292812"/>
                  </a:lnTo>
                  <a:close/>
                </a:path>
                <a:path w="348614" h="454660">
                  <a:moveTo>
                    <a:pt x="243519" y="247684"/>
                  </a:moveTo>
                  <a:lnTo>
                    <a:pt x="182152" y="292812"/>
                  </a:lnTo>
                  <a:lnTo>
                    <a:pt x="204724" y="323494"/>
                  </a:lnTo>
                  <a:lnTo>
                    <a:pt x="266065" y="278358"/>
                  </a:lnTo>
                  <a:lnTo>
                    <a:pt x="243519" y="247684"/>
                  </a:lnTo>
                  <a:close/>
                </a:path>
                <a:path w="348614" h="454660">
                  <a:moveTo>
                    <a:pt x="304927" y="202526"/>
                  </a:moveTo>
                  <a:lnTo>
                    <a:pt x="243519" y="247684"/>
                  </a:lnTo>
                  <a:lnTo>
                    <a:pt x="266065" y="278358"/>
                  </a:lnTo>
                  <a:lnTo>
                    <a:pt x="204724" y="323494"/>
                  </a:lnTo>
                  <a:lnTo>
                    <a:pt x="325725" y="323494"/>
                  </a:lnTo>
                  <a:lnTo>
                    <a:pt x="304927" y="202526"/>
                  </a:lnTo>
                  <a:close/>
                </a:path>
                <a:path w="348614" h="454660">
                  <a:moveTo>
                    <a:pt x="61468" y="0"/>
                  </a:moveTo>
                  <a:lnTo>
                    <a:pt x="0" y="45211"/>
                  </a:lnTo>
                  <a:lnTo>
                    <a:pt x="182152" y="292812"/>
                  </a:lnTo>
                  <a:lnTo>
                    <a:pt x="243519" y="247684"/>
                  </a:lnTo>
                  <a:lnTo>
                    <a:pt x="61468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94715" y="1915667"/>
            <a:ext cx="4537075" cy="401320"/>
          </a:xfrm>
          <a:prstGeom prst="rect">
            <a:avLst/>
          </a:prstGeom>
          <a:solidFill>
            <a:srgbClr val="FFFFFF"/>
          </a:solidFill>
          <a:ln w="57911">
            <a:solidFill>
              <a:srgbClr val="FF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465455">
              <a:lnSpc>
                <a:spcPct val="100000"/>
              </a:lnSpc>
              <a:spcBef>
                <a:spcPts val="320"/>
              </a:spcBef>
            </a:pPr>
            <a:r>
              <a:rPr sz="2000" spc="-5" dirty="0">
                <a:latin typeface="Century Gothic"/>
                <a:cs typeface="Century Gothic"/>
              </a:rPr>
              <a:t>CodigoDepto </a:t>
            </a:r>
            <a:r>
              <a:rPr sz="2000" dirty="0">
                <a:latin typeface="Century Gothic"/>
                <a:cs typeface="Century Gothic"/>
              </a:rPr>
              <a:t>D2 </a:t>
            </a:r>
            <a:r>
              <a:rPr sz="2000" spc="-5" dirty="0">
                <a:latin typeface="Century Gothic"/>
                <a:cs typeface="Century Gothic"/>
              </a:rPr>
              <a:t>foi</a:t>
            </a:r>
            <a:r>
              <a:rPr sz="2000" spc="-35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excluído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8204" y="5920740"/>
            <a:ext cx="8891270" cy="708660"/>
          </a:xfrm>
          <a:prstGeom prst="rect">
            <a:avLst/>
          </a:prstGeom>
          <a:solidFill>
            <a:srgbClr val="FFFFFF"/>
          </a:solidFill>
          <a:ln w="57911">
            <a:solidFill>
              <a:srgbClr val="00AF5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sz="2000" dirty="0">
                <a:latin typeface="Century Gothic"/>
                <a:cs typeface="Century Gothic"/>
              </a:rPr>
              <a:t>Deve-se </a:t>
            </a:r>
            <a:r>
              <a:rPr sz="2000" spc="-5" dirty="0">
                <a:latin typeface="Century Gothic"/>
                <a:cs typeface="Century Gothic"/>
              </a:rPr>
              <a:t>garantir </a:t>
            </a:r>
            <a:r>
              <a:rPr sz="2000" dirty="0">
                <a:latin typeface="Century Gothic"/>
                <a:cs typeface="Century Gothic"/>
              </a:rPr>
              <a:t>que o valor D2 não </a:t>
            </a:r>
            <a:r>
              <a:rPr sz="2000" spc="-5" dirty="0">
                <a:latin typeface="Century Gothic"/>
                <a:cs typeface="Century Gothic"/>
              </a:rPr>
              <a:t>apareça </a:t>
            </a:r>
            <a:r>
              <a:rPr sz="2000" dirty="0">
                <a:latin typeface="Century Gothic"/>
                <a:cs typeface="Century Gothic"/>
              </a:rPr>
              <a:t>na</a:t>
            </a:r>
            <a:r>
              <a:rPr sz="2000" spc="-190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coluna</a:t>
            </a:r>
            <a:endParaRPr sz="2000">
              <a:latin typeface="Century Gothic"/>
              <a:cs typeface="Century Gothic"/>
            </a:endParaRPr>
          </a:p>
          <a:p>
            <a:pPr marL="2540" algn="ctr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entury Gothic"/>
                <a:cs typeface="Century Gothic"/>
              </a:rPr>
              <a:t>CodigoDepto </a:t>
            </a:r>
            <a:r>
              <a:rPr sz="2000" dirty="0">
                <a:latin typeface="Century Gothic"/>
                <a:cs typeface="Century Gothic"/>
              </a:rPr>
              <a:t>da tabela</a:t>
            </a:r>
            <a:r>
              <a:rPr sz="2000" spc="-8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Empregado.</a:t>
            </a:r>
            <a:endParaRPr sz="2000">
              <a:latin typeface="Century Gothic"/>
              <a:cs typeface="Century Gothic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79831" y="3112007"/>
            <a:ext cx="8495665" cy="2333625"/>
            <a:chOff x="179831" y="3112007"/>
            <a:chExt cx="8495665" cy="2333625"/>
          </a:xfrm>
        </p:grpSpPr>
        <p:sp>
          <p:nvSpPr>
            <p:cNvPr id="17" name="object 17"/>
            <p:cNvSpPr/>
            <p:nvPr/>
          </p:nvSpPr>
          <p:spPr>
            <a:xfrm>
              <a:off x="5003291" y="3140963"/>
              <a:ext cx="3672204" cy="0"/>
            </a:xfrm>
            <a:custGeom>
              <a:avLst/>
              <a:gdLst/>
              <a:ahLst/>
              <a:cxnLst/>
              <a:rect l="l" t="t" r="r" b="b"/>
              <a:pathLst>
                <a:path w="3672204">
                  <a:moveTo>
                    <a:pt x="0" y="0"/>
                  </a:moveTo>
                  <a:lnTo>
                    <a:pt x="3671824" y="0"/>
                  </a:lnTo>
                </a:path>
              </a:pathLst>
            </a:custGeom>
            <a:ln w="579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9831" y="3500627"/>
              <a:ext cx="6643116" cy="19446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9162" y="0"/>
            <a:ext cx="39135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Chave</a:t>
            </a:r>
            <a:r>
              <a:rPr spc="-50" dirty="0"/>
              <a:t> </a:t>
            </a:r>
            <a:r>
              <a:rPr spc="-10" dirty="0"/>
              <a:t>alternativa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67383" y="3212592"/>
            <a:ext cx="6003290" cy="3308985"/>
            <a:chOff x="1167383" y="3212592"/>
            <a:chExt cx="6003290" cy="3308985"/>
          </a:xfrm>
        </p:grpSpPr>
        <p:sp>
          <p:nvSpPr>
            <p:cNvPr id="4" name="object 4"/>
            <p:cNvSpPr/>
            <p:nvPr/>
          </p:nvSpPr>
          <p:spPr>
            <a:xfrm>
              <a:off x="1167383" y="3212592"/>
              <a:ext cx="6003035" cy="26837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30451" y="5626608"/>
              <a:ext cx="1042416" cy="8945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72615" y="5876544"/>
              <a:ext cx="728345" cy="579755"/>
            </a:xfrm>
            <a:custGeom>
              <a:avLst/>
              <a:gdLst/>
              <a:ahLst/>
              <a:cxnLst/>
              <a:rect l="l" t="t" r="r" b="b"/>
              <a:pathLst>
                <a:path w="728344" h="579754">
                  <a:moveTo>
                    <a:pt x="524457" y="110447"/>
                  </a:moveTo>
                  <a:lnTo>
                    <a:pt x="0" y="519226"/>
                  </a:lnTo>
                  <a:lnTo>
                    <a:pt x="46736" y="579323"/>
                  </a:lnTo>
                  <a:lnTo>
                    <a:pt x="571287" y="170564"/>
                  </a:lnTo>
                  <a:lnTo>
                    <a:pt x="524457" y="110447"/>
                  </a:lnTo>
                  <a:close/>
                </a:path>
                <a:path w="728344" h="579754">
                  <a:moveTo>
                    <a:pt x="686667" y="87045"/>
                  </a:moveTo>
                  <a:lnTo>
                    <a:pt x="554482" y="87045"/>
                  </a:lnTo>
                  <a:lnTo>
                    <a:pt x="601345" y="147142"/>
                  </a:lnTo>
                  <a:lnTo>
                    <a:pt x="571287" y="170564"/>
                  </a:lnTo>
                  <a:lnTo>
                    <a:pt x="618109" y="230670"/>
                  </a:lnTo>
                  <a:lnTo>
                    <a:pt x="686667" y="87045"/>
                  </a:lnTo>
                  <a:close/>
                </a:path>
                <a:path w="728344" h="579754">
                  <a:moveTo>
                    <a:pt x="554482" y="87045"/>
                  </a:moveTo>
                  <a:lnTo>
                    <a:pt x="524457" y="110447"/>
                  </a:lnTo>
                  <a:lnTo>
                    <a:pt x="571287" y="170564"/>
                  </a:lnTo>
                  <a:lnTo>
                    <a:pt x="601345" y="147142"/>
                  </a:lnTo>
                  <a:lnTo>
                    <a:pt x="554482" y="87045"/>
                  </a:lnTo>
                  <a:close/>
                </a:path>
                <a:path w="728344" h="579754">
                  <a:moveTo>
                    <a:pt x="728217" y="0"/>
                  </a:moveTo>
                  <a:lnTo>
                    <a:pt x="477647" y="50355"/>
                  </a:lnTo>
                  <a:lnTo>
                    <a:pt x="524457" y="110447"/>
                  </a:lnTo>
                  <a:lnTo>
                    <a:pt x="554482" y="87045"/>
                  </a:lnTo>
                  <a:lnTo>
                    <a:pt x="686667" y="87045"/>
                  </a:lnTo>
                  <a:lnTo>
                    <a:pt x="72821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739" y="1012952"/>
            <a:ext cx="898652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Em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alguns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casos,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mais 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campo (coluna) 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ou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combinações de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campos (colunas)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podem  servir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para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identificar univocamente uma tupla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(linha) das</a:t>
            </a:r>
            <a:r>
              <a:rPr sz="2800" i="1" spc="5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demais.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432" y="6382510"/>
            <a:ext cx="4823460" cy="399415"/>
          </a:xfrm>
          <a:prstGeom prst="rect">
            <a:avLst/>
          </a:prstGeom>
          <a:solidFill>
            <a:srgbClr val="FFFFFF"/>
          </a:solidFill>
          <a:ln w="57911">
            <a:solidFill>
              <a:srgbClr val="FF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320"/>
              </a:spcBef>
            </a:pPr>
            <a:r>
              <a:rPr sz="2000" spc="-5" dirty="0">
                <a:latin typeface="Century Gothic"/>
                <a:cs typeface="Century Gothic"/>
              </a:rPr>
              <a:t>Identifica </a:t>
            </a:r>
            <a:r>
              <a:rPr sz="2000" dirty="0">
                <a:latin typeface="Century Gothic"/>
                <a:cs typeface="Century Gothic"/>
              </a:rPr>
              <a:t>univocamente cada</a:t>
            </a:r>
            <a:r>
              <a:rPr sz="2000" spc="-90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tupla</a:t>
            </a:r>
            <a:endParaRPr sz="2000">
              <a:latin typeface="Century Gothic"/>
              <a:cs typeface="Century Goth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41475" y="2880360"/>
            <a:ext cx="5980430" cy="2962910"/>
            <a:chOff x="1141475" y="2880360"/>
            <a:chExt cx="5980430" cy="2962910"/>
          </a:xfrm>
        </p:grpSpPr>
        <p:sp>
          <p:nvSpPr>
            <p:cNvPr id="10" name="object 10"/>
            <p:cNvSpPr/>
            <p:nvPr/>
          </p:nvSpPr>
          <p:spPr>
            <a:xfrm>
              <a:off x="1179575" y="3573780"/>
              <a:ext cx="2087880" cy="2231390"/>
            </a:xfrm>
            <a:custGeom>
              <a:avLst/>
              <a:gdLst/>
              <a:ahLst/>
              <a:cxnLst/>
              <a:rect l="l" t="t" r="r" b="b"/>
              <a:pathLst>
                <a:path w="2087879" h="2231390">
                  <a:moveTo>
                    <a:pt x="0" y="347980"/>
                  </a:moveTo>
                  <a:lnTo>
                    <a:pt x="3177" y="300768"/>
                  </a:lnTo>
                  <a:lnTo>
                    <a:pt x="12432" y="255484"/>
                  </a:lnTo>
                  <a:lnTo>
                    <a:pt x="27350" y="212544"/>
                  </a:lnTo>
                  <a:lnTo>
                    <a:pt x="47516" y="172362"/>
                  </a:lnTo>
                  <a:lnTo>
                    <a:pt x="72516" y="135353"/>
                  </a:lnTo>
                  <a:lnTo>
                    <a:pt x="101933" y="101933"/>
                  </a:lnTo>
                  <a:lnTo>
                    <a:pt x="135353" y="72516"/>
                  </a:lnTo>
                  <a:lnTo>
                    <a:pt x="172362" y="47516"/>
                  </a:lnTo>
                  <a:lnTo>
                    <a:pt x="212544" y="27350"/>
                  </a:lnTo>
                  <a:lnTo>
                    <a:pt x="255484" y="12432"/>
                  </a:lnTo>
                  <a:lnTo>
                    <a:pt x="300768" y="3177"/>
                  </a:lnTo>
                  <a:lnTo>
                    <a:pt x="347980" y="0"/>
                  </a:lnTo>
                  <a:lnTo>
                    <a:pt x="1739900" y="0"/>
                  </a:lnTo>
                  <a:lnTo>
                    <a:pt x="1787111" y="3177"/>
                  </a:lnTo>
                  <a:lnTo>
                    <a:pt x="1832395" y="12432"/>
                  </a:lnTo>
                  <a:lnTo>
                    <a:pt x="1875335" y="27350"/>
                  </a:lnTo>
                  <a:lnTo>
                    <a:pt x="1915517" y="47516"/>
                  </a:lnTo>
                  <a:lnTo>
                    <a:pt x="1952526" y="72516"/>
                  </a:lnTo>
                  <a:lnTo>
                    <a:pt x="1985946" y="101933"/>
                  </a:lnTo>
                  <a:lnTo>
                    <a:pt x="2015363" y="135353"/>
                  </a:lnTo>
                  <a:lnTo>
                    <a:pt x="2040363" y="172362"/>
                  </a:lnTo>
                  <a:lnTo>
                    <a:pt x="2060529" y="212544"/>
                  </a:lnTo>
                  <a:lnTo>
                    <a:pt x="2075447" y="255484"/>
                  </a:lnTo>
                  <a:lnTo>
                    <a:pt x="2084702" y="300768"/>
                  </a:lnTo>
                  <a:lnTo>
                    <a:pt x="2087879" y="347980"/>
                  </a:lnTo>
                  <a:lnTo>
                    <a:pt x="2087879" y="1883156"/>
                  </a:lnTo>
                  <a:lnTo>
                    <a:pt x="2084702" y="1930373"/>
                  </a:lnTo>
                  <a:lnTo>
                    <a:pt x="2075447" y="1975660"/>
                  </a:lnTo>
                  <a:lnTo>
                    <a:pt x="2060529" y="2018602"/>
                  </a:lnTo>
                  <a:lnTo>
                    <a:pt x="2040363" y="2058784"/>
                  </a:lnTo>
                  <a:lnTo>
                    <a:pt x="2015363" y="2095792"/>
                  </a:lnTo>
                  <a:lnTo>
                    <a:pt x="1985946" y="2129212"/>
                  </a:lnTo>
                  <a:lnTo>
                    <a:pt x="1952526" y="2158627"/>
                  </a:lnTo>
                  <a:lnTo>
                    <a:pt x="1915517" y="2183624"/>
                  </a:lnTo>
                  <a:lnTo>
                    <a:pt x="1875335" y="2203788"/>
                  </a:lnTo>
                  <a:lnTo>
                    <a:pt x="1832395" y="2218705"/>
                  </a:lnTo>
                  <a:lnTo>
                    <a:pt x="1787111" y="2227959"/>
                  </a:lnTo>
                  <a:lnTo>
                    <a:pt x="1739900" y="2231136"/>
                  </a:lnTo>
                  <a:lnTo>
                    <a:pt x="347980" y="2231136"/>
                  </a:lnTo>
                  <a:lnTo>
                    <a:pt x="300768" y="2227959"/>
                  </a:lnTo>
                  <a:lnTo>
                    <a:pt x="255484" y="2218705"/>
                  </a:lnTo>
                  <a:lnTo>
                    <a:pt x="212544" y="2203788"/>
                  </a:lnTo>
                  <a:lnTo>
                    <a:pt x="172362" y="2183624"/>
                  </a:lnTo>
                  <a:lnTo>
                    <a:pt x="135353" y="2158627"/>
                  </a:lnTo>
                  <a:lnTo>
                    <a:pt x="101933" y="2129212"/>
                  </a:lnTo>
                  <a:lnTo>
                    <a:pt x="72516" y="2095792"/>
                  </a:lnTo>
                  <a:lnTo>
                    <a:pt x="47516" y="2058784"/>
                  </a:lnTo>
                  <a:lnTo>
                    <a:pt x="27350" y="2018602"/>
                  </a:lnTo>
                  <a:lnTo>
                    <a:pt x="12432" y="1975660"/>
                  </a:lnTo>
                  <a:lnTo>
                    <a:pt x="3177" y="1930373"/>
                  </a:lnTo>
                  <a:lnTo>
                    <a:pt x="0" y="1883156"/>
                  </a:lnTo>
                  <a:lnTo>
                    <a:pt x="0" y="347980"/>
                  </a:lnTo>
                  <a:close/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07635" y="3573780"/>
              <a:ext cx="2376170" cy="2231390"/>
            </a:xfrm>
            <a:custGeom>
              <a:avLst/>
              <a:gdLst/>
              <a:ahLst/>
              <a:cxnLst/>
              <a:rect l="l" t="t" r="r" b="b"/>
              <a:pathLst>
                <a:path w="2376170" h="2231390">
                  <a:moveTo>
                    <a:pt x="0" y="371856"/>
                  </a:moveTo>
                  <a:lnTo>
                    <a:pt x="2897" y="325213"/>
                  </a:lnTo>
                  <a:lnTo>
                    <a:pt x="11357" y="280299"/>
                  </a:lnTo>
                  <a:lnTo>
                    <a:pt x="25031" y="237461"/>
                  </a:lnTo>
                  <a:lnTo>
                    <a:pt x="43571" y="197049"/>
                  </a:lnTo>
                  <a:lnTo>
                    <a:pt x="66627" y="159411"/>
                  </a:lnTo>
                  <a:lnTo>
                    <a:pt x="93851" y="124896"/>
                  </a:lnTo>
                  <a:lnTo>
                    <a:pt x="124896" y="93851"/>
                  </a:lnTo>
                  <a:lnTo>
                    <a:pt x="159411" y="66627"/>
                  </a:lnTo>
                  <a:lnTo>
                    <a:pt x="197049" y="43571"/>
                  </a:lnTo>
                  <a:lnTo>
                    <a:pt x="237461" y="25031"/>
                  </a:lnTo>
                  <a:lnTo>
                    <a:pt x="280299" y="11357"/>
                  </a:lnTo>
                  <a:lnTo>
                    <a:pt x="325213" y="2897"/>
                  </a:lnTo>
                  <a:lnTo>
                    <a:pt x="371855" y="0"/>
                  </a:lnTo>
                  <a:lnTo>
                    <a:pt x="2004060" y="0"/>
                  </a:lnTo>
                  <a:lnTo>
                    <a:pt x="2050702" y="2897"/>
                  </a:lnTo>
                  <a:lnTo>
                    <a:pt x="2095616" y="11357"/>
                  </a:lnTo>
                  <a:lnTo>
                    <a:pt x="2138454" y="25031"/>
                  </a:lnTo>
                  <a:lnTo>
                    <a:pt x="2178866" y="43571"/>
                  </a:lnTo>
                  <a:lnTo>
                    <a:pt x="2216504" y="66627"/>
                  </a:lnTo>
                  <a:lnTo>
                    <a:pt x="2251019" y="93851"/>
                  </a:lnTo>
                  <a:lnTo>
                    <a:pt x="2282064" y="124896"/>
                  </a:lnTo>
                  <a:lnTo>
                    <a:pt x="2309288" y="159411"/>
                  </a:lnTo>
                  <a:lnTo>
                    <a:pt x="2332344" y="197049"/>
                  </a:lnTo>
                  <a:lnTo>
                    <a:pt x="2350884" y="237461"/>
                  </a:lnTo>
                  <a:lnTo>
                    <a:pt x="2364558" y="280299"/>
                  </a:lnTo>
                  <a:lnTo>
                    <a:pt x="2373018" y="325213"/>
                  </a:lnTo>
                  <a:lnTo>
                    <a:pt x="2375916" y="371856"/>
                  </a:lnTo>
                  <a:lnTo>
                    <a:pt x="2375916" y="1859280"/>
                  </a:lnTo>
                  <a:lnTo>
                    <a:pt x="2373018" y="1905925"/>
                  </a:lnTo>
                  <a:lnTo>
                    <a:pt x="2364558" y="1950841"/>
                  </a:lnTo>
                  <a:lnTo>
                    <a:pt x="2350884" y="1993679"/>
                  </a:lnTo>
                  <a:lnTo>
                    <a:pt x="2332344" y="2034091"/>
                  </a:lnTo>
                  <a:lnTo>
                    <a:pt x="2309288" y="2071729"/>
                  </a:lnTo>
                  <a:lnTo>
                    <a:pt x="2282064" y="2106244"/>
                  </a:lnTo>
                  <a:lnTo>
                    <a:pt x="2251019" y="2137288"/>
                  </a:lnTo>
                  <a:lnTo>
                    <a:pt x="2216504" y="2164512"/>
                  </a:lnTo>
                  <a:lnTo>
                    <a:pt x="2178866" y="2187567"/>
                  </a:lnTo>
                  <a:lnTo>
                    <a:pt x="2138454" y="2206106"/>
                  </a:lnTo>
                  <a:lnTo>
                    <a:pt x="2095616" y="2219779"/>
                  </a:lnTo>
                  <a:lnTo>
                    <a:pt x="2050702" y="2228238"/>
                  </a:lnTo>
                  <a:lnTo>
                    <a:pt x="2004060" y="2231136"/>
                  </a:lnTo>
                  <a:lnTo>
                    <a:pt x="371855" y="2231136"/>
                  </a:lnTo>
                  <a:lnTo>
                    <a:pt x="325213" y="2228238"/>
                  </a:lnTo>
                  <a:lnTo>
                    <a:pt x="280299" y="2219779"/>
                  </a:lnTo>
                  <a:lnTo>
                    <a:pt x="237461" y="2206106"/>
                  </a:lnTo>
                  <a:lnTo>
                    <a:pt x="197049" y="2187567"/>
                  </a:lnTo>
                  <a:lnTo>
                    <a:pt x="159411" y="2164512"/>
                  </a:lnTo>
                  <a:lnTo>
                    <a:pt x="124896" y="2137288"/>
                  </a:lnTo>
                  <a:lnTo>
                    <a:pt x="93851" y="2106244"/>
                  </a:lnTo>
                  <a:lnTo>
                    <a:pt x="66627" y="2071729"/>
                  </a:lnTo>
                  <a:lnTo>
                    <a:pt x="43571" y="2034091"/>
                  </a:lnTo>
                  <a:lnTo>
                    <a:pt x="25031" y="1993679"/>
                  </a:lnTo>
                  <a:lnTo>
                    <a:pt x="11357" y="1950841"/>
                  </a:lnTo>
                  <a:lnTo>
                    <a:pt x="2897" y="1905925"/>
                  </a:lnTo>
                  <a:lnTo>
                    <a:pt x="0" y="1859280"/>
                  </a:lnTo>
                  <a:lnTo>
                    <a:pt x="0" y="371856"/>
                  </a:lnTo>
                  <a:close/>
                </a:path>
              </a:pathLst>
            </a:custGeom>
            <a:ln w="762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36463" y="2880360"/>
              <a:ext cx="847343" cy="9159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09260" y="2899537"/>
              <a:ext cx="532130" cy="601345"/>
            </a:xfrm>
            <a:custGeom>
              <a:avLst/>
              <a:gdLst/>
              <a:ahLst/>
              <a:cxnLst/>
              <a:rect l="l" t="t" r="r" b="b"/>
              <a:pathLst>
                <a:path w="532129" h="601345">
                  <a:moveTo>
                    <a:pt x="64262" y="353949"/>
                  </a:moveTo>
                  <a:lnTo>
                    <a:pt x="0" y="601217"/>
                  </a:lnTo>
                  <a:lnTo>
                    <a:pt x="236474" y="504316"/>
                  </a:lnTo>
                  <a:lnTo>
                    <a:pt x="211893" y="482853"/>
                  </a:lnTo>
                  <a:lnTo>
                    <a:pt x="154050" y="482853"/>
                  </a:lnTo>
                  <a:lnTo>
                    <a:pt x="96647" y="432688"/>
                  </a:lnTo>
                  <a:lnTo>
                    <a:pt x="121653" y="404060"/>
                  </a:lnTo>
                  <a:lnTo>
                    <a:pt x="64262" y="353949"/>
                  </a:lnTo>
                  <a:close/>
                </a:path>
                <a:path w="532129" h="601345">
                  <a:moveTo>
                    <a:pt x="121653" y="404060"/>
                  </a:moveTo>
                  <a:lnTo>
                    <a:pt x="96647" y="432688"/>
                  </a:lnTo>
                  <a:lnTo>
                    <a:pt x="154050" y="482853"/>
                  </a:lnTo>
                  <a:lnTo>
                    <a:pt x="179069" y="454194"/>
                  </a:lnTo>
                  <a:lnTo>
                    <a:pt x="121653" y="404060"/>
                  </a:lnTo>
                  <a:close/>
                </a:path>
                <a:path w="532129" h="601345">
                  <a:moveTo>
                    <a:pt x="179069" y="454194"/>
                  </a:moveTo>
                  <a:lnTo>
                    <a:pt x="154050" y="482853"/>
                  </a:lnTo>
                  <a:lnTo>
                    <a:pt x="211893" y="482853"/>
                  </a:lnTo>
                  <a:lnTo>
                    <a:pt x="179069" y="454194"/>
                  </a:lnTo>
                  <a:close/>
                </a:path>
                <a:path w="532129" h="601345">
                  <a:moveTo>
                    <a:pt x="474599" y="0"/>
                  </a:moveTo>
                  <a:lnTo>
                    <a:pt x="121653" y="404060"/>
                  </a:lnTo>
                  <a:lnTo>
                    <a:pt x="179069" y="454194"/>
                  </a:lnTo>
                  <a:lnTo>
                    <a:pt x="531876" y="50037"/>
                  </a:lnTo>
                  <a:lnTo>
                    <a:pt x="474599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067555" y="2636520"/>
            <a:ext cx="4825365" cy="401320"/>
          </a:xfrm>
          <a:prstGeom prst="rect">
            <a:avLst/>
          </a:prstGeom>
          <a:solidFill>
            <a:srgbClr val="FFFFFF"/>
          </a:solidFill>
          <a:ln w="57911">
            <a:solidFill>
              <a:srgbClr val="00AF5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320"/>
              </a:spcBef>
            </a:pPr>
            <a:r>
              <a:rPr sz="2000" dirty="0">
                <a:latin typeface="Century Gothic"/>
                <a:cs typeface="Century Gothic"/>
              </a:rPr>
              <a:t>Identifica univocamente cada</a:t>
            </a:r>
            <a:r>
              <a:rPr sz="2000" spc="-105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tupla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2769" y="12940"/>
            <a:ext cx="39135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Chave</a:t>
            </a:r>
            <a:r>
              <a:rPr spc="-50" dirty="0"/>
              <a:t> </a:t>
            </a:r>
            <a:r>
              <a:rPr spc="-10" dirty="0"/>
              <a:t>alternativa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36191" y="2708148"/>
            <a:ext cx="6003290" cy="3308985"/>
            <a:chOff x="1536191" y="2708148"/>
            <a:chExt cx="6003290" cy="3308985"/>
          </a:xfrm>
        </p:grpSpPr>
        <p:sp>
          <p:nvSpPr>
            <p:cNvPr id="4" name="object 4"/>
            <p:cNvSpPr/>
            <p:nvPr/>
          </p:nvSpPr>
          <p:spPr>
            <a:xfrm>
              <a:off x="1536191" y="2708148"/>
              <a:ext cx="6003035" cy="26852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97735" y="5123688"/>
              <a:ext cx="1043939" cy="8930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39900" y="5373624"/>
              <a:ext cx="730250" cy="577850"/>
            </a:xfrm>
            <a:custGeom>
              <a:avLst/>
              <a:gdLst/>
              <a:ahLst/>
              <a:cxnLst/>
              <a:rect l="l" t="t" r="r" b="b"/>
              <a:pathLst>
                <a:path w="730250" h="577850">
                  <a:moveTo>
                    <a:pt x="525733" y="109985"/>
                  </a:moveTo>
                  <a:lnTo>
                    <a:pt x="0" y="517575"/>
                  </a:lnTo>
                  <a:lnTo>
                    <a:pt x="46736" y="577799"/>
                  </a:lnTo>
                  <a:lnTo>
                    <a:pt x="572439" y="170207"/>
                  </a:lnTo>
                  <a:lnTo>
                    <a:pt x="525733" y="109985"/>
                  </a:lnTo>
                  <a:close/>
                </a:path>
                <a:path w="730250" h="577850">
                  <a:moveTo>
                    <a:pt x="688158" y="86613"/>
                  </a:moveTo>
                  <a:lnTo>
                    <a:pt x="555879" y="86613"/>
                  </a:lnTo>
                  <a:lnTo>
                    <a:pt x="602614" y="146812"/>
                  </a:lnTo>
                  <a:lnTo>
                    <a:pt x="572439" y="170207"/>
                  </a:lnTo>
                  <a:lnTo>
                    <a:pt x="619125" y="230403"/>
                  </a:lnTo>
                  <a:lnTo>
                    <a:pt x="688158" y="86613"/>
                  </a:lnTo>
                  <a:close/>
                </a:path>
                <a:path w="730250" h="577850">
                  <a:moveTo>
                    <a:pt x="555879" y="86613"/>
                  </a:moveTo>
                  <a:lnTo>
                    <a:pt x="525733" y="109985"/>
                  </a:lnTo>
                  <a:lnTo>
                    <a:pt x="572439" y="170207"/>
                  </a:lnTo>
                  <a:lnTo>
                    <a:pt x="602614" y="146812"/>
                  </a:lnTo>
                  <a:lnTo>
                    <a:pt x="555879" y="86613"/>
                  </a:lnTo>
                  <a:close/>
                </a:path>
                <a:path w="730250" h="577850">
                  <a:moveTo>
                    <a:pt x="729742" y="0"/>
                  </a:moveTo>
                  <a:lnTo>
                    <a:pt x="479044" y="49784"/>
                  </a:lnTo>
                  <a:lnTo>
                    <a:pt x="525733" y="109985"/>
                  </a:lnTo>
                  <a:lnTo>
                    <a:pt x="555879" y="86613"/>
                  </a:lnTo>
                  <a:lnTo>
                    <a:pt x="688158" y="86613"/>
                  </a:lnTo>
                  <a:lnTo>
                    <a:pt x="72974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739" y="1012952"/>
            <a:ext cx="8983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Como</a:t>
            </a:r>
            <a:r>
              <a:rPr sz="2800" i="1" spc="22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229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coluna</a:t>
            </a:r>
            <a:r>
              <a:rPr sz="2800" i="1" spc="23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matrícula</a:t>
            </a:r>
            <a:r>
              <a:rPr sz="2800" i="1" spc="229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foi</a:t>
            </a:r>
            <a:r>
              <a:rPr sz="2800" i="1" spc="22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229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coluna</a:t>
            </a:r>
            <a:r>
              <a:rPr sz="2800" i="1" spc="22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escolhida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1640" y="1439672"/>
            <a:ext cx="864108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132840" algn="l"/>
                <a:tab pos="2496820" algn="l"/>
                <a:tab pos="4437380" algn="l"/>
                <a:tab pos="5421630" algn="l"/>
                <a:tab pos="5949315" algn="l"/>
                <a:tab pos="6481445" algn="l"/>
                <a:tab pos="7583805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h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ave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p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rim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á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ri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.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F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chave  alternativa.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4715" y="5876544"/>
            <a:ext cx="2385060" cy="401320"/>
          </a:xfrm>
          <a:prstGeom prst="rect">
            <a:avLst/>
          </a:prstGeom>
          <a:solidFill>
            <a:srgbClr val="FFFFFF"/>
          </a:solidFill>
          <a:ln w="57912">
            <a:solidFill>
              <a:srgbClr val="FF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330"/>
              </a:spcBef>
            </a:pPr>
            <a:r>
              <a:rPr sz="2000" spc="5" dirty="0">
                <a:latin typeface="Century Gothic"/>
                <a:cs typeface="Century Gothic"/>
              </a:rPr>
              <a:t>Chave</a:t>
            </a:r>
            <a:r>
              <a:rPr sz="2000" spc="-5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primária</a:t>
            </a:r>
            <a:endParaRPr sz="2000">
              <a:latin typeface="Century Gothic"/>
              <a:cs typeface="Century Gothic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510283" y="2377439"/>
            <a:ext cx="5980430" cy="2961640"/>
            <a:chOff x="1510283" y="2377439"/>
            <a:chExt cx="5980430" cy="2961640"/>
          </a:xfrm>
        </p:grpSpPr>
        <p:sp>
          <p:nvSpPr>
            <p:cNvPr id="11" name="object 11"/>
            <p:cNvSpPr/>
            <p:nvPr/>
          </p:nvSpPr>
          <p:spPr>
            <a:xfrm>
              <a:off x="1548383" y="3069335"/>
              <a:ext cx="2086610" cy="2231390"/>
            </a:xfrm>
            <a:custGeom>
              <a:avLst/>
              <a:gdLst/>
              <a:ahLst/>
              <a:cxnLst/>
              <a:rect l="l" t="t" r="r" b="b"/>
              <a:pathLst>
                <a:path w="2086610" h="2231390">
                  <a:moveTo>
                    <a:pt x="0" y="347725"/>
                  </a:moveTo>
                  <a:lnTo>
                    <a:pt x="3174" y="300545"/>
                  </a:lnTo>
                  <a:lnTo>
                    <a:pt x="12422" y="255293"/>
                  </a:lnTo>
                  <a:lnTo>
                    <a:pt x="27328" y="212383"/>
                  </a:lnTo>
                  <a:lnTo>
                    <a:pt x="47479" y="172230"/>
                  </a:lnTo>
                  <a:lnTo>
                    <a:pt x="72459" y="135249"/>
                  </a:lnTo>
                  <a:lnTo>
                    <a:pt x="101853" y="101853"/>
                  </a:lnTo>
                  <a:lnTo>
                    <a:pt x="135249" y="72459"/>
                  </a:lnTo>
                  <a:lnTo>
                    <a:pt x="172230" y="47479"/>
                  </a:lnTo>
                  <a:lnTo>
                    <a:pt x="212383" y="27328"/>
                  </a:lnTo>
                  <a:lnTo>
                    <a:pt x="255293" y="12422"/>
                  </a:lnTo>
                  <a:lnTo>
                    <a:pt x="300545" y="3174"/>
                  </a:lnTo>
                  <a:lnTo>
                    <a:pt x="347726" y="0"/>
                  </a:lnTo>
                  <a:lnTo>
                    <a:pt x="1738756" y="0"/>
                  </a:lnTo>
                  <a:lnTo>
                    <a:pt x="1785937" y="3174"/>
                  </a:lnTo>
                  <a:lnTo>
                    <a:pt x="1831189" y="12422"/>
                  </a:lnTo>
                  <a:lnTo>
                    <a:pt x="1874099" y="27328"/>
                  </a:lnTo>
                  <a:lnTo>
                    <a:pt x="1914252" y="47479"/>
                  </a:lnTo>
                  <a:lnTo>
                    <a:pt x="1951233" y="72459"/>
                  </a:lnTo>
                  <a:lnTo>
                    <a:pt x="1984628" y="101853"/>
                  </a:lnTo>
                  <a:lnTo>
                    <a:pt x="2014023" y="135249"/>
                  </a:lnTo>
                  <a:lnTo>
                    <a:pt x="2039003" y="172230"/>
                  </a:lnTo>
                  <a:lnTo>
                    <a:pt x="2059154" y="212383"/>
                  </a:lnTo>
                  <a:lnTo>
                    <a:pt x="2074060" y="255293"/>
                  </a:lnTo>
                  <a:lnTo>
                    <a:pt x="2083308" y="300545"/>
                  </a:lnTo>
                  <a:lnTo>
                    <a:pt x="2086482" y="347725"/>
                  </a:lnTo>
                  <a:lnTo>
                    <a:pt x="2086482" y="1883409"/>
                  </a:lnTo>
                  <a:lnTo>
                    <a:pt x="2083308" y="1930590"/>
                  </a:lnTo>
                  <a:lnTo>
                    <a:pt x="2074060" y="1975842"/>
                  </a:lnTo>
                  <a:lnTo>
                    <a:pt x="2059154" y="2018752"/>
                  </a:lnTo>
                  <a:lnTo>
                    <a:pt x="2039003" y="2058905"/>
                  </a:lnTo>
                  <a:lnTo>
                    <a:pt x="2014023" y="2095886"/>
                  </a:lnTo>
                  <a:lnTo>
                    <a:pt x="1984628" y="2129282"/>
                  </a:lnTo>
                  <a:lnTo>
                    <a:pt x="1951233" y="2158676"/>
                  </a:lnTo>
                  <a:lnTo>
                    <a:pt x="1914252" y="2183656"/>
                  </a:lnTo>
                  <a:lnTo>
                    <a:pt x="1874099" y="2203807"/>
                  </a:lnTo>
                  <a:lnTo>
                    <a:pt x="1831189" y="2218713"/>
                  </a:lnTo>
                  <a:lnTo>
                    <a:pt x="1785937" y="2227961"/>
                  </a:lnTo>
                  <a:lnTo>
                    <a:pt x="1738756" y="2231136"/>
                  </a:lnTo>
                  <a:lnTo>
                    <a:pt x="347726" y="2231136"/>
                  </a:lnTo>
                  <a:lnTo>
                    <a:pt x="300545" y="2227961"/>
                  </a:lnTo>
                  <a:lnTo>
                    <a:pt x="255293" y="2218713"/>
                  </a:lnTo>
                  <a:lnTo>
                    <a:pt x="212383" y="2203807"/>
                  </a:lnTo>
                  <a:lnTo>
                    <a:pt x="172230" y="2183656"/>
                  </a:lnTo>
                  <a:lnTo>
                    <a:pt x="135249" y="2158676"/>
                  </a:lnTo>
                  <a:lnTo>
                    <a:pt x="101853" y="2129282"/>
                  </a:lnTo>
                  <a:lnTo>
                    <a:pt x="72459" y="2095886"/>
                  </a:lnTo>
                  <a:lnTo>
                    <a:pt x="47479" y="2058905"/>
                  </a:lnTo>
                  <a:lnTo>
                    <a:pt x="27328" y="2018752"/>
                  </a:lnTo>
                  <a:lnTo>
                    <a:pt x="12422" y="1975842"/>
                  </a:lnTo>
                  <a:lnTo>
                    <a:pt x="3174" y="1930590"/>
                  </a:lnTo>
                  <a:lnTo>
                    <a:pt x="0" y="1883409"/>
                  </a:lnTo>
                  <a:lnTo>
                    <a:pt x="0" y="347725"/>
                  </a:lnTo>
                  <a:close/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76443" y="3069335"/>
              <a:ext cx="2376170" cy="2231390"/>
            </a:xfrm>
            <a:custGeom>
              <a:avLst/>
              <a:gdLst/>
              <a:ahLst/>
              <a:cxnLst/>
              <a:rect l="l" t="t" r="r" b="b"/>
              <a:pathLst>
                <a:path w="2376170" h="2231390">
                  <a:moveTo>
                    <a:pt x="0" y="371855"/>
                  </a:moveTo>
                  <a:lnTo>
                    <a:pt x="2897" y="325213"/>
                  </a:lnTo>
                  <a:lnTo>
                    <a:pt x="11357" y="280299"/>
                  </a:lnTo>
                  <a:lnTo>
                    <a:pt x="25031" y="237461"/>
                  </a:lnTo>
                  <a:lnTo>
                    <a:pt x="43571" y="197049"/>
                  </a:lnTo>
                  <a:lnTo>
                    <a:pt x="66627" y="159411"/>
                  </a:lnTo>
                  <a:lnTo>
                    <a:pt x="93851" y="124896"/>
                  </a:lnTo>
                  <a:lnTo>
                    <a:pt x="124896" y="93851"/>
                  </a:lnTo>
                  <a:lnTo>
                    <a:pt x="159411" y="66627"/>
                  </a:lnTo>
                  <a:lnTo>
                    <a:pt x="197049" y="43571"/>
                  </a:lnTo>
                  <a:lnTo>
                    <a:pt x="237461" y="25031"/>
                  </a:lnTo>
                  <a:lnTo>
                    <a:pt x="280299" y="11357"/>
                  </a:lnTo>
                  <a:lnTo>
                    <a:pt x="325213" y="2897"/>
                  </a:lnTo>
                  <a:lnTo>
                    <a:pt x="371855" y="0"/>
                  </a:lnTo>
                  <a:lnTo>
                    <a:pt x="2004059" y="0"/>
                  </a:lnTo>
                  <a:lnTo>
                    <a:pt x="2050702" y="2897"/>
                  </a:lnTo>
                  <a:lnTo>
                    <a:pt x="2095616" y="11357"/>
                  </a:lnTo>
                  <a:lnTo>
                    <a:pt x="2138454" y="25031"/>
                  </a:lnTo>
                  <a:lnTo>
                    <a:pt x="2178866" y="43571"/>
                  </a:lnTo>
                  <a:lnTo>
                    <a:pt x="2216504" y="66627"/>
                  </a:lnTo>
                  <a:lnTo>
                    <a:pt x="2251019" y="93851"/>
                  </a:lnTo>
                  <a:lnTo>
                    <a:pt x="2282064" y="124896"/>
                  </a:lnTo>
                  <a:lnTo>
                    <a:pt x="2309288" y="159411"/>
                  </a:lnTo>
                  <a:lnTo>
                    <a:pt x="2332344" y="197049"/>
                  </a:lnTo>
                  <a:lnTo>
                    <a:pt x="2350884" y="237461"/>
                  </a:lnTo>
                  <a:lnTo>
                    <a:pt x="2364558" y="280299"/>
                  </a:lnTo>
                  <a:lnTo>
                    <a:pt x="2373018" y="325213"/>
                  </a:lnTo>
                  <a:lnTo>
                    <a:pt x="2375915" y="371855"/>
                  </a:lnTo>
                  <a:lnTo>
                    <a:pt x="2375915" y="1859280"/>
                  </a:lnTo>
                  <a:lnTo>
                    <a:pt x="2373018" y="1905922"/>
                  </a:lnTo>
                  <a:lnTo>
                    <a:pt x="2364558" y="1950836"/>
                  </a:lnTo>
                  <a:lnTo>
                    <a:pt x="2350884" y="1993674"/>
                  </a:lnTo>
                  <a:lnTo>
                    <a:pt x="2332344" y="2034086"/>
                  </a:lnTo>
                  <a:lnTo>
                    <a:pt x="2309288" y="2071724"/>
                  </a:lnTo>
                  <a:lnTo>
                    <a:pt x="2282064" y="2106239"/>
                  </a:lnTo>
                  <a:lnTo>
                    <a:pt x="2251019" y="2137284"/>
                  </a:lnTo>
                  <a:lnTo>
                    <a:pt x="2216504" y="2164508"/>
                  </a:lnTo>
                  <a:lnTo>
                    <a:pt x="2178866" y="2187564"/>
                  </a:lnTo>
                  <a:lnTo>
                    <a:pt x="2138454" y="2206104"/>
                  </a:lnTo>
                  <a:lnTo>
                    <a:pt x="2095616" y="2219778"/>
                  </a:lnTo>
                  <a:lnTo>
                    <a:pt x="2050702" y="2228238"/>
                  </a:lnTo>
                  <a:lnTo>
                    <a:pt x="2004059" y="2231136"/>
                  </a:lnTo>
                  <a:lnTo>
                    <a:pt x="371855" y="2231136"/>
                  </a:lnTo>
                  <a:lnTo>
                    <a:pt x="325213" y="2228238"/>
                  </a:lnTo>
                  <a:lnTo>
                    <a:pt x="280299" y="2219778"/>
                  </a:lnTo>
                  <a:lnTo>
                    <a:pt x="237461" y="2206104"/>
                  </a:lnTo>
                  <a:lnTo>
                    <a:pt x="197049" y="2187564"/>
                  </a:lnTo>
                  <a:lnTo>
                    <a:pt x="159411" y="2164508"/>
                  </a:lnTo>
                  <a:lnTo>
                    <a:pt x="124896" y="2137284"/>
                  </a:lnTo>
                  <a:lnTo>
                    <a:pt x="93851" y="2106239"/>
                  </a:lnTo>
                  <a:lnTo>
                    <a:pt x="66627" y="2071724"/>
                  </a:lnTo>
                  <a:lnTo>
                    <a:pt x="43571" y="2034086"/>
                  </a:lnTo>
                  <a:lnTo>
                    <a:pt x="25031" y="1993674"/>
                  </a:lnTo>
                  <a:lnTo>
                    <a:pt x="11357" y="1950836"/>
                  </a:lnTo>
                  <a:lnTo>
                    <a:pt x="2897" y="1905922"/>
                  </a:lnTo>
                  <a:lnTo>
                    <a:pt x="0" y="1859280"/>
                  </a:lnTo>
                  <a:lnTo>
                    <a:pt x="0" y="371855"/>
                  </a:lnTo>
                  <a:close/>
                </a:path>
              </a:pathLst>
            </a:custGeom>
            <a:ln w="76199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03748" y="2377439"/>
              <a:ext cx="847344" cy="9159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76543" y="2396616"/>
              <a:ext cx="532130" cy="601345"/>
            </a:xfrm>
            <a:custGeom>
              <a:avLst/>
              <a:gdLst/>
              <a:ahLst/>
              <a:cxnLst/>
              <a:rect l="l" t="t" r="r" b="b"/>
              <a:pathLst>
                <a:path w="532129" h="601344">
                  <a:moveTo>
                    <a:pt x="64261" y="353949"/>
                  </a:moveTo>
                  <a:lnTo>
                    <a:pt x="0" y="601218"/>
                  </a:lnTo>
                  <a:lnTo>
                    <a:pt x="236473" y="504317"/>
                  </a:lnTo>
                  <a:lnTo>
                    <a:pt x="211893" y="482854"/>
                  </a:lnTo>
                  <a:lnTo>
                    <a:pt x="154050" y="482854"/>
                  </a:lnTo>
                  <a:lnTo>
                    <a:pt x="96646" y="432688"/>
                  </a:lnTo>
                  <a:lnTo>
                    <a:pt x="121653" y="404060"/>
                  </a:lnTo>
                  <a:lnTo>
                    <a:pt x="64261" y="353949"/>
                  </a:lnTo>
                  <a:close/>
                </a:path>
                <a:path w="532129" h="601344">
                  <a:moveTo>
                    <a:pt x="121653" y="404060"/>
                  </a:moveTo>
                  <a:lnTo>
                    <a:pt x="96646" y="432688"/>
                  </a:lnTo>
                  <a:lnTo>
                    <a:pt x="154050" y="482854"/>
                  </a:lnTo>
                  <a:lnTo>
                    <a:pt x="179069" y="454194"/>
                  </a:lnTo>
                  <a:lnTo>
                    <a:pt x="121653" y="404060"/>
                  </a:lnTo>
                  <a:close/>
                </a:path>
                <a:path w="532129" h="601344">
                  <a:moveTo>
                    <a:pt x="179069" y="454194"/>
                  </a:moveTo>
                  <a:lnTo>
                    <a:pt x="154050" y="482854"/>
                  </a:lnTo>
                  <a:lnTo>
                    <a:pt x="211893" y="482854"/>
                  </a:lnTo>
                  <a:lnTo>
                    <a:pt x="179069" y="454194"/>
                  </a:lnTo>
                  <a:close/>
                </a:path>
                <a:path w="532129" h="601344">
                  <a:moveTo>
                    <a:pt x="474598" y="0"/>
                  </a:moveTo>
                  <a:lnTo>
                    <a:pt x="121653" y="404060"/>
                  </a:lnTo>
                  <a:lnTo>
                    <a:pt x="179069" y="454194"/>
                  </a:lnTo>
                  <a:lnTo>
                    <a:pt x="531876" y="50037"/>
                  </a:lnTo>
                  <a:lnTo>
                    <a:pt x="474598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731764" y="2133600"/>
            <a:ext cx="2809240" cy="401320"/>
          </a:xfrm>
          <a:prstGeom prst="rect">
            <a:avLst/>
          </a:prstGeom>
          <a:solidFill>
            <a:srgbClr val="FFFFFF"/>
          </a:solidFill>
          <a:ln w="57911">
            <a:solidFill>
              <a:srgbClr val="00AF5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282575">
              <a:lnSpc>
                <a:spcPct val="100000"/>
              </a:lnSpc>
              <a:spcBef>
                <a:spcPts val="320"/>
              </a:spcBef>
            </a:pPr>
            <a:r>
              <a:rPr sz="2000" spc="5" dirty="0">
                <a:latin typeface="Century Gothic"/>
                <a:cs typeface="Century Gothic"/>
              </a:rPr>
              <a:t>Chave</a:t>
            </a:r>
            <a:r>
              <a:rPr sz="2000" spc="-55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alternativa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12940"/>
            <a:ext cx="5780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Domínios </a:t>
            </a:r>
            <a:r>
              <a:rPr spc="-5" dirty="0"/>
              <a:t>e </a:t>
            </a:r>
            <a:r>
              <a:rPr spc="-10" dirty="0"/>
              <a:t>valores</a:t>
            </a:r>
            <a:r>
              <a:rPr spc="-20" dirty="0"/>
              <a:t> </a:t>
            </a:r>
            <a:r>
              <a:rPr spc="-10" dirty="0"/>
              <a:t>vazios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7155" cy="261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Domínio é o conjunto de valores (alfanumérico,  numérico,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…)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que os campos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(colunas)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podem  assumir.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F5F5F"/>
              </a:buClr>
              <a:buFont typeface="Verdana"/>
              <a:buChar char="•"/>
            </a:pPr>
            <a:endParaRPr sz="2900">
              <a:latin typeface="Verdana"/>
              <a:cs typeface="Verdana"/>
            </a:endParaRPr>
          </a:p>
          <a:p>
            <a:pPr marL="355600" marR="508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definido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durante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criação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uma tabela em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um banco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r>
              <a:rPr sz="2800" i="1" spc="8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dados.</a:t>
            </a:r>
            <a:endParaRPr sz="2800">
              <a:latin typeface="Verdana"/>
              <a:cs typeface="Verdan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70025" y="3854450"/>
          <a:ext cx="5831840" cy="1854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7895"/>
                <a:gridCol w="2207895"/>
                <a:gridCol w="1416050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Nome_coluna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Domínio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Tabela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Nome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Caractere(30)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Aluno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Numero_aluno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Caractere(4)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Aluno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Tipo_aluno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Inteiro(1)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Aluno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Nome_disciplina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Caractere(10)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Disciplina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-11502"/>
            <a:ext cx="5780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Domínios </a:t>
            </a:r>
            <a:r>
              <a:rPr spc="-5" dirty="0"/>
              <a:t>e </a:t>
            </a:r>
            <a:r>
              <a:rPr spc="-10" dirty="0"/>
              <a:t>valores</a:t>
            </a:r>
            <a:r>
              <a:rPr spc="-20" dirty="0"/>
              <a:t> </a:t>
            </a:r>
            <a:r>
              <a:rPr spc="-10" dirty="0"/>
              <a:t>vazios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67868" y="3892296"/>
            <a:ext cx="8094345" cy="2490470"/>
            <a:chOff x="467868" y="3892296"/>
            <a:chExt cx="8094345" cy="2490470"/>
          </a:xfrm>
        </p:grpSpPr>
        <p:sp>
          <p:nvSpPr>
            <p:cNvPr id="4" name="object 4"/>
            <p:cNvSpPr/>
            <p:nvPr/>
          </p:nvSpPr>
          <p:spPr>
            <a:xfrm>
              <a:off x="467868" y="4221480"/>
              <a:ext cx="8093964" cy="21610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733032" y="5590032"/>
              <a:ext cx="1800225" cy="360045"/>
            </a:xfrm>
            <a:custGeom>
              <a:avLst/>
              <a:gdLst/>
              <a:ahLst/>
              <a:cxnLst/>
              <a:rect l="l" t="t" r="r" b="b"/>
              <a:pathLst>
                <a:path w="1800225" h="360045">
                  <a:moveTo>
                    <a:pt x="1739900" y="0"/>
                  </a:moveTo>
                  <a:lnTo>
                    <a:pt x="59944" y="0"/>
                  </a:lnTo>
                  <a:lnTo>
                    <a:pt x="36593" y="4710"/>
                  </a:lnTo>
                  <a:lnTo>
                    <a:pt x="17541" y="17556"/>
                  </a:lnTo>
                  <a:lnTo>
                    <a:pt x="4704" y="36609"/>
                  </a:lnTo>
                  <a:lnTo>
                    <a:pt x="0" y="59944"/>
                  </a:lnTo>
                  <a:lnTo>
                    <a:pt x="0" y="299720"/>
                  </a:lnTo>
                  <a:lnTo>
                    <a:pt x="4704" y="323054"/>
                  </a:lnTo>
                  <a:lnTo>
                    <a:pt x="17541" y="342107"/>
                  </a:lnTo>
                  <a:lnTo>
                    <a:pt x="36593" y="354953"/>
                  </a:lnTo>
                  <a:lnTo>
                    <a:pt x="59944" y="359664"/>
                  </a:lnTo>
                  <a:lnTo>
                    <a:pt x="1739900" y="359664"/>
                  </a:lnTo>
                  <a:lnTo>
                    <a:pt x="1763250" y="354953"/>
                  </a:lnTo>
                  <a:lnTo>
                    <a:pt x="1782302" y="342107"/>
                  </a:lnTo>
                  <a:lnTo>
                    <a:pt x="1795139" y="323054"/>
                  </a:lnTo>
                  <a:lnTo>
                    <a:pt x="1799844" y="299720"/>
                  </a:lnTo>
                  <a:lnTo>
                    <a:pt x="1799844" y="59944"/>
                  </a:lnTo>
                  <a:lnTo>
                    <a:pt x="1795139" y="36609"/>
                  </a:lnTo>
                  <a:lnTo>
                    <a:pt x="1782302" y="17556"/>
                  </a:lnTo>
                  <a:lnTo>
                    <a:pt x="1763250" y="4710"/>
                  </a:lnTo>
                  <a:lnTo>
                    <a:pt x="1739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33032" y="5590032"/>
              <a:ext cx="1800225" cy="360045"/>
            </a:xfrm>
            <a:custGeom>
              <a:avLst/>
              <a:gdLst/>
              <a:ahLst/>
              <a:cxnLst/>
              <a:rect l="l" t="t" r="r" b="b"/>
              <a:pathLst>
                <a:path w="1800225" h="360045">
                  <a:moveTo>
                    <a:pt x="0" y="59944"/>
                  </a:moveTo>
                  <a:lnTo>
                    <a:pt x="4704" y="36609"/>
                  </a:lnTo>
                  <a:lnTo>
                    <a:pt x="17541" y="17556"/>
                  </a:lnTo>
                  <a:lnTo>
                    <a:pt x="36593" y="4710"/>
                  </a:lnTo>
                  <a:lnTo>
                    <a:pt x="59944" y="0"/>
                  </a:lnTo>
                  <a:lnTo>
                    <a:pt x="1739900" y="0"/>
                  </a:lnTo>
                  <a:lnTo>
                    <a:pt x="1763250" y="4710"/>
                  </a:lnTo>
                  <a:lnTo>
                    <a:pt x="1782302" y="17556"/>
                  </a:lnTo>
                  <a:lnTo>
                    <a:pt x="1795139" y="36609"/>
                  </a:lnTo>
                  <a:lnTo>
                    <a:pt x="1799844" y="59944"/>
                  </a:lnTo>
                  <a:lnTo>
                    <a:pt x="1799844" y="299720"/>
                  </a:lnTo>
                  <a:lnTo>
                    <a:pt x="1795139" y="323054"/>
                  </a:lnTo>
                  <a:lnTo>
                    <a:pt x="1782302" y="342107"/>
                  </a:lnTo>
                  <a:lnTo>
                    <a:pt x="1763250" y="354953"/>
                  </a:lnTo>
                  <a:lnTo>
                    <a:pt x="1739900" y="359664"/>
                  </a:lnTo>
                  <a:lnTo>
                    <a:pt x="59944" y="359664"/>
                  </a:lnTo>
                  <a:lnTo>
                    <a:pt x="36593" y="354953"/>
                  </a:lnTo>
                  <a:lnTo>
                    <a:pt x="17541" y="342107"/>
                  </a:lnTo>
                  <a:lnTo>
                    <a:pt x="4704" y="323054"/>
                  </a:lnTo>
                  <a:lnTo>
                    <a:pt x="0" y="299720"/>
                  </a:lnTo>
                  <a:lnTo>
                    <a:pt x="0" y="59944"/>
                  </a:lnTo>
                  <a:close/>
                </a:path>
              </a:pathLst>
            </a:custGeom>
            <a:ln w="5791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73239" y="3892296"/>
              <a:ext cx="1499616" cy="19918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16673" y="3911727"/>
              <a:ext cx="1184275" cy="1677670"/>
            </a:xfrm>
            <a:custGeom>
              <a:avLst/>
              <a:gdLst/>
              <a:ahLst/>
              <a:cxnLst/>
              <a:rect l="l" t="t" r="r" b="b"/>
              <a:pathLst>
                <a:path w="1184275" h="1677670">
                  <a:moveTo>
                    <a:pt x="1021882" y="1511597"/>
                  </a:moveTo>
                  <a:lnTo>
                    <a:pt x="959357" y="1555115"/>
                  </a:lnTo>
                  <a:lnTo>
                    <a:pt x="1183767" y="1677479"/>
                  </a:lnTo>
                  <a:lnTo>
                    <a:pt x="1164173" y="1542923"/>
                  </a:lnTo>
                  <a:lnTo>
                    <a:pt x="1043685" y="1542923"/>
                  </a:lnTo>
                  <a:lnTo>
                    <a:pt x="1021882" y="1511597"/>
                  </a:lnTo>
                  <a:close/>
                </a:path>
                <a:path w="1184275" h="1677670">
                  <a:moveTo>
                    <a:pt x="1084399" y="1468085"/>
                  </a:moveTo>
                  <a:lnTo>
                    <a:pt x="1021882" y="1511597"/>
                  </a:lnTo>
                  <a:lnTo>
                    <a:pt x="1043685" y="1542923"/>
                  </a:lnTo>
                  <a:lnTo>
                    <a:pt x="1106170" y="1499362"/>
                  </a:lnTo>
                  <a:lnTo>
                    <a:pt x="1084399" y="1468085"/>
                  </a:lnTo>
                  <a:close/>
                </a:path>
                <a:path w="1184275" h="1677670">
                  <a:moveTo>
                    <a:pt x="1146936" y="1424559"/>
                  </a:moveTo>
                  <a:lnTo>
                    <a:pt x="1084399" y="1468085"/>
                  </a:lnTo>
                  <a:lnTo>
                    <a:pt x="1106170" y="1499362"/>
                  </a:lnTo>
                  <a:lnTo>
                    <a:pt x="1043685" y="1542923"/>
                  </a:lnTo>
                  <a:lnTo>
                    <a:pt x="1164173" y="1542923"/>
                  </a:lnTo>
                  <a:lnTo>
                    <a:pt x="1146936" y="1424559"/>
                  </a:lnTo>
                  <a:close/>
                </a:path>
                <a:path w="1184275" h="1677670">
                  <a:moveTo>
                    <a:pt x="62483" y="0"/>
                  </a:moveTo>
                  <a:lnTo>
                    <a:pt x="0" y="43434"/>
                  </a:lnTo>
                  <a:lnTo>
                    <a:pt x="1021882" y="1511597"/>
                  </a:lnTo>
                  <a:lnTo>
                    <a:pt x="1084399" y="1468085"/>
                  </a:lnTo>
                  <a:lnTo>
                    <a:pt x="6248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8739" y="1012952"/>
            <a:ext cx="8985885" cy="261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Existem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campos(colunas)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que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podem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assumir  valores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vazios(null).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F5F5F"/>
              </a:buClr>
              <a:buFont typeface="Verdana"/>
              <a:buChar char="•"/>
            </a:pPr>
            <a:endParaRPr sz="2900">
              <a:latin typeface="Verdana"/>
              <a:cs typeface="Verdana"/>
            </a:endParaRPr>
          </a:p>
          <a:p>
            <a:pPr marL="355600" marR="508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Durante 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criação da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tabela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campos</a:t>
            </a:r>
            <a:r>
              <a:rPr sz="2800" i="1" spc="90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que  podem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assumir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valores vazios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devem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ser  especificados.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03448" y="3500628"/>
            <a:ext cx="5710555" cy="707390"/>
          </a:xfrm>
          <a:prstGeom prst="rect">
            <a:avLst/>
          </a:prstGeom>
          <a:solidFill>
            <a:srgbClr val="FFFFFF"/>
          </a:solidFill>
          <a:ln w="57911">
            <a:solidFill>
              <a:srgbClr val="FF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2000" spc="5" dirty="0">
                <a:latin typeface="Century Gothic"/>
                <a:cs typeface="Century Gothic"/>
              </a:rPr>
              <a:t>O </a:t>
            </a:r>
            <a:r>
              <a:rPr sz="2000" dirty="0">
                <a:latin typeface="Century Gothic"/>
                <a:cs typeface="Century Gothic"/>
              </a:rPr>
              <a:t>campo telefone contém um valor</a:t>
            </a:r>
            <a:r>
              <a:rPr sz="2000" spc="-180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nulo</a:t>
            </a:r>
            <a:endParaRPr sz="2000">
              <a:latin typeface="Century Gothic"/>
              <a:cs typeface="Century Gothic"/>
            </a:endParaRPr>
          </a:p>
          <a:p>
            <a:pPr marL="1270" algn="ctr">
              <a:lnSpc>
                <a:spcPct val="100000"/>
              </a:lnSpc>
            </a:pPr>
            <a:r>
              <a:rPr sz="2000" spc="-5" dirty="0">
                <a:latin typeface="Century Gothic"/>
                <a:cs typeface="Century Gothic"/>
              </a:rPr>
              <a:t>para </a:t>
            </a:r>
            <a:r>
              <a:rPr sz="2000" dirty="0">
                <a:latin typeface="Century Gothic"/>
                <a:cs typeface="Century Gothic"/>
              </a:rPr>
              <a:t>o </a:t>
            </a:r>
            <a:r>
              <a:rPr sz="2000" spc="-5" dirty="0">
                <a:latin typeface="Century Gothic"/>
                <a:cs typeface="Century Gothic"/>
              </a:rPr>
              <a:t>professor </a:t>
            </a:r>
            <a:r>
              <a:rPr sz="2000" dirty="0">
                <a:latin typeface="Century Gothic"/>
                <a:cs typeface="Century Gothic"/>
              </a:rPr>
              <a:t>de matrícula</a:t>
            </a:r>
            <a:r>
              <a:rPr sz="2000" spc="-10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333.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0"/>
            <a:ext cx="5780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Domínios </a:t>
            </a:r>
            <a:r>
              <a:rPr spc="-5" dirty="0"/>
              <a:t>e </a:t>
            </a:r>
            <a:r>
              <a:rPr spc="-10" dirty="0"/>
              <a:t>valores</a:t>
            </a:r>
            <a:r>
              <a:rPr spc="-20" dirty="0"/>
              <a:t> </a:t>
            </a:r>
            <a:r>
              <a:rPr spc="-10" dirty="0"/>
              <a:t>vazios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11123" y="2811779"/>
            <a:ext cx="8095615" cy="2489200"/>
            <a:chOff x="611123" y="2811779"/>
            <a:chExt cx="8095615" cy="2489200"/>
          </a:xfrm>
        </p:grpSpPr>
        <p:sp>
          <p:nvSpPr>
            <p:cNvPr id="4" name="object 4"/>
            <p:cNvSpPr/>
            <p:nvPr/>
          </p:nvSpPr>
          <p:spPr>
            <a:xfrm>
              <a:off x="611123" y="3140963"/>
              <a:ext cx="8095488" cy="21595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74764" y="4507991"/>
              <a:ext cx="1801495" cy="361315"/>
            </a:xfrm>
            <a:custGeom>
              <a:avLst/>
              <a:gdLst/>
              <a:ahLst/>
              <a:cxnLst/>
              <a:rect l="l" t="t" r="r" b="b"/>
              <a:pathLst>
                <a:path w="1801495" h="361314">
                  <a:moveTo>
                    <a:pt x="1741169" y="0"/>
                  </a:moveTo>
                  <a:lnTo>
                    <a:pt x="60197" y="0"/>
                  </a:lnTo>
                  <a:lnTo>
                    <a:pt x="36754" y="4726"/>
                  </a:lnTo>
                  <a:lnTo>
                    <a:pt x="17621" y="17621"/>
                  </a:lnTo>
                  <a:lnTo>
                    <a:pt x="4726" y="36754"/>
                  </a:lnTo>
                  <a:lnTo>
                    <a:pt x="0" y="60197"/>
                  </a:lnTo>
                  <a:lnTo>
                    <a:pt x="0" y="300989"/>
                  </a:lnTo>
                  <a:lnTo>
                    <a:pt x="4726" y="324433"/>
                  </a:lnTo>
                  <a:lnTo>
                    <a:pt x="17621" y="343566"/>
                  </a:lnTo>
                  <a:lnTo>
                    <a:pt x="36754" y="356461"/>
                  </a:lnTo>
                  <a:lnTo>
                    <a:pt x="60197" y="361187"/>
                  </a:lnTo>
                  <a:lnTo>
                    <a:pt x="1741169" y="361187"/>
                  </a:lnTo>
                  <a:lnTo>
                    <a:pt x="1764613" y="356461"/>
                  </a:lnTo>
                  <a:lnTo>
                    <a:pt x="1783746" y="343566"/>
                  </a:lnTo>
                  <a:lnTo>
                    <a:pt x="1796641" y="324433"/>
                  </a:lnTo>
                  <a:lnTo>
                    <a:pt x="1801367" y="300989"/>
                  </a:lnTo>
                  <a:lnTo>
                    <a:pt x="1801367" y="60197"/>
                  </a:lnTo>
                  <a:lnTo>
                    <a:pt x="1796641" y="36754"/>
                  </a:lnTo>
                  <a:lnTo>
                    <a:pt x="1783746" y="17621"/>
                  </a:lnTo>
                  <a:lnTo>
                    <a:pt x="1764613" y="4726"/>
                  </a:lnTo>
                  <a:lnTo>
                    <a:pt x="17411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74764" y="4507991"/>
              <a:ext cx="1801495" cy="361315"/>
            </a:xfrm>
            <a:custGeom>
              <a:avLst/>
              <a:gdLst/>
              <a:ahLst/>
              <a:cxnLst/>
              <a:rect l="l" t="t" r="r" b="b"/>
              <a:pathLst>
                <a:path w="1801495" h="361314">
                  <a:moveTo>
                    <a:pt x="0" y="60197"/>
                  </a:moveTo>
                  <a:lnTo>
                    <a:pt x="4726" y="36754"/>
                  </a:lnTo>
                  <a:lnTo>
                    <a:pt x="17621" y="17621"/>
                  </a:lnTo>
                  <a:lnTo>
                    <a:pt x="36754" y="4726"/>
                  </a:lnTo>
                  <a:lnTo>
                    <a:pt x="60197" y="0"/>
                  </a:lnTo>
                  <a:lnTo>
                    <a:pt x="1741169" y="0"/>
                  </a:lnTo>
                  <a:lnTo>
                    <a:pt x="1764613" y="4726"/>
                  </a:lnTo>
                  <a:lnTo>
                    <a:pt x="1783746" y="17621"/>
                  </a:lnTo>
                  <a:lnTo>
                    <a:pt x="1796641" y="36754"/>
                  </a:lnTo>
                  <a:lnTo>
                    <a:pt x="1801367" y="60197"/>
                  </a:lnTo>
                  <a:lnTo>
                    <a:pt x="1801367" y="300989"/>
                  </a:lnTo>
                  <a:lnTo>
                    <a:pt x="1796641" y="324433"/>
                  </a:lnTo>
                  <a:lnTo>
                    <a:pt x="1783746" y="343566"/>
                  </a:lnTo>
                  <a:lnTo>
                    <a:pt x="1764613" y="356461"/>
                  </a:lnTo>
                  <a:lnTo>
                    <a:pt x="1741169" y="361187"/>
                  </a:lnTo>
                  <a:lnTo>
                    <a:pt x="60197" y="361187"/>
                  </a:lnTo>
                  <a:lnTo>
                    <a:pt x="36754" y="356461"/>
                  </a:lnTo>
                  <a:lnTo>
                    <a:pt x="17621" y="343566"/>
                  </a:lnTo>
                  <a:lnTo>
                    <a:pt x="4726" y="324433"/>
                  </a:lnTo>
                  <a:lnTo>
                    <a:pt x="0" y="300989"/>
                  </a:lnTo>
                  <a:lnTo>
                    <a:pt x="0" y="60197"/>
                  </a:lnTo>
                  <a:close/>
                </a:path>
              </a:pathLst>
            </a:custGeom>
            <a:ln w="579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18020" y="2811779"/>
              <a:ext cx="1498092" cy="19918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61453" y="2831210"/>
              <a:ext cx="1182370" cy="1677670"/>
            </a:xfrm>
            <a:custGeom>
              <a:avLst/>
              <a:gdLst/>
              <a:ahLst/>
              <a:cxnLst/>
              <a:rect l="l" t="t" r="r" b="b"/>
              <a:pathLst>
                <a:path w="1182370" h="1677670">
                  <a:moveTo>
                    <a:pt x="1020412" y="1511504"/>
                  </a:moveTo>
                  <a:lnTo>
                    <a:pt x="957834" y="1554988"/>
                  </a:lnTo>
                  <a:lnTo>
                    <a:pt x="1182116" y="1677415"/>
                  </a:lnTo>
                  <a:lnTo>
                    <a:pt x="1162643" y="1542795"/>
                  </a:lnTo>
                  <a:lnTo>
                    <a:pt x="1042162" y="1542795"/>
                  </a:lnTo>
                  <a:lnTo>
                    <a:pt x="1020412" y="1511504"/>
                  </a:lnTo>
                  <a:close/>
                </a:path>
                <a:path w="1182370" h="1677670">
                  <a:moveTo>
                    <a:pt x="1082988" y="1468023"/>
                  </a:moveTo>
                  <a:lnTo>
                    <a:pt x="1020412" y="1511504"/>
                  </a:lnTo>
                  <a:lnTo>
                    <a:pt x="1042162" y="1542795"/>
                  </a:lnTo>
                  <a:lnTo>
                    <a:pt x="1104773" y="1499362"/>
                  </a:lnTo>
                  <a:lnTo>
                    <a:pt x="1082988" y="1468023"/>
                  </a:lnTo>
                  <a:close/>
                </a:path>
                <a:path w="1182370" h="1677670">
                  <a:moveTo>
                    <a:pt x="1145540" y="1424558"/>
                  </a:moveTo>
                  <a:lnTo>
                    <a:pt x="1082988" y="1468023"/>
                  </a:lnTo>
                  <a:lnTo>
                    <a:pt x="1104773" y="1499362"/>
                  </a:lnTo>
                  <a:lnTo>
                    <a:pt x="1042162" y="1542795"/>
                  </a:lnTo>
                  <a:lnTo>
                    <a:pt x="1162643" y="1542795"/>
                  </a:lnTo>
                  <a:lnTo>
                    <a:pt x="1145540" y="1424558"/>
                  </a:lnTo>
                  <a:close/>
                </a:path>
                <a:path w="1182370" h="1677670">
                  <a:moveTo>
                    <a:pt x="62484" y="0"/>
                  </a:moveTo>
                  <a:lnTo>
                    <a:pt x="0" y="43434"/>
                  </a:lnTo>
                  <a:lnTo>
                    <a:pt x="1020412" y="1511504"/>
                  </a:lnTo>
                  <a:lnTo>
                    <a:pt x="1082988" y="1468023"/>
                  </a:lnTo>
                  <a:lnTo>
                    <a:pt x="6248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8739" y="1012952"/>
            <a:ext cx="898715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Pode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ser que 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professor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matrícula 333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não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possui telefone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ou não</a:t>
            </a:r>
            <a:r>
              <a:rPr sz="2800" i="1" spc="10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informou.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48228" y="2421635"/>
            <a:ext cx="5710555" cy="707390"/>
          </a:xfrm>
          <a:prstGeom prst="rect">
            <a:avLst/>
          </a:prstGeom>
          <a:solidFill>
            <a:srgbClr val="FFFFFF"/>
          </a:solidFill>
          <a:ln w="57911">
            <a:solidFill>
              <a:srgbClr val="FF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749300" marR="302260" indent="-441959">
              <a:lnSpc>
                <a:spcPct val="100000"/>
              </a:lnSpc>
              <a:spcBef>
                <a:spcPts val="315"/>
              </a:spcBef>
            </a:pPr>
            <a:r>
              <a:rPr sz="2000" dirty="0">
                <a:latin typeface="Century Gothic"/>
                <a:cs typeface="Century Gothic"/>
              </a:rPr>
              <a:t>O campo telefone contém um valor</a:t>
            </a:r>
            <a:r>
              <a:rPr sz="2000" spc="-140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nulo  </a:t>
            </a:r>
            <a:r>
              <a:rPr sz="2000" spc="-5" dirty="0">
                <a:latin typeface="Century Gothic"/>
                <a:cs typeface="Century Gothic"/>
              </a:rPr>
              <a:t>para </a:t>
            </a:r>
            <a:r>
              <a:rPr sz="2000" dirty="0">
                <a:latin typeface="Century Gothic"/>
                <a:cs typeface="Century Gothic"/>
              </a:rPr>
              <a:t>o </a:t>
            </a:r>
            <a:r>
              <a:rPr sz="2000" spc="-5" dirty="0">
                <a:latin typeface="Century Gothic"/>
                <a:cs typeface="Century Gothic"/>
              </a:rPr>
              <a:t>professor </a:t>
            </a:r>
            <a:r>
              <a:rPr sz="2000" dirty="0">
                <a:latin typeface="Century Gothic"/>
                <a:cs typeface="Century Gothic"/>
              </a:rPr>
              <a:t>de matrícula</a:t>
            </a:r>
            <a:r>
              <a:rPr sz="2000" spc="-10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333.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0"/>
            <a:ext cx="5780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Domínios </a:t>
            </a:r>
            <a:r>
              <a:rPr spc="-5" dirty="0"/>
              <a:t>e </a:t>
            </a:r>
            <a:r>
              <a:rPr spc="-10" dirty="0"/>
              <a:t>valores</a:t>
            </a:r>
            <a:r>
              <a:rPr spc="-20" dirty="0"/>
              <a:t> </a:t>
            </a:r>
            <a:r>
              <a:rPr spc="-10" dirty="0"/>
              <a:t>vazios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6520" cy="2756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Normalmente,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SGBD relacional exigem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que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todas campos(colunas) que compõem a chave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primária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sejam</a:t>
            </a:r>
            <a:r>
              <a:rPr sz="2800" i="1" spc="6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obrigatórias.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F5F5F"/>
              </a:buClr>
              <a:buFont typeface="Verdana"/>
              <a:buChar char="•"/>
            </a:pPr>
            <a:endParaRPr sz="3850">
              <a:latin typeface="Verdana"/>
              <a:cs typeface="Verdana"/>
            </a:endParaRPr>
          </a:p>
          <a:p>
            <a:pPr marL="355600" marR="508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Campos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que são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chaves primárias não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podem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assumir valores</a:t>
            </a:r>
            <a:r>
              <a:rPr sz="2800" i="1" spc="5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nulos.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3544" y="0"/>
            <a:ext cx="57594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Restrições de </a:t>
            </a:r>
            <a:r>
              <a:rPr spc="-10" dirty="0"/>
              <a:t>Integridade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9060" cy="3609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Restrições 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integridade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são regras 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de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consistência de dados oferecidas pelo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SGBD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para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garantir 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integridade dos</a:t>
            </a:r>
            <a:r>
              <a:rPr sz="2800" i="1" spc="16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dados.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F5F5F"/>
              </a:buClr>
              <a:buFont typeface="Verdana"/>
              <a:buChar char="•"/>
            </a:pPr>
            <a:endParaRPr sz="3850">
              <a:latin typeface="Verdana"/>
              <a:cs typeface="Verdana"/>
            </a:endParaRPr>
          </a:p>
          <a:p>
            <a:pPr marL="355600" marR="889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Restrições de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Integridade garantem que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eles </a:t>
            </a:r>
            <a:r>
              <a:rPr sz="2800" i="1" spc="-15" dirty="0">
                <a:solidFill>
                  <a:srgbClr val="5F5F5F"/>
                </a:solidFill>
                <a:latin typeface="Verdana"/>
                <a:cs typeface="Verdana"/>
              </a:rPr>
              <a:t>os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dados refletem corretamente a realidade  representada pelo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banco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dados e que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são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consistentes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entre</a:t>
            </a:r>
            <a:r>
              <a:rPr sz="2800" i="1" spc="7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si.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0"/>
            <a:ext cx="57594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Restrições de </a:t>
            </a:r>
            <a:r>
              <a:rPr spc="-10" dirty="0"/>
              <a:t>Integridade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5250" cy="4415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Classifica-se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restrições de integridade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nas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seguintes categorias para a abordagem  relacional: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5F5F5F"/>
              </a:buClr>
              <a:buFont typeface="Verdana"/>
              <a:buChar char="•"/>
            </a:pPr>
            <a:endParaRPr sz="28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buFont typeface="Verdana"/>
              <a:buChar char="•"/>
              <a:tabLst>
                <a:tab pos="75692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Integridade de</a:t>
            </a:r>
            <a:r>
              <a:rPr sz="2400" i="1" spc="-1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domínio;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5F5F5F"/>
              </a:buClr>
              <a:buFont typeface="Verdana"/>
              <a:buChar char="•"/>
            </a:pPr>
            <a:endParaRPr sz="26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buFont typeface="Verdana"/>
              <a:buChar char="•"/>
              <a:tabLst>
                <a:tab pos="75692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Integridade de</a:t>
            </a:r>
            <a:r>
              <a:rPr sz="2400" i="1" spc="-1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vazio;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5F5F5F"/>
              </a:buClr>
              <a:buFont typeface="Verdana"/>
              <a:buChar char="•"/>
            </a:pPr>
            <a:endParaRPr sz="26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75692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Integridade de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 chave;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5F5F5F"/>
              </a:buClr>
              <a:buFont typeface="Verdana"/>
              <a:buChar char="•"/>
            </a:pPr>
            <a:endParaRPr sz="26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75692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Integridade</a:t>
            </a:r>
            <a:r>
              <a:rPr sz="2400" i="1" spc="-1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referencial.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8496" y="21566"/>
            <a:ext cx="52476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Integridade </a:t>
            </a:r>
            <a:r>
              <a:rPr spc="-5" dirty="0"/>
              <a:t>de</a:t>
            </a:r>
            <a:r>
              <a:rPr spc="-25" dirty="0"/>
              <a:t> </a:t>
            </a:r>
            <a:r>
              <a:rPr spc="-5" dirty="0"/>
              <a:t>domínio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74391" y="1012952"/>
            <a:ext cx="49764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86740" algn="l"/>
                <a:tab pos="1833880" algn="l"/>
                <a:tab pos="2850515" algn="l"/>
                <a:tab pos="3780154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	valor	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q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5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mp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84895" y="1012952"/>
            <a:ext cx="879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deve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1012952"/>
            <a:ext cx="246189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Especifi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c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am  obedecer.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2464054"/>
            <a:ext cx="8987155" cy="3183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762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Esses valores são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definidos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durante a criação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campos das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tabelas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banco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r>
              <a:rPr sz="2800" i="1" spc="204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dados.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F5F5F"/>
              </a:buClr>
              <a:buFont typeface="Verdana"/>
              <a:buChar char="•"/>
            </a:pPr>
            <a:endParaRPr sz="3850">
              <a:latin typeface="Verdana"/>
              <a:cs typeface="Verdana"/>
            </a:endParaRPr>
          </a:p>
          <a:p>
            <a:pPr marL="355600" marR="508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Nos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SGBD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relacionais comerciais, é possível 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usar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apenas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domínios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pré-definidos (número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inteiro,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número real,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alfanumérico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tamanho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definido,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data,</a:t>
            </a:r>
            <a:r>
              <a:rPr sz="2800" i="1" spc="4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…).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0"/>
            <a:ext cx="42646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Relações</a:t>
            </a:r>
            <a:r>
              <a:rPr spc="-45" dirty="0"/>
              <a:t> </a:t>
            </a:r>
            <a:r>
              <a:rPr spc="-5" dirty="0"/>
              <a:t>(Tabelas)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33538" y="1012952"/>
            <a:ext cx="1333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delo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1012952"/>
            <a:ext cx="717359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1088390" algn="l"/>
                <a:tab pos="1811020" algn="l"/>
                <a:tab pos="3964940" algn="l"/>
                <a:tab pos="672084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	a	estru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f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amental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do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relacional.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83602" y="2464054"/>
            <a:ext cx="158115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6055" marR="5080" indent="-173990">
              <a:lnSpc>
                <a:spcPct val="100000"/>
              </a:lnSpc>
              <a:spcBef>
                <a:spcPts val="95"/>
              </a:spcBef>
              <a:tabLst>
                <a:tab pos="724535" algn="l"/>
                <a:tab pos="1136015" algn="l"/>
              </a:tabLst>
            </a:pP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ais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tip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2464054"/>
            <a:ext cx="732917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1448435" algn="l"/>
                <a:tab pos="2222500" algn="l"/>
                <a:tab pos="3009265" algn="l"/>
                <a:tab pos="3492500" algn="l"/>
                <a:tab pos="4191635" algn="l"/>
                <a:tab pos="5126355" algn="l"/>
                <a:tab pos="5711190" algn="l"/>
                <a:tab pos="6574155" algn="l"/>
                <a:tab pos="7099934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	relação	é	constituída	por	</a:t>
            </a:r>
            <a:r>
              <a:rPr sz="2800" i="1" spc="-15" dirty="0">
                <a:solidFill>
                  <a:srgbClr val="5F5F5F"/>
                </a:solidFill>
                <a:latin typeface="Verdana"/>
                <a:cs typeface="Verdana"/>
              </a:rPr>
              <a:t>um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atri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b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utos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(ca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pos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)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q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tra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uzem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dados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5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armazenar.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4342257"/>
            <a:ext cx="898398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Cada instância do esquema (linha) é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chamada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tupla</a:t>
            </a:r>
            <a:r>
              <a:rPr sz="2800" i="1" spc="3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(registro).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69756" y="6661201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0"/>
            <a:ext cx="52476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Integridade </a:t>
            </a:r>
            <a:r>
              <a:rPr spc="-5" dirty="0"/>
              <a:t>de</a:t>
            </a:r>
            <a:r>
              <a:rPr spc="-25" dirty="0"/>
              <a:t> </a:t>
            </a:r>
            <a:r>
              <a:rPr spc="-5" dirty="0"/>
              <a:t>domínio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57426" y="758825"/>
          <a:ext cx="5831840" cy="1482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7895"/>
                <a:gridCol w="2207895"/>
                <a:gridCol w="1416050"/>
              </a:tblGrid>
              <a:tr h="3707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Nome_coluna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Domínio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Tabela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58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Nome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Caractere(30)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Aluno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3707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Numero_aluno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Caractere(4)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Aluno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7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CPF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Decimal(11)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Aluno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8739" y="2524201"/>
            <a:ext cx="8987155" cy="3183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Ao definir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domínios 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SGBD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irá verificar a 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cada nova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tupla inserida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ou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atualizada se o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domínio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está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sendo</a:t>
            </a:r>
            <a:r>
              <a:rPr sz="2800" i="1" spc="7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obedecido.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F5F5F"/>
              </a:buClr>
              <a:buFont typeface="Verdana"/>
              <a:buChar char="•"/>
            </a:pPr>
            <a:endParaRPr sz="3850">
              <a:latin typeface="Verdana"/>
              <a:cs typeface="Verdana"/>
            </a:endParaRPr>
          </a:p>
          <a:p>
            <a:pPr marL="355600" marR="508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Ao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inserir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ou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atualizar alguma tupla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tabela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Aluno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domínios definidos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devem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ser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respeitados.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25287"/>
            <a:ext cx="52476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Integridade </a:t>
            </a:r>
            <a:r>
              <a:rPr spc="-5" dirty="0"/>
              <a:t>de</a:t>
            </a:r>
            <a:r>
              <a:rPr spc="-25" dirty="0"/>
              <a:t> </a:t>
            </a:r>
            <a:r>
              <a:rPr spc="-5" dirty="0"/>
              <a:t>domínio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62885" y="724027"/>
            <a:ext cx="67989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08810" algn="l"/>
                <a:tab pos="2853690" algn="l"/>
                <a:tab pos="4222115" algn="l"/>
                <a:tab pos="6569709" algn="l"/>
              </a:tabLst>
            </a:pP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omíni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não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sejam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respeita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92" y="724027"/>
            <a:ext cx="329882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1507490" algn="l"/>
                <a:tab pos="216916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Caso	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os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uár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i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est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rá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6703" y="1150747"/>
            <a:ext cx="521335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  <a:tabLst>
                <a:tab pos="1994535" algn="l"/>
                <a:tab pos="2706370" algn="l"/>
                <a:tab pos="475805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viol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ndo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</a:t>
            </a:r>
            <a:r>
              <a:rPr sz="2800" i="1" spc="-1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riç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ã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20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endParaRPr sz="28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irá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8591" y="1577162"/>
            <a:ext cx="7868284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2334895" algn="l"/>
                <a:tab pos="3079115" algn="l"/>
                <a:tab pos="4807585" algn="l"/>
                <a:tab pos="5328920" algn="l"/>
                <a:tab pos="5854700" algn="l"/>
                <a:tab pos="72009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integ</a:t>
            </a:r>
            <a:r>
              <a:rPr sz="2800" i="1" spc="-20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ade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omí</a:t>
            </a:r>
            <a:r>
              <a:rPr sz="2800" i="1" spc="-20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i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SG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B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não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permitir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inserção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ou</a:t>
            </a:r>
            <a:r>
              <a:rPr sz="2800" i="1" spc="10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atualização.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91639" y="2564890"/>
            <a:ext cx="5903975" cy="4181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0"/>
            <a:ext cx="46132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Integridade </a:t>
            </a:r>
            <a:r>
              <a:rPr spc="-5" dirty="0"/>
              <a:t>de</a:t>
            </a:r>
            <a:r>
              <a:rPr spc="-35" dirty="0"/>
              <a:t> </a:t>
            </a:r>
            <a:r>
              <a:rPr dirty="0"/>
              <a:t>vazio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7155" cy="3183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35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 especificado se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campos de uma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coluna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podem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ou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não ser vazios (se a coluna é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obrigatória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ou</a:t>
            </a:r>
            <a:r>
              <a:rPr sz="2800" i="1" spc="8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opcional).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F5F5F"/>
              </a:buClr>
              <a:buFont typeface="Verdana"/>
              <a:buChar char="•"/>
            </a:pPr>
            <a:endParaRPr sz="3850">
              <a:latin typeface="Verdana"/>
              <a:cs typeface="Verdana"/>
            </a:endParaRPr>
          </a:p>
          <a:p>
            <a:pPr marL="355600" marR="508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Como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já foi mencionado, campos que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compõem  a chave primária sempre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devem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ser diferentes  de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vazio.</a:t>
            </a:r>
            <a:endParaRPr sz="2800">
              <a:latin typeface="Verdana"/>
              <a:cs typeface="Verdan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41525" y="4502150"/>
          <a:ext cx="5831840" cy="742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7895"/>
                <a:gridCol w="2207895"/>
                <a:gridCol w="1416050"/>
              </a:tblGrid>
              <a:tr h="3714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Nome_coluna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Domínio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Tabela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Matricula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Decimal(4)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Professor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1954" y="0"/>
            <a:ext cx="46132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Integridade </a:t>
            </a:r>
            <a:r>
              <a:rPr spc="-5" dirty="0"/>
              <a:t>de</a:t>
            </a:r>
            <a:r>
              <a:rPr spc="-35" dirty="0"/>
              <a:t> </a:t>
            </a:r>
            <a:r>
              <a:rPr dirty="0"/>
              <a:t>vazio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652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2170430" algn="l"/>
                <a:tab pos="2573020" algn="l"/>
                <a:tab pos="3812540" algn="l"/>
                <a:tab pos="5495290" algn="l"/>
                <a:tab pos="589724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rícu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l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h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ve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prim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á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ria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b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rigator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i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amente  não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pode possuir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valor</a:t>
            </a:r>
            <a:r>
              <a:rPr sz="2800" i="1" spc="14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nulo.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63267" y="2060448"/>
            <a:ext cx="5658611" cy="4488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1123" y="2708148"/>
            <a:ext cx="8109584" cy="2159635"/>
            <a:chOff x="611123" y="2708148"/>
            <a:chExt cx="8109584" cy="2159635"/>
          </a:xfrm>
        </p:grpSpPr>
        <p:sp>
          <p:nvSpPr>
            <p:cNvPr id="3" name="object 3"/>
            <p:cNvSpPr/>
            <p:nvPr/>
          </p:nvSpPr>
          <p:spPr>
            <a:xfrm>
              <a:off x="685037" y="3070098"/>
              <a:ext cx="8022590" cy="1728470"/>
            </a:xfrm>
            <a:custGeom>
              <a:avLst/>
              <a:gdLst/>
              <a:ahLst/>
              <a:cxnLst/>
              <a:rect l="l" t="t" r="r" b="b"/>
              <a:pathLst>
                <a:path w="8022590" h="1728470">
                  <a:moveTo>
                    <a:pt x="8022335" y="0"/>
                  </a:moveTo>
                  <a:lnTo>
                    <a:pt x="0" y="0"/>
                  </a:lnTo>
                  <a:lnTo>
                    <a:pt x="0" y="1728215"/>
                  </a:lnTo>
                  <a:lnTo>
                    <a:pt x="8022335" y="1728215"/>
                  </a:lnTo>
                  <a:lnTo>
                    <a:pt x="80223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1123" y="2708148"/>
              <a:ext cx="8109203" cy="21595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80906" y="12940"/>
            <a:ext cx="47821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Integridade de</a:t>
            </a:r>
            <a:r>
              <a:rPr spc="-55" dirty="0"/>
              <a:t> </a:t>
            </a:r>
            <a:r>
              <a:rPr spc="-5" dirty="0"/>
              <a:t>chave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739" y="1012952"/>
            <a:ext cx="898652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Trata-se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restrição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que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define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que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valores  da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chave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primária e alternativa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devem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ser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únicos.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-20128"/>
            <a:ext cx="47821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Integridade de</a:t>
            </a:r>
            <a:r>
              <a:rPr spc="-55" dirty="0"/>
              <a:t> </a:t>
            </a:r>
            <a:r>
              <a:rPr spc="-5" dirty="0"/>
              <a:t>chave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588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Matrícula é chave primária, então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tentar  inserir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ou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atualizar o valor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matrícula de </a:t>
            </a:r>
            <a:r>
              <a:rPr sz="2800" i="1" spc="-15" dirty="0">
                <a:solidFill>
                  <a:srgbClr val="5F5F5F"/>
                </a:solidFill>
                <a:latin typeface="Verdana"/>
                <a:cs typeface="Verdana"/>
              </a:rPr>
              <a:t>um 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professor.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Este valor tem que ser diferente das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matrículas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já</a:t>
            </a:r>
            <a:r>
              <a:rPr sz="2800" i="1" spc="7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existentes.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11123" y="3284220"/>
            <a:ext cx="8109584" cy="2159635"/>
            <a:chOff x="611123" y="3284220"/>
            <a:chExt cx="8109584" cy="2159635"/>
          </a:xfrm>
        </p:grpSpPr>
        <p:sp>
          <p:nvSpPr>
            <p:cNvPr id="5" name="object 5"/>
            <p:cNvSpPr/>
            <p:nvPr/>
          </p:nvSpPr>
          <p:spPr>
            <a:xfrm>
              <a:off x="683513" y="3646170"/>
              <a:ext cx="8023859" cy="1727200"/>
            </a:xfrm>
            <a:custGeom>
              <a:avLst/>
              <a:gdLst/>
              <a:ahLst/>
              <a:cxnLst/>
              <a:rect l="l" t="t" r="r" b="b"/>
              <a:pathLst>
                <a:path w="8023859" h="1727200">
                  <a:moveTo>
                    <a:pt x="8023859" y="0"/>
                  </a:moveTo>
                  <a:lnTo>
                    <a:pt x="0" y="0"/>
                  </a:lnTo>
                  <a:lnTo>
                    <a:pt x="0" y="1726691"/>
                  </a:lnTo>
                  <a:lnTo>
                    <a:pt x="8023859" y="1726691"/>
                  </a:lnTo>
                  <a:lnTo>
                    <a:pt x="80238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1123" y="3284220"/>
              <a:ext cx="8109204" cy="21595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0"/>
            <a:ext cx="47821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Integridade de</a:t>
            </a:r>
            <a:r>
              <a:rPr spc="-55" dirty="0"/>
              <a:t> </a:t>
            </a:r>
            <a:r>
              <a:rPr spc="-5" dirty="0"/>
              <a:t>chave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398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Ao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tentar inserir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novo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professor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com a  matrícula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222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estaremos violando a restrição  de integridade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chave e 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SGBD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não deixará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que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inserção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seja</a:t>
            </a:r>
            <a:r>
              <a:rPr sz="2800" i="1" spc="10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feita.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11123" y="3212592"/>
            <a:ext cx="8109584" cy="2159635"/>
            <a:chOff x="611123" y="3212592"/>
            <a:chExt cx="8109584" cy="2159635"/>
          </a:xfrm>
        </p:grpSpPr>
        <p:sp>
          <p:nvSpPr>
            <p:cNvPr id="5" name="object 5"/>
            <p:cNvSpPr/>
            <p:nvPr/>
          </p:nvSpPr>
          <p:spPr>
            <a:xfrm>
              <a:off x="683513" y="3574542"/>
              <a:ext cx="8023859" cy="1727200"/>
            </a:xfrm>
            <a:custGeom>
              <a:avLst/>
              <a:gdLst/>
              <a:ahLst/>
              <a:cxnLst/>
              <a:rect l="l" t="t" r="r" b="b"/>
              <a:pathLst>
                <a:path w="8023859" h="1727200">
                  <a:moveTo>
                    <a:pt x="8023859" y="0"/>
                  </a:moveTo>
                  <a:lnTo>
                    <a:pt x="0" y="0"/>
                  </a:lnTo>
                  <a:lnTo>
                    <a:pt x="0" y="1726692"/>
                  </a:lnTo>
                  <a:lnTo>
                    <a:pt x="8023859" y="1726692"/>
                  </a:lnTo>
                  <a:lnTo>
                    <a:pt x="80238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1123" y="3212592"/>
              <a:ext cx="8109204" cy="21595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9636" y="0"/>
            <a:ext cx="47821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Integridade de</a:t>
            </a:r>
            <a:r>
              <a:rPr spc="-55" dirty="0"/>
              <a:t> </a:t>
            </a:r>
            <a:r>
              <a:rPr spc="-5" dirty="0"/>
              <a:t>chave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796493"/>
            <a:ext cx="8983980" cy="1732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Ao tentar inserir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novo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professor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com a  matrícula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222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estaremos violando a restrição  de integridade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chave e 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SGBD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não deixará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que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inserção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seja</a:t>
            </a:r>
            <a:r>
              <a:rPr sz="2800" i="1" spc="10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feita.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63267" y="2551175"/>
            <a:ext cx="6121908" cy="43068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0"/>
            <a:ext cx="51142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Integridade</a:t>
            </a:r>
            <a:r>
              <a:rPr spc="-35" dirty="0"/>
              <a:t> </a:t>
            </a:r>
            <a:r>
              <a:rPr spc="-5" dirty="0"/>
              <a:t>referencial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796493"/>
            <a:ext cx="8986520" cy="4635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 a restrição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que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define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que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valores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dos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campos que aparecem em uma chave  estrangeira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devem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aparecer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chave primária  da tabela</a:t>
            </a:r>
            <a:r>
              <a:rPr sz="2800" i="1" spc="3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referenciada.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F5F5F"/>
              </a:buClr>
              <a:buFont typeface="Verdana"/>
              <a:buChar char="•"/>
            </a:pPr>
            <a:endParaRPr sz="3850">
              <a:latin typeface="Verdana"/>
              <a:cs typeface="Verdana"/>
            </a:endParaRPr>
          </a:p>
          <a:p>
            <a:pPr marL="355600" marR="5715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Para a chave estrangeira não existe a restrição  de valores</a:t>
            </a:r>
            <a:r>
              <a:rPr sz="2800" i="1" spc="2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vazios.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F5F5F"/>
              </a:buClr>
              <a:buFont typeface="Verdana"/>
              <a:buChar char="•"/>
            </a:pPr>
            <a:endParaRPr sz="3850">
              <a:latin typeface="Verdana"/>
              <a:cs typeface="Verdana"/>
            </a:endParaRPr>
          </a:p>
          <a:p>
            <a:pPr marL="355600" marR="635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campos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que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são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chave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estrangeira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podem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assumir valores</a:t>
            </a:r>
            <a:r>
              <a:rPr sz="2800" i="1" spc="5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nulos.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59964" y="4354067"/>
            <a:ext cx="5641975" cy="2112645"/>
            <a:chOff x="2759964" y="4354067"/>
            <a:chExt cx="5641975" cy="2112645"/>
          </a:xfrm>
        </p:grpSpPr>
        <p:sp>
          <p:nvSpPr>
            <p:cNvPr id="3" name="object 3"/>
            <p:cNvSpPr/>
            <p:nvPr/>
          </p:nvSpPr>
          <p:spPr>
            <a:xfrm>
              <a:off x="2772918" y="4367021"/>
              <a:ext cx="5615940" cy="2086610"/>
            </a:xfrm>
            <a:custGeom>
              <a:avLst/>
              <a:gdLst/>
              <a:ahLst/>
              <a:cxnLst/>
              <a:rect l="l" t="t" r="r" b="b"/>
              <a:pathLst>
                <a:path w="5615940" h="2086610">
                  <a:moveTo>
                    <a:pt x="5615939" y="0"/>
                  </a:moveTo>
                  <a:lnTo>
                    <a:pt x="0" y="0"/>
                  </a:lnTo>
                  <a:lnTo>
                    <a:pt x="0" y="2086355"/>
                  </a:lnTo>
                  <a:lnTo>
                    <a:pt x="5615939" y="2086355"/>
                  </a:lnTo>
                  <a:lnTo>
                    <a:pt x="56159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72918" y="4367021"/>
              <a:ext cx="5615940" cy="2086610"/>
            </a:xfrm>
            <a:custGeom>
              <a:avLst/>
              <a:gdLst/>
              <a:ahLst/>
              <a:cxnLst/>
              <a:rect l="l" t="t" r="r" b="b"/>
              <a:pathLst>
                <a:path w="5615940" h="2086610">
                  <a:moveTo>
                    <a:pt x="0" y="2086355"/>
                  </a:moveTo>
                  <a:lnTo>
                    <a:pt x="5615939" y="2086355"/>
                  </a:lnTo>
                  <a:lnTo>
                    <a:pt x="5615939" y="0"/>
                  </a:lnTo>
                  <a:lnTo>
                    <a:pt x="0" y="0"/>
                  </a:lnTo>
                  <a:lnTo>
                    <a:pt x="0" y="208635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82524" y="908303"/>
            <a:ext cx="7568565" cy="2546985"/>
            <a:chOff x="382524" y="908303"/>
            <a:chExt cx="7568565" cy="2546985"/>
          </a:xfrm>
        </p:grpSpPr>
        <p:sp>
          <p:nvSpPr>
            <p:cNvPr id="6" name="object 6"/>
            <p:cNvSpPr/>
            <p:nvPr/>
          </p:nvSpPr>
          <p:spPr>
            <a:xfrm>
              <a:off x="395478" y="1268729"/>
              <a:ext cx="7490459" cy="1584960"/>
            </a:xfrm>
            <a:custGeom>
              <a:avLst/>
              <a:gdLst/>
              <a:ahLst/>
              <a:cxnLst/>
              <a:rect l="l" t="t" r="r" b="b"/>
              <a:pathLst>
                <a:path w="7490459" h="1584960">
                  <a:moveTo>
                    <a:pt x="7490459" y="0"/>
                  </a:moveTo>
                  <a:lnTo>
                    <a:pt x="0" y="0"/>
                  </a:lnTo>
                  <a:lnTo>
                    <a:pt x="0" y="1584960"/>
                  </a:lnTo>
                  <a:lnTo>
                    <a:pt x="7490459" y="1584960"/>
                  </a:lnTo>
                  <a:lnTo>
                    <a:pt x="74904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524" y="908303"/>
              <a:ext cx="7568184" cy="20162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2648" y="2602991"/>
              <a:ext cx="1069847" cy="8519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5443" y="2852927"/>
              <a:ext cx="755015" cy="536575"/>
            </a:xfrm>
            <a:custGeom>
              <a:avLst/>
              <a:gdLst/>
              <a:ahLst/>
              <a:cxnLst/>
              <a:rect l="l" t="t" r="r" b="b"/>
              <a:pathLst>
                <a:path w="755014" h="536575">
                  <a:moveTo>
                    <a:pt x="209918" y="98194"/>
                  </a:moveTo>
                  <a:lnTo>
                    <a:pt x="166677" y="161026"/>
                  </a:lnTo>
                  <a:lnTo>
                    <a:pt x="711835" y="536194"/>
                  </a:lnTo>
                  <a:lnTo>
                    <a:pt x="755014" y="473456"/>
                  </a:lnTo>
                  <a:lnTo>
                    <a:pt x="209918" y="98194"/>
                  </a:lnTo>
                  <a:close/>
                </a:path>
                <a:path w="755014" h="536575">
                  <a:moveTo>
                    <a:pt x="0" y="0"/>
                  </a:moveTo>
                  <a:lnTo>
                    <a:pt x="123494" y="223774"/>
                  </a:lnTo>
                  <a:lnTo>
                    <a:pt x="166677" y="161026"/>
                  </a:lnTo>
                  <a:lnTo>
                    <a:pt x="135318" y="139446"/>
                  </a:lnTo>
                  <a:lnTo>
                    <a:pt x="178523" y="76581"/>
                  </a:lnTo>
                  <a:lnTo>
                    <a:pt x="224792" y="76581"/>
                  </a:lnTo>
                  <a:lnTo>
                    <a:pt x="253111" y="35433"/>
                  </a:lnTo>
                  <a:lnTo>
                    <a:pt x="0" y="0"/>
                  </a:lnTo>
                  <a:close/>
                </a:path>
                <a:path w="755014" h="536575">
                  <a:moveTo>
                    <a:pt x="178523" y="76581"/>
                  </a:moveTo>
                  <a:lnTo>
                    <a:pt x="135318" y="139446"/>
                  </a:lnTo>
                  <a:lnTo>
                    <a:pt x="166677" y="161026"/>
                  </a:lnTo>
                  <a:lnTo>
                    <a:pt x="209918" y="98194"/>
                  </a:lnTo>
                  <a:lnTo>
                    <a:pt x="178523" y="76581"/>
                  </a:lnTo>
                  <a:close/>
                </a:path>
                <a:path w="755014" h="536575">
                  <a:moveTo>
                    <a:pt x="224792" y="76581"/>
                  </a:moveTo>
                  <a:lnTo>
                    <a:pt x="178523" y="76581"/>
                  </a:lnTo>
                  <a:lnTo>
                    <a:pt x="209918" y="98194"/>
                  </a:lnTo>
                  <a:lnTo>
                    <a:pt x="224792" y="7658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56671" y="0"/>
            <a:ext cx="51142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Integridade</a:t>
            </a:r>
            <a:r>
              <a:rPr spc="-35" dirty="0"/>
              <a:t> </a:t>
            </a:r>
            <a:r>
              <a:rPr spc="-5" dirty="0"/>
              <a:t>referencial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2700527" y="3375659"/>
            <a:ext cx="5767070" cy="3115310"/>
            <a:chOff x="2700527" y="3375659"/>
            <a:chExt cx="5767070" cy="3115310"/>
          </a:xfrm>
        </p:grpSpPr>
        <p:sp>
          <p:nvSpPr>
            <p:cNvPr id="12" name="object 12"/>
            <p:cNvSpPr/>
            <p:nvPr/>
          </p:nvSpPr>
          <p:spPr>
            <a:xfrm>
              <a:off x="2700527" y="4043171"/>
              <a:ext cx="5766816" cy="24475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9203" y="3375659"/>
              <a:ext cx="1819655" cy="12131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2000" y="3396106"/>
              <a:ext cx="1503680" cy="896619"/>
            </a:xfrm>
            <a:custGeom>
              <a:avLst/>
              <a:gdLst/>
              <a:ahLst/>
              <a:cxnLst/>
              <a:rect l="l" t="t" r="r" b="b"/>
              <a:pathLst>
                <a:path w="1503679" h="896620">
                  <a:moveTo>
                    <a:pt x="140080" y="682751"/>
                  </a:moveTo>
                  <a:lnTo>
                    <a:pt x="0" y="896492"/>
                  </a:lnTo>
                  <a:lnTo>
                    <a:pt x="255015" y="880363"/>
                  </a:lnTo>
                  <a:lnTo>
                    <a:pt x="227833" y="833627"/>
                  </a:lnTo>
                  <a:lnTo>
                    <a:pt x="183769" y="833627"/>
                  </a:lnTo>
                  <a:lnTo>
                    <a:pt x="145541" y="767714"/>
                  </a:lnTo>
                  <a:lnTo>
                    <a:pt x="178384" y="748608"/>
                  </a:lnTo>
                  <a:lnTo>
                    <a:pt x="140080" y="682751"/>
                  </a:lnTo>
                  <a:close/>
                </a:path>
                <a:path w="1503679" h="896620">
                  <a:moveTo>
                    <a:pt x="178384" y="748608"/>
                  </a:moveTo>
                  <a:lnTo>
                    <a:pt x="145541" y="767714"/>
                  </a:lnTo>
                  <a:lnTo>
                    <a:pt x="183769" y="833627"/>
                  </a:lnTo>
                  <a:lnTo>
                    <a:pt x="216691" y="814471"/>
                  </a:lnTo>
                  <a:lnTo>
                    <a:pt x="178384" y="748608"/>
                  </a:lnTo>
                  <a:close/>
                </a:path>
                <a:path w="1503679" h="896620">
                  <a:moveTo>
                    <a:pt x="216691" y="814471"/>
                  </a:moveTo>
                  <a:lnTo>
                    <a:pt x="183769" y="833627"/>
                  </a:lnTo>
                  <a:lnTo>
                    <a:pt x="227833" y="833627"/>
                  </a:lnTo>
                  <a:lnTo>
                    <a:pt x="216691" y="814471"/>
                  </a:lnTo>
                  <a:close/>
                </a:path>
                <a:path w="1503679" h="896620">
                  <a:moveTo>
                    <a:pt x="1465199" y="0"/>
                  </a:moveTo>
                  <a:lnTo>
                    <a:pt x="178384" y="748608"/>
                  </a:lnTo>
                  <a:lnTo>
                    <a:pt x="216691" y="814471"/>
                  </a:lnTo>
                  <a:lnTo>
                    <a:pt x="1503426" y="65785"/>
                  </a:lnTo>
                  <a:lnTo>
                    <a:pt x="1465199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579364" y="3284220"/>
            <a:ext cx="3107690" cy="462280"/>
          </a:xfrm>
          <a:prstGeom prst="rect">
            <a:avLst/>
          </a:prstGeom>
          <a:solidFill>
            <a:srgbClr val="FFFFFF"/>
          </a:solidFill>
          <a:ln w="57911">
            <a:solidFill>
              <a:srgbClr val="00AF5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320"/>
              </a:spcBef>
            </a:pPr>
            <a:r>
              <a:rPr sz="2400" dirty="0">
                <a:latin typeface="Century Gothic"/>
                <a:cs typeface="Century Gothic"/>
              </a:rPr>
              <a:t>Chave</a:t>
            </a:r>
            <a:r>
              <a:rPr sz="2400" spc="-50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estrangeira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00527" y="4366259"/>
            <a:ext cx="1987550" cy="2086610"/>
          </a:xfrm>
          <a:custGeom>
            <a:avLst/>
            <a:gdLst/>
            <a:ahLst/>
            <a:cxnLst/>
            <a:rect l="l" t="t" r="r" b="b"/>
            <a:pathLst>
              <a:path w="1987550" h="2086610">
                <a:moveTo>
                  <a:pt x="0" y="331215"/>
                </a:moveTo>
                <a:lnTo>
                  <a:pt x="3592" y="282281"/>
                </a:lnTo>
                <a:lnTo>
                  <a:pt x="14027" y="235573"/>
                </a:lnTo>
                <a:lnTo>
                  <a:pt x="30791" y="191603"/>
                </a:lnTo>
                <a:lnTo>
                  <a:pt x="53372" y="150885"/>
                </a:lnTo>
                <a:lnTo>
                  <a:pt x="81257" y="113932"/>
                </a:lnTo>
                <a:lnTo>
                  <a:pt x="113932" y="81257"/>
                </a:lnTo>
                <a:lnTo>
                  <a:pt x="150885" y="53372"/>
                </a:lnTo>
                <a:lnTo>
                  <a:pt x="191603" y="30791"/>
                </a:lnTo>
                <a:lnTo>
                  <a:pt x="235573" y="14027"/>
                </a:lnTo>
                <a:lnTo>
                  <a:pt x="282281" y="3592"/>
                </a:lnTo>
                <a:lnTo>
                  <a:pt x="331216" y="0"/>
                </a:lnTo>
                <a:lnTo>
                  <a:pt x="1656080" y="0"/>
                </a:lnTo>
                <a:lnTo>
                  <a:pt x="1705014" y="3592"/>
                </a:lnTo>
                <a:lnTo>
                  <a:pt x="1751722" y="14027"/>
                </a:lnTo>
                <a:lnTo>
                  <a:pt x="1795692" y="30791"/>
                </a:lnTo>
                <a:lnTo>
                  <a:pt x="1836410" y="53372"/>
                </a:lnTo>
                <a:lnTo>
                  <a:pt x="1873363" y="81257"/>
                </a:lnTo>
                <a:lnTo>
                  <a:pt x="1906038" y="113932"/>
                </a:lnTo>
                <a:lnTo>
                  <a:pt x="1933923" y="150885"/>
                </a:lnTo>
                <a:lnTo>
                  <a:pt x="1956504" y="191603"/>
                </a:lnTo>
                <a:lnTo>
                  <a:pt x="1973268" y="235573"/>
                </a:lnTo>
                <a:lnTo>
                  <a:pt x="1983703" y="282281"/>
                </a:lnTo>
                <a:lnTo>
                  <a:pt x="1987296" y="331215"/>
                </a:lnTo>
                <a:lnTo>
                  <a:pt x="1987296" y="1755127"/>
                </a:lnTo>
                <a:lnTo>
                  <a:pt x="1983703" y="1804073"/>
                </a:lnTo>
                <a:lnTo>
                  <a:pt x="1973268" y="1850789"/>
                </a:lnTo>
                <a:lnTo>
                  <a:pt x="1956504" y="1894764"/>
                </a:lnTo>
                <a:lnTo>
                  <a:pt x="1933923" y="1935484"/>
                </a:lnTo>
                <a:lnTo>
                  <a:pt x="1906038" y="1972436"/>
                </a:lnTo>
                <a:lnTo>
                  <a:pt x="1873363" y="2005110"/>
                </a:lnTo>
                <a:lnTo>
                  <a:pt x="1836410" y="2032992"/>
                </a:lnTo>
                <a:lnTo>
                  <a:pt x="1795692" y="2055570"/>
                </a:lnTo>
                <a:lnTo>
                  <a:pt x="1751722" y="2072331"/>
                </a:lnTo>
                <a:lnTo>
                  <a:pt x="1705014" y="2082764"/>
                </a:lnTo>
                <a:lnTo>
                  <a:pt x="1656080" y="2086355"/>
                </a:lnTo>
                <a:lnTo>
                  <a:pt x="331216" y="2086355"/>
                </a:lnTo>
                <a:lnTo>
                  <a:pt x="282281" y="2082764"/>
                </a:lnTo>
                <a:lnTo>
                  <a:pt x="235573" y="2072331"/>
                </a:lnTo>
                <a:lnTo>
                  <a:pt x="191603" y="2055570"/>
                </a:lnTo>
                <a:lnTo>
                  <a:pt x="150885" y="2032992"/>
                </a:lnTo>
                <a:lnTo>
                  <a:pt x="113932" y="2005110"/>
                </a:lnTo>
                <a:lnTo>
                  <a:pt x="81257" y="1972436"/>
                </a:lnTo>
                <a:lnTo>
                  <a:pt x="53372" y="1935484"/>
                </a:lnTo>
                <a:lnTo>
                  <a:pt x="30791" y="1894764"/>
                </a:lnTo>
                <a:lnTo>
                  <a:pt x="14027" y="1850789"/>
                </a:lnTo>
                <a:lnTo>
                  <a:pt x="3592" y="1804073"/>
                </a:lnTo>
                <a:lnTo>
                  <a:pt x="0" y="1755127"/>
                </a:lnTo>
                <a:lnTo>
                  <a:pt x="0" y="331215"/>
                </a:lnTo>
                <a:close/>
              </a:path>
            </a:pathLst>
          </a:custGeom>
          <a:ln w="762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548383" y="3212592"/>
            <a:ext cx="2383790" cy="401320"/>
          </a:xfrm>
          <a:prstGeom prst="rect">
            <a:avLst/>
          </a:prstGeom>
          <a:solidFill>
            <a:srgbClr val="FFFFFF"/>
          </a:solidFill>
          <a:ln w="57911">
            <a:solidFill>
              <a:srgbClr val="FF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325"/>
              </a:spcBef>
            </a:pPr>
            <a:r>
              <a:rPr sz="2000" spc="5" dirty="0">
                <a:latin typeface="Century Gothic"/>
                <a:cs typeface="Century Gothic"/>
              </a:rPr>
              <a:t>Chave</a:t>
            </a:r>
            <a:r>
              <a:rPr sz="2000" spc="-5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primária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94715" y="1267967"/>
            <a:ext cx="1584960" cy="1656714"/>
          </a:xfrm>
          <a:custGeom>
            <a:avLst/>
            <a:gdLst/>
            <a:ahLst/>
            <a:cxnLst/>
            <a:rect l="l" t="t" r="r" b="b"/>
            <a:pathLst>
              <a:path w="1584960" h="1656714">
                <a:moveTo>
                  <a:pt x="0" y="264160"/>
                </a:moveTo>
                <a:lnTo>
                  <a:pt x="4256" y="216668"/>
                </a:lnTo>
                <a:lnTo>
                  <a:pt x="16527" y="171973"/>
                </a:lnTo>
                <a:lnTo>
                  <a:pt x="36067" y="130819"/>
                </a:lnTo>
                <a:lnTo>
                  <a:pt x="62129" y="93952"/>
                </a:lnTo>
                <a:lnTo>
                  <a:pt x="93967" y="62116"/>
                </a:lnTo>
                <a:lnTo>
                  <a:pt x="130836" y="36058"/>
                </a:lnTo>
                <a:lnTo>
                  <a:pt x="171988" y="16522"/>
                </a:lnTo>
                <a:lnTo>
                  <a:pt x="216678" y="4254"/>
                </a:lnTo>
                <a:lnTo>
                  <a:pt x="264160" y="0"/>
                </a:lnTo>
                <a:lnTo>
                  <a:pt x="1320800" y="0"/>
                </a:lnTo>
                <a:lnTo>
                  <a:pt x="1368291" y="4254"/>
                </a:lnTo>
                <a:lnTo>
                  <a:pt x="1412986" y="16522"/>
                </a:lnTo>
                <a:lnTo>
                  <a:pt x="1454140" y="36058"/>
                </a:lnTo>
                <a:lnTo>
                  <a:pt x="1491007" y="62116"/>
                </a:lnTo>
                <a:lnTo>
                  <a:pt x="1522843" y="93952"/>
                </a:lnTo>
                <a:lnTo>
                  <a:pt x="1548901" y="130819"/>
                </a:lnTo>
                <a:lnTo>
                  <a:pt x="1568437" y="171973"/>
                </a:lnTo>
                <a:lnTo>
                  <a:pt x="1580705" y="216668"/>
                </a:lnTo>
                <a:lnTo>
                  <a:pt x="1584960" y="264160"/>
                </a:lnTo>
                <a:lnTo>
                  <a:pt x="1584960" y="1392428"/>
                </a:lnTo>
                <a:lnTo>
                  <a:pt x="1580705" y="1439919"/>
                </a:lnTo>
                <a:lnTo>
                  <a:pt x="1568437" y="1484614"/>
                </a:lnTo>
                <a:lnTo>
                  <a:pt x="1548901" y="1525768"/>
                </a:lnTo>
                <a:lnTo>
                  <a:pt x="1522843" y="1562635"/>
                </a:lnTo>
                <a:lnTo>
                  <a:pt x="1491007" y="1594471"/>
                </a:lnTo>
                <a:lnTo>
                  <a:pt x="1454140" y="1620529"/>
                </a:lnTo>
                <a:lnTo>
                  <a:pt x="1412986" y="1640065"/>
                </a:lnTo>
                <a:lnTo>
                  <a:pt x="1368291" y="1652333"/>
                </a:lnTo>
                <a:lnTo>
                  <a:pt x="1320800" y="1656588"/>
                </a:lnTo>
                <a:lnTo>
                  <a:pt x="264160" y="1656588"/>
                </a:lnTo>
                <a:lnTo>
                  <a:pt x="216678" y="1652333"/>
                </a:lnTo>
                <a:lnTo>
                  <a:pt x="171988" y="1640065"/>
                </a:lnTo>
                <a:lnTo>
                  <a:pt x="130836" y="1620529"/>
                </a:lnTo>
                <a:lnTo>
                  <a:pt x="93967" y="1594471"/>
                </a:lnTo>
                <a:lnTo>
                  <a:pt x="62129" y="1562635"/>
                </a:lnTo>
                <a:lnTo>
                  <a:pt x="36067" y="1525768"/>
                </a:lnTo>
                <a:lnTo>
                  <a:pt x="16527" y="1484614"/>
                </a:lnTo>
                <a:lnTo>
                  <a:pt x="4256" y="1439919"/>
                </a:lnTo>
                <a:lnTo>
                  <a:pt x="0" y="1392428"/>
                </a:lnTo>
                <a:lnTo>
                  <a:pt x="0" y="264160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9753" y="11250"/>
            <a:ext cx="42646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Relações</a:t>
            </a:r>
            <a:r>
              <a:rPr spc="-45" dirty="0"/>
              <a:t> </a:t>
            </a:r>
            <a:r>
              <a:rPr spc="-5" dirty="0"/>
              <a:t>(Tabelas)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69756" y="6661201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831" y="3573779"/>
            <a:ext cx="8604504" cy="2033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124455" y="1155191"/>
            <a:ext cx="5195570" cy="2306320"/>
            <a:chOff x="2124455" y="1155191"/>
            <a:chExt cx="5195570" cy="2306320"/>
          </a:xfrm>
        </p:grpSpPr>
        <p:sp>
          <p:nvSpPr>
            <p:cNvPr id="6" name="object 6"/>
            <p:cNvSpPr/>
            <p:nvPr/>
          </p:nvSpPr>
          <p:spPr>
            <a:xfrm>
              <a:off x="2124455" y="1842515"/>
              <a:ext cx="5195316" cy="16184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01695" y="1155191"/>
              <a:ext cx="2253996" cy="144475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59430" y="1178432"/>
              <a:ext cx="2052955" cy="1243330"/>
            </a:xfrm>
            <a:custGeom>
              <a:avLst/>
              <a:gdLst/>
              <a:ahLst/>
              <a:cxnLst/>
              <a:rect l="l" t="t" r="r" b="b"/>
              <a:pathLst>
                <a:path w="2052954" h="1243330">
                  <a:moveTo>
                    <a:pt x="65150" y="1136014"/>
                  </a:moveTo>
                  <a:lnTo>
                    <a:pt x="57276" y="1138301"/>
                  </a:lnTo>
                  <a:lnTo>
                    <a:pt x="53847" y="1144524"/>
                  </a:lnTo>
                  <a:lnTo>
                    <a:pt x="0" y="1242949"/>
                  </a:lnTo>
                  <a:lnTo>
                    <a:pt x="119252" y="1241297"/>
                  </a:lnTo>
                  <a:lnTo>
                    <a:pt x="119749" y="1240789"/>
                  </a:lnTo>
                  <a:lnTo>
                    <a:pt x="28575" y="1240789"/>
                  </a:lnTo>
                  <a:lnTo>
                    <a:pt x="15239" y="1218691"/>
                  </a:lnTo>
                  <a:lnTo>
                    <a:pt x="56291" y="1193978"/>
                  </a:lnTo>
                  <a:lnTo>
                    <a:pt x="80009" y="1150746"/>
                  </a:lnTo>
                  <a:lnTo>
                    <a:pt x="77724" y="1142872"/>
                  </a:lnTo>
                  <a:lnTo>
                    <a:pt x="71374" y="1139443"/>
                  </a:lnTo>
                  <a:lnTo>
                    <a:pt x="65150" y="1136014"/>
                  </a:lnTo>
                  <a:close/>
                </a:path>
                <a:path w="2052954" h="1243330">
                  <a:moveTo>
                    <a:pt x="56291" y="1193978"/>
                  </a:moveTo>
                  <a:lnTo>
                    <a:pt x="15239" y="1218691"/>
                  </a:lnTo>
                  <a:lnTo>
                    <a:pt x="28575" y="1240789"/>
                  </a:lnTo>
                  <a:lnTo>
                    <a:pt x="36591" y="1235964"/>
                  </a:lnTo>
                  <a:lnTo>
                    <a:pt x="33274" y="1235964"/>
                  </a:lnTo>
                  <a:lnTo>
                    <a:pt x="21843" y="1216787"/>
                  </a:lnTo>
                  <a:lnTo>
                    <a:pt x="43958" y="1216474"/>
                  </a:lnTo>
                  <a:lnTo>
                    <a:pt x="56291" y="1193978"/>
                  </a:lnTo>
                  <a:close/>
                </a:path>
                <a:path w="2052954" h="1243330">
                  <a:moveTo>
                    <a:pt x="118871" y="1215389"/>
                  </a:moveTo>
                  <a:lnTo>
                    <a:pt x="69566" y="1216112"/>
                  </a:lnTo>
                  <a:lnTo>
                    <a:pt x="28575" y="1240789"/>
                  </a:lnTo>
                  <a:lnTo>
                    <a:pt x="119749" y="1240789"/>
                  </a:lnTo>
                  <a:lnTo>
                    <a:pt x="124968" y="1235455"/>
                  </a:lnTo>
                  <a:lnTo>
                    <a:pt x="124840" y="1228343"/>
                  </a:lnTo>
                  <a:lnTo>
                    <a:pt x="124840" y="1221104"/>
                  </a:lnTo>
                  <a:lnTo>
                    <a:pt x="118871" y="1215389"/>
                  </a:lnTo>
                  <a:close/>
                </a:path>
                <a:path w="2052954" h="1243330">
                  <a:moveTo>
                    <a:pt x="43958" y="1216474"/>
                  </a:moveTo>
                  <a:lnTo>
                    <a:pt x="21843" y="1216787"/>
                  </a:lnTo>
                  <a:lnTo>
                    <a:pt x="33274" y="1235964"/>
                  </a:lnTo>
                  <a:lnTo>
                    <a:pt x="43958" y="1216474"/>
                  </a:lnTo>
                  <a:close/>
                </a:path>
                <a:path w="2052954" h="1243330">
                  <a:moveTo>
                    <a:pt x="69566" y="1216112"/>
                  </a:moveTo>
                  <a:lnTo>
                    <a:pt x="43958" y="1216474"/>
                  </a:lnTo>
                  <a:lnTo>
                    <a:pt x="33274" y="1235964"/>
                  </a:lnTo>
                  <a:lnTo>
                    <a:pt x="36591" y="1235964"/>
                  </a:lnTo>
                  <a:lnTo>
                    <a:pt x="69566" y="1216112"/>
                  </a:lnTo>
                  <a:close/>
                </a:path>
                <a:path w="2052954" h="1243330">
                  <a:moveTo>
                    <a:pt x="2039620" y="0"/>
                  </a:moveTo>
                  <a:lnTo>
                    <a:pt x="56291" y="1193978"/>
                  </a:lnTo>
                  <a:lnTo>
                    <a:pt x="43958" y="1216474"/>
                  </a:lnTo>
                  <a:lnTo>
                    <a:pt x="69566" y="1216112"/>
                  </a:lnTo>
                  <a:lnTo>
                    <a:pt x="2052955" y="22097"/>
                  </a:lnTo>
                  <a:lnTo>
                    <a:pt x="2039620" y="0"/>
                  </a:lnTo>
                  <a:close/>
                </a:path>
              </a:pathLst>
            </a:custGeom>
            <a:solidFill>
              <a:srgbClr val="2C2C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26991" y="1159763"/>
              <a:ext cx="1031748" cy="14401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84726" y="1182242"/>
              <a:ext cx="831850" cy="1239520"/>
            </a:xfrm>
            <a:custGeom>
              <a:avLst/>
              <a:gdLst/>
              <a:ahLst/>
              <a:cxnLst/>
              <a:rect l="l" t="t" r="r" b="b"/>
              <a:pathLst>
                <a:path w="831850" h="1239520">
                  <a:moveTo>
                    <a:pt x="13208" y="1114552"/>
                  </a:moveTo>
                  <a:lnTo>
                    <a:pt x="7112" y="1120013"/>
                  </a:lnTo>
                  <a:lnTo>
                    <a:pt x="6603" y="1127252"/>
                  </a:lnTo>
                  <a:lnTo>
                    <a:pt x="0" y="1239139"/>
                  </a:lnTo>
                  <a:lnTo>
                    <a:pt x="28808" y="1225042"/>
                  </a:lnTo>
                  <a:lnTo>
                    <a:pt x="25019" y="1225042"/>
                  </a:lnTo>
                  <a:lnTo>
                    <a:pt x="3428" y="1210564"/>
                  </a:lnTo>
                  <a:lnTo>
                    <a:pt x="30024" y="1170647"/>
                  </a:lnTo>
                  <a:lnTo>
                    <a:pt x="32593" y="1127252"/>
                  </a:lnTo>
                  <a:lnTo>
                    <a:pt x="32893" y="1121664"/>
                  </a:lnTo>
                  <a:lnTo>
                    <a:pt x="27559" y="1115441"/>
                  </a:lnTo>
                  <a:lnTo>
                    <a:pt x="20320" y="1115060"/>
                  </a:lnTo>
                  <a:lnTo>
                    <a:pt x="13208" y="1114552"/>
                  </a:lnTo>
                  <a:close/>
                </a:path>
                <a:path w="831850" h="1239520">
                  <a:moveTo>
                    <a:pt x="30024" y="1170647"/>
                  </a:moveTo>
                  <a:lnTo>
                    <a:pt x="3428" y="1210564"/>
                  </a:lnTo>
                  <a:lnTo>
                    <a:pt x="25019" y="1225042"/>
                  </a:lnTo>
                  <a:lnTo>
                    <a:pt x="29333" y="1218565"/>
                  </a:lnTo>
                  <a:lnTo>
                    <a:pt x="27177" y="1218565"/>
                  </a:lnTo>
                  <a:lnTo>
                    <a:pt x="8509" y="1206119"/>
                  </a:lnTo>
                  <a:lnTo>
                    <a:pt x="28497" y="1196360"/>
                  </a:lnTo>
                  <a:lnTo>
                    <a:pt x="30024" y="1170647"/>
                  </a:lnTo>
                  <a:close/>
                </a:path>
                <a:path w="831850" h="1239520">
                  <a:moveTo>
                    <a:pt x="95758" y="1163447"/>
                  </a:moveTo>
                  <a:lnTo>
                    <a:pt x="89408" y="1166622"/>
                  </a:lnTo>
                  <a:lnTo>
                    <a:pt x="51659" y="1185051"/>
                  </a:lnTo>
                  <a:lnTo>
                    <a:pt x="25019" y="1225042"/>
                  </a:lnTo>
                  <a:lnTo>
                    <a:pt x="28808" y="1225042"/>
                  </a:lnTo>
                  <a:lnTo>
                    <a:pt x="107187" y="1186688"/>
                  </a:lnTo>
                  <a:lnTo>
                    <a:pt x="109854" y="1178941"/>
                  </a:lnTo>
                  <a:lnTo>
                    <a:pt x="106679" y="1172591"/>
                  </a:lnTo>
                  <a:lnTo>
                    <a:pt x="103504" y="1166114"/>
                  </a:lnTo>
                  <a:lnTo>
                    <a:pt x="95758" y="1163447"/>
                  </a:lnTo>
                  <a:close/>
                </a:path>
                <a:path w="831850" h="1239520">
                  <a:moveTo>
                    <a:pt x="28497" y="1196360"/>
                  </a:moveTo>
                  <a:lnTo>
                    <a:pt x="8509" y="1206119"/>
                  </a:lnTo>
                  <a:lnTo>
                    <a:pt x="27177" y="1218565"/>
                  </a:lnTo>
                  <a:lnTo>
                    <a:pt x="28497" y="1196360"/>
                  </a:lnTo>
                  <a:close/>
                </a:path>
                <a:path w="831850" h="1239520">
                  <a:moveTo>
                    <a:pt x="51659" y="1185051"/>
                  </a:moveTo>
                  <a:lnTo>
                    <a:pt x="28497" y="1196360"/>
                  </a:lnTo>
                  <a:lnTo>
                    <a:pt x="27177" y="1218565"/>
                  </a:lnTo>
                  <a:lnTo>
                    <a:pt x="29333" y="1218565"/>
                  </a:lnTo>
                  <a:lnTo>
                    <a:pt x="51659" y="1185051"/>
                  </a:lnTo>
                  <a:close/>
                </a:path>
                <a:path w="831850" h="1239520">
                  <a:moveTo>
                    <a:pt x="810006" y="0"/>
                  </a:moveTo>
                  <a:lnTo>
                    <a:pt x="30024" y="1170647"/>
                  </a:lnTo>
                  <a:lnTo>
                    <a:pt x="28497" y="1196360"/>
                  </a:lnTo>
                  <a:lnTo>
                    <a:pt x="51659" y="1185051"/>
                  </a:lnTo>
                  <a:lnTo>
                    <a:pt x="831469" y="14478"/>
                  </a:lnTo>
                  <a:lnTo>
                    <a:pt x="810006" y="0"/>
                  </a:lnTo>
                  <a:close/>
                </a:path>
              </a:pathLst>
            </a:custGeom>
            <a:solidFill>
              <a:srgbClr val="2C2C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53583" y="1158239"/>
              <a:ext cx="1124712" cy="13517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96001" y="1181353"/>
              <a:ext cx="924560" cy="1151255"/>
            </a:xfrm>
            <a:custGeom>
              <a:avLst/>
              <a:gdLst/>
              <a:ahLst/>
              <a:cxnLst/>
              <a:rect l="l" t="t" r="r" b="b"/>
              <a:pathLst>
                <a:path w="924560" h="1151255">
                  <a:moveTo>
                    <a:pt x="822578" y="1084072"/>
                  </a:moveTo>
                  <a:lnTo>
                    <a:pt x="815086" y="1087374"/>
                  </a:lnTo>
                  <a:lnTo>
                    <a:pt x="812546" y="1094105"/>
                  </a:lnTo>
                  <a:lnTo>
                    <a:pt x="809878" y="1100709"/>
                  </a:lnTo>
                  <a:lnTo>
                    <a:pt x="813181" y="1108202"/>
                  </a:lnTo>
                  <a:lnTo>
                    <a:pt x="819912" y="1110869"/>
                  </a:lnTo>
                  <a:lnTo>
                    <a:pt x="924560" y="1151128"/>
                  </a:lnTo>
                  <a:lnTo>
                    <a:pt x="922797" y="1139190"/>
                  </a:lnTo>
                  <a:lnTo>
                    <a:pt x="898398" y="1139190"/>
                  </a:lnTo>
                  <a:lnTo>
                    <a:pt x="868429" y="1101731"/>
                  </a:lnTo>
                  <a:lnTo>
                    <a:pt x="822578" y="1084072"/>
                  </a:lnTo>
                  <a:close/>
                </a:path>
                <a:path w="924560" h="1151255">
                  <a:moveTo>
                    <a:pt x="868429" y="1101731"/>
                  </a:moveTo>
                  <a:lnTo>
                    <a:pt x="898398" y="1139190"/>
                  </a:lnTo>
                  <a:lnTo>
                    <a:pt x="906238" y="1132967"/>
                  </a:lnTo>
                  <a:lnTo>
                    <a:pt x="895731" y="1132967"/>
                  </a:lnTo>
                  <a:lnTo>
                    <a:pt x="892470" y="1110991"/>
                  </a:lnTo>
                  <a:lnTo>
                    <a:pt x="868429" y="1101731"/>
                  </a:lnTo>
                  <a:close/>
                </a:path>
                <a:path w="924560" h="1151255">
                  <a:moveTo>
                    <a:pt x="900557" y="1028192"/>
                  </a:moveTo>
                  <a:lnTo>
                    <a:pt x="893445" y="1029208"/>
                  </a:lnTo>
                  <a:lnTo>
                    <a:pt x="886460" y="1030351"/>
                  </a:lnTo>
                  <a:lnTo>
                    <a:pt x="881507" y="1036955"/>
                  </a:lnTo>
                  <a:lnTo>
                    <a:pt x="882523" y="1043940"/>
                  </a:lnTo>
                  <a:lnTo>
                    <a:pt x="888692" y="1085527"/>
                  </a:lnTo>
                  <a:lnTo>
                    <a:pt x="918718" y="1123061"/>
                  </a:lnTo>
                  <a:lnTo>
                    <a:pt x="898398" y="1139190"/>
                  </a:lnTo>
                  <a:lnTo>
                    <a:pt x="922797" y="1139190"/>
                  </a:lnTo>
                  <a:lnTo>
                    <a:pt x="908176" y="1040130"/>
                  </a:lnTo>
                  <a:lnTo>
                    <a:pt x="907161" y="1033145"/>
                  </a:lnTo>
                  <a:lnTo>
                    <a:pt x="900557" y="1028192"/>
                  </a:lnTo>
                  <a:close/>
                </a:path>
                <a:path w="924560" h="1151255">
                  <a:moveTo>
                    <a:pt x="892470" y="1110991"/>
                  </a:moveTo>
                  <a:lnTo>
                    <a:pt x="895731" y="1132967"/>
                  </a:lnTo>
                  <a:lnTo>
                    <a:pt x="913257" y="1118997"/>
                  </a:lnTo>
                  <a:lnTo>
                    <a:pt x="892470" y="1110991"/>
                  </a:lnTo>
                  <a:close/>
                </a:path>
                <a:path w="924560" h="1151255">
                  <a:moveTo>
                    <a:pt x="888692" y="1085527"/>
                  </a:moveTo>
                  <a:lnTo>
                    <a:pt x="892470" y="1110991"/>
                  </a:lnTo>
                  <a:lnTo>
                    <a:pt x="913257" y="1118997"/>
                  </a:lnTo>
                  <a:lnTo>
                    <a:pt x="895731" y="1132967"/>
                  </a:lnTo>
                  <a:lnTo>
                    <a:pt x="906238" y="1132967"/>
                  </a:lnTo>
                  <a:lnTo>
                    <a:pt x="918718" y="1123061"/>
                  </a:lnTo>
                  <a:lnTo>
                    <a:pt x="888692" y="1085527"/>
                  </a:lnTo>
                  <a:close/>
                </a:path>
                <a:path w="924560" h="1151255">
                  <a:moveTo>
                    <a:pt x="20320" y="0"/>
                  </a:moveTo>
                  <a:lnTo>
                    <a:pt x="0" y="16256"/>
                  </a:lnTo>
                  <a:lnTo>
                    <a:pt x="868429" y="1101731"/>
                  </a:lnTo>
                  <a:lnTo>
                    <a:pt x="892470" y="1110991"/>
                  </a:lnTo>
                  <a:lnTo>
                    <a:pt x="888692" y="1085527"/>
                  </a:lnTo>
                  <a:lnTo>
                    <a:pt x="20320" y="0"/>
                  </a:lnTo>
                  <a:close/>
                </a:path>
              </a:pathLst>
            </a:custGeom>
            <a:solidFill>
              <a:srgbClr val="2C2C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56632" y="1155191"/>
              <a:ext cx="2188464" cy="13548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99685" y="1178305"/>
              <a:ext cx="1988185" cy="1155065"/>
            </a:xfrm>
            <a:custGeom>
              <a:avLst/>
              <a:gdLst/>
              <a:ahLst/>
              <a:cxnLst/>
              <a:rect l="l" t="t" r="r" b="b"/>
              <a:pathLst>
                <a:path w="1988184" h="1155064">
                  <a:moveTo>
                    <a:pt x="1917501" y="1128597"/>
                  </a:moveTo>
                  <a:lnTo>
                    <a:pt x="1875409" y="1128776"/>
                  </a:lnTo>
                  <a:lnTo>
                    <a:pt x="1868296" y="1128903"/>
                  </a:lnTo>
                  <a:lnTo>
                    <a:pt x="1862455" y="1134745"/>
                  </a:lnTo>
                  <a:lnTo>
                    <a:pt x="1862582" y="1148969"/>
                  </a:lnTo>
                  <a:lnTo>
                    <a:pt x="1868423" y="1154811"/>
                  </a:lnTo>
                  <a:lnTo>
                    <a:pt x="1875536" y="1154684"/>
                  </a:lnTo>
                  <a:lnTo>
                    <a:pt x="1987676" y="1154176"/>
                  </a:lnTo>
                  <a:lnTo>
                    <a:pt x="1986734" y="1152525"/>
                  </a:lnTo>
                  <a:lnTo>
                    <a:pt x="1958974" y="1152525"/>
                  </a:lnTo>
                  <a:lnTo>
                    <a:pt x="1917501" y="1128597"/>
                  </a:lnTo>
                  <a:close/>
                </a:path>
                <a:path w="1988184" h="1155064">
                  <a:moveTo>
                    <a:pt x="1943112" y="1128489"/>
                  </a:moveTo>
                  <a:lnTo>
                    <a:pt x="1917501" y="1128597"/>
                  </a:lnTo>
                  <a:lnTo>
                    <a:pt x="1958974" y="1152525"/>
                  </a:lnTo>
                  <a:lnTo>
                    <a:pt x="1961698" y="1147826"/>
                  </a:lnTo>
                  <a:lnTo>
                    <a:pt x="1954148" y="1147826"/>
                  </a:lnTo>
                  <a:lnTo>
                    <a:pt x="1943112" y="1128489"/>
                  </a:lnTo>
                  <a:close/>
                </a:path>
                <a:path w="1988184" h="1155064">
                  <a:moveTo>
                    <a:pt x="1920620" y="1048385"/>
                  </a:moveTo>
                  <a:lnTo>
                    <a:pt x="1908174" y="1055497"/>
                  </a:lnTo>
                  <a:lnTo>
                    <a:pt x="1906015" y="1063498"/>
                  </a:lnTo>
                  <a:lnTo>
                    <a:pt x="1930396" y="1106212"/>
                  </a:lnTo>
                  <a:lnTo>
                    <a:pt x="1971929" y="1130173"/>
                  </a:lnTo>
                  <a:lnTo>
                    <a:pt x="1958974" y="1152525"/>
                  </a:lnTo>
                  <a:lnTo>
                    <a:pt x="1986734" y="1152525"/>
                  </a:lnTo>
                  <a:lnTo>
                    <a:pt x="1928494" y="1050544"/>
                  </a:lnTo>
                  <a:lnTo>
                    <a:pt x="1920620" y="1048385"/>
                  </a:lnTo>
                  <a:close/>
                </a:path>
                <a:path w="1988184" h="1155064">
                  <a:moveTo>
                    <a:pt x="1965451" y="1128395"/>
                  </a:moveTo>
                  <a:lnTo>
                    <a:pt x="1943112" y="1128489"/>
                  </a:lnTo>
                  <a:lnTo>
                    <a:pt x="1954148" y="1147826"/>
                  </a:lnTo>
                  <a:lnTo>
                    <a:pt x="1965451" y="1128395"/>
                  </a:lnTo>
                  <a:close/>
                </a:path>
                <a:path w="1988184" h="1155064">
                  <a:moveTo>
                    <a:pt x="1968847" y="1128395"/>
                  </a:moveTo>
                  <a:lnTo>
                    <a:pt x="1965451" y="1128395"/>
                  </a:lnTo>
                  <a:lnTo>
                    <a:pt x="1954148" y="1147826"/>
                  </a:lnTo>
                  <a:lnTo>
                    <a:pt x="1961698" y="1147826"/>
                  </a:lnTo>
                  <a:lnTo>
                    <a:pt x="1971929" y="1130173"/>
                  </a:lnTo>
                  <a:lnTo>
                    <a:pt x="1968847" y="1128395"/>
                  </a:lnTo>
                  <a:close/>
                </a:path>
                <a:path w="1988184" h="1155064">
                  <a:moveTo>
                    <a:pt x="12953" y="0"/>
                  </a:moveTo>
                  <a:lnTo>
                    <a:pt x="0" y="22352"/>
                  </a:lnTo>
                  <a:lnTo>
                    <a:pt x="1917501" y="1128597"/>
                  </a:lnTo>
                  <a:lnTo>
                    <a:pt x="1943112" y="1128489"/>
                  </a:lnTo>
                  <a:lnTo>
                    <a:pt x="1930396" y="1106212"/>
                  </a:lnTo>
                  <a:lnTo>
                    <a:pt x="12953" y="0"/>
                  </a:lnTo>
                  <a:close/>
                </a:path>
                <a:path w="1988184" h="1155064">
                  <a:moveTo>
                    <a:pt x="1930396" y="1106212"/>
                  </a:moveTo>
                  <a:lnTo>
                    <a:pt x="1943112" y="1128489"/>
                  </a:lnTo>
                  <a:lnTo>
                    <a:pt x="1968847" y="1128395"/>
                  </a:lnTo>
                  <a:lnTo>
                    <a:pt x="1930396" y="1106212"/>
                  </a:lnTo>
                  <a:close/>
                </a:path>
              </a:pathLst>
            </a:custGeom>
            <a:solidFill>
              <a:srgbClr val="2C2C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994150" y="803528"/>
            <a:ext cx="21939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3333CC"/>
                </a:solidFill>
                <a:latin typeface="Times New Roman"/>
                <a:cs typeface="Times New Roman"/>
              </a:rPr>
              <a:t>Atributos</a:t>
            </a:r>
            <a:r>
              <a:rPr sz="2000" b="1" spc="-9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latin typeface="Times New Roman"/>
                <a:cs typeface="Times New Roman"/>
              </a:rPr>
              <a:t>(Campos)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543555" y="1249680"/>
            <a:ext cx="315595" cy="771525"/>
            <a:chOff x="2543555" y="1249680"/>
            <a:chExt cx="315595" cy="771525"/>
          </a:xfrm>
        </p:grpSpPr>
        <p:sp>
          <p:nvSpPr>
            <p:cNvPr id="17" name="object 17"/>
            <p:cNvSpPr/>
            <p:nvPr/>
          </p:nvSpPr>
          <p:spPr>
            <a:xfrm>
              <a:off x="2543555" y="1249680"/>
              <a:ext cx="315468" cy="77114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41218" y="1271778"/>
              <a:ext cx="120650" cy="571500"/>
            </a:xfrm>
            <a:custGeom>
              <a:avLst/>
              <a:gdLst/>
              <a:ahLst/>
              <a:cxnLst/>
              <a:rect l="l" t="t" r="r" b="b"/>
              <a:pathLst>
                <a:path w="120650" h="571500">
                  <a:moveTo>
                    <a:pt x="14350" y="453389"/>
                  </a:moveTo>
                  <a:lnTo>
                    <a:pt x="8255" y="456946"/>
                  </a:lnTo>
                  <a:lnTo>
                    <a:pt x="2031" y="460501"/>
                  </a:lnTo>
                  <a:lnTo>
                    <a:pt x="0" y="468502"/>
                  </a:lnTo>
                  <a:lnTo>
                    <a:pt x="60070" y="571500"/>
                  </a:lnTo>
                  <a:lnTo>
                    <a:pt x="75033" y="545846"/>
                  </a:lnTo>
                  <a:lnTo>
                    <a:pt x="47117" y="545846"/>
                  </a:lnTo>
                  <a:lnTo>
                    <a:pt x="47117" y="498003"/>
                  </a:lnTo>
                  <a:lnTo>
                    <a:pt x="25907" y="461645"/>
                  </a:lnTo>
                  <a:lnTo>
                    <a:pt x="22351" y="455422"/>
                  </a:lnTo>
                  <a:lnTo>
                    <a:pt x="14350" y="453389"/>
                  </a:lnTo>
                  <a:close/>
                </a:path>
                <a:path w="120650" h="571500">
                  <a:moveTo>
                    <a:pt x="47117" y="498003"/>
                  </a:moveTo>
                  <a:lnTo>
                    <a:pt x="47117" y="545846"/>
                  </a:lnTo>
                  <a:lnTo>
                    <a:pt x="73025" y="545846"/>
                  </a:lnTo>
                  <a:lnTo>
                    <a:pt x="73025" y="539369"/>
                  </a:lnTo>
                  <a:lnTo>
                    <a:pt x="48894" y="539369"/>
                  </a:lnTo>
                  <a:lnTo>
                    <a:pt x="60070" y="520210"/>
                  </a:lnTo>
                  <a:lnTo>
                    <a:pt x="47117" y="498003"/>
                  </a:lnTo>
                  <a:close/>
                </a:path>
                <a:path w="120650" h="571500">
                  <a:moveTo>
                    <a:pt x="105791" y="453389"/>
                  </a:moveTo>
                  <a:lnTo>
                    <a:pt x="97789" y="455422"/>
                  </a:lnTo>
                  <a:lnTo>
                    <a:pt x="94233" y="461645"/>
                  </a:lnTo>
                  <a:lnTo>
                    <a:pt x="73025" y="498003"/>
                  </a:lnTo>
                  <a:lnTo>
                    <a:pt x="73025" y="545846"/>
                  </a:lnTo>
                  <a:lnTo>
                    <a:pt x="75033" y="545846"/>
                  </a:lnTo>
                  <a:lnTo>
                    <a:pt x="120142" y="468502"/>
                  </a:lnTo>
                  <a:lnTo>
                    <a:pt x="118110" y="460501"/>
                  </a:lnTo>
                  <a:lnTo>
                    <a:pt x="111887" y="456946"/>
                  </a:lnTo>
                  <a:lnTo>
                    <a:pt x="105791" y="453389"/>
                  </a:lnTo>
                  <a:close/>
                </a:path>
                <a:path w="120650" h="571500">
                  <a:moveTo>
                    <a:pt x="60070" y="520210"/>
                  </a:moveTo>
                  <a:lnTo>
                    <a:pt x="48894" y="539369"/>
                  </a:lnTo>
                  <a:lnTo>
                    <a:pt x="71247" y="539369"/>
                  </a:lnTo>
                  <a:lnTo>
                    <a:pt x="60070" y="520210"/>
                  </a:lnTo>
                  <a:close/>
                </a:path>
                <a:path w="120650" h="571500">
                  <a:moveTo>
                    <a:pt x="73025" y="498003"/>
                  </a:moveTo>
                  <a:lnTo>
                    <a:pt x="60070" y="520210"/>
                  </a:lnTo>
                  <a:lnTo>
                    <a:pt x="71247" y="539369"/>
                  </a:lnTo>
                  <a:lnTo>
                    <a:pt x="73025" y="539369"/>
                  </a:lnTo>
                  <a:lnTo>
                    <a:pt x="73025" y="498003"/>
                  </a:lnTo>
                  <a:close/>
                </a:path>
                <a:path w="120650" h="571500">
                  <a:moveTo>
                    <a:pt x="73025" y="0"/>
                  </a:moveTo>
                  <a:lnTo>
                    <a:pt x="47117" y="0"/>
                  </a:lnTo>
                  <a:lnTo>
                    <a:pt x="47117" y="498003"/>
                  </a:lnTo>
                  <a:lnTo>
                    <a:pt x="60070" y="520210"/>
                  </a:lnTo>
                  <a:lnTo>
                    <a:pt x="73025" y="498003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778635" y="649605"/>
            <a:ext cx="184467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3555" marR="5080" indent="-49149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Nome da</a:t>
            </a:r>
            <a:r>
              <a:rPr sz="2000" b="1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relação 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(tabela)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388363" y="2747772"/>
            <a:ext cx="1217930" cy="728980"/>
            <a:chOff x="1388363" y="2747772"/>
            <a:chExt cx="1217930" cy="728980"/>
          </a:xfrm>
        </p:grpSpPr>
        <p:sp>
          <p:nvSpPr>
            <p:cNvPr id="21" name="object 21"/>
            <p:cNvSpPr/>
            <p:nvPr/>
          </p:nvSpPr>
          <p:spPr>
            <a:xfrm>
              <a:off x="1388363" y="2747772"/>
              <a:ext cx="1217676" cy="39776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31035" y="2844927"/>
              <a:ext cx="1017269" cy="238125"/>
            </a:xfrm>
            <a:custGeom>
              <a:avLst/>
              <a:gdLst/>
              <a:ahLst/>
              <a:cxnLst/>
              <a:rect l="l" t="t" r="r" b="b"/>
              <a:pathLst>
                <a:path w="1017269" h="238125">
                  <a:moveTo>
                    <a:pt x="942081" y="41193"/>
                  </a:moveTo>
                  <a:lnTo>
                    <a:pt x="0" y="212217"/>
                  </a:lnTo>
                  <a:lnTo>
                    <a:pt x="4571" y="237617"/>
                  </a:lnTo>
                  <a:lnTo>
                    <a:pt x="946692" y="66586"/>
                  </a:lnTo>
                  <a:lnTo>
                    <a:pt x="966159" y="49942"/>
                  </a:lnTo>
                  <a:lnTo>
                    <a:pt x="942081" y="41193"/>
                  </a:lnTo>
                  <a:close/>
                </a:path>
                <a:path w="1017269" h="238125">
                  <a:moveTo>
                    <a:pt x="994423" y="32638"/>
                  </a:moveTo>
                  <a:lnTo>
                    <a:pt x="989202" y="32638"/>
                  </a:lnTo>
                  <a:lnTo>
                    <a:pt x="993775" y="58038"/>
                  </a:lnTo>
                  <a:lnTo>
                    <a:pt x="946692" y="66586"/>
                  </a:lnTo>
                  <a:lnTo>
                    <a:pt x="909193" y="98678"/>
                  </a:lnTo>
                  <a:lnTo>
                    <a:pt x="908557" y="106807"/>
                  </a:lnTo>
                  <a:lnTo>
                    <a:pt x="917956" y="117728"/>
                  </a:lnTo>
                  <a:lnTo>
                    <a:pt x="926083" y="118363"/>
                  </a:lnTo>
                  <a:lnTo>
                    <a:pt x="1016762" y="40767"/>
                  </a:lnTo>
                  <a:lnTo>
                    <a:pt x="994423" y="32638"/>
                  </a:lnTo>
                  <a:close/>
                </a:path>
                <a:path w="1017269" h="238125">
                  <a:moveTo>
                    <a:pt x="966159" y="49942"/>
                  </a:moveTo>
                  <a:lnTo>
                    <a:pt x="946692" y="66586"/>
                  </a:lnTo>
                  <a:lnTo>
                    <a:pt x="993775" y="58038"/>
                  </a:lnTo>
                  <a:lnTo>
                    <a:pt x="993683" y="57531"/>
                  </a:lnTo>
                  <a:lnTo>
                    <a:pt x="987044" y="57531"/>
                  </a:lnTo>
                  <a:lnTo>
                    <a:pt x="966159" y="49942"/>
                  </a:lnTo>
                  <a:close/>
                </a:path>
                <a:path w="1017269" h="238125">
                  <a:moveTo>
                    <a:pt x="982980" y="35560"/>
                  </a:moveTo>
                  <a:lnTo>
                    <a:pt x="966159" y="49942"/>
                  </a:lnTo>
                  <a:lnTo>
                    <a:pt x="987044" y="57531"/>
                  </a:lnTo>
                  <a:lnTo>
                    <a:pt x="982980" y="35560"/>
                  </a:lnTo>
                  <a:close/>
                </a:path>
                <a:path w="1017269" h="238125">
                  <a:moveTo>
                    <a:pt x="989728" y="35560"/>
                  </a:moveTo>
                  <a:lnTo>
                    <a:pt x="982980" y="35560"/>
                  </a:lnTo>
                  <a:lnTo>
                    <a:pt x="987044" y="57531"/>
                  </a:lnTo>
                  <a:lnTo>
                    <a:pt x="993683" y="57531"/>
                  </a:lnTo>
                  <a:lnTo>
                    <a:pt x="989728" y="35560"/>
                  </a:lnTo>
                  <a:close/>
                </a:path>
                <a:path w="1017269" h="238125">
                  <a:moveTo>
                    <a:pt x="989202" y="32638"/>
                  </a:moveTo>
                  <a:lnTo>
                    <a:pt x="942081" y="41193"/>
                  </a:lnTo>
                  <a:lnTo>
                    <a:pt x="966159" y="49942"/>
                  </a:lnTo>
                  <a:lnTo>
                    <a:pt x="982980" y="35560"/>
                  </a:lnTo>
                  <a:lnTo>
                    <a:pt x="989728" y="35560"/>
                  </a:lnTo>
                  <a:lnTo>
                    <a:pt x="989202" y="32638"/>
                  </a:lnTo>
                  <a:close/>
                </a:path>
                <a:path w="1017269" h="238125">
                  <a:moveTo>
                    <a:pt x="904620" y="0"/>
                  </a:moveTo>
                  <a:lnTo>
                    <a:pt x="897127" y="3428"/>
                  </a:lnTo>
                  <a:lnTo>
                    <a:pt x="892301" y="16890"/>
                  </a:lnTo>
                  <a:lnTo>
                    <a:pt x="895731" y="24384"/>
                  </a:lnTo>
                  <a:lnTo>
                    <a:pt x="942081" y="41193"/>
                  </a:lnTo>
                  <a:lnTo>
                    <a:pt x="989202" y="32638"/>
                  </a:lnTo>
                  <a:lnTo>
                    <a:pt x="994423" y="32638"/>
                  </a:lnTo>
                  <a:lnTo>
                    <a:pt x="90462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88363" y="3034284"/>
              <a:ext cx="1217676" cy="44196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30527" y="3057397"/>
              <a:ext cx="1017269" cy="277495"/>
            </a:xfrm>
            <a:custGeom>
              <a:avLst/>
              <a:gdLst/>
              <a:ahLst/>
              <a:cxnLst/>
              <a:rect l="l" t="t" r="r" b="b"/>
              <a:pathLst>
                <a:path w="1017269" h="277495">
                  <a:moveTo>
                    <a:pt x="942563" y="237743"/>
                  </a:moveTo>
                  <a:lnTo>
                    <a:pt x="895604" y="252602"/>
                  </a:lnTo>
                  <a:lnTo>
                    <a:pt x="891921" y="259841"/>
                  </a:lnTo>
                  <a:lnTo>
                    <a:pt x="896239" y="273557"/>
                  </a:lnTo>
                  <a:lnTo>
                    <a:pt x="903478" y="277367"/>
                  </a:lnTo>
                  <a:lnTo>
                    <a:pt x="995242" y="248285"/>
                  </a:lnTo>
                  <a:lnTo>
                    <a:pt x="989329" y="248285"/>
                  </a:lnTo>
                  <a:lnTo>
                    <a:pt x="942563" y="237743"/>
                  </a:lnTo>
                  <a:close/>
                </a:path>
                <a:path w="1017269" h="277495">
                  <a:moveTo>
                    <a:pt x="967101" y="229978"/>
                  </a:moveTo>
                  <a:lnTo>
                    <a:pt x="942563" y="237743"/>
                  </a:lnTo>
                  <a:lnTo>
                    <a:pt x="989329" y="248285"/>
                  </a:lnTo>
                  <a:lnTo>
                    <a:pt x="990047" y="245110"/>
                  </a:lnTo>
                  <a:lnTo>
                    <a:pt x="983360" y="245110"/>
                  </a:lnTo>
                  <a:lnTo>
                    <a:pt x="967101" y="229978"/>
                  </a:lnTo>
                  <a:close/>
                </a:path>
                <a:path w="1017269" h="277495">
                  <a:moveTo>
                    <a:pt x="929894" y="160019"/>
                  </a:moveTo>
                  <a:lnTo>
                    <a:pt x="921766" y="160274"/>
                  </a:lnTo>
                  <a:lnTo>
                    <a:pt x="916813" y="165480"/>
                  </a:lnTo>
                  <a:lnTo>
                    <a:pt x="911986" y="170814"/>
                  </a:lnTo>
                  <a:lnTo>
                    <a:pt x="912241" y="178942"/>
                  </a:lnTo>
                  <a:lnTo>
                    <a:pt x="948293" y="212474"/>
                  </a:lnTo>
                  <a:lnTo>
                    <a:pt x="995045" y="223012"/>
                  </a:lnTo>
                  <a:lnTo>
                    <a:pt x="989329" y="248285"/>
                  </a:lnTo>
                  <a:lnTo>
                    <a:pt x="995242" y="248285"/>
                  </a:lnTo>
                  <a:lnTo>
                    <a:pt x="1017270" y="241300"/>
                  </a:lnTo>
                  <a:lnTo>
                    <a:pt x="929894" y="160019"/>
                  </a:lnTo>
                  <a:close/>
                </a:path>
                <a:path w="1017269" h="277495">
                  <a:moveTo>
                    <a:pt x="988314" y="223265"/>
                  </a:moveTo>
                  <a:lnTo>
                    <a:pt x="967101" y="229978"/>
                  </a:lnTo>
                  <a:lnTo>
                    <a:pt x="983360" y="245110"/>
                  </a:lnTo>
                  <a:lnTo>
                    <a:pt x="988314" y="223265"/>
                  </a:lnTo>
                  <a:close/>
                </a:path>
                <a:path w="1017269" h="277495">
                  <a:moveTo>
                    <a:pt x="994987" y="223265"/>
                  </a:moveTo>
                  <a:lnTo>
                    <a:pt x="988314" y="223265"/>
                  </a:lnTo>
                  <a:lnTo>
                    <a:pt x="983360" y="245110"/>
                  </a:lnTo>
                  <a:lnTo>
                    <a:pt x="990047" y="245110"/>
                  </a:lnTo>
                  <a:lnTo>
                    <a:pt x="994987" y="223265"/>
                  </a:lnTo>
                  <a:close/>
                </a:path>
                <a:path w="1017269" h="277495">
                  <a:moveTo>
                    <a:pt x="5587" y="0"/>
                  </a:moveTo>
                  <a:lnTo>
                    <a:pt x="0" y="25273"/>
                  </a:lnTo>
                  <a:lnTo>
                    <a:pt x="942563" y="237743"/>
                  </a:lnTo>
                  <a:lnTo>
                    <a:pt x="967101" y="229978"/>
                  </a:lnTo>
                  <a:lnTo>
                    <a:pt x="948293" y="212474"/>
                  </a:lnTo>
                  <a:lnTo>
                    <a:pt x="5587" y="0"/>
                  </a:lnTo>
                  <a:close/>
                </a:path>
                <a:path w="1017269" h="277495">
                  <a:moveTo>
                    <a:pt x="948293" y="212474"/>
                  </a:moveTo>
                  <a:lnTo>
                    <a:pt x="967101" y="229978"/>
                  </a:lnTo>
                  <a:lnTo>
                    <a:pt x="988314" y="223265"/>
                  </a:lnTo>
                  <a:lnTo>
                    <a:pt x="994987" y="223265"/>
                  </a:lnTo>
                  <a:lnTo>
                    <a:pt x="995045" y="223012"/>
                  </a:lnTo>
                  <a:lnTo>
                    <a:pt x="948293" y="212474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29641" y="2674112"/>
            <a:ext cx="126809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b="1" spc="-30" dirty="0">
                <a:solidFill>
                  <a:srgbClr val="00AF50"/>
                </a:solidFill>
                <a:latin typeface="Times New Roman"/>
                <a:cs typeface="Times New Roman"/>
              </a:rPr>
              <a:t>Tuplas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(instâncias)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54123" y="2510027"/>
            <a:ext cx="5767070" cy="3118485"/>
            <a:chOff x="1754123" y="2510027"/>
            <a:chExt cx="5767070" cy="3118485"/>
          </a:xfrm>
        </p:grpSpPr>
        <p:sp>
          <p:nvSpPr>
            <p:cNvPr id="3" name="object 3"/>
            <p:cNvSpPr/>
            <p:nvPr/>
          </p:nvSpPr>
          <p:spPr>
            <a:xfrm>
              <a:off x="1826513" y="3501389"/>
              <a:ext cx="5615940" cy="2089785"/>
            </a:xfrm>
            <a:custGeom>
              <a:avLst/>
              <a:gdLst/>
              <a:ahLst/>
              <a:cxnLst/>
              <a:rect l="l" t="t" r="r" b="b"/>
              <a:pathLst>
                <a:path w="5615940" h="2089785">
                  <a:moveTo>
                    <a:pt x="5615940" y="0"/>
                  </a:moveTo>
                  <a:lnTo>
                    <a:pt x="0" y="0"/>
                  </a:lnTo>
                  <a:lnTo>
                    <a:pt x="0" y="2089404"/>
                  </a:lnTo>
                  <a:lnTo>
                    <a:pt x="5615940" y="2089404"/>
                  </a:lnTo>
                  <a:lnTo>
                    <a:pt x="56159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26513" y="3501389"/>
              <a:ext cx="5615940" cy="2089785"/>
            </a:xfrm>
            <a:custGeom>
              <a:avLst/>
              <a:gdLst/>
              <a:ahLst/>
              <a:cxnLst/>
              <a:rect l="l" t="t" r="r" b="b"/>
              <a:pathLst>
                <a:path w="5615940" h="2089785">
                  <a:moveTo>
                    <a:pt x="0" y="2089404"/>
                  </a:moveTo>
                  <a:lnTo>
                    <a:pt x="5615940" y="2089404"/>
                  </a:lnTo>
                  <a:lnTo>
                    <a:pt x="5615940" y="0"/>
                  </a:lnTo>
                  <a:lnTo>
                    <a:pt x="0" y="0"/>
                  </a:lnTo>
                  <a:lnTo>
                    <a:pt x="0" y="2089404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54123" y="3179063"/>
              <a:ext cx="5766816" cy="24490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52799" y="2510027"/>
              <a:ext cx="1819655" cy="12146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25595" y="2530474"/>
              <a:ext cx="1503680" cy="898525"/>
            </a:xfrm>
            <a:custGeom>
              <a:avLst/>
              <a:gdLst/>
              <a:ahLst/>
              <a:cxnLst/>
              <a:rect l="l" t="t" r="r" b="b"/>
              <a:pathLst>
                <a:path w="1503679" h="898525">
                  <a:moveTo>
                    <a:pt x="139953" y="684149"/>
                  </a:moveTo>
                  <a:lnTo>
                    <a:pt x="0" y="898016"/>
                  </a:lnTo>
                  <a:lnTo>
                    <a:pt x="255015" y="881761"/>
                  </a:lnTo>
                  <a:lnTo>
                    <a:pt x="227803" y="835025"/>
                  </a:lnTo>
                  <a:lnTo>
                    <a:pt x="183768" y="835025"/>
                  </a:lnTo>
                  <a:lnTo>
                    <a:pt x="145414" y="769238"/>
                  </a:lnTo>
                  <a:lnTo>
                    <a:pt x="178327" y="750053"/>
                  </a:lnTo>
                  <a:lnTo>
                    <a:pt x="139953" y="684149"/>
                  </a:lnTo>
                  <a:close/>
                </a:path>
                <a:path w="1503679" h="898525">
                  <a:moveTo>
                    <a:pt x="178327" y="750053"/>
                  </a:moveTo>
                  <a:lnTo>
                    <a:pt x="145414" y="769238"/>
                  </a:lnTo>
                  <a:lnTo>
                    <a:pt x="183768" y="835025"/>
                  </a:lnTo>
                  <a:lnTo>
                    <a:pt x="216645" y="815862"/>
                  </a:lnTo>
                  <a:lnTo>
                    <a:pt x="178327" y="750053"/>
                  </a:lnTo>
                  <a:close/>
                </a:path>
                <a:path w="1503679" h="898525">
                  <a:moveTo>
                    <a:pt x="216645" y="815862"/>
                  </a:moveTo>
                  <a:lnTo>
                    <a:pt x="183768" y="835025"/>
                  </a:lnTo>
                  <a:lnTo>
                    <a:pt x="227803" y="835025"/>
                  </a:lnTo>
                  <a:lnTo>
                    <a:pt x="216645" y="815862"/>
                  </a:lnTo>
                  <a:close/>
                </a:path>
                <a:path w="1503679" h="898525">
                  <a:moveTo>
                    <a:pt x="1465071" y="0"/>
                  </a:moveTo>
                  <a:lnTo>
                    <a:pt x="178327" y="750053"/>
                  </a:lnTo>
                  <a:lnTo>
                    <a:pt x="216645" y="815862"/>
                  </a:lnTo>
                  <a:lnTo>
                    <a:pt x="1503552" y="65786"/>
                  </a:lnTo>
                  <a:lnTo>
                    <a:pt x="146507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05000" y="0"/>
            <a:ext cx="51142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Integridade</a:t>
            </a:r>
            <a:r>
              <a:rPr spc="-35" dirty="0"/>
              <a:t> </a:t>
            </a:r>
            <a:r>
              <a:rPr spc="-5" dirty="0"/>
              <a:t>referencial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634484" y="2421635"/>
            <a:ext cx="3106420" cy="462280"/>
          </a:xfrm>
          <a:prstGeom prst="rect">
            <a:avLst/>
          </a:prstGeom>
          <a:solidFill>
            <a:srgbClr val="FFFFFF"/>
          </a:solidFill>
          <a:ln w="57911">
            <a:solidFill>
              <a:srgbClr val="00AF5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latin typeface="Century Gothic"/>
                <a:cs typeface="Century Gothic"/>
              </a:rPr>
              <a:t>Chave</a:t>
            </a:r>
            <a:r>
              <a:rPr sz="2400" spc="-50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estrangeira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54123" y="3500628"/>
            <a:ext cx="1987550" cy="2089785"/>
          </a:xfrm>
          <a:custGeom>
            <a:avLst/>
            <a:gdLst/>
            <a:ahLst/>
            <a:cxnLst/>
            <a:rect l="l" t="t" r="r" b="b"/>
            <a:pathLst>
              <a:path w="1987550" h="2089785">
                <a:moveTo>
                  <a:pt x="0" y="331216"/>
                </a:moveTo>
                <a:lnTo>
                  <a:pt x="3592" y="282281"/>
                </a:lnTo>
                <a:lnTo>
                  <a:pt x="14027" y="235573"/>
                </a:lnTo>
                <a:lnTo>
                  <a:pt x="30791" y="191603"/>
                </a:lnTo>
                <a:lnTo>
                  <a:pt x="53372" y="150885"/>
                </a:lnTo>
                <a:lnTo>
                  <a:pt x="81257" y="113932"/>
                </a:lnTo>
                <a:lnTo>
                  <a:pt x="113932" y="81257"/>
                </a:lnTo>
                <a:lnTo>
                  <a:pt x="150885" y="53372"/>
                </a:lnTo>
                <a:lnTo>
                  <a:pt x="191603" y="30791"/>
                </a:lnTo>
                <a:lnTo>
                  <a:pt x="235573" y="14027"/>
                </a:lnTo>
                <a:lnTo>
                  <a:pt x="282281" y="3592"/>
                </a:lnTo>
                <a:lnTo>
                  <a:pt x="331215" y="0"/>
                </a:lnTo>
                <a:lnTo>
                  <a:pt x="1656079" y="0"/>
                </a:lnTo>
                <a:lnTo>
                  <a:pt x="1705014" y="3592"/>
                </a:lnTo>
                <a:lnTo>
                  <a:pt x="1751722" y="14027"/>
                </a:lnTo>
                <a:lnTo>
                  <a:pt x="1795692" y="30791"/>
                </a:lnTo>
                <a:lnTo>
                  <a:pt x="1836410" y="53372"/>
                </a:lnTo>
                <a:lnTo>
                  <a:pt x="1873363" y="81257"/>
                </a:lnTo>
                <a:lnTo>
                  <a:pt x="1906038" y="113932"/>
                </a:lnTo>
                <a:lnTo>
                  <a:pt x="1933923" y="150885"/>
                </a:lnTo>
                <a:lnTo>
                  <a:pt x="1956504" y="191603"/>
                </a:lnTo>
                <a:lnTo>
                  <a:pt x="1973268" y="235573"/>
                </a:lnTo>
                <a:lnTo>
                  <a:pt x="1983703" y="282281"/>
                </a:lnTo>
                <a:lnTo>
                  <a:pt x="1987296" y="331216"/>
                </a:lnTo>
                <a:lnTo>
                  <a:pt x="1987296" y="1758188"/>
                </a:lnTo>
                <a:lnTo>
                  <a:pt x="1983703" y="1807122"/>
                </a:lnTo>
                <a:lnTo>
                  <a:pt x="1973268" y="1853830"/>
                </a:lnTo>
                <a:lnTo>
                  <a:pt x="1956504" y="1897800"/>
                </a:lnTo>
                <a:lnTo>
                  <a:pt x="1933923" y="1938518"/>
                </a:lnTo>
                <a:lnTo>
                  <a:pt x="1906038" y="1975471"/>
                </a:lnTo>
                <a:lnTo>
                  <a:pt x="1873363" y="2008146"/>
                </a:lnTo>
                <a:lnTo>
                  <a:pt x="1836410" y="2036031"/>
                </a:lnTo>
                <a:lnTo>
                  <a:pt x="1795692" y="2058612"/>
                </a:lnTo>
                <a:lnTo>
                  <a:pt x="1751722" y="2075376"/>
                </a:lnTo>
                <a:lnTo>
                  <a:pt x="1705014" y="2085811"/>
                </a:lnTo>
                <a:lnTo>
                  <a:pt x="1656079" y="2089404"/>
                </a:lnTo>
                <a:lnTo>
                  <a:pt x="331215" y="2089404"/>
                </a:lnTo>
                <a:lnTo>
                  <a:pt x="282281" y="2085811"/>
                </a:lnTo>
                <a:lnTo>
                  <a:pt x="235573" y="2075376"/>
                </a:lnTo>
                <a:lnTo>
                  <a:pt x="191603" y="2058612"/>
                </a:lnTo>
                <a:lnTo>
                  <a:pt x="150885" y="2036031"/>
                </a:lnTo>
                <a:lnTo>
                  <a:pt x="113932" y="2008146"/>
                </a:lnTo>
                <a:lnTo>
                  <a:pt x="81257" y="1975471"/>
                </a:lnTo>
                <a:lnTo>
                  <a:pt x="53372" y="1938518"/>
                </a:lnTo>
                <a:lnTo>
                  <a:pt x="30791" y="1897800"/>
                </a:lnTo>
                <a:lnTo>
                  <a:pt x="14027" y="1853830"/>
                </a:lnTo>
                <a:lnTo>
                  <a:pt x="3592" y="1807122"/>
                </a:lnTo>
                <a:lnTo>
                  <a:pt x="0" y="1758188"/>
                </a:lnTo>
                <a:lnTo>
                  <a:pt x="0" y="331216"/>
                </a:lnTo>
                <a:close/>
              </a:path>
            </a:pathLst>
          </a:custGeom>
          <a:ln w="762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890" y="724027"/>
            <a:ext cx="898652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Todos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valores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coluna CodigoEmp(chave  estrangeira) da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tabela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Dependente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devem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estar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contidos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na coluna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CodigoEmp(chave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primária)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da tabela</a:t>
            </a:r>
            <a:r>
              <a:rPr sz="2800" i="1" spc="3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Empregado.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0"/>
            <a:ext cx="51142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Integridade</a:t>
            </a:r>
            <a:r>
              <a:rPr spc="-35" dirty="0"/>
              <a:t> </a:t>
            </a:r>
            <a:r>
              <a:rPr spc="-5" dirty="0"/>
              <a:t>referencial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890" y="724027"/>
            <a:ext cx="8984615" cy="3183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Ao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tentar referenciar um código de empregado 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tabela Dependente que não existe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tabela  Empregado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estaremos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violando a restrição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  integridade</a:t>
            </a:r>
            <a:r>
              <a:rPr sz="2800" i="1" spc="2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referencial.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F5F5F"/>
              </a:buClr>
              <a:buFont typeface="Verdana"/>
              <a:buChar char="•"/>
            </a:pPr>
            <a:endParaRPr sz="3850">
              <a:latin typeface="Verdana"/>
              <a:cs typeface="Verdana"/>
            </a:endParaRPr>
          </a:p>
          <a:p>
            <a:pPr marL="355600" marR="508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SGBD não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permitirá que 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tupla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seja inserida  ou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atualizada.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0"/>
            <a:ext cx="51142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Integridade</a:t>
            </a:r>
            <a:r>
              <a:rPr spc="-35" dirty="0"/>
              <a:t> </a:t>
            </a:r>
            <a:r>
              <a:rPr spc="-5" dirty="0"/>
              <a:t>referencial</a:t>
            </a:r>
          </a:p>
        </p:txBody>
      </p:sp>
      <p:sp>
        <p:nvSpPr>
          <p:cNvPr id="3" name="object 3"/>
          <p:cNvSpPr/>
          <p:nvPr/>
        </p:nvSpPr>
        <p:spPr>
          <a:xfrm>
            <a:off x="1187196" y="836675"/>
            <a:ext cx="7056120" cy="5558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2909" y="0"/>
            <a:ext cx="57594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Restrições de </a:t>
            </a:r>
            <a:r>
              <a:rPr spc="-10" dirty="0"/>
              <a:t>Integridade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7790" cy="3183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As restrições de integridade de domínio,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integridade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vazio, integridade de chave e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integridade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referencial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devem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ser garantidas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automaticamente por um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SGBD</a:t>
            </a:r>
            <a:r>
              <a:rPr sz="2800" i="1" spc="13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relacional.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F5F5F"/>
              </a:buClr>
              <a:buFont typeface="Verdana"/>
              <a:buChar char="•"/>
            </a:pPr>
            <a:endParaRPr sz="3850">
              <a:latin typeface="Verdana"/>
              <a:cs typeface="Verdana"/>
            </a:endParaRPr>
          </a:p>
          <a:p>
            <a:pPr marL="355600" marR="762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Não é necessário que o programador escreva  procedimentos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para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garanti-las</a:t>
            </a:r>
            <a:r>
              <a:rPr sz="2800" i="1" spc="11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explicitamente.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6171" y="0"/>
            <a:ext cx="6892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Especificação </a:t>
            </a:r>
            <a:r>
              <a:rPr sz="3600" dirty="0"/>
              <a:t>de um </a:t>
            </a:r>
            <a:r>
              <a:rPr sz="3600" spc="-5" dirty="0"/>
              <a:t>BD</a:t>
            </a:r>
            <a:r>
              <a:rPr sz="3600" spc="-65" dirty="0"/>
              <a:t> </a:t>
            </a:r>
            <a:r>
              <a:rPr sz="3600" spc="-5" dirty="0"/>
              <a:t>relacional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652094"/>
            <a:ext cx="8987790" cy="5122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especificação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um banco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dados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relacional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(chamada de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esquema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banco 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de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dados) deve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conter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no mínimo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definição</a:t>
            </a:r>
            <a:r>
              <a:rPr sz="2800" i="1" spc="19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de:</a:t>
            </a:r>
            <a:endParaRPr sz="28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2605"/>
              </a:spcBef>
              <a:buFont typeface="Verdana"/>
              <a:buChar char="•"/>
              <a:tabLst>
                <a:tab pos="7569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Tabelas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que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compõem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400" i="1" spc="3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BD;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5F5F5F"/>
              </a:buClr>
              <a:buFont typeface="Verdana"/>
              <a:buChar char="•"/>
            </a:pPr>
            <a:endParaRPr sz="26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buFont typeface="Verdana"/>
              <a:buChar char="•"/>
              <a:tabLst>
                <a:tab pos="75692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Colunas que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as tabelas</a:t>
            </a:r>
            <a:r>
              <a:rPr sz="2400" i="1" spc="1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possuem;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5F5F5F"/>
              </a:buClr>
              <a:buFont typeface="Verdana"/>
              <a:buChar char="•"/>
            </a:pPr>
            <a:endParaRPr sz="26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buFont typeface="Verdana"/>
              <a:buChar char="•"/>
              <a:tabLst>
                <a:tab pos="7569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Restrições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r>
              <a:rPr sz="2400" i="1" spc="2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integridade.</a:t>
            </a:r>
            <a:endParaRPr sz="2400">
              <a:latin typeface="Verdana"/>
              <a:cs typeface="Verdana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23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definição de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esquemas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relacionais são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usadas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diversas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notações,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que variam 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SGBD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para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4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outro.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9669" y="0"/>
            <a:ext cx="42646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Relações</a:t>
            </a:r>
            <a:r>
              <a:rPr spc="-45" dirty="0"/>
              <a:t> </a:t>
            </a:r>
            <a:r>
              <a:rPr spc="-5" dirty="0"/>
              <a:t>(Tabelas)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6520" cy="463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As tuplas (linhas) de uma tabela não estão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ordenadas.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F5F5F"/>
              </a:buClr>
              <a:buFont typeface="Verdana"/>
              <a:buChar char="•"/>
            </a:pPr>
            <a:endParaRPr sz="3850">
              <a:latin typeface="Verdana"/>
              <a:cs typeface="Verdana"/>
            </a:endParaRPr>
          </a:p>
          <a:p>
            <a:pPr marL="355600" marR="508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ordem de recuperação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pelo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SGBD é  arbitrária, 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menos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que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instrução de consulta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tenha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especificado explicitamente uma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ordenação.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F5F5F"/>
              </a:buClr>
              <a:buFont typeface="Verdana"/>
              <a:buChar char="•"/>
            </a:pPr>
            <a:endParaRPr sz="3850">
              <a:latin typeface="Verdana"/>
              <a:cs typeface="Verdana"/>
            </a:endParaRPr>
          </a:p>
          <a:p>
            <a:pPr marL="355600" marR="508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valores de campo de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uma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tabela são  atômicos e</a:t>
            </a:r>
            <a:r>
              <a:rPr sz="2800" i="1" spc="1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mono-valorados.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69756" y="6661201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0"/>
            <a:ext cx="42646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Relações</a:t>
            </a:r>
            <a:r>
              <a:rPr spc="-45" dirty="0"/>
              <a:t> </a:t>
            </a:r>
            <a:r>
              <a:rPr spc="-5" dirty="0"/>
              <a:t>(Tabelas)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842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linguagens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consulta a bases de dados  relacionais permitem 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acesso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por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quaisquer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critérios envolvendo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os campos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uma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ou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mais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linhas.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69756" y="6661201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7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1400" y="0"/>
            <a:ext cx="16275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Chaves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54518" y="1012952"/>
            <a:ext cx="1110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tuplas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1012952"/>
            <a:ext cx="7887334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986155" algn="l"/>
                <a:tab pos="2420620" algn="l"/>
                <a:tab pos="4699635" algn="l"/>
                <a:tab pos="656082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	chave	estabelece	relações	entre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(linhas)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um banco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dados</a:t>
            </a:r>
            <a:r>
              <a:rPr sz="2800" i="1" spc="16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relacional.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2378562"/>
            <a:ext cx="3671570" cy="185483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Tipos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chaves:</a:t>
            </a:r>
            <a:endParaRPr sz="28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Verdana"/>
              <a:buChar char="•"/>
              <a:tabLst>
                <a:tab pos="75692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Chave</a:t>
            </a:r>
            <a:r>
              <a:rPr sz="2400" i="1" spc="-3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primária;</a:t>
            </a:r>
            <a:endParaRPr sz="24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Verdana"/>
              <a:buChar char="•"/>
              <a:tabLst>
                <a:tab pos="75692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Chave</a:t>
            </a:r>
            <a:r>
              <a:rPr sz="2400" i="1" spc="-4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alternativa;</a:t>
            </a:r>
            <a:endParaRPr sz="24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Verdana"/>
              <a:buChar char="•"/>
              <a:tabLst>
                <a:tab pos="75692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Chave</a:t>
            </a:r>
            <a:r>
              <a:rPr sz="2400" i="1" spc="-6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estrangeira.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69756" y="6661201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4944" y="2583179"/>
            <a:ext cx="7469505" cy="3016250"/>
            <a:chOff x="694944" y="2583179"/>
            <a:chExt cx="7469505" cy="3016250"/>
          </a:xfrm>
        </p:grpSpPr>
        <p:sp>
          <p:nvSpPr>
            <p:cNvPr id="3" name="object 3"/>
            <p:cNvSpPr/>
            <p:nvPr/>
          </p:nvSpPr>
          <p:spPr>
            <a:xfrm>
              <a:off x="694944" y="3316223"/>
              <a:ext cx="7469124" cy="22829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37616" y="2924555"/>
              <a:ext cx="7403591" cy="26654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85772" y="2583179"/>
              <a:ext cx="1423415" cy="9616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58568" y="2603372"/>
              <a:ext cx="1108075" cy="646430"/>
            </a:xfrm>
            <a:custGeom>
              <a:avLst/>
              <a:gdLst/>
              <a:ahLst/>
              <a:cxnLst/>
              <a:rect l="l" t="t" r="r" b="b"/>
              <a:pathLst>
                <a:path w="1108075" h="646430">
                  <a:moveTo>
                    <a:pt x="143129" y="434213"/>
                  </a:moveTo>
                  <a:lnTo>
                    <a:pt x="0" y="645922"/>
                  </a:lnTo>
                  <a:lnTo>
                    <a:pt x="255269" y="633476"/>
                  </a:lnTo>
                  <a:lnTo>
                    <a:pt x="228396" y="585724"/>
                  </a:lnTo>
                  <a:lnTo>
                    <a:pt x="184657" y="585724"/>
                  </a:lnTo>
                  <a:lnTo>
                    <a:pt x="147319" y="519302"/>
                  </a:lnTo>
                  <a:lnTo>
                    <a:pt x="180507" y="500631"/>
                  </a:lnTo>
                  <a:lnTo>
                    <a:pt x="143129" y="434213"/>
                  </a:lnTo>
                  <a:close/>
                </a:path>
                <a:path w="1108075" h="646430">
                  <a:moveTo>
                    <a:pt x="180507" y="500631"/>
                  </a:moveTo>
                  <a:lnTo>
                    <a:pt x="147319" y="519302"/>
                  </a:lnTo>
                  <a:lnTo>
                    <a:pt x="184657" y="585724"/>
                  </a:lnTo>
                  <a:lnTo>
                    <a:pt x="217876" y="567030"/>
                  </a:lnTo>
                  <a:lnTo>
                    <a:pt x="180507" y="500631"/>
                  </a:lnTo>
                  <a:close/>
                </a:path>
                <a:path w="1108075" h="646430">
                  <a:moveTo>
                    <a:pt x="217876" y="567030"/>
                  </a:moveTo>
                  <a:lnTo>
                    <a:pt x="184657" y="585724"/>
                  </a:lnTo>
                  <a:lnTo>
                    <a:pt x="228396" y="585724"/>
                  </a:lnTo>
                  <a:lnTo>
                    <a:pt x="217876" y="567030"/>
                  </a:lnTo>
                  <a:close/>
                </a:path>
                <a:path w="1108075" h="646430">
                  <a:moveTo>
                    <a:pt x="1070356" y="0"/>
                  </a:moveTo>
                  <a:lnTo>
                    <a:pt x="180507" y="500631"/>
                  </a:lnTo>
                  <a:lnTo>
                    <a:pt x="217876" y="567030"/>
                  </a:lnTo>
                  <a:lnTo>
                    <a:pt x="1107694" y="66293"/>
                  </a:lnTo>
                  <a:lnTo>
                    <a:pt x="107035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41738" y="0"/>
            <a:ext cx="3395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Chave</a:t>
            </a:r>
            <a:r>
              <a:rPr spc="-65" dirty="0"/>
              <a:t> </a:t>
            </a:r>
            <a:r>
              <a:rPr spc="-10" dirty="0"/>
              <a:t>primária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8739" y="939495"/>
            <a:ext cx="898461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 uma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coluna ou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 combinação de colunas  cujos valores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distinguem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 linha das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demais  dentro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uma</a:t>
            </a:r>
            <a:r>
              <a:rPr sz="2800" i="1" spc="6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tabela.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03448" y="2421635"/>
            <a:ext cx="2592705" cy="462280"/>
          </a:xfrm>
          <a:prstGeom prst="rect">
            <a:avLst/>
          </a:prstGeom>
          <a:solidFill>
            <a:srgbClr val="FFFFFF"/>
          </a:solidFill>
          <a:ln w="57911">
            <a:solidFill>
              <a:srgbClr val="FF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latin typeface="Century Gothic"/>
                <a:cs typeface="Century Gothic"/>
              </a:rPr>
              <a:t>Chave</a:t>
            </a:r>
            <a:r>
              <a:rPr sz="2400" spc="-5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primária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55904" y="3357371"/>
            <a:ext cx="2087880" cy="2232660"/>
          </a:xfrm>
          <a:custGeom>
            <a:avLst/>
            <a:gdLst/>
            <a:ahLst/>
            <a:cxnLst/>
            <a:rect l="l" t="t" r="r" b="b"/>
            <a:pathLst>
              <a:path w="2087880" h="2232660">
                <a:moveTo>
                  <a:pt x="0" y="347979"/>
                </a:moveTo>
                <a:lnTo>
                  <a:pt x="3176" y="300768"/>
                </a:lnTo>
                <a:lnTo>
                  <a:pt x="12430" y="255484"/>
                </a:lnTo>
                <a:lnTo>
                  <a:pt x="27347" y="212544"/>
                </a:lnTo>
                <a:lnTo>
                  <a:pt x="47511" y="172362"/>
                </a:lnTo>
                <a:lnTo>
                  <a:pt x="72509" y="135353"/>
                </a:lnTo>
                <a:lnTo>
                  <a:pt x="101925" y="101933"/>
                </a:lnTo>
                <a:lnTo>
                  <a:pt x="135345" y="72516"/>
                </a:lnTo>
                <a:lnTo>
                  <a:pt x="172354" y="47516"/>
                </a:lnTo>
                <a:lnTo>
                  <a:pt x="212539" y="27350"/>
                </a:lnTo>
                <a:lnTo>
                  <a:pt x="255483" y="12432"/>
                </a:lnTo>
                <a:lnTo>
                  <a:pt x="300772" y="3177"/>
                </a:lnTo>
                <a:lnTo>
                  <a:pt x="347992" y="0"/>
                </a:lnTo>
                <a:lnTo>
                  <a:pt x="1739900" y="0"/>
                </a:lnTo>
                <a:lnTo>
                  <a:pt x="1787111" y="3177"/>
                </a:lnTo>
                <a:lnTo>
                  <a:pt x="1832395" y="12432"/>
                </a:lnTo>
                <a:lnTo>
                  <a:pt x="1875335" y="27350"/>
                </a:lnTo>
                <a:lnTo>
                  <a:pt x="1915517" y="47516"/>
                </a:lnTo>
                <a:lnTo>
                  <a:pt x="1952526" y="72516"/>
                </a:lnTo>
                <a:lnTo>
                  <a:pt x="1985946" y="101933"/>
                </a:lnTo>
                <a:lnTo>
                  <a:pt x="2015363" y="135353"/>
                </a:lnTo>
                <a:lnTo>
                  <a:pt x="2040363" y="172362"/>
                </a:lnTo>
                <a:lnTo>
                  <a:pt x="2060529" y="212544"/>
                </a:lnTo>
                <a:lnTo>
                  <a:pt x="2075447" y="255484"/>
                </a:lnTo>
                <a:lnTo>
                  <a:pt x="2084702" y="300768"/>
                </a:lnTo>
                <a:lnTo>
                  <a:pt x="2087879" y="347979"/>
                </a:lnTo>
                <a:lnTo>
                  <a:pt x="2087879" y="1884679"/>
                </a:lnTo>
                <a:lnTo>
                  <a:pt x="2084702" y="1931891"/>
                </a:lnTo>
                <a:lnTo>
                  <a:pt x="2075447" y="1977175"/>
                </a:lnTo>
                <a:lnTo>
                  <a:pt x="2060529" y="2020115"/>
                </a:lnTo>
                <a:lnTo>
                  <a:pt x="2040363" y="2060297"/>
                </a:lnTo>
                <a:lnTo>
                  <a:pt x="2015363" y="2097306"/>
                </a:lnTo>
                <a:lnTo>
                  <a:pt x="1985946" y="2130726"/>
                </a:lnTo>
                <a:lnTo>
                  <a:pt x="1952526" y="2160143"/>
                </a:lnTo>
                <a:lnTo>
                  <a:pt x="1915517" y="2185143"/>
                </a:lnTo>
                <a:lnTo>
                  <a:pt x="1875335" y="2205309"/>
                </a:lnTo>
                <a:lnTo>
                  <a:pt x="1832395" y="2220227"/>
                </a:lnTo>
                <a:lnTo>
                  <a:pt x="1787111" y="2229482"/>
                </a:lnTo>
                <a:lnTo>
                  <a:pt x="1739900" y="2232660"/>
                </a:lnTo>
                <a:lnTo>
                  <a:pt x="347992" y="2232660"/>
                </a:lnTo>
                <a:lnTo>
                  <a:pt x="300772" y="2229482"/>
                </a:lnTo>
                <a:lnTo>
                  <a:pt x="255483" y="2220227"/>
                </a:lnTo>
                <a:lnTo>
                  <a:pt x="212539" y="2205309"/>
                </a:lnTo>
                <a:lnTo>
                  <a:pt x="172354" y="2185143"/>
                </a:lnTo>
                <a:lnTo>
                  <a:pt x="135345" y="2160143"/>
                </a:lnTo>
                <a:lnTo>
                  <a:pt x="101925" y="2130726"/>
                </a:lnTo>
                <a:lnTo>
                  <a:pt x="72509" y="2097306"/>
                </a:lnTo>
                <a:lnTo>
                  <a:pt x="47511" y="2060297"/>
                </a:lnTo>
                <a:lnTo>
                  <a:pt x="27347" y="2020115"/>
                </a:lnTo>
                <a:lnTo>
                  <a:pt x="12430" y="1977175"/>
                </a:lnTo>
                <a:lnTo>
                  <a:pt x="3176" y="1931891"/>
                </a:lnTo>
                <a:lnTo>
                  <a:pt x="0" y="1884679"/>
                </a:lnTo>
                <a:lnTo>
                  <a:pt x="0" y="347979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838200" y="5751"/>
            <a:ext cx="5321808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865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Chave</a:t>
            </a:r>
            <a:r>
              <a:rPr spc="-65" dirty="0"/>
              <a:t> </a:t>
            </a:r>
            <a:r>
              <a:rPr spc="-10" dirty="0"/>
              <a:t>primária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93108" y="1484375"/>
            <a:ext cx="4247515" cy="462280"/>
          </a:xfrm>
          <a:prstGeom prst="rect">
            <a:avLst/>
          </a:prstGeom>
          <a:solidFill>
            <a:srgbClr val="FFFFFF"/>
          </a:solidFill>
          <a:ln w="57911">
            <a:solidFill>
              <a:srgbClr val="FF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latin typeface="Century Gothic"/>
                <a:cs typeface="Century Gothic"/>
              </a:rPr>
              <a:t>Chave </a:t>
            </a:r>
            <a:r>
              <a:rPr sz="2400" spc="-5" dirty="0">
                <a:latin typeface="Century Gothic"/>
                <a:cs typeface="Century Gothic"/>
              </a:rPr>
              <a:t>primária</a:t>
            </a:r>
            <a:r>
              <a:rPr sz="2400" spc="-95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composta</a:t>
            </a:r>
            <a:endParaRPr sz="2400">
              <a:latin typeface="Century Gothic"/>
              <a:cs typeface="Century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34211" y="2133600"/>
            <a:ext cx="7239000" cy="2702560"/>
            <a:chOff x="934211" y="2133600"/>
            <a:chExt cx="7239000" cy="2702560"/>
          </a:xfrm>
        </p:grpSpPr>
        <p:sp>
          <p:nvSpPr>
            <p:cNvPr id="5" name="object 5"/>
            <p:cNvSpPr/>
            <p:nvPr/>
          </p:nvSpPr>
          <p:spPr>
            <a:xfrm>
              <a:off x="972311" y="2491740"/>
              <a:ext cx="3383279" cy="2306320"/>
            </a:xfrm>
            <a:custGeom>
              <a:avLst/>
              <a:gdLst/>
              <a:ahLst/>
              <a:cxnLst/>
              <a:rect l="l" t="t" r="r" b="b"/>
              <a:pathLst>
                <a:path w="3383279" h="2306320">
                  <a:moveTo>
                    <a:pt x="0" y="384301"/>
                  </a:moveTo>
                  <a:lnTo>
                    <a:pt x="2994" y="336101"/>
                  </a:lnTo>
                  <a:lnTo>
                    <a:pt x="11737" y="289685"/>
                  </a:lnTo>
                  <a:lnTo>
                    <a:pt x="25868" y="245415"/>
                  </a:lnTo>
                  <a:lnTo>
                    <a:pt x="45027" y="203651"/>
                  </a:lnTo>
                  <a:lnTo>
                    <a:pt x="68854" y="164753"/>
                  </a:lnTo>
                  <a:lnTo>
                    <a:pt x="96989" y="129082"/>
                  </a:lnTo>
                  <a:lnTo>
                    <a:pt x="129072" y="96998"/>
                  </a:lnTo>
                  <a:lnTo>
                    <a:pt x="164742" y="68861"/>
                  </a:lnTo>
                  <a:lnTo>
                    <a:pt x="203640" y="45032"/>
                  </a:lnTo>
                  <a:lnTo>
                    <a:pt x="245405" y="25871"/>
                  </a:lnTo>
                  <a:lnTo>
                    <a:pt x="289677" y="11738"/>
                  </a:lnTo>
                  <a:lnTo>
                    <a:pt x="336096" y="2994"/>
                  </a:lnTo>
                  <a:lnTo>
                    <a:pt x="384301" y="0"/>
                  </a:lnTo>
                  <a:lnTo>
                    <a:pt x="2998978" y="0"/>
                  </a:lnTo>
                  <a:lnTo>
                    <a:pt x="3047178" y="2994"/>
                  </a:lnTo>
                  <a:lnTo>
                    <a:pt x="3093594" y="11738"/>
                  </a:lnTo>
                  <a:lnTo>
                    <a:pt x="3137864" y="25871"/>
                  </a:lnTo>
                  <a:lnTo>
                    <a:pt x="3179628" y="45032"/>
                  </a:lnTo>
                  <a:lnTo>
                    <a:pt x="3218526" y="68861"/>
                  </a:lnTo>
                  <a:lnTo>
                    <a:pt x="3254197" y="96998"/>
                  </a:lnTo>
                  <a:lnTo>
                    <a:pt x="3286281" y="129082"/>
                  </a:lnTo>
                  <a:lnTo>
                    <a:pt x="3314418" y="164753"/>
                  </a:lnTo>
                  <a:lnTo>
                    <a:pt x="3338247" y="203651"/>
                  </a:lnTo>
                  <a:lnTo>
                    <a:pt x="3357408" y="245415"/>
                  </a:lnTo>
                  <a:lnTo>
                    <a:pt x="3371541" y="289685"/>
                  </a:lnTo>
                  <a:lnTo>
                    <a:pt x="3380285" y="336101"/>
                  </a:lnTo>
                  <a:lnTo>
                    <a:pt x="3383279" y="384301"/>
                  </a:lnTo>
                  <a:lnTo>
                    <a:pt x="3383279" y="1921510"/>
                  </a:lnTo>
                  <a:lnTo>
                    <a:pt x="3380285" y="1969710"/>
                  </a:lnTo>
                  <a:lnTo>
                    <a:pt x="3371541" y="2016126"/>
                  </a:lnTo>
                  <a:lnTo>
                    <a:pt x="3357408" y="2060396"/>
                  </a:lnTo>
                  <a:lnTo>
                    <a:pt x="3338247" y="2102160"/>
                  </a:lnTo>
                  <a:lnTo>
                    <a:pt x="3314418" y="2141058"/>
                  </a:lnTo>
                  <a:lnTo>
                    <a:pt x="3286281" y="2176729"/>
                  </a:lnTo>
                  <a:lnTo>
                    <a:pt x="3254197" y="2208813"/>
                  </a:lnTo>
                  <a:lnTo>
                    <a:pt x="3218526" y="2236950"/>
                  </a:lnTo>
                  <a:lnTo>
                    <a:pt x="3179628" y="2260779"/>
                  </a:lnTo>
                  <a:lnTo>
                    <a:pt x="3137864" y="2279940"/>
                  </a:lnTo>
                  <a:lnTo>
                    <a:pt x="3093594" y="2294073"/>
                  </a:lnTo>
                  <a:lnTo>
                    <a:pt x="3047178" y="2302817"/>
                  </a:lnTo>
                  <a:lnTo>
                    <a:pt x="2998978" y="2305812"/>
                  </a:lnTo>
                  <a:lnTo>
                    <a:pt x="384301" y="2305812"/>
                  </a:lnTo>
                  <a:lnTo>
                    <a:pt x="336096" y="2302817"/>
                  </a:lnTo>
                  <a:lnTo>
                    <a:pt x="289677" y="2294073"/>
                  </a:lnTo>
                  <a:lnTo>
                    <a:pt x="245405" y="2279940"/>
                  </a:lnTo>
                  <a:lnTo>
                    <a:pt x="203640" y="2260779"/>
                  </a:lnTo>
                  <a:lnTo>
                    <a:pt x="164742" y="2236950"/>
                  </a:lnTo>
                  <a:lnTo>
                    <a:pt x="129072" y="2208813"/>
                  </a:lnTo>
                  <a:lnTo>
                    <a:pt x="96989" y="2176729"/>
                  </a:lnTo>
                  <a:lnTo>
                    <a:pt x="68854" y="2141058"/>
                  </a:lnTo>
                  <a:lnTo>
                    <a:pt x="45027" y="2102160"/>
                  </a:lnTo>
                  <a:lnTo>
                    <a:pt x="25868" y="2060396"/>
                  </a:lnTo>
                  <a:lnTo>
                    <a:pt x="11737" y="2016126"/>
                  </a:lnTo>
                  <a:lnTo>
                    <a:pt x="2994" y="1969710"/>
                  </a:lnTo>
                  <a:lnTo>
                    <a:pt x="0" y="1921510"/>
                  </a:lnTo>
                  <a:lnTo>
                    <a:pt x="0" y="384301"/>
                  </a:lnTo>
                  <a:close/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72311" y="2133600"/>
              <a:ext cx="7200900" cy="26639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1426</Words>
  <Application>Microsoft Office PowerPoint</Application>
  <PresentationFormat>Apresentação na tela (4:3)</PresentationFormat>
  <Paragraphs>234</Paragraphs>
  <Slides>44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5" baseType="lpstr">
      <vt:lpstr>Office Theme</vt:lpstr>
      <vt:lpstr>Apresentação do PowerPoint</vt:lpstr>
      <vt:lpstr>Composição de um BD relacional</vt:lpstr>
      <vt:lpstr>Relações (Tabelas)</vt:lpstr>
      <vt:lpstr>Relações (Tabelas)</vt:lpstr>
      <vt:lpstr>Relações (Tabelas)</vt:lpstr>
      <vt:lpstr>Relações (Tabelas)</vt:lpstr>
      <vt:lpstr>Chaves</vt:lpstr>
      <vt:lpstr>Chave primária</vt:lpstr>
      <vt:lpstr>Chave primária</vt:lpstr>
      <vt:lpstr>Chave primária</vt:lpstr>
      <vt:lpstr>Chave primária</vt:lpstr>
      <vt:lpstr>Chave primária</vt:lpstr>
      <vt:lpstr>Chave primária</vt:lpstr>
      <vt:lpstr>Chave estrangeira</vt:lpstr>
      <vt:lpstr>Chave estrangeira</vt:lpstr>
      <vt:lpstr>Chave estrangeira</vt:lpstr>
      <vt:lpstr>Chave estrangeira</vt:lpstr>
      <vt:lpstr>Chave estrangeira</vt:lpstr>
      <vt:lpstr>Chave estrangeira</vt:lpstr>
      <vt:lpstr>Chave estrangeira</vt:lpstr>
      <vt:lpstr>Chave alternativa</vt:lpstr>
      <vt:lpstr>Chave alternativa</vt:lpstr>
      <vt:lpstr>Domínios e valores vazios</vt:lpstr>
      <vt:lpstr>Domínios e valores vazios</vt:lpstr>
      <vt:lpstr>Domínios e valores vazios</vt:lpstr>
      <vt:lpstr>Domínios e valores vazios</vt:lpstr>
      <vt:lpstr>Restrições de Integridade</vt:lpstr>
      <vt:lpstr>Restrições de Integridade</vt:lpstr>
      <vt:lpstr>Integridade de domínio</vt:lpstr>
      <vt:lpstr>Integridade de domínio</vt:lpstr>
      <vt:lpstr>Integridade de domínio</vt:lpstr>
      <vt:lpstr>Integridade de vazio</vt:lpstr>
      <vt:lpstr>Integridade de vazio</vt:lpstr>
      <vt:lpstr>Integridade de chave</vt:lpstr>
      <vt:lpstr>Integridade de chave</vt:lpstr>
      <vt:lpstr>Integridade de chave</vt:lpstr>
      <vt:lpstr>Integridade de chave</vt:lpstr>
      <vt:lpstr>Integridade referencial</vt:lpstr>
      <vt:lpstr>Integridade referencial</vt:lpstr>
      <vt:lpstr>Integridade referencial</vt:lpstr>
      <vt:lpstr>Integridade referencial</vt:lpstr>
      <vt:lpstr>Integridade referencial</vt:lpstr>
      <vt:lpstr>Restrições de Integridade</vt:lpstr>
      <vt:lpstr>Especificação de um BD relacional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do domínio médico-hospitalar</dc:title>
  <dc:creator>Marcelo Schots</dc:creator>
  <cp:lastModifiedBy>Lucas Santos</cp:lastModifiedBy>
  <cp:revision>2</cp:revision>
  <dcterms:created xsi:type="dcterms:W3CDTF">2021-01-12T23:05:36Z</dcterms:created>
  <dcterms:modified xsi:type="dcterms:W3CDTF">2021-01-14T20:25:39Z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2014-09-02T00:00:00Z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2021-01-12T00:00:00Z</vt:filetime>
  </property>
</Properties>
</file>