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33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464" y="120777"/>
            <a:ext cx="2057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4D4D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273" y="1071499"/>
            <a:ext cx="8223453" cy="2248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41690" y="6460699"/>
            <a:ext cx="17907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2"/>
          <p:cNvGrpSpPr/>
          <p:nvPr/>
        </p:nvGrpSpPr>
        <p:grpSpPr>
          <a:xfrm>
            <a:off x="546061" y="19812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3" name="object 7"/>
          <p:cNvSpPr txBox="1">
            <a:spLocks noGrp="1"/>
          </p:cNvSpPr>
          <p:nvPr/>
        </p:nvSpPr>
        <p:spPr>
          <a:xfrm>
            <a:off x="2316261" y="2644775"/>
            <a:ext cx="6123065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 err="1">
                <a:solidFill>
                  <a:srgbClr val="FFFFFF"/>
                </a:solidFill>
              </a:rPr>
              <a:t>Fundamentos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 smtClean="0">
                <a:solidFill>
                  <a:srgbClr val="FFFFFF"/>
                </a:solidFill>
              </a:rPr>
              <a:t>de</a:t>
            </a:r>
            <a:r>
              <a:rPr lang="pt-BR" sz="3200" spc="-35" dirty="0">
                <a:solidFill>
                  <a:srgbClr val="FFFFFF"/>
                </a:solidFill>
              </a:rPr>
              <a:t> </a:t>
            </a:r>
            <a:r>
              <a:rPr sz="3200" spc="-20" dirty="0" err="1" smtClean="0">
                <a:solidFill>
                  <a:srgbClr val="FFFFFF"/>
                </a:solidFill>
              </a:rPr>
              <a:t>Programação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4308032" y="3432660"/>
            <a:ext cx="1371601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5" dirty="0" smtClean="0">
                <a:solidFill>
                  <a:srgbClr val="FFFFFF"/>
                </a:solidFill>
                <a:cs typeface="Calibri"/>
              </a:rPr>
              <a:t>Classes</a:t>
            </a:r>
            <a:endParaRPr lang="pt-BR" sz="2000" dirty="0">
              <a:cs typeface="Calibri"/>
            </a:endParaRPr>
          </a:p>
        </p:txBody>
      </p:sp>
      <p:pic>
        <p:nvPicPr>
          <p:cNvPr id="15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94" y="25775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134617"/>
            <a:ext cx="784987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spc="-35" dirty="0">
                <a:latin typeface="Calibri"/>
                <a:cs typeface="Calibri"/>
              </a:rPr>
              <a:t>Até </a:t>
            </a:r>
            <a:r>
              <a:rPr sz="3000" spc="-20" dirty="0">
                <a:latin typeface="Calibri"/>
                <a:cs typeface="Calibri"/>
              </a:rPr>
              <a:t>este ponto, </a:t>
            </a:r>
            <a:r>
              <a:rPr sz="3000" spc="-10" dirty="0">
                <a:latin typeface="Calibri"/>
                <a:cs typeface="Calibri"/>
              </a:rPr>
              <a:t>todos </a:t>
            </a:r>
            <a:r>
              <a:rPr sz="3000" spc="-5" dirty="0">
                <a:latin typeface="Calibri"/>
                <a:cs typeface="Calibri"/>
              </a:rPr>
              <a:t>os </a:t>
            </a:r>
            <a:r>
              <a:rPr sz="3000" spc="-10" dirty="0">
                <a:latin typeface="Calibri"/>
                <a:cs typeface="Calibri"/>
              </a:rPr>
              <a:t>métodos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0" dirty="0">
                <a:latin typeface="Calibri"/>
                <a:cs typeface="Calibri"/>
              </a:rPr>
              <a:t>todas  </a:t>
            </a:r>
            <a:r>
              <a:rPr sz="3000" spc="-20" dirty="0">
                <a:latin typeface="Calibri"/>
                <a:cs typeface="Calibri"/>
              </a:rPr>
              <a:t>constantes </a:t>
            </a:r>
            <a:r>
              <a:rPr sz="3000" spc="-5" dirty="0">
                <a:latin typeface="Calibri"/>
                <a:cs typeface="Calibri"/>
              </a:rPr>
              <a:t>que criamos possuem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5" dirty="0">
                <a:latin typeface="Calibri"/>
                <a:cs typeface="Calibri"/>
              </a:rPr>
              <a:t>modificador  </a:t>
            </a:r>
            <a:r>
              <a:rPr sz="3000" i="1" spc="-15" dirty="0">
                <a:latin typeface="Calibri"/>
                <a:cs typeface="Calibri"/>
              </a:rPr>
              <a:t>static</a:t>
            </a:r>
            <a:r>
              <a:rPr sz="3000" spc="-15" dirty="0">
                <a:latin typeface="Calibri"/>
                <a:cs typeface="Calibri"/>
              </a:rPr>
              <a:t>. </a:t>
            </a:r>
            <a:r>
              <a:rPr sz="3000" spc="-5" dirty="0">
                <a:latin typeface="Calibri"/>
                <a:cs typeface="Calibri"/>
              </a:rPr>
              <a:t>Esse modificador </a:t>
            </a:r>
            <a:r>
              <a:rPr sz="3000" spc="-15" dirty="0">
                <a:latin typeface="Calibri"/>
                <a:cs typeface="Calibri"/>
              </a:rPr>
              <a:t>informa </a:t>
            </a:r>
            <a:r>
              <a:rPr sz="3000" spc="-5" dirty="0">
                <a:latin typeface="Calibri"/>
                <a:cs typeface="Calibri"/>
              </a:rPr>
              <a:t>que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0" dirty="0">
                <a:latin typeface="Calibri"/>
                <a:cs typeface="Calibri"/>
              </a:rPr>
              <a:t>método  </a:t>
            </a:r>
            <a:r>
              <a:rPr sz="3000" spc="-5" dirty="0">
                <a:latin typeface="Calibri"/>
                <a:cs typeface="Calibri"/>
              </a:rPr>
              <a:t>ou </a:t>
            </a:r>
            <a:r>
              <a:rPr sz="3000" spc="-20" dirty="0">
                <a:latin typeface="Calibri"/>
                <a:cs typeface="Calibri"/>
              </a:rPr>
              <a:t>constante </a:t>
            </a:r>
            <a:r>
              <a:rPr sz="3000" spc="-10" dirty="0">
                <a:latin typeface="Calibri"/>
                <a:cs typeface="Calibri"/>
              </a:rPr>
              <a:t>pertence </a:t>
            </a:r>
            <a:r>
              <a:rPr sz="3000" dirty="0">
                <a:latin typeface="Calibri"/>
                <a:cs typeface="Calibri"/>
              </a:rPr>
              <a:t>à classe e </a:t>
            </a:r>
            <a:r>
              <a:rPr sz="3000" spc="-5" dirty="0">
                <a:latin typeface="Calibri"/>
                <a:cs typeface="Calibri"/>
              </a:rPr>
              <a:t>não </a:t>
            </a:r>
            <a:r>
              <a:rPr sz="3000" dirty="0">
                <a:latin typeface="Calibri"/>
                <a:cs typeface="Calibri"/>
              </a:rPr>
              <a:t>ao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objeto.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52B34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469900" marR="102870" indent="-457834">
              <a:lnSpc>
                <a:spcPct val="100000"/>
              </a:lnSpc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spc="-20" dirty="0">
                <a:latin typeface="Calibri"/>
                <a:cs typeface="Calibri"/>
              </a:rPr>
              <a:t>Agora </a:t>
            </a:r>
            <a:r>
              <a:rPr sz="3000" spc="-10" dirty="0">
                <a:latin typeface="Calibri"/>
                <a:cs typeface="Calibri"/>
              </a:rPr>
              <a:t>vamos </a:t>
            </a:r>
            <a:r>
              <a:rPr sz="3000" dirty="0">
                <a:latin typeface="Calibri"/>
                <a:cs typeface="Calibri"/>
              </a:rPr>
              <a:t>criar </a:t>
            </a:r>
            <a:r>
              <a:rPr sz="3000" spc="-20" dirty="0">
                <a:latin typeface="Calibri"/>
                <a:cs typeface="Calibri"/>
              </a:rPr>
              <a:t>variáveis </a:t>
            </a:r>
            <a:r>
              <a:rPr sz="3000" spc="-10" dirty="0">
                <a:latin typeface="Calibri"/>
                <a:cs typeface="Calibri"/>
              </a:rPr>
              <a:t>que pertencem </a:t>
            </a:r>
            <a:r>
              <a:rPr sz="3000" dirty="0">
                <a:latin typeface="Calibri"/>
                <a:cs typeface="Calibri"/>
              </a:rPr>
              <a:t>aos  </a:t>
            </a:r>
            <a:r>
              <a:rPr sz="3000" spc="-10" dirty="0">
                <a:latin typeface="Calibri"/>
                <a:cs typeface="Calibri"/>
              </a:rPr>
              <a:t>objetos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não </a:t>
            </a:r>
            <a:r>
              <a:rPr sz="3000" dirty="0">
                <a:latin typeface="Calibri"/>
                <a:cs typeface="Calibri"/>
              </a:rPr>
              <a:t>às classes. </a:t>
            </a:r>
            <a:r>
              <a:rPr sz="3000" spc="-5" dirty="0">
                <a:latin typeface="Calibri"/>
                <a:cs typeface="Calibri"/>
              </a:rPr>
              <a:t>Essas </a:t>
            </a:r>
            <a:r>
              <a:rPr sz="3000" spc="-20" dirty="0">
                <a:latin typeface="Calibri"/>
                <a:cs typeface="Calibri"/>
              </a:rPr>
              <a:t>variáveis </a:t>
            </a:r>
            <a:r>
              <a:rPr sz="3000" spc="-5" dirty="0">
                <a:latin typeface="Calibri"/>
                <a:cs typeface="Calibri"/>
              </a:rPr>
              <a:t>são  chamadas </a:t>
            </a:r>
            <a:r>
              <a:rPr sz="3000" spc="-10" dirty="0">
                <a:latin typeface="Calibri"/>
                <a:cs typeface="Calibri"/>
              </a:rPr>
              <a:t>atributos </a:t>
            </a:r>
            <a:r>
              <a:rPr sz="3000" spc="-5" dirty="0">
                <a:latin typeface="Calibri"/>
                <a:cs typeface="Calibri"/>
              </a:rPr>
              <a:t>das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classes.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52B34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spc="-5" dirty="0">
                <a:latin typeface="Calibri"/>
                <a:cs typeface="Calibri"/>
              </a:rPr>
              <a:t>Nesse </a:t>
            </a:r>
            <a:r>
              <a:rPr sz="3000" spc="-15" dirty="0">
                <a:latin typeface="Calibri"/>
                <a:cs typeface="Calibri"/>
              </a:rPr>
              <a:t>momento, </a:t>
            </a:r>
            <a:r>
              <a:rPr sz="3000" spc="-10" dirty="0">
                <a:latin typeface="Calibri"/>
                <a:cs typeface="Calibri"/>
              </a:rPr>
              <a:t>vamos </a:t>
            </a:r>
            <a:r>
              <a:rPr sz="3000" dirty="0">
                <a:latin typeface="Calibri"/>
                <a:cs typeface="Calibri"/>
              </a:rPr>
              <a:t>criá-las </a:t>
            </a:r>
            <a:r>
              <a:rPr sz="3000" spc="-10" dirty="0">
                <a:latin typeface="Calibri"/>
                <a:cs typeface="Calibri"/>
              </a:rPr>
              <a:t>como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públicas.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1968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5" dirty="0"/>
              <a:t>tribu</a:t>
            </a:r>
            <a:r>
              <a:rPr spc="-60" dirty="0"/>
              <a:t>t</a:t>
            </a:r>
            <a:r>
              <a:rPr spc="-10" dirty="0"/>
              <a:t>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867383"/>
            <a:ext cx="6917690" cy="2535555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219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30" dirty="0">
                <a:latin typeface="Calibri"/>
                <a:cs typeface="Calibri"/>
              </a:rPr>
              <a:t>Sintaxe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criação de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atributos:</a:t>
            </a:r>
            <a:endParaRPr sz="3200">
              <a:latin typeface="Calibri"/>
              <a:cs typeface="Calibri"/>
            </a:endParaRPr>
          </a:p>
          <a:p>
            <a:pPr marL="901065">
              <a:lnSpc>
                <a:spcPct val="100000"/>
              </a:lnSpc>
              <a:spcBef>
                <a:spcPts val="1570"/>
              </a:spcBef>
            </a:pPr>
            <a:r>
              <a:rPr sz="2400" spc="-5" dirty="0">
                <a:latin typeface="Calibri"/>
                <a:cs typeface="Calibri"/>
              </a:rPr>
              <a:t>&lt;modificador_de_acesso&gt; &lt;tipo&gt;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nomeAtributo;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15" dirty="0">
                <a:latin typeface="Calibri"/>
                <a:cs typeface="Calibri"/>
              </a:rPr>
              <a:t>Exemplo: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1968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5" dirty="0"/>
              <a:t>tribu</a:t>
            </a:r>
            <a:r>
              <a:rPr spc="-60" dirty="0"/>
              <a:t>t</a:t>
            </a:r>
            <a:r>
              <a:rPr spc="-10"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5826" y="3716401"/>
            <a:ext cx="5486400" cy="24022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3000" b="1" spc="-1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Aluno</a:t>
            </a:r>
            <a:endParaRPr sz="3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3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5"/>
              </a:spcBef>
            </a:pPr>
            <a:r>
              <a:rPr sz="30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int</a:t>
            </a:r>
            <a:r>
              <a:rPr sz="30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matricula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30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3000" b="1" spc="-3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nome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3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3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133094"/>
            <a:ext cx="724344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criar </a:t>
            </a:r>
            <a:r>
              <a:rPr sz="3200" spc="-10" dirty="0">
                <a:latin typeface="Calibri"/>
                <a:cs typeface="Calibri"/>
              </a:rPr>
              <a:t>instâncias </a:t>
            </a:r>
            <a:r>
              <a:rPr sz="3200" spc="-5" dirty="0">
                <a:latin typeface="Calibri"/>
                <a:cs typeface="Calibri"/>
              </a:rPr>
              <a:t>de uma classe, </a:t>
            </a:r>
            <a:r>
              <a:rPr sz="3200" spc="-20" dirty="0">
                <a:latin typeface="Calibri"/>
                <a:cs typeface="Calibri"/>
              </a:rPr>
              <a:t>basta  </a:t>
            </a:r>
            <a:r>
              <a:rPr sz="3200" spc="-10" dirty="0">
                <a:latin typeface="Calibri"/>
                <a:cs typeface="Calibri"/>
              </a:rPr>
              <a:t>utilizar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seguinte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sinaxe: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852B34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57035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&lt;Classe&gt; </a:t>
            </a:r>
            <a:r>
              <a:rPr sz="2400" spc="-10" dirty="0">
                <a:latin typeface="Calibri"/>
                <a:cs typeface="Calibri"/>
              </a:rPr>
              <a:t>nomeObjeto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&lt;Classe&gt;();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15" dirty="0">
                <a:latin typeface="Calibri"/>
                <a:cs typeface="Calibri"/>
              </a:rPr>
              <a:t>Exemplo: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331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Criando</a:t>
            </a:r>
            <a:r>
              <a:rPr spc="-45" dirty="0"/>
              <a:t> </a:t>
            </a:r>
            <a:r>
              <a:rPr spc="-15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5826" y="4640262"/>
            <a:ext cx="6416675" cy="554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  <a:tabLst>
                <a:tab pos="4435475" algn="l"/>
              </a:tabLst>
            </a:pPr>
            <a:r>
              <a:rPr sz="3000" b="1" spc="-5" dirty="0">
                <a:solidFill>
                  <a:srgbClr val="051AAA"/>
                </a:solidFill>
                <a:latin typeface="Courier New"/>
                <a:cs typeface="Courier New"/>
              </a:rPr>
              <a:t>Aluno </a:t>
            </a:r>
            <a:r>
              <a:rPr sz="3000" spc="-5" dirty="0">
                <a:latin typeface="Courier New"/>
                <a:cs typeface="Courier New"/>
              </a:rPr>
              <a:t>aluno1</a:t>
            </a:r>
            <a:r>
              <a:rPr sz="3000" spc="20" dirty="0"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30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AF50"/>
                </a:solidFill>
                <a:latin typeface="Courier New"/>
                <a:cs typeface="Courier New"/>
              </a:rPr>
              <a:t>new	</a:t>
            </a:r>
            <a:r>
              <a:rPr sz="3000" b="1" spc="-5" dirty="0">
                <a:solidFill>
                  <a:srgbClr val="051AAA"/>
                </a:solidFill>
                <a:latin typeface="Courier New"/>
                <a:cs typeface="Courier New"/>
              </a:rPr>
              <a:t>Aluno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02742" y="1348866"/>
            <a:ext cx="521398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Campos ou </a:t>
            </a:r>
            <a:r>
              <a:rPr sz="3200" spc="-10" dirty="0">
                <a:latin typeface="Calibri"/>
                <a:cs typeface="Calibri"/>
              </a:rPr>
              <a:t>membros </a:t>
            </a:r>
            <a:r>
              <a:rPr sz="3200" spc="-5" dirty="0">
                <a:latin typeface="Calibri"/>
                <a:cs typeface="Calibri"/>
              </a:rPr>
              <a:t>de um  </a:t>
            </a:r>
            <a:r>
              <a:rPr sz="3200" spc="-10" dirty="0">
                <a:latin typeface="Calibri"/>
                <a:cs typeface="Calibri"/>
              </a:rPr>
              <a:t>objeto </a:t>
            </a:r>
            <a:r>
              <a:rPr sz="3200" spc="-5" dirty="0">
                <a:latin typeface="Calibri"/>
                <a:cs typeface="Calibri"/>
              </a:rPr>
              <a:t>podem ser usados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854" y="2324481"/>
            <a:ext cx="37750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mesma </a:t>
            </a:r>
            <a:r>
              <a:rPr sz="3200" spc="-15" dirty="0">
                <a:latin typeface="Calibri"/>
                <a:cs typeface="Calibri"/>
              </a:rPr>
              <a:t>forma </a:t>
            </a:r>
            <a:r>
              <a:rPr sz="3200" spc="-10" dirty="0">
                <a:latin typeface="Calibri"/>
                <a:cs typeface="Calibri"/>
              </a:rPr>
              <a:t>como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  </a:t>
            </a:r>
            <a:r>
              <a:rPr sz="3200" spc="-15" dirty="0">
                <a:latin typeface="Calibri"/>
                <a:cs typeface="Calibri"/>
              </a:rPr>
              <a:t>variáveis.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3982973"/>
            <a:ext cx="4288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Campos são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854" y="4470603"/>
            <a:ext cx="486473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usando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operador </a:t>
            </a:r>
            <a:r>
              <a:rPr sz="3200" spc="-5" dirty="0">
                <a:latin typeface="Calibri"/>
                <a:cs typeface="Calibri"/>
              </a:rPr>
              <a:t>de acesso  </a:t>
            </a:r>
            <a:r>
              <a:rPr sz="3200" b="1" spc="-15" dirty="0">
                <a:latin typeface="Calibri"/>
                <a:cs typeface="Calibri"/>
              </a:rPr>
              <a:t>ponto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(.) </a:t>
            </a:r>
            <a:r>
              <a:rPr sz="3200" spc="-15" dirty="0">
                <a:latin typeface="Calibri"/>
                <a:cs typeface="Calibri"/>
              </a:rPr>
              <a:t>entre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b="1" dirty="0">
                <a:latin typeface="Calibri"/>
                <a:cs typeface="Calibri"/>
              </a:rPr>
              <a:t>nome </a:t>
            </a:r>
            <a:r>
              <a:rPr sz="3200" b="1" spc="-10" dirty="0">
                <a:latin typeface="Calibri"/>
                <a:cs typeface="Calibri"/>
              </a:rPr>
              <a:t>do  objeto </a:t>
            </a:r>
            <a:r>
              <a:rPr sz="3200" dirty="0">
                <a:latin typeface="Calibri"/>
                <a:cs typeface="Calibri"/>
              </a:rPr>
              <a:t>e o </a:t>
            </a:r>
            <a:r>
              <a:rPr sz="3200" b="1" dirty="0">
                <a:latin typeface="Calibri"/>
                <a:cs typeface="Calibri"/>
              </a:rPr>
              <a:t>nome </a:t>
            </a:r>
            <a:r>
              <a:rPr sz="3200" b="1" spc="-10" dirty="0">
                <a:latin typeface="Calibri"/>
                <a:cs typeface="Calibri"/>
              </a:rPr>
              <a:t>do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campo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098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Manipulação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15" dirty="0"/>
              <a:t>objetos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19700" y="2816225"/>
            <a:ext cx="3673475" cy="1476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int</a:t>
            </a:r>
            <a:r>
              <a:rPr sz="18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matricula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3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nome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265887" y="1398524"/>
            <a:ext cx="8326755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69900" marR="5080" indent="-457200">
              <a:lnSpc>
                <a:spcPts val="2810"/>
              </a:lnSpc>
              <a:spcBef>
                <a:spcPts val="455"/>
              </a:spcBef>
              <a:buClr>
                <a:srgbClr val="852B34"/>
              </a:buClr>
              <a:buSzPct val="6923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spc="-30" dirty="0">
                <a:latin typeface="Calibri"/>
                <a:cs typeface="Calibri"/>
              </a:rPr>
              <a:t>Para </a:t>
            </a:r>
            <a:r>
              <a:rPr sz="2600" spc="-5" dirty="0">
                <a:latin typeface="Calibri"/>
                <a:cs typeface="Calibri"/>
              </a:rPr>
              <a:t>modificar ou </a:t>
            </a:r>
            <a:r>
              <a:rPr sz="2600" dirty="0">
                <a:latin typeface="Calibri"/>
                <a:cs typeface="Calibri"/>
              </a:rPr>
              <a:t>acessar um </a:t>
            </a:r>
            <a:r>
              <a:rPr sz="2600" spc="-5" dirty="0">
                <a:latin typeface="Calibri"/>
                <a:cs typeface="Calibri"/>
              </a:rPr>
              <a:t>atributo de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5" dirty="0">
                <a:latin typeface="Calibri"/>
                <a:cs typeface="Calibri"/>
              </a:rPr>
              <a:t>objeto, basta  </a:t>
            </a:r>
            <a:r>
              <a:rPr sz="2600" spc="-5" dirty="0">
                <a:latin typeface="Calibri"/>
                <a:cs typeface="Calibri"/>
              </a:rPr>
              <a:t>usarmos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operador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(.)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887" y="2197049"/>
            <a:ext cx="17195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6923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spc="-15" dirty="0">
                <a:latin typeface="Calibri"/>
                <a:cs typeface="Calibri"/>
              </a:rPr>
              <a:t>Exemplo: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21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Estruturas:</a:t>
            </a:r>
            <a:r>
              <a:rPr spc="5" dirty="0"/>
              <a:t> </a:t>
            </a:r>
            <a:r>
              <a:rPr spc="-10" dirty="0"/>
              <a:t>Manipulação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7087" y="4005262"/>
            <a:ext cx="7561580" cy="2584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string</a:t>
            </a:r>
            <a:r>
              <a:rPr sz="1800" b="1" spc="-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020" marR="2779395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Aluno </a:t>
            </a:r>
            <a:r>
              <a:rPr sz="1800" spc="-10" dirty="0">
                <a:latin typeface="Courier New"/>
                <a:cs typeface="Courier New"/>
              </a:rPr>
              <a:t>aluno1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new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Aluno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(); 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matricula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123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nome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"Maria da</a:t>
            </a:r>
            <a:r>
              <a:rPr sz="1800" spc="-7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Silva"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Console.Write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"Matricula </a:t>
            </a:r>
            <a:r>
              <a:rPr sz="1800" spc="-5" dirty="0">
                <a:solidFill>
                  <a:srgbClr val="051AAA"/>
                </a:solidFill>
                <a:latin typeface="Courier New"/>
                <a:cs typeface="Courier New"/>
              </a:rPr>
              <a:t>{0}"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matricula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sz="1800" spc="-10" dirty="0">
                <a:solidFill>
                  <a:srgbClr val="BDBDE6"/>
                </a:solidFill>
                <a:latin typeface="Courier New"/>
                <a:cs typeface="Courier New"/>
              </a:rPr>
              <a:t>//</a:t>
            </a:r>
            <a:r>
              <a:rPr sz="1800" spc="-20" dirty="0">
                <a:solidFill>
                  <a:srgbClr val="BDBDE6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BDBDE6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6151" y="2311400"/>
            <a:ext cx="3673475" cy="1478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int</a:t>
            </a:r>
            <a:r>
              <a:rPr sz="1800" b="1" spc="-4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matricula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3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nome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4560"/>
            <a:ext cx="4410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SzPct val="68181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0" dirty="0">
                <a:latin typeface="Calibri"/>
                <a:cs typeface="Calibri"/>
              </a:rPr>
              <a:t>Vamos </a:t>
            </a:r>
            <a:r>
              <a:rPr sz="2200" spc="-10" dirty="0">
                <a:latin typeface="Calibri"/>
                <a:cs typeface="Calibri"/>
              </a:rPr>
              <a:t>ver </a:t>
            </a:r>
            <a:r>
              <a:rPr sz="2200" spc="-20" dirty="0">
                <a:latin typeface="Calibri"/>
                <a:cs typeface="Calibri"/>
              </a:rPr>
              <a:t>agora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código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simples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259840"/>
            <a:ext cx="446786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que instancia dois objetos </a:t>
            </a:r>
            <a:r>
              <a:rPr sz="2200" spc="-5" dirty="0">
                <a:latin typeface="Calibri"/>
                <a:cs typeface="Calibri"/>
              </a:rPr>
              <a:t>à </a:t>
            </a:r>
            <a:r>
              <a:rPr sz="2200" spc="-10" dirty="0">
                <a:latin typeface="Calibri"/>
                <a:cs typeface="Calibri"/>
              </a:rPr>
              <a:t>partir da  </a:t>
            </a:r>
            <a:r>
              <a:rPr sz="2200" spc="-5" dirty="0">
                <a:latin typeface="Calibri"/>
                <a:cs typeface="Calibri"/>
              </a:rPr>
              <a:t>classe </a:t>
            </a:r>
            <a:r>
              <a:rPr sz="2200" spc="-10" dirty="0">
                <a:latin typeface="Calibri"/>
                <a:cs typeface="Calibri"/>
              </a:rPr>
              <a:t>aluno, preenche </a:t>
            </a:r>
            <a:r>
              <a:rPr sz="2200" spc="-5" dirty="0">
                <a:latin typeface="Calibri"/>
                <a:cs typeface="Calibri"/>
              </a:rPr>
              <a:t>os </a:t>
            </a:r>
            <a:r>
              <a:rPr sz="2200" spc="-15" dirty="0">
                <a:latin typeface="Calibri"/>
                <a:cs typeface="Calibri"/>
              </a:rPr>
              <a:t>atributos </a:t>
            </a:r>
            <a:r>
              <a:rPr sz="2200" spc="-10" dirty="0">
                <a:latin typeface="Calibri"/>
                <a:cs typeface="Calibri"/>
              </a:rPr>
              <a:t>dos  objetos </a:t>
            </a:r>
            <a:r>
              <a:rPr sz="2200" spc="-5" dirty="0">
                <a:latin typeface="Calibri"/>
                <a:cs typeface="Calibri"/>
              </a:rPr>
              <a:t>e imprime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10" dirty="0">
                <a:latin typeface="Calibri"/>
                <a:cs typeface="Calibri"/>
              </a:rPr>
              <a:t>atributos  preenchidos.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6603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Mesma </a:t>
            </a:r>
            <a:r>
              <a:rPr spc="-5" dirty="0"/>
              <a:t>classe, diversos</a:t>
            </a:r>
            <a:r>
              <a:rPr spc="40" dirty="0"/>
              <a:t> </a:t>
            </a:r>
            <a:r>
              <a:rPr spc="-20" dirty="0"/>
              <a:t>objetos</a:t>
            </a:r>
          </a:p>
        </p:txBody>
      </p:sp>
      <p:sp>
        <p:nvSpPr>
          <p:cNvPr id="5" name="object 5"/>
          <p:cNvSpPr/>
          <p:nvPr/>
        </p:nvSpPr>
        <p:spPr>
          <a:xfrm>
            <a:off x="34925" y="2924111"/>
            <a:ext cx="9109075" cy="3694429"/>
          </a:xfrm>
          <a:custGeom>
            <a:avLst/>
            <a:gdLst/>
            <a:ahLst/>
            <a:cxnLst/>
            <a:rect l="l" t="t" r="r" b="b"/>
            <a:pathLst>
              <a:path w="9109075" h="3694429">
                <a:moveTo>
                  <a:pt x="0" y="3694176"/>
                </a:moveTo>
                <a:lnTo>
                  <a:pt x="9109075" y="3694176"/>
                </a:lnTo>
                <a:lnTo>
                  <a:pt x="9109075" y="0"/>
                </a:lnTo>
                <a:lnTo>
                  <a:pt x="0" y="0"/>
                </a:lnTo>
                <a:lnTo>
                  <a:pt x="0" y="36941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792" y="2948685"/>
            <a:ext cx="8899525" cy="359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string</a:t>
            </a:r>
            <a:r>
              <a:rPr sz="1800" b="1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2280" marR="419608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Aluno </a:t>
            </a:r>
            <a:r>
              <a:rPr sz="1800" spc="-10" dirty="0">
                <a:latin typeface="Courier New"/>
                <a:cs typeface="Courier New"/>
              </a:rPr>
              <a:t>aluno1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new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Aluno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(); 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matricula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123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nome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"Maria da</a:t>
            </a:r>
            <a:r>
              <a:rPr sz="1800" spc="-6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Silva"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62280" marR="433197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Aluno </a:t>
            </a:r>
            <a:r>
              <a:rPr sz="1800" spc="-10" dirty="0">
                <a:latin typeface="Courier New"/>
                <a:cs typeface="Courier New"/>
              </a:rPr>
              <a:t>aluno2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00AF50"/>
                </a:solidFill>
                <a:latin typeface="Courier New"/>
                <a:cs typeface="Courier New"/>
              </a:rPr>
              <a:t>new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Aluno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();  </a:t>
            </a:r>
            <a:r>
              <a:rPr sz="1800" spc="-10" dirty="0">
                <a:latin typeface="Courier New"/>
                <a:cs typeface="Courier New"/>
              </a:rPr>
              <a:t>aluno2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matricula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124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aluno2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nome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"José da</a:t>
            </a:r>
            <a:r>
              <a:rPr sz="1800" spc="-5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Silva"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422275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"1){0} </a:t>
            </a:r>
            <a:r>
              <a:rPr sz="1800" dirty="0">
                <a:solidFill>
                  <a:srgbClr val="051AAA"/>
                </a:solidFill>
                <a:latin typeface="Courier New"/>
                <a:cs typeface="Courier New"/>
              </a:rPr>
              <a:t>-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{1}\n"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nome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matricula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Console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"2){0} </a:t>
            </a:r>
            <a:r>
              <a:rPr sz="1800" dirty="0">
                <a:solidFill>
                  <a:srgbClr val="051AAA"/>
                </a:solidFill>
                <a:latin typeface="Courier New"/>
                <a:cs typeface="Courier New"/>
              </a:rPr>
              <a:t>-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{1}"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aluno2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nome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aluno2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matricula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5435600" y="1412875"/>
            <a:ext cx="3673475" cy="1478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1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int</a:t>
            </a:r>
            <a:r>
              <a:rPr sz="1800" b="1" spc="-4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matricula;</a:t>
            </a:r>
            <a:endParaRPr sz="18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2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nome;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13968" y="1209547"/>
            <a:ext cx="39382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69047"/>
              <a:buChar char="•"/>
              <a:tabLst>
                <a:tab pos="329565" algn="l"/>
                <a:tab pos="330200" algn="l"/>
              </a:tabLst>
            </a:pPr>
            <a:r>
              <a:rPr sz="2100" spc="-5" dirty="0">
                <a:latin typeface="Arial"/>
                <a:cs typeface="Arial"/>
              </a:rPr>
              <a:t>Definição da classe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Endereco: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737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classe </a:t>
            </a:r>
            <a:r>
              <a:rPr spc="-15" dirty="0"/>
              <a:t>como </a:t>
            </a:r>
            <a:r>
              <a:rPr spc="-5" dirty="0"/>
              <a:t>tipo de</a:t>
            </a:r>
            <a:r>
              <a:rPr spc="5" dirty="0"/>
              <a:t> </a:t>
            </a:r>
            <a:r>
              <a:rPr spc="-5" dirty="0"/>
              <a:t>dado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8451" y="2311400"/>
            <a:ext cx="4178300" cy="25863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1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Endereco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020" marR="214629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 </a:t>
            </a:r>
            <a:r>
              <a:rPr sz="1800" spc="-10" dirty="0">
                <a:latin typeface="Courier New"/>
                <a:cs typeface="Courier New"/>
              </a:rPr>
              <a:t>logradouro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int </a:t>
            </a:r>
            <a:r>
              <a:rPr sz="1800" spc="-10" dirty="0">
                <a:latin typeface="Courier New"/>
                <a:cs typeface="Courier New"/>
              </a:rPr>
              <a:t>complemento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 </a:t>
            </a:r>
            <a:r>
              <a:rPr sz="1800" spc="-10" dirty="0">
                <a:latin typeface="Courier New"/>
                <a:cs typeface="Courier New"/>
              </a:rPr>
              <a:t>bairro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 </a:t>
            </a:r>
            <a:r>
              <a:rPr sz="1800" spc="-10" dirty="0">
                <a:latin typeface="Courier New"/>
                <a:cs typeface="Courier New"/>
              </a:rPr>
              <a:t>cidade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cep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4390" y="6446926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17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968" y="1209547"/>
            <a:ext cx="41154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69047"/>
              <a:buChar char="•"/>
              <a:tabLst>
                <a:tab pos="329565" algn="l"/>
                <a:tab pos="330200" algn="l"/>
              </a:tabLst>
            </a:pPr>
            <a:r>
              <a:rPr sz="2100" spc="-5" dirty="0">
                <a:latin typeface="Arial"/>
                <a:cs typeface="Arial"/>
              </a:rPr>
              <a:t>Nova definição da classe</a:t>
            </a:r>
            <a:r>
              <a:rPr sz="2100" spc="-2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Aluno: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737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classe </a:t>
            </a:r>
            <a:r>
              <a:rPr spc="-15" dirty="0"/>
              <a:t>como </a:t>
            </a:r>
            <a:r>
              <a:rPr spc="-5" dirty="0"/>
              <a:t>tipo de</a:t>
            </a:r>
            <a:r>
              <a:rPr spc="5" dirty="0"/>
              <a:t> </a:t>
            </a:r>
            <a:r>
              <a:rPr spc="-5" dirty="0"/>
              <a:t>dado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51275" y="3860736"/>
            <a:ext cx="4392930" cy="2862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Endereco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3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logradouro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int</a:t>
            </a:r>
            <a:r>
              <a:rPr sz="1800" b="1" spc="-2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numero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655" marR="29273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 </a:t>
            </a:r>
            <a:r>
              <a:rPr sz="1800" spc="-10" dirty="0">
                <a:latin typeface="Courier New"/>
                <a:cs typeface="Courier New"/>
              </a:rPr>
              <a:t>complemento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 </a:t>
            </a:r>
            <a:r>
              <a:rPr sz="1800" spc="-10" dirty="0">
                <a:latin typeface="Courier New"/>
                <a:cs typeface="Courier New"/>
              </a:rPr>
              <a:t>bairro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 </a:t>
            </a:r>
            <a:r>
              <a:rPr sz="1800" spc="-10" dirty="0">
                <a:latin typeface="Courier New"/>
                <a:cs typeface="Courier New"/>
              </a:rPr>
              <a:t>cidade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uf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655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cep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819148"/>
            <a:ext cx="4394200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020" marR="43053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int </a:t>
            </a:r>
            <a:r>
              <a:rPr sz="1800" spc="-10" dirty="0">
                <a:latin typeface="Courier New"/>
                <a:cs typeface="Courier New"/>
              </a:rPr>
              <a:t>matricula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 </a:t>
            </a:r>
            <a:r>
              <a:rPr sz="1800" spc="-5" dirty="0">
                <a:latin typeface="Courier New"/>
                <a:cs typeface="Courier New"/>
              </a:rPr>
              <a:t>nome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Endereco</a:t>
            </a:r>
            <a:r>
              <a:rPr sz="1800" b="1" spc="-6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endereco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737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classe </a:t>
            </a:r>
            <a:r>
              <a:rPr spc="-15" dirty="0"/>
              <a:t>como </a:t>
            </a:r>
            <a:r>
              <a:rPr spc="-5" dirty="0"/>
              <a:t>tipo de</a:t>
            </a:r>
            <a:r>
              <a:rPr spc="5" dirty="0"/>
              <a:t> </a:t>
            </a:r>
            <a:r>
              <a:rPr spc="-5" dirty="0"/>
              <a:t>dado</a:t>
            </a:r>
          </a:p>
        </p:txBody>
      </p:sp>
      <p:sp>
        <p:nvSpPr>
          <p:cNvPr id="3" name="object 3"/>
          <p:cNvSpPr/>
          <p:nvPr/>
        </p:nvSpPr>
        <p:spPr>
          <a:xfrm>
            <a:off x="3175" y="1916176"/>
            <a:ext cx="9107805" cy="3694429"/>
          </a:xfrm>
          <a:custGeom>
            <a:avLst/>
            <a:gdLst/>
            <a:ahLst/>
            <a:cxnLst/>
            <a:rect l="l" t="t" r="r" b="b"/>
            <a:pathLst>
              <a:path w="9107805" h="3694429">
                <a:moveTo>
                  <a:pt x="0" y="3694049"/>
                </a:moveTo>
                <a:lnTo>
                  <a:pt x="9107551" y="3694049"/>
                </a:lnTo>
                <a:lnTo>
                  <a:pt x="9107551" y="0"/>
                </a:lnTo>
                <a:lnTo>
                  <a:pt x="0" y="0"/>
                </a:lnTo>
                <a:lnTo>
                  <a:pt x="0" y="36940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88" y="1209547"/>
            <a:ext cx="8763000" cy="432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694" indent="-3175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69047"/>
              <a:buChar char="•"/>
              <a:tabLst>
                <a:tab pos="861694" algn="l"/>
                <a:tab pos="862330" algn="l"/>
              </a:tabLst>
            </a:pPr>
            <a:r>
              <a:rPr sz="2100" spc="-5" dirty="0">
                <a:latin typeface="Arial"/>
                <a:cs typeface="Arial"/>
              </a:rPr>
              <a:t>Atribuindo </a:t>
            </a:r>
            <a:r>
              <a:rPr sz="2100" dirty="0">
                <a:latin typeface="Arial"/>
                <a:cs typeface="Arial"/>
              </a:rPr>
              <a:t>e </a:t>
            </a:r>
            <a:r>
              <a:rPr sz="2100" spc="-5" dirty="0">
                <a:latin typeface="Arial"/>
                <a:cs typeface="Arial"/>
              </a:rPr>
              <a:t>lendo </a:t>
            </a:r>
            <a:r>
              <a:rPr sz="2100" dirty="0">
                <a:latin typeface="Arial"/>
                <a:cs typeface="Arial"/>
              </a:rPr>
              <a:t>o </a:t>
            </a:r>
            <a:r>
              <a:rPr sz="2100" spc="-5" dirty="0">
                <a:latin typeface="Arial"/>
                <a:cs typeface="Arial"/>
              </a:rPr>
              <a:t>endereço de uma instância da classe</a:t>
            </a:r>
            <a:r>
              <a:rPr sz="2100" spc="-22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Aluno: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9F"/>
                </a:solidFill>
                <a:latin typeface="Courier New"/>
                <a:cs typeface="Courier New"/>
              </a:rPr>
              <a:t>static void </a:t>
            </a:r>
            <a:r>
              <a:rPr sz="1800" spc="-10" dirty="0">
                <a:latin typeface="Courier New"/>
                <a:cs typeface="Courier New"/>
              </a:rPr>
              <a:t>Main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string</a:t>
            </a:r>
            <a:r>
              <a:rPr sz="18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args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62280" marR="3785870">
              <a:lnSpc>
                <a:spcPct val="100000"/>
              </a:lnSpc>
            </a:pPr>
            <a:r>
              <a:rPr sz="1800" b="1" spc="-5" dirty="0">
                <a:solidFill>
                  <a:srgbClr val="051AAA"/>
                </a:solidFill>
                <a:latin typeface="Courier New"/>
                <a:cs typeface="Courier New"/>
              </a:rPr>
              <a:t>Aluno </a:t>
            </a:r>
            <a:r>
              <a:rPr sz="1800" spc="-10" dirty="0">
                <a:latin typeface="Courier New"/>
                <a:cs typeface="Courier New"/>
              </a:rPr>
              <a:t>aluno1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new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Aluno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(); 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matricula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123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nome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051AAA"/>
                </a:solidFill>
                <a:latin typeface="Courier New"/>
                <a:cs typeface="Courier New"/>
              </a:rPr>
              <a:t>"Maria da </a:t>
            </a:r>
            <a:r>
              <a:rPr sz="1800" spc="-15" dirty="0">
                <a:solidFill>
                  <a:srgbClr val="051AAA"/>
                </a:solidFill>
                <a:latin typeface="Courier New"/>
                <a:cs typeface="Courier New"/>
              </a:rPr>
              <a:t>Silva"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endereco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5" dirty="0">
                <a:solidFill>
                  <a:srgbClr val="00AF50"/>
                </a:solidFill>
                <a:latin typeface="Courier New"/>
                <a:cs typeface="Courier New"/>
              </a:rPr>
              <a:t>new</a:t>
            </a:r>
            <a:r>
              <a:rPr sz="1800" b="1" spc="-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Endereco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1800">
              <a:latin typeface="Courier New"/>
              <a:cs typeface="Courier New"/>
            </a:endParaRPr>
          </a:p>
          <a:p>
            <a:pPr marL="462280" marR="296799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endereco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logradouro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"Rua Tal"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endereco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numero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1000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422909" marR="508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Console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"Nome: {0}\n"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nome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  </a:t>
            </a:r>
            <a:r>
              <a:rPr sz="1800" spc="-10" dirty="0">
                <a:latin typeface="Courier New"/>
                <a:cs typeface="Courier New"/>
              </a:rPr>
              <a:t>Console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Write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spc="-10" dirty="0">
                <a:solidFill>
                  <a:srgbClr val="051AAA"/>
                </a:solidFill>
                <a:latin typeface="Courier New"/>
                <a:cs typeface="Courier New"/>
              </a:rPr>
              <a:t>"Rua: </a:t>
            </a:r>
            <a:r>
              <a:rPr sz="1800" spc="-5" dirty="0">
                <a:solidFill>
                  <a:srgbClr val="051AAA"/>
                </a:solidFill>
                <a:latin typeface="Courier New"/>
                <a:cs typeface="Courier New"/>
              </a:rPr>
              <a:t>{0}, </a:t>
            </a:r>
            <a:r>
              <a:rPr sz="1800" spc="-15" dirty="0">
                <a:solidFill>
                  <a:srgbClr val="051AAA"/>
                </a:solidFill>
                <a:latin typeface="Courier New"/>
                <a:cs typeface="Courier New"/>
              </a:rPr>
              <a:t>nro{1}"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endereco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logradouro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aluno1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endereco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800" spc="-10" dirty="0">
                <a:latin typeface="Courier New"/>
                <a:cs typeface="Courier New"/>
              </a:rPr>
              <a:t>numero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07314" y="791921"/>
            <a:ext cx="8468995" cy="54152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02260" marR="5080" indent="-302260">
              <a:lnSpc>
                <a:spcPts val="2110"/>
              </a:lnSpc>
              <a:spcBef>
                <a:spcPts val="610"/>
              </a:spcBef>
              <a:buClr>
                <a:srgbClr val="C5000A"/>
              </a:buClr>
              <a:buAutoNum type="arabicParenR"/>
              <a:tabLst>
                <a:tab pos="302260" algn="l"/>
              </a:tabLst>
            </a:pPr>
            <a:r>
              <a:rPr sz="2200" spc="-10" dirty="0">
                <a:latin typeface="Calibri"/>
                <a:cs typeface="Calibri"/>
              </a:rPr>
              <a:t>Defina uma </a:t>
            </a:r>
            <a:r>
              <a:rPr sz="2200" spc="-5" dirty="0">
                <a:latin typeface="Calibri"/>
                <a:cs typeface="Calibri"/>
              </a:rPr>
              <a:t>classe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15" dirty="0">
                <a:latin typeface="Calibri"/>
                <a:cs typeface="Calibri"/>
              </a:rPr>
              <a:t>representar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5" dirty="0">
                <a:latin typeface="Calibri"/>
                <a:cs typeface="Calibri"/>
              </a:rPr>
              <a:t>informações </a:t>
            </a:r>
            <a:r>
              <a:rPr sz="2200" spc="-5" dirty="0">
                <a:latin typeface="Calibri"/>
                <a:cs typeface="Calibri"/>
              </a:rPr>
              <a:t>de um </a:t>
            </a:r>
            <a:r>
              <a:rPr sz="2200" spc="-10" dirty="0">
                <a:latin typeface="Calibri"/>
                <a:cs typeface="Calibri"/>
              </a:rPr>
              <a:t>cartão de  crédito. No </a:t>
            </a:r>
            <a:r>
              <a:rPr sz="2200" spc="-15" dirty="0">
                <a:latin typeface="Calibri"/>
                <a:cs typeface="Calibri"/>
              </a:rPr>
              <a:t>método </a:t>
            </a:r>
            <a:r>
              <a:rPr sz="2200" spc="-10" dirty="0">
                <a:latin typeface="Calibri"/>
                <a:cs typeface="Calibri"/>
              </a:rPr>
              <a:t>principal (Main) </a:t>
            </a:r>
            <a:r>
              <a:rPr sz="2200" spc="-5" dirty="0">
                <a:latin typeface="Calibri"/>
                <a:cs typeface="Calibri"/>
              </a:rPr>
              <a:t>da classe </a:t>
            </a:r>
            <a:r>
              <a:rPr sz="2200" spc="-15" dirty="0">
                <a:latin typeface="Calibri"/>
                <a:cs typeface="Calibri"/>
              </a:rPr>
              <a:t>Program, </a:t>
            </a:r>
            <a:r>
              <a:rPr sz="2200" spc="-10" dirty="0">
                <a:latin typeface="Calibri"/>
                <a:cs typeface="Calibri"/>
              </a:rPr>
              <a:t>instancie dois  objetos </a:t>
            </a:r>
            <a:r>
              <a:rPr sz="2200" spc="-5" dirty="0">
                <a:latin typeface="Calibri"/>
                <a:cs typeface="Calibri"/>
              </a:rPr>
              <a:t>do tipo da classe criada, atribua </a:t>
            </a:r>
            <a:r>
              <a:rPr sz="2200" spc="-10" dirty="0">
                <a:latin typeface="Calibri"/>
                <a:cs typeface="Calibri"/>
              </a:rPr>
              <a:t>valores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cada atributo dos  objetos </a:t>
            </a:r>
            <a:r>
              <a:rPr sz="2200" spc="-5" dirty="0">
                <a:latin typeface="Calibri"/>
                <a:cs typeface="Calibri"/>
              </a:rPr>
              <a:t>e imprima </a:t>
            </a:r>
            <a:r>
              <a:rPr sz="2200" spc="-10" dirty="0">
                <a:latin typeface="Calibri"/>
                <a:cs typeface="Calibri"/>
              </a:rPr>
              <a:t>todos </a:t>
            </a:r>
            <a:r>
              <a:rPr sz="2200" spc="-5" dirty="0">
                <a:latin typeface="Calibri"/>
                <a:cs typeface="Calibri"/>
              </a:rPr>
              <a:t>os </a:t>
            </a:r>
            <a:r>
              <a:rPr sz="2200" spc="-10" dirty="0">
                <a:latin typeface="Calibri"/>
                <a:cs typeface="Calibri"/>
              </a:rPr>
              <a:t>atributos </a:t>
            </a:r>
            <a:r>
              <a:rPr sz="2200" spc="-5" dirty="0">
                <a:latin typeface="Calibri"/>
                <a:cs typeface="Calibri"/>
              </a:rPr>
              <a:t>do segundo </a:t>
            </a:r>
            <a:r>
              <a:rPr sz="2200" spc="-15" dirty="0">
                <a:latin typeface="Calibri"/>
                <a:cs typeface="Calibri"/>
              </a:rPr>
              <a:t>objeto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instanciado.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C5000A"/>
              </a:buClr>
              <a:buFont typeface="Calibri"/>
              <a:buAutoNum type="arabicParenR"/>
            </a:pPr>
            <a:endParaRPr sz="2900">
              <a:latin typeface="Times New Roman"/>
              <a:cs typeface="Times New Roman"/>
            </a:endParaRPr>
          </a:p>
          <a:p>
            <a:pPr marL="302260" marR="43815" indent="-302260">
              <a:lnSpc>
                <a:spcPct val="80000"/>
              </a:lnSpc>
              <a:spcBef>
                <a:spcPts val="5"/>
              </a:spcBef>
              <a:buClr>
                <a:srgbClr val="C5000A"/>
              </a:buClr>
              <a:buAutoNum type="arabicParenR"/>
              <a:tabLst>
                <a:tab pos="302260" algn="l"/>
              </a:tabLst>
            </a:pPr>
            <a:r>
              <a:rPr sz="2200" spc="-10" dirty="0">
                <a:latin typeface="Calibri"/>
                <a:cs typeface="Calibri"/>
              </a:rPr>
              <a:t>Defina uma </a:t>
            </a:r>
            <a:r>
              <a:rPr sz="2200" spc="-5" dirty="0">
                <a:latin typeface="Calibri"/>
                <a:cs typeface="Calibri"/>
              </a:rPr>
              <a:t>classe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15" dirty="0">
                <a:latin typeface="Calibri"/>
                <a:cs typeface="Calibri"/>
              </a:rPr>
              <a:t>representar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peso </a:t>
            </a:r>
            <a:r>
              <a:rPr sz="2200" spc="-5" dirty="0">
                <a:latin typeface="Calibri"/>
                <a:cs typeface="Calibri"/>
              </a:rPr>
              <a:t>e a </a:t>
            </a:r>
            <a:r>
              <a:rPr sz="2200" spc="-10" dirty="0">
                <a:latin typeface="Calibri"/>
                <a:cs typeface="Calibri"/>
              </a:rPr>
              <a:t>altura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uma </a:t>
            </a:r>
            <a:r>
              <a:rPr sz="2200" spc="-5" dirty="0">
                <a:latin typeface="Calibri"/>
                <a:cs typeface="Calibri"/>
              </a:rPr>
              <a:t>pessoa.  Crie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10" dirty="0">
                <a:latin typeface="Calibri"/>
                <a:cs typeface="Calibri"/>
              </a:rPr>
              <a:t>que </a:t>
            </a:r>
            <a:r>
              <a:rPr sz="2200" spc="-15" dirty="0">
                <a:latin typeface="Calibri"/>
                <a:cs typeface="Calibri"/>
              </a:rPr>
              <a:t>pergunte </a:t>
            </a:r>
            <a:r>
              <a:rPr sz="2200" spc="-5" dirty="0">
                <a:latin typeface="Calibri"/>
                <a:cs typeface="Calibri"/>
              </a:rPr>
              <a:t>ao </a:t>
            </a:r>
            <a:r>
              <a:rPr sz="2200" spc="-10" dirty="0">
                <a:latin typeface="Calibri"/>
                <a:cs typeface="Calibri"/>
              </a:rPr>
              <a:t>usuário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0" dirty="0">
                <a:latin typeface="Calibri"/>
                <a:cs typeface="Calibri"/>
              </a:rPr>
              <a:t>seu </a:t>
            </a:r>
            <a:r>
              <a:rPr sz="2200" spc="-5" dirty="0">
                <a:latin typeface="Calibri"/>
                <a:cs typeface="Calibri"/>
              </a:rPr>
              <a:t>peso e a </a:t>
            </a:r>
            <a:r>
              <a:rPr sz="2200" spc="-10" dirty="0">
                <a:latin typeface="Calibri"/>
                <a:cs typeface="Calibri"/>
              </a:rPr>
              <a:t>sua altura,  </a:t>
            </a:r>
            <a:r>
              <a:rPr sz="2200" spc="-5" dirty="0">
                <a:latin typeface="Calibri"/>
                <a:cs typeface="Calibri"/>
              </a:rPr>
              <a:t>atribuindo-os aos </a:t>
            </a:r>
            <a:r>
              <a:rPr sz="2200" spc="-10" dirty="0">
                <a:latin typeface="Calibri"/>
                <a:cs typeface="Calibri"/>
              </a:rPr>
              <a:t>respectivos atributos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objeto </a:t>
            </a:r>
            <a:r>
              <a:rPr sz="2200" spc="-5" dirty="0">
                <a:latin typeface="Calibri"/>
                <a:cs typeface="Calibri"/>
              </a:rPr>
              <a:t>da classe  criada. Imprima os </a:t>
            </a:r>
            <a:r>
              <a:rPr sz="2200" spc="-10" dirty="0">
                <a:latin typeface="Calibri"/>
                <a:cs typeface="Calibri"/>
              </a:rPr>
              <a:t>atributos </a:t>
            </a:r>
            <a:r>
              <a:rPr sz="2200" spc="-5" dirty="0">
                <a:latin typeface="Calibri"/>
                <a:cs typeface="Calibri"/>
              </a:rPr>
              <a:t>da classe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criada.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5000A"/>
              </a:buClr>
              <a:buFont typeface="Calibri"/>
              <a:buAutoNum type="arabicParenR"/>
            </a:pPr>
            <a:endParaRPr sz="2350">
              <a:latin typeface="Times New Roman"/>
              <a:cs typeface="Times New Roman"/>
            </a:endParaRPr>
          </a:p>
          <a:p>
            <a:pPr marL="302260" marR="852805" indent="-302260">
              <a:lnSpc>
                <a:spcPct val="102699"/>
              </a:lnSpc>
              <a:buClr>
                <a:srgbClr val="C5000A"/>
              </a:buClr>
              <a:buAutoNum type="arabicParenR"/>
              <a:tabLst>
                <a:tab pos="302260" algn="l"/>
                <a:tab pos="3630929" algn="l"/>
                <a:tab pos="3798570" algn="l"/>
                <a:tab pos="6767830" algn="l"/>
                <a:tab pos="7105015" algn="l"/>
              </a:tabLst>
            </a:pPr>
            <a:r>
              <a:rPr sz="2200" spc="-10" dirty="0">
                <a:latin typeface="Calibri"/>
                <a:cs typeface="Calibri"/>
              </a:rPr>
              <a:t>Considerando </a:t>
            </a:r>
            <a:r>
              <a:rPr sz="2200" spc="-5" dirty="0">
                <a:latin typeface="Calibri"/>
                <a:cs typeface="Calibri"/>
              </a:rPr>
              <a:t>a classe </a:t>
            </a:r>
            <a:r>
              <a:rPr sz="2200" spc="-10" dirty="0">
                <a:latin typeface="Calibri"/>
                <a:cs typeface="Calibri"/>
              </a:rPr>
              <a:t>do </a:t>
            </a:r>
            <a:r>
              <a:rPr sz="2200" spc="-20" dirty="0">
                <a:latin typeface="Calibri"/>
                <a:cs typeface="Calibri"/>
              </a:rPr>
              <a:t>exercício </a:t>
            </a:r>
            <a:r>
              <a:rPr sz="2200" spc="-5" dirty="0">
                <a:latin typeface="Calibri"/>
                <a:cs typeface="Calibri"/>
              </a:rPr>
              <a:t>(2) e a </a:t>
            </a:r>
            <a:r>
              <a:rPr sz="2200" spc="-10" dirty="0">
                <a:latin typeface="Calibri"/>
                <a:cs typeface="Calibri"/>
              </a:rPr>
              <a:t>inicialização </a:t>
            </a:r>
            <a:r>
              <a:rPr sz="2200" spc="-15" dirty="0">
                <a:latin typeface="Calibri"/>
                <a:cs typeface="Calibri"/>
              </a:rPr>
              <a:t>abaixo:  </a:t>
            </a:r>
            <a:r>
              <a:rPr sz="2200" spc="-5" dirty="0">
                <a:latin typeface="Courier New"/>
                <a:cs typeface="Courier New"/>
              </a:rPr>
              <a:t>joao.altura</a:t>
            </a:r>
            <a:r>
              <a:rPr sz="2200" spc="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ourier New"/>
                <a:cs typeface="Courier New"/>
              </a:rPr>
              <a:t>1.90;</a:t>
            </a:r>
            <a:r>
              <a:rPr sz="2200" spc="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joao.peso</a:t>
            </a:r>
            <a:r>
              <a:rPr sz="2200" spc="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spc="-5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98;  maria.altura</a:t>
            </a:r>
            <a:r>
              <a:rPr sz="2200" spc="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dirty="0">
                <a:latin typeface="Times New Roman"/>
                <a:cs typeface="Times New Roman"/>
              </a:rPr>
              <a:t>		</a:t>
            </a:r>
            <a:r>
              <a:rPr sz="2200" spc="-10" dirty="0">
                <a:latin typeface="Courier New"/>
                <a:cs typeface="Courier New"/>
              </a:rPr>
              <a:t>1.</a:t>
            </a:r>
            <a:r>
              <a:rPr sz="2200" spc="-5" dirty="0">
                <a:latin typeface="Courier New"/>
                <a:cs typeface="Courier New"/>
              </a:rPr>
              <a:t>5</a:t>
            </a:r>
            <a:r>
              <a:rPr sz="2200" spc="-10" dirty="0">
                <a:latin typeface="Courier New"/>
                <a:cs typeface="Courier New"/>
              </a:rPr>
              <a:t>0</a:t>
            </a:r>
            <a:r>
              <a:rPr sz="2200" spc="-5" dirty="0">
                <a:latin typeface="Courier New"/>
                <a:cs typeface="Courier New"/>
              </a:rPr>
              <a:t>;</a:t>
            </a:r>
            <a:r>
              <a:rPr sz="2200" spc="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ma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-10" dirty="0">
                <a:latin typeface="Courier New"/>
                <a:cs typeface="Courier New"/>
              </a:rPr>
              <a:t>ia</a:t>
            </a:r>
            <a:r>
              <a:rPr sz="2200" spc="-5" dirty="0">
                <a:latin typeface="Courier New"/>
                <a:cs typeface="Courier New"/>
              </a:rPr>
              <a:t>.</a:t>
            </a:r>
            <a:r>
              <a:rPr sz="2200" spc="-10" dirty="0">
                <a:latin typeface="Courier New"/>
                <a:cs typeface="Courier New"/>
              </a:rPr>
              <a:t>pe</a:t>
            </a:r>
            <a:r>
              <a:rPr sz="2200" spc="-5" dirty="0">
                <a:latin typeface="Courier New"/>
                <a:cs typeface="Courier New"/>
              </a:rPr>
              <a:t>so</a:t>
            </a:r>
            <a:r>
              <a:rPr sz="2200" spc="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Symbol"/>
                <a:cs typeface="Symbol"/>
              </a:rPr>
              <a:t>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55;</a:t>
            </a:r>
            <a:endParaRPr sz="2200">
              <a:latin typeface="Courier New"/>
              <a:cs typeface="Courier New"/>
            </a:endParaRPr>
          </a:p>
          <a:p>
            <a:pPr marL="940435" lvl="1" indent="-328295">
              <a:lnSpc>
                <a:spcPct val="100000"/>
              </a:lnSpc>
              <a:spcBef>
                <a:spcPts val="75"/>
              </a:spcBef>
              <a:buFont typeface="Arial"/>
              <a:buChar char="-"/>
              <a:tabLst>
                <a:tab pos="940435" algn="l"/>
                <a:tab pos="941069" algn="l"/>
              </a:tabLst>
            </a:pPr>
            <a:r>
              <a:rPr sz="2200" spc="-15" dirty="0">
                <a:latin typeface="Calibri"/>
                <a:cs typeface="Calibri"/>
              </a:rPr>
              <a:t>Escreva </a:t>
            </a:r>
            <a:r>
              <a:rPr sz="2200" spc="-10" dirty="0">
                <a:latin typeface="Calibri"/>
                <a:cs typeface="Calibri"/>
              </a:rPr>
              <a:t>uma instrução </a:t>
            </a:r>
            <a:r>
              <a:rPr sz="2200" spc="-5" dirty="0">
                <a:latin typeface="Calibri"/>
                <a:cs typeface="Calibri"/>
              </a:rPr>
              <a:t>que </a:t>
            </a:r>
            <a:r>
              <a:rPr sz="2200" spc="-10" dirty="0">
                <a:latin typeface="Calibri"/>
                <a:cs typeface="Calibri"/>
              </a:rPr>
              <a:t>atribua </a:t>
            </a:r>
            <a:r>
              <a:rPr sz="2200" spc="-5" dirty="0">
                <a:latin typeface="Calibri"/>
                <a:cs typeface="Calibri"/>
              </a:rPr>
              <a:t>1.78 à </a:t>
            </a:r>
            <a:r>
              <a:rPr sz="2200" spc="-10" dirty="0">
                <a:latin typeface="Calibri"/>
                <a:cs typeface="Calibri"/>
              </a:rPr>
              <a:t>altura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joao</a:t>
            </a:r>
            <a:r>
              <a:rPr sz="2200" spc="-5" dirty="0">
                <a:latin typeface="Arial"/>
                <a:cs typeface="Arial"/>
              </a:rPr>
              <a:t>;</a:t>
            </a:r>
            <a:endParaRPr sz="2200">
              <a:latin typeface="Arial"/>
              <a:cs typeface="Arial"/>
            </a:endParaRPr>
          </a:p>
          <a:p>
            <a:pPr marL="940435" lvl="1" indent="-328295">
              <a:lnSpc>
                <a:spcPct val="100000"/>
              </a:lnSpc>
              <a:spcBef>
                <a:spcPts val="75"/>
              </a:spcBef>
              <a:buFont typeface="Arial"/>
              <a:buChar char="-"/>
              <a:tabLst>
                <a:tab pos="940435" algn="l"/>
                <a:tab pos="941069" algn="l"/>
              </a:tabLst>
            </a:pPr>
            <a:r>
              <a:rPr sz="2200" spc="-20" dirty="0">
                <a:latin typeface="Calibri"/>
                <a:cs typeface="Calibri"/>
              </a:rPr>
              <a:t>Escreva </a:t>
            </a:r>
            <a:r>
              <a:rPr sz="2200" spc="-10" dirty="0">
                <a:latin typeface="Calibri"/>
                <a:cs typeface="Calibri"/>
              </a:rPr>
              <a:t>uma instrução que </a:t>
            </a:r>
            <a:r>
              <a:rPr sz="2200" spc="-5" dirty="0">
                <a:latin typeface="Calibri"/>
                <a:cs typeface="Calibri"/>
              </a:rPr>
              <a:t>atribua 75 ao </a:t>
            </a:r>
            <a:r>
              <a:rPr sz="2200" spc="-10" dirty="0">
                <a:latin typeface="Calibri"/>
                <a:cs typeface="Calibri"/>
              </a:rPr>
              <a:t>peso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maria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972185" marR="1021080" lvl="1" indent="-360045">
              <a:lnSpc>
                <a:spcPct val="102699"/>
              </a:lnSpc>
              <a:buFont typeface="Arial"/>
              <a:buChar char="-"/>
              <a:tabLst>
                <a:tab pos="940435" algn="l"/>
                <a:tab pos="941069" algn="l"/>
              </a:tabLst>
            </a:pPr>
            <a:r>
              <a:rPr sz="2200" spc="-20" dirty="0">
                <a:latin typeface="Calibri"/>
                <a:cs typeface="Calibri"/>
              </a:rPr>
              <a:t>Escreva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conjunto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instruções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5" dirty="0">
                <a:latin typeface="Calibri"/>
                <a:cs typeface="Calibri"/>
              </a:rPr>
              <a:t>imprimir a </a:t>
            </a:r>
            <a:r>
              <a:rPr sz="2200" spc="-10" dirty="0">
                <a:latin typeface="Calibri"/>
                <a:cs typeface="Calibri"/>
              </a:rPr>
              <a:t>média  das alturas </a:t>
            </a:r>
            <a:r>
              <a:rPr sz="2200" spc="-5" dirty="0">
                <a:latin typeface="Calibri"/>
                <a:cs typeface="Calibri"/>
              </a:rPr>
              <a:t>e a média </a:t>
            </a:r>
            <a:r>
              <a:rPr sz="2200" spc="-10" dirty="0">
                <a:latin typeface="Calibri"/>
                <a:cs typeface="Calibri"/>
              </a:rPr>
              <a:t>dos </a:t>
            </a:r>
            <a:r>
              <a:rPr sz="2200" spc="-5" dirty="0">
                <a:latin typeface="Calibri"/>
                <a:cs typeface="Calibri"/>
              </a:rPr>
              <a:t>pesos de </a:t>
            </a:r>
            <a:r>
              <a:rPr sz="2200" spc="-5" dirty="0">
                <a:latin typeface="Courier New"/>
                <a:cs typeface="Courier New"/>
              </a:rPr>
              <a:t>joao</a:t>
            </a:r>
            <a:r>
              <a:rPr sz="2200" spc="-3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maria</a:t>
            </a:r>
            <a:r>
              <a:rPr sz="2200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205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95" dirty="0"/>
              <a:t>x</a:t>
            </a:r>
            <a:r>
              <a:rPr spc="-10" dirty="0"/>
              <a:t>ercícios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5952" y="6460699"/>
            <a:ext cx="1143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t>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726819"/>
            <a:ext cx="753364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24154" indent="-457834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45" dirty="0">
                <a:latin typeface="Calibri"/>
                <a:cs typeface="Calibri"/>
              </a:rPr>
              <a:t>Até </a:t>
            </a:r>
            <a:r>
              <a:rPr sz="3200" spc="-15" dirty="0">
                <a:latin typeface="Calibri"/>
                <a:cs typeface="Calibri"/>
              </a:rPr>
              <a:t>agora </a:t>
            </a:r>
            <a:r>
              <a:rPr sz="3200" dirty="0">
                <a:latin typeface="Calibri"/>
                <a:cs typeface="Calibri"/>
              </a:rPr>
              <a:t>vimos as </a:t>
            </a:r>
            <a:r>
              <a:rPr sz="3200" spc="-15" dirty="0">
                <a:latin typeface="Calibri"/>
                <a:cs typeface="Calibri"/>
              </a:rPr>
              <a:t>estruturas </a:t>
            </a:r>
            <a:r>
              <a:rPr sz="3200" spc="-5" dirty="0">
                <a:latin typeface="Calibri"/>
                <a:cs typeface="Calibri"/>
              </a:rPr>
              <a:t>de dados  homogêneas: </a:t>
            </a:r>
            <a:r>
              <a:rPr sz="3200" b="1" spc="-20" dirty="0">
                <a:latin typeface="Calibri"/>
                <a:cs typeface="Calibri"/>
              </a:rPr>
              <a:t>vetores</a:t>
            </a:r>
            <a:r>
              <a:rPr sz="3200" spc="-20" dirty="0">
                <a:latin typeface="Calibri"/>
                <a:cs typeface="Calibri"/>
              </a:rPr>
              <a:t>, </a:t>
            </a:r>
            <a:r>
              <a:rPr sz="3200" b="1" spc="-10" dirty="0">
                <a:latin typeface="Calibri"/>
                <a:cs typeface="Calibri"/>
              </a:rPr>
              <a:t>matrizes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b="1" i="1" spc="-5" dirty="0">
                <a:latin typeface="Calibri"/>
                <a:cs typeface="Calibri"/>
              </a:rPr>
              <a:t>strings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52B34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15" dirty="0">
                <a:latin typeface="Calibri"/>
                <a:cs typeface="Calibri"/>
              </a:rPr>
              <a:t>Nestas estruturas todos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0" dirty="0">
                <a:latin typeface="Calibri"/>
                <a:cs typeface="Calibri"/>
              </a:rPr>
              <a:t>elementos </a:t>
            </a:r>
            <a:r>
              <a:rPr sz="3200" spc="-5" dirty="0">
                <a:latin typeface="Calibri"/>
                <a:cs typeface="Calibri"/>
              </a:rPr>
              <a:t>da  </a:t>
            </a:r>
            <a:r>
              <a:rPr sz="3200" spc="-15" dirty="0">
                <a:latin typeface="Calibri"/>
                <a:cs typeface="Calibri"/>
              </a:rPr>
              <a:t>estrutura </a:t>
            </a:r>
            <a:r>
              <a:rPr sz="3200" spc="-5" dirty="0">
                <a:latin typeface="Calibri"/>
                <a:cs typeface="Calibri"/>
              </a:rPr>
              <a:t>são de tipos de dados </a:t>
            </a:r>
            <a:r>
              <a:rPr sz="3200" spc="-10" dirty="0">
                <a:latin typeface="Calibri"/>
                <a:cs typeface="Calibri"/>
              </a:rPr>
              <a:t>primitivos:  </a:t>
            </a:r>
            <a:r>
              <a:rPr sz="3200" b="1" spc="-20" dirty="0">
                <a:latin typeface="Calibri"/>
                <a:cs typeface="Calibri"/>
              </a:rPr>
              <a:t>inteiro, </a:t>
            </a:r>
            <a:r>
              <a:rPr sz="3200" b="1" spc="-10" dirty="0">
                <a:latin typeface="Calibri"/>
                <a:cs typeface="Calibri"/>
              </a:rPr>
              <a:t>real,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caractere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184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Estruturas</a:t>
            </a:r>
            <a:r>
              <a:rPr spc="-20" dirty="0"/>
              <a:t> </a:t>
            </a:r>
            <a:r>
              <a:rPr spc="-10" dirty="0"/>
              <a:t>heterogêneas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05790" y="1728977"/>
            <a:ext cx="8299450" cy="29273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98475" marR="5080" indent="-486409" algn="just">
              <a:lnSpc>
                <a:spcPct val="80000"/>
              </a:lnSpc>
              <a:spcBef>
                <a:spcPts val="620"/>
              </a:spcBef>
              <a:buClr>
                <a:srgbClr val="C5000A"/>
              </a:buClr>
              <a:buAutoNum type="arabicParenR" startAt="4"/>
              <a:tabLst>
                <a:tab pos="499109" algn="l"/>
              </a:tabLst>
            </a:pPr>
            <a:r>
              <a:rPr sz="2200" spc="-25" dirty="0">
                <a:latin typeface="Calibri"/>
                <a:cs typeface="Calibri"/>
              </a:rPr>
              <a:t>Faça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10" dirty="0">
                <a:latin typeface="Calibri"/>
                <a:cs typeface="Calibri"/>
              </a:rPr>
              <a:t>(método principal)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15" dirty="0">
                <a:latin typeface="Calibri"/>
                <a:cs typeface="Calibri"/>
              </a:rPr>
              <a:t>leitura, </a:t>
            </a:r>
            <a:r>
              <a:rPr sz="2200" spc="-5" dirty="0">
                <a:latin typeface="Calibri"/>
                <a:cs typeface="Calibri"/>
              </a:rPr>
              <a:t>via </a:t>
            </a:r>
            <a:r>
              <a:rPr sz="2200" spc="-15" dirty="0">
                <a:latin typeface="Calibri"/>
                <a:cs typeface="Calibri"/>
              </a:rPr>
              <a:t>teclado, </a:t>
            </a:r>
            <a:r>
              <a:rPr sz="2200" spc="-10" dirty="0">
                <a:latin typeface="Calibri"/>
                <a:cs typeface="Calibri"/>
              </a:rPr>
              <a:t>dos  </a:t>
            </a:r>
            <a:r>
              <a:rPr sz="2200" spc="-5" dirty="0">
                <a:latin typeface="Calibri"/>
                <a:cs typeface="Calibri"/>
              </a:rPr>
              <a:t>dados de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20" dirty="0">
                <a:latin typeface="Calibri"/>
                <a:cs typeface="Calibri"/>
              </a:rPr>
              <a:t>contato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telefone. </a:t>
            </a:r>
            <a:r>
              <a:rPr sz="2200" spc="-5" dirty="0">
                <a:latin typeface="Calibri"/>
                <a:cs typeface="Calibri"/>
              </a:rPr>
              <a:t>Os dados a </a:t>
            </a:r>
            <a:r>
              <a:rPr sz="2200" spc="-10" dirty="0">
                <a:latin typeface="Calibri"/>
                <a:cs typeface="Calibri"/>
              </a:rPr>
              <a:t>serem guardados na  </a:t>
            </a:r>
            <a:r>
              <a:rPr sz="2200" spc="-5" dirty="0">
                <a:latin typeface="Calibri"/>
                <a:cs typeface="Calibri"/>
              </a:rPr>
              <a:t>classe </a:t>
            </a:r>
            <a:r>
              <a:rPr sz="2200" spc="-15" dirty="0">
                <a:latin typeface="Calibri"/>
                <a:cs typeface="Calibri"/>
              </a:rPr>
              <a:t>Contato </a:t>
            </a:r>
            <a:r>
              <a:rPr sz="2200" spc="-5" dirty="0">
                <a:latin typeface="Calibri"/>
                <a:cs typeface="Calibri"/>
              </a:rPr>
              <a:t>são os </a:t>
            </a:r>
            <a:r>
              <a:rPr sz="2200" spc="-10" dirty="0">
                <a:latin typeface="Calibri"/>
                <a:cs typeface="Calibri"/>
              </a:rPr>
              <a:t>seguintes: </a:t>
            </a:r>
            <a:r>
              <a:rPr sz="2200" dirty="0">
                <a:latin typeface="Calibri"/>
                <a:cs typeface="Calibri"/>
              </a:rPr>
              <a:t>nome, </a:t>
            </a:r>
            <a:r>
              <a:rPr sz="2200" spc="-10" dirty="0">
                <a:latin typeface="Calibri"/>
                <a:cs typeface="Calibri"/>
              </a:rPr>
              <a:t>endereço </a:t>
            </a:r>
            <a:r>
              <a:rPr sz="2200" spc="-15" dirty="0">
                <a:latin typeface="Calibri"/>
                <a:cs typeface="Calibri"/>
              </a:rPr>
              <a:t>(logradouro,  </a:t>
            </a:r>
            <a:r>
              <a:rPr sz="2200" spc="-20" dirty="0">
                <a:latin typeface="Calibri"/>
                <a:cs typeface="Calibri"/>
              </a:rPr>
              <a:t>número, </a:t>
            </a:r>
            <a:r>
              <a:rPr sz="2200" spc="-10" dirty="0">
                <a:latin typeface="Calibri"/>
                <a:cs typeface="Calibri"/>
              </a:rPr>
              <a:t>complemento, </a:t>
            </a:r>
            <a:r>
              <a:rPr sz="2200" spc="-15" dirty="0">
                <a:latin typeface="Calibri"/>
                <a:cs typeface="Calibri"/>
              </a:rPr>
              <a:t>bairro, </a:t>
            </a:r>
            <a:r>
              <a:rPr sz="2200" spc="-10" dirty="0">
                <a:latin typeface="Calibri"/>
                <a:cs typeface="Calibri"/>
              </a:rPr>
              <a:t>cidade, </a:t>
            </a:r>
            <a:r>
              <a:rPr sz="2200" spc="-5" dirty="0">
                <a:latin typeface="Calibri"/>
                <a:cs typeface="Calibri"/>
              </a:rPr>
              <a:t>UF), </a:t>
            </a:r>
            <a:r>
              <a:rPr sz="2200" spc="-15" dirty="0">
                <a:latin typeface="Calibri"/>
                <a:cs typeface="Calibri"/>
              </a:rPr>
              <a:t>telefone </a:t>
            </a:r>
            <a:r>
              <a:rPr sz="2200" spc="-5" dirty="0">
                <a:latin typeface="Calibri"/>
                <a:cs typeface="Calibri"/>
              </a:rPr>
              <a:t>e e-mail. Ao  </a:t>
            </a:r>
            <a:r>
              <a:rPr sz="2200" spc="-10" dirty="0">
                <a:latin typeface="Calibri"/>
                <a:cs typeface="Calibri"/>
              </a:rPr>
              <a:t>final, </a:t>
            </a:r>
            <a:r>
              <a:rPr sz="2200" spc="-5" dirty="0">
                <a:latin typeface="Calibri"/>
                <a:cs typeface="Calibri"/>
              </a:rPr>
              <a:t>imprima </a:t>
            </a:r>
            <a:r>
              <a:rPr sz="2200" spc="-15" dirty="0">
                <a:latin typeface="Calibri"/>
                <a:cs typeface="Calibri"/>
              </a:rPr>
              <a:t>estas informações </a:t>
            </a:r>
            <a:r>
              <a:rPr sz="2200" spc="-5" dirty="0">
                <a:latin typeface="Calibri"/>
                <a:cs typeface="Calibri"/>
              </a:rPr>
              <a:t>na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tela.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5000A"/>
              </a:buClr>
              <a:buFont typeface="Calibri"/>
              <a:buAutoNum type="arabicParenR" startAt="4"/>
            </a:pPr>
            <a:endParaRPr sz="2850">
              <a:latin typeface="Times New Roman"/>
              <a:cs typeface="Times New Roman"/>
            </a:endParaRPr>
          </a:p>
          <a:p>
            <a:pPr marL="498475" marR="5080" indent="-486409" algn="just">
              <a:lnSpc>
                <a:spcPts val="2110"/>
              </a:lnSpc>
              <a:spcBef>
                <a:spcPts val="5"/>
              </a:spcBef>
              <a:buClr>
                <a:srgbClr val="C5000A"/>
              </a:buClr>
              <a:buAutoNum type="arabicParenR" startAt="4"/>
              <a:tabLst>
                <a:tab pos="499109" algn="l"/>
              </a:tabLst>
            </a:pPr>
            <a:r>
              <a:rPr sz="2200" spc="-5" dirty="0">
                <a:latin typeface="Calibri"/>
                <a:cs typeface="Calibri"/>
              </a:rPr>
              <a:t>Imagine que </a:t>
            </a:r>
            <a:r>
              <a:rPr sz="2200" spc="-10" dirty="0">
                <a:latin typeface="Calibri"/>
                <a:cs typeface="Calibri"/>
              </a:rPr>
              <a:t>tenha </a:t>
            </a:r>
            <a:r>
              <a:rPr sz="2200" spc="-5" dirty="0">
                <a:latin typeface="Calibri"/>
                <a:cs typeface="Calibri"/>
              </a:rPr>
              <a:t>sido </a:t>
            </a:r>
            <a:r>
              <a:rPr sz="2200" spc="-15" dirty="0">
                <a:latin typeface="Calibri"/>
                <a:cs typeface="Calibri"/>
              </a:rPr>
              <a:t>realizada </a:t>
            </a:r>
            <a:r>
              <a:rPr sz="2200" spc="-5" dirty="0">
                <a:latin typeface="Calibri"/>
                <a:cs typeface="Calibri"/>
              </a:rPr>
              <a:t>uma </a:t>
            </a:r>
            <a:r>
              <a:rPr sz="2200" spc="-10" dirty="0">
                <a:latin typeface="Calibri"/>
                <a:cs typeface="Calibri"/>
              </a:rPr>
              <a:t>pesquisa com </a:t>
            </a:r>
            <a:r>
              <a:rPr sz="2200" spc="-5" dirty="0">
                <a:latin typeface="Calibri"/>
                <a:cs typeface="Calibri"/>
              </a:rPr>
              <a:t>6 pessoas a  </a:t>
            </a:r>
            <a:r>
              <a:rPr sz="2200" spc="-10" dirty="0">
                <a:latin typeface="Calibri"/>
                <a:cs typeface="Calibri"/>
              </a:rPr>
              <a:t>respeito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salário e idade. Crie </a:t>
            </a:r>
            <a:r>
              <a:rPr sz="2200" dirty="0">
                <a:latin typeface="Calibri"/>
                <a:cs typeface="Calibri"/>
              </a:rPr>
              <a:t>uma </a:t>
            </a:r>
            <a:r>
              <a:rPr sz="2200" spc="-5" dirty="0">
                <a:latin typeface="Calibri"/>
                <a:cs typeface="Calibri"/>
              </a:rPr>
              <a:t>classe </a:t>
            </a:r>
            <a:r>
              <a:rPr sz="2200" spc="-10" dirty="0">
                <a:latin typeface="Calibri"/>
                <a:cs typeface="Calibri"/>
              </a:rPr>
              <a:t>Pessoa </a:t>
            </a:r>
            <a:r>
              <a:rPr sz="2200" spc="-5" dirty="0">
                <a:latin typeface="Calibri"/>
                <a:cs typeface="Calibri"/>
              </a:rPr>
              <a:t>e </a:t>
            </a:r>
            <a:r>
              <a:rPr sz="2200" spc="-25" dirty="0">
                <a:latin typeface="Calibri"/>
                <a:cs typeface="Calibri"/>
              </a:rPr>
              <a:t>faça </a:t>
            </a:r>
            <a:r>
              <a:rPr sz="2200" spc="-10" dirty="0">
                <a:latin typeface="Calibri"/>
                <a:cs typeface="Calibri"/>
              </a:rPr>
              <a:t>um 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10" dirty="0">
                <a:latin typeface="Calibri"/>
                <a:cs typeface="Calibri"/>
              </a:rPr>
              <a:t>que </a:t>
            </a:r>
            <a:r>
              <a:rPr sz="2200" spc="-5" dirty="0">
                <a:latin typeface="Calibri"/>
                <a:cs typeface="Calibri"/>
              </a:rPr>
              <a:t>leia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5" dirty="0">
                <a:latin typeface="Calibri"/>
                <a:cs typeface="Calibri"/>
              </a:rPr>
              <a:t>dados </a:t>
            </a:r>
            <a:r>
              <a:rPr sz="2200" spc="-10" dirty="0">
                <a:latin typeface="Calibri"/>
                <a:cs typeface="Calibri"/>
              </a:rPr>
              <a:t>coletados </a:t>
            </a:r>
            <a:r>
              <a:rPr sz="2200" spc="-5" dirty="0">
                <a:latin typeface="Calibri"/>
                <a:cs typeface="Calibri"/>
              </a:rPr>
              <a:t>e </a:t>
            </a:r>
            <a:r>
              <a:rPr sz="2200" spc="-15" dirty="0">
                <a:latin typeface="Calibri"/>
                <a:cs typeface="Calibri"/>
              </a:rPr>
              <a:t>forneça </a:t>
            </a:r>
            <a:r>
              <a:rPr sz="2200" spc="-5" dirty="0">
                <a:latin typeface="Calibri"/>
                <a:cs typeface="Calibri"/>
              </a:rPr>
              <a:t>a média salarial e a  média de idades </a:t>
            </a:r>
            <a:r>
              <a:rPr sz="2200" spc="-10" dirty="0">
                <a:latin typeface="Calibri"/>
                <a:cs typeface="Calibri"/>
              </a:rPr>
              <a:t>dos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entrevistados.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205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95" dirty="0"/>
              <a:t>x</a:t>
            </a:r>
            <a:r>
              <a:rPr spc="-10" dirty="0"/>
              <a:t>ercícios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328066" y="1079372"/>
            <a:ext cx="78587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68750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Em </a:t>
            </a:r>
            <a:r>
              <a:rPr sz="2400" spc="-10" dirty="0">
                <a:latin typeface="Arial"/>
                <a:cs typeface="Arial"/>
              </a:rPr>
              <a:t>alguns </a:t>
            </a:r>
            <a:r>
              <a:rPr sz="2400" dirty="0">
                <a:latin typeface="Arial"/>
                <a:cs typeface="Arial"/>
              </a:rPr>
              <a:t>casos a classe </a:t>
            </a:r>
            <a:r>
              <a:rPr sz="2400" spc="-5" dirty="0">
                <a:latin typeface="Arial"/>
                <a:cs typeface="Arial"/>
              </a:rPr>
              <a:t>possui </a:t>
            </a:r>
            <a:r>
              <a:rPr sz="2400" dirty="0">
                <a:latin typeface="Arial"/>
                <a:cs typeface="Arial"/>
              </a:rPr>
              <a:t>vetores como </a:t>
            </a:r>
            <a:r>
              <a:rPr sz="2400" spc="-5" dirty="0">
                <a:latin typeface="Arial"/>
                <a:cs typeface="Arial"/>
              </a:rPr>
              <a:t>um dos  </a:t>
            </a:r>
            <a:r>
              <a:rPr sz="2400" dirty="0">
                <a:latin typeface="Arial"/>
                <a:cs typeface="Arial"/>
              </a:rPr>
              <a:t>seus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campos.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693" y="4246879"/>
            <a:ext cx="6296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acesso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estes </a:t>
            </a:r>
            <a:r>
              <a:rPr sz="2400" dirty="0">
                <a:latin typeface="Arial"/>
                <a:cs typeface="Arial"/>
              </a:rPr>
              <a:t>campos é feito </a:t>
            </a:r>
            <a:r>
              <a:rPr sz="2400" spc="-5" dirty="0">
                <a:latin typeface="Arial"/>
                <a:cs typeface="Arial"/>
              </a:rPr>
              <a:t>da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mesma  maneira </a:t>
            </a:r>
            <a:r>
              <a:rPr sz="2400" dirty="0">
                <a:latin typeface="Arial"/>
                <a:cs typeface="Arial"/>
              </a:rPr>
              <a:t>como </a:t>
            </a:r>
            <a:r>
              <a:rPr sz="2400" spc="-5" dirty="0">
                <a:latin typeface="Arial"/>
                <a:cs typeface="Arial"/>
              </a:rPr>
              <a:t>acesso direto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um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vetor.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781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Classes </a:t>
            </a:r>
            <a:r>
              <a:rPr spc="-20" dirty="0"/>
              <a:t>com </a:t>
            </a:r>
            <a:r>
              <a:rPr spc="-10" dirty="0"/>
              <a:t>atributos</a:t>
            </a:r>
            <a:r>
              <a:rPr spc="25" dirty="0"/>
              <a:t> </a:t>
            </a:r>
            <a:r>
              <a:rPr spc="-25" dirty="0"/>
              <a:t>vetor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875" y="5291137"/>
            <a:ext cx="4954905" cy="1323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2000" b="1" spc="-5" dirty="0">
                <a:solidFill>
                  <a:srgbClr val="051AAA"/>
                </a:solidFill>
                <a:latin typeface="Courier New"/>
                <a:cs typeface="Courier New"/>
              </a:rPr>
              <a:t>Aluno </a:t>
            </a:r>
            <a:r>
              <a:rPr sz="2000" spc="-5" dirty="0">
                <a:latin typeface="Courier New"/>
                <a:cs typeface="Courier New"/>
              </a:rPr>
              <a:t>aluno1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00AF50"/>
                </a:solidFill>
                <a:latin typeface="Courier New"/>
                <a:cs typeface="Courier New"/>
              </a:rPr>
              <a:t>new</a:t>
            </a:r>
            <a:r>
              <a:rPr sz="2000" b="1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51AAA"/>
                </a:solidFill>
                <a:latin typeface="Courier New"/>
                <a:cs typeface="Courier New"/>
              </a:rPr>
              <a:t>Aluno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notas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100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notas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90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notas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F00EF"/>
                </a:solidFill>
                <a:latin typeface="Courier New"/>
                <a:cs typeface="Courier New"/>
              </a:rPr>
              <a:t>95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9250" y="2133600"/>
            <a:ext cx="5977255" cy="17843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5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3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</a:t>
            </a:r>
            <a:r>
              <a:rPr sz="1800" b="1" spc="-5" dirty="0">
                <a:solidFill>
                  <a:srgbClr val="051AAA"/>
                </a:solidFill>
                <a:latin typeface="Courier New"/>
                <a:cs typeface="Courier New"/>
              </a:rPr>
              <a:t>int</a:t>
            </a:r>
            <a:r>
              <a:rPr sz="18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matricula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nome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</a:t>
            </a:r>
            <a:r>
              <a:rPr sz="1800" b="1" spc="-15" dirty="0">
                <a:solidFill>
                  <a:srgbClr val="051AAA"/>
                </a:solidFill>
                <a:latin typeface="Courier New"/>
                <a:cs typeface="Courier New"/>
              </a:rPr>
              <a:t>double</a:t>
            </a:r>
            <a:r>
              <a:rPr sz="1800" spc="-1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800" spc="-5" dirty="0">
                <a:latin typeface="Courier New"/>
                <a:cs typeface="Courier New"/>
              </a:rPr>
              <a:t>notas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9BBA58"/>
                </a:solidFill>
                <a:latin typeface="Courier New"/>
                <a:cs typeface="Courier New"/>
              </a:rPr>
              <a:t>new</a:t>
            </a:r>
            <a:r>
              <a:rPr sz="1800" b="1" spc="-45" dirty="0">
                <a:solidFill>
                  <a:srgbClr val="9BBA58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72541" y="5638291"/>
            <a:ext cx="8275955" cy="7397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69900" marR="5080" indent="-457834">
              <a:lnSpc>
                <a:spcPct val="80000"/>
              </a:lnSpc>
              <a:spcBef>
                <a:spcPts val="730"/>
              </a:spcBef>
              <a:buClr>
                <a:srgbClr val="852B34"/>
              </a:buClr>
              <a:buSzPct val="69230"/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Arial"/>
                <a:cs typeface="Arial"/>
              </a:rPr>
              <a:t>Desenvolver um </a:t>
            </a:r>
            <a:r>
              <a:rPr sz="2600" spc="-5" dirty="0">
                <a:latin typeface="Arial"/>
                <a:cs typeface="Arial"/>
              </a:rPr>
              <a:t>algoritmo </a:t>
            </a:r>
            <a:r>
              <a:rPr sz="2600" dirty="0">
                <a:latin typeface="Arial"/>
                <a:cs typeface="Arial"/>
              </a:rPr>
              <a:t>para </a:t>
            </a:r>
            <a:r>
              <a:rPr sz="2600" spc="-5" dirty="0">
                <a:latin typeface="Arial"/>
                <a:cs typeface="Arial"/>
              </a:rPr>
              <a:t>ler </a:t>
            </a:r>
            <a:r>
              <a:rPr sz="2600" dirty="0">
                <a:latin typeface="Arial"/>
                <a:cs typeface="Arial"/>
              </a:rPr>
              <a:t>e </a:t>
            </a:r>
            <a:r>
              <a:rPr sz="2600" spc="-5" dirty="0">
                <a:latin typeface="Arial"/>
                <a:cs typeface="Arial"/>
              </a:rPr>
              <a:t>imprimir </a:t>
            </a:r>
            <a:r>
              <a:rPr sz="2600" dirty="0">
                <a:latin typeface="Arial"/>
                <a:cs typeface="Arial"/>
              </a:rPr>
              <a:t>o nome  e as notas </a:t>
            </a:r>
            <a:r>
              <a:rPr sz="2600" spc="-5" dirty="0">
                <a:latin typeface="Arial"/>
                <a:cs typeface="Arial"/>
              </a:rPr>
              <a:t>de </a:t>
            </a:r>
            <a:r>
              <a:rPr sz="2600" dirty="0">
                <a:latin typeface="Arial"/>
                <a:cs typeface="Arial"/>
              </a:rPr>
              <a:t>um aluno.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81965" marR="5080" indent="-457834">
              <a:lnSpc>
                <a:spcPct val="80000"/>
              </a:lnSpc>
              <a:spcBef>
                <a:spcPts val="725"/>
              </a:spcBef>
              <a:buClr>
                <a:srgbClr val="852B34"/>
              </a:buClr>
              <a:buSzPct val="69230"/>
              <a:buChar char="•"/>
              <a:tabLst>
                <a:tab pos="481965" algn="l"/>
                <a:tab pos="482600" algn="l"/>
              </a:tabLst>
            </a:pPr>
            <a:r>
              <a:rPr dirty="0"/>
              <a:t>Considere </a:t>
            </a:r>
            <a:r>
              <a:rPr spc="-5" dirty="0"/>
              <a:t>as </a:t>
            </a:r>
            <a:r>
              <a:rPr dirty="0"/>
              <a:t>informações </a:t>
            </a:r>
            <a:r>
              <a:rPr spc="-5" dirty="0"/>
              <a:t>de </a:t>
            </a:r>
            <a:r>
              <a:rPr dirty="0"/>
              <a:t>um aluno que tem  NOME e 4 notas </a:t>
            </a:r>
            <a:r>
              <a:rPr spc="5" dirty="0"/>
              <a:t>como </a:t>
            </a:r>
            <a:r>
              <a:rPr spc="-5" dirty="0"/>
              <a:t>atributos </a:t>
            </a:r>
            <a:r>
              <a:rPr dirty="0"/>
              <a:t>de uma classe; veja  </a:t>
            </a:r>
            <a:r>
              <a:rPr i="1" dirty="0">
                <a:latin typeface="Arial"/>
                <a:cs typeface="Arial"/>
              </a:rPr>
              <a:t>layout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dirty="0"/>
              <a:t>abaixo.</a:t>
            </a:r>
          </a:p>
          <a:p>
            <a:pPr marL="12065"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473835">
              <a:lnSpc>
                <a:spcPct val="100000"/>
              </a:lnSpc>
            </a:pPr>
            <a:r>
              <a:rPr sz="2000" dirty="0"/>
              <a:t>Cadastro </a:t>
            </a:r>
            <a:r>
              <a:rPr sz="2000" spc="-5" dirty="0"/>
              <a:t>de notas</a:t>
            </a:r>
            <a:r>
              <a:rPr sz="2000" spc="-80" dirty="0"/>
              <a:t> </a:t>
            </a:r>
            <a:r>
              <a:rPr sz="2000" dirty="0"/>
              <a:t>escolares</a:t>
            </a:r>
            <a:endParaRPr sz="2000"/>
          </a:p>
          <a:p>
            <a:pPr marL="1473835">
              <a:lnSpc>
                <a:spcPct val="100000"/>
              </a:lnSpc>
              <a:spcBef>
                <a:spcPts val="1300"/>
              </a:spcBef>
              <a:tabLst>
                <a:tab pos="5826125" algn="l"/>
              </a:tabLst>
            </a:pPr>
            <a:r>
              <a:rPr sz="2000" dirty="0"/>
              <a:t>Nome:</a:t>
            </a:r>
            <a:r>
              <a:rPr sz="2000" u="heavy" dirty="0">
                <a:uFill>
                  <a:solidFill>
                    <a:srgbClr val="000000"/>
                  </a:solidFill>
                </a:uFill>
              </a:rPr>
              <a:t> 	</a:t>
            </a:r>
            <a:endParaRPr sz="2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0550" y="3517900"/>
          <a:ext cx="5618479" cy="177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/>
                <a:gridCol w="1403350"/>
                <a:gridCol w="1408429"/>
                <a:gridCol w="1403350"/>
              </a:tblGrid>
              <a:tr h="65176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Notas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1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884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spc="-50" dirty="0"/>
              <a:t> </a:t>
            </a:r>
            <a:r>
              <a:rPr spc="-20" dirty="0"/>
              <a:t>completo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61517" y="1213666"/>
            <a:ext cx="5243195" cy="268224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19"/>
              </a:spcBef>
              <a:buClr>
                <a:srgbClr val="852B34"/>
              </a:buClr>
              <a:buSzPct val="70312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Arial"/>
                <a:cs typeface="Arial"/>
              </a:rPr>
              <a:t>Ideia básica do algoritmo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935990" lvl="1" indent="-513715">
              <a:lnSpc>
                <a:spcPct val="100000"/>
              </a:lnSpc>
              <a:spcBef>
                <a:spcPts val="715"/>
              </a:spcBef>
              <a:buClr>
                <a:srgbClr val="852B34"/>
              </a:buClr>
              <a:buSzPct val="69642"/>
              <a:buAutoNum type="arabicPeriod"/>
              <a:tabLst>
                <a:tab pos="935990" algn="l"/>
                <a:tab pos="936625" algn="l"/>
              </a:tabLst>
            </a:pPr>
            <a:r>
              <a:rPr sz="2800" spc="-5" dirty="0">
                <a:latin typeface="Arial"/>
                <a:cs typeface="Arial"/>
              </a:rPr>
              <a:t>Definir 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classe</a:t>
            </a:r>
            <a:endParaRPr sz="2800">
              <a:latin typeface="Arial"/>
              <a:cs typeface="Arial"/>
            </a:endParaRPr>
          </a:p>
          <a:p>
            <a:pPr marL="935990" lvl="1" indent="-513715">
              <a:lnSpc>
                <a:spcPct val="100000"/>
              </a:lnSpc>
              <a:spcBef>
                <a:spcPts val="710"/>
              </a:spcBef>
              <a:buClr>
                <a:srgbClr val="852B34"/>
              </a:buClr>
              <a:buSzPct val="69642"/>
              <a:buAutoNum type="arabicPeriod"/>
              <a:tabLst>
                <a:tab pos="935990" algn="l"/>
                <a:tab pos="936625" algn="l"/>
              </a:tabLst>
            </a:pPr>
            <a:r>
              <a:rPr sz="2800" spc="-5" dirty="0">
                <a:latin typeface="Arial"/>
                <a:cs typeface="Arial"/>
              </a:rPr>
              <a:t>Declarar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variáveis</a:t>
            </a:r>
            <a:endParaRPr sz="2800">
              <a:latin typeface="Arial"/>
              <a:cs typeface="Arial"/>
            </a:endParaRPr>
          </a:p>
          <a:p>
            <a:pPr marL="935990" lvl="1" indent="-513715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SzPct val="69642"/>
              <a:buAutoNum type="arabicPeriod"/>
              <a:tabLst>
                <a:tab pos="935990" algn="l"/>
                <a:tab pos="936625" algn="l"/>
              </a:tabLst>
            </a:pPr>
            <a:r>
              <a:rPr sz="2800" spc="-5" dirty="0">
                <a:latin typeface="Arial"/>
                <a:cs typeface="Arial"/>
              </a:rPr>
              <a:t>Ler </a:t>
            </a:r>
            <a:r>
              <a:rPr sz="2800" dirty="0">
                <a:latin typeface="Arial"/>
                <a:cs typeface="Arial"/>
              </a:rPr>
              <a:t>os </a:t>
            </a:r>
            <a:r>
              <a:rPr sz="2800" spc="-5" dirty="0">
                <a:latin typeface="Arial"/>
                <a:cs typeface="Arial"/>
              </a:rPr>
              <a:t>dados de </a:t>
            </a:r>
            <a:r>
              <a:rPr sz="2800" spc="-10" dirty="0">
                <a:latin typeface="Arial"/>
                <a:cs typeface="Arial"/>
              </a:rPr>
              <a:t>um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aluno</a:t>
            </a:r>
            <a:endParaRPr sz="2800">
              <a:latin typeface="Arial"/>
              <a:cs typeface="Arial"/>
            </a:endParaRPr>
          </a:p>
          <a:p>
            <a:pPr marL="935990" lvl="1" indent="-513715">
              <a:lnSpc>
                <a:spcPct val="100000"/>
              </a:lnSpc>
              <a:spcBef>
                <a:spcPts val="695"/>
              </a:spcBef>
              <a:buClr>
                <a:srgbClr val="852B34"/>
              </a:buClr>
              <a:buSzPct val="69642"/>
              <a:buAutoNum type="arabicPeriod"/>
              <a:tabLst>
                <a:tab pos="935990" algn="l"/>
                <a:tab pos="936625" algn="l"/>
              </a:tabLst>
            </a:pPr>
            <a:r>
              <a:rPr sz="2800" spc="-5" dirty="0">
                <a:latin typeface="Arial"/>
                <a:cs typeface="Arial"/>
              </a:rPr>
              <a:t>Imprimir os dados do aluno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884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spc="-50" dirty="0"/>
              <a:t> </a:t>
            </a:r>
            <a:r>
              <a:rPr spc="-20" dirty="0"/>
              <a:t>completo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884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spc="-50" dirty="0"/>
              <a:t> </a:t>
            </a:r>
            <a:r>
              <a:rPr spc="-20" dirty="0"/>
              <a:t>completo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745" y="1293622"/>
            <a:ext cx="2973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1950" dirty="0">
                <a:solidFill>
                  <a:srgbClr val="852B34"/>
                </a:solidFill>
                <a:latin typeface="Arial"/>
                <a:cs typeface="Arial"/>
              </a:rPr>
              <a:t>1.	</a:t>
            </a:r>
            <a:r>
              <a:rPr sz="2800" spc="-5" dirty="0">
                <a:latin typeface="Arial"/>
                <a:cs typeface="Arial"/>
              </a:rPr>
              <a:t>Definir 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087" y="2574035"/>
            <a:ext cx="7993380" cy="23088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400" b="1" spc="-5" dirty="0">
                <a:solidFill>
                  <a:srgbClr val="051AAA"/>
                </a:solidFill>
                <a:latin typeface="Courier New"/>
                <a:cs typeface="Courier New"/>
              </a:rPr>
              <a:t>class </a:t>
            </a:r>
            <a:r>
              <a:rPr sz="2400" spc="-10" dirty="0">
                <a:latin typeface="Courier New"/>
                <a:cs typeface="Courier New"/>
              </a:rPr>
              <a:t>Aluno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24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</a:t>
            </a:r>
            <a:r>
              <a:rPr sz="2400" b="1" spc="-10" dirty="0">
                <a:solidFill>
                  <a:srgbClr val="051AAA"/>
                </a:solidFill>
                <a:latin typeface="Courier New"/>
                <a:cs typeface="Courier New"/>
              </a:rPr>
              <a:t>string</a:t>
            </a:r>
            <a:r>
              <a:rPr sz="2400" b="1" spc="-1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nome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24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double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5" dirty="0">
                <a:latin typeface="Courier New"/>
                <a:cs typeface="Courier New"/>
              </a:rPr>
              <a:t>notas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9BBA58"/>
                </a:solidFill>
                <a:latin typeface="Courier New"/>
                <a:cs typeface="Courier New"/>
              </a:rPr>
              <a:t>new</a:t>
            </a:r>
            <a:r>
              <a:rPr sz="2400" b="1" spc="-95" dirty="0">
                <a:solidFill>
                  <a:srgbClr val="9BBA58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051AAA"/>
                </a:solidFill>
                <a:latin typeface="Courier New"/>
                <a:cs typeface="Courier New"/>
              </a:rPr>
              <a:t>double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884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spc="-50" dirty="0"/>
              <a:t> </a:t>
            </a:r>
            <a:r>
              <a:rPr spc="-20" dirty="0"/>
              <a:t>completo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745" y="1204620"/>
            <a:ext cx="3390265" cy="10566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Definir a classe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Declarar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variáveis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175" y="2649601"/>
            <a:ext cx="3570604" cy="7080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5"/>
              </a:spcBef>
            </a:pPr>
            <a:r>
              <a:rPr sz="2000" b="1" spc="-5" dirty="0">
                <a:solidFill>
                  <a:srgbClr val="051AAA"/>
                </a:solidFill>
                <a:latin typeface="Courier New"/>
                <a:cs typeface="Courier New"/>
              </a:rPr>
              <a:t>Aluno </a:t>
            </a:r>
            <a:r>
              <a:rPr sz="2000" dirty="0">
                <a:latin typeface="Courier New"/>
                <a:cs typeface="Courier New"/>
              </a:rPr>
              <a:t>a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9BBA58"/>
                </a:solidFill>
                <a:latin typeface="Courier New"/>
                <a:cs typeface="Courier New"/>
              </a:rPr>
              <a:t>new</a:t>
            </a:r>
            <a:r>
              <a:rPr sz="2000" b="1" spc="-55" dirty="0">
                <a:solidFill>
                  <a:srgbClr val="9BBA58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051AAA"/>
                </a:solidFill>
                <a:latin typeface="Courier New"/>
                <a:cs typeface="Courier New"/>
              </a:rPr>
              <a:t>Aluno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2000" b="1" spc="-1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875" y="3756025"/>
            <a:ext cx="5867400" cy="1478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1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nome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800" spc="-10" dirty="0">
                <a:latin typeface="Courier New"/>
                <a:cs typeface="Courier New"/>
              </a:rPr>
              <a:t>notas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9BBA58"/>
                </a:solidFill>
                <a:latin typeface="Courier New"/>
                <a:cs typeface="Courier New"/>
              </a:rPr>
              <a:t>new</a:t>
            </a:r>
            <a:r>
              <a:rPr sz="1800" b="1" spc="-60" dirty="0">
                <a:solidFill>
                  <a:srgbClr val="9BBA58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884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spc="-50" dirty="0"/>
              <a:t> </a:t>
            </a:r>
            <a:r>
              <a:rPr spc="-20" dirty="0"/>
              <a:t>completo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204620"/>
            <a:ext cx="4187190" cy="15728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Definir 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Declarar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variáveis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705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Ler dados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10" dirty="0">
                <a:latin typeface="Arial"/>
                <a:cs typeface="Arial"/>
              </a:rPr>
              <a:t>um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aluno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987" y="4652962"/>
            <a:ext cx="8340725" cy="1631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nome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Console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0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00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0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nota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latin typeface="Courier New"/>
                <a:cs typeface="Courier New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] 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Convert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ToDouble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Console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latin typeface="Courier New"/>
                <a:cs typeface="Courier New"/>
              </a:rPr>
              <a:t>ReadLine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());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8251" y="2887726"/>
            <a:ext cx="5867400" cy="1478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800" b="1" spc="-2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Aluno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800" b="1" spc="-1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nome</a:t>
            </a:r>
            <a:r>
              <a:rPr sz="18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public 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1800" spc="-10" dirty="0">
                <a:latin typeface="Courier New"/>
                <a:cs typeface="Courier New"/>
              </a:rPr>
              <a:t>notas </a:t>
            </a: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9BBA58"/>
                </a:solidFill>
                <a:latin typeface="Courier New"/>
                <a:cs typeface="Courier New"/>
              </a:rPr>
              <a:t>new</a:t>
            </a:r>
            <a:r>
              <a:rPr sz="1800" b="1" spc="-60" dirty="0">
                <a:solidFill>
                  <a:srgbClr val="9BBA58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51AAA"/>
                </a:solidFill>
                <a:latin typeface="Courier New"/>
                <a:cs typeface="Courier New"/>
              </a:rPr>
              <a:t>double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1800" spc="-10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884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Exemplo</a:t>
            </a:r>
            <a:r>
              <a:rPr spc="-50" dirty="0"/>
              <a:t> </a:t>
            </a:r>
            <a:r>
              <a:rPr spc="-20" dirty="0"/>
              <a:t>completo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204620"/>
            <a:ext cx="4187190" cy="208788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95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Definir 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Declarar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variáveis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705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Ler dados </a:t>
            </a:r>
            <a:r>
              <a:rPr sz="2800" dirty="0">
                <a:latin typeface="Arial"/>
                <a:cs typeface="Arial"/>
              </a:rPr>
              <a:t>de </a:t>
            </a:r>
            <a:r>
              <a:rPr sz="2800" spc="-10" dirty="0">
                <a:latin typeface="Arial"/>
                <a:cs typeface="Arial"/>
              </a:rPr>
              <a:t>um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aluno</a:t>
            </a:r>
            <a:endParaRPr sz="2800">
              <a:latin typeface="Arial"/>
              <a:cs typeface="Arial"/>
            </a:endParaRPr>
          </a:p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852B34"/>
              </a:buClr>
              <a:buSzPct val="69642"/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Imprimir os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087" y="3573526"/>
            <a:ext cx="755967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2400" spc="-10" dirty="0">
                <a:latin typeface="Courier New"/>
                <a:cs typeface="Courier New"/>
              </a:rPr>
              <a:t>Console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WriteLine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051AAA"/>
                </a:solidFill>
                <a:latin typeface="Courier New"/>
                <a:cs typeface="Courier New"/>
              </a:rPr>
              <a:t>"{0}"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nome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00009F"/>
                </a:solidFill>
                <a:latin typeface="Courier New"/>
                <a:cs typeface="Courier New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latin typeface="Courier New"/>
                <a:cs typeface="Courier New"/>
              </a:rPr>
              <a:t>i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dirty="0">
                <a:solidFill>
                  <a:srgbClr val="EF00EF"/>
                </a:solidFill>
                <a:latin typeface="Courier New"/>
                <a:cs typeface="Courier New"/>
              </a:rPr>
              <a:t>0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latin typeface="Courier New"/>
                <a:cs typeface="Courier New"/>
              </a:rPr>
              <a:t>i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2400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++)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Console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WriteLine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400" spc="-10" dirty="0">
                <a:solidFill>
                  <a:srgbClr val="051AAA"/>
                </a:solidFill>
                <a:latin typeface="Courier New"/>
                <a:cs typeface="Courier New"/>
              </a:rPr>
              <a:t>" </a:t>
            </a:r>
            <a:r>
              <a:rPr sz="2400" spc="-5" dirty="0">
                <a:solidFill>
                  <a:srgbClr val="051AAA"/>
                </a:solidFill>
                <a:latin typeface="Courier New"/>
                <a:cs typeface="Courier New"/>
              </a:rPr>
              <a:t>{0}"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2400" spc="-10" dirty="0">
                <a:latin typeface="Courier New"/>
                <a:cs typeface="Courier New"/>
              </a:rPr>
              <a:t>nota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latin typeface="Courier New"/>
                <a:cs typeface="Courier New"/>
              </a:rPr>
              <a:t>i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]);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12268" y="1295146"/>
            <a:ext cx="85388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69047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Arial"/>
                <a:cs typeface="Arial"/>
              </a:rPr>
              <a:t>Um </a:t>
            </a:r>
            <a:r>
              <a:rPr sz="2100" spc="-10" dirty="0">
                <a:latin typeface="Arial"/>
                <a:cs typeface="Arial"/>
              </a:rPr>
              <a:t>objeto pode </a:t>
            </a:r>
            <a:r>
              <a:rPr sz="2100" dirty="0">
                <a:latin typeface="Arial"/>
                <a:cs typeface="Arial"/>
              </a:rPr>
              <a:t>ser </a:t>
            </a:r>
            <a:r>
              <a:rPr sz="2100" spc="-5" dirty="0">
                <a:latin typeface="Arial"/>
                <a:cs typeface="Arial"/>
              </a:rPr>
              <a:t>passado por </a:t>
            </a:r>
            <a:r>
              <a:rPr sz="2100" spc="-10" dirty="0">
                <a:latin typeface="Arial"/>
                <a:cs typeface="Arial"/>
              </a:rPr>
              <a:t>parâmetro </a:t>
            </a:r>
            <a:r>
              <a:rPr sz="2100" spc="-5" dirty="0">
                <a:latin typeface="Arial"/>
                <a:cs typeface="Arial"/>
              </a:rPr>
              <a:t>para uma sub-rotina. Um  </a:t>
            </a:r>
            <a:r>
              <a:rPr sz="2100" spc="-10" dirty="0">
                <a:latin typeface="Arial"/>
                <a:cs typeface="Arial"/>
              </a:rPr>
              <a:t>objeto </a:t>
            </a:r>
            <a:r>
              <a:rPr sz="2100" dirty="0">
                <a:latin typeface="Arial"/>
                <a:cs typeface="Arial"/>
              </a:rPr>
              <a:t>é </a:t>
            </a:r>
            <a:r>
              <a:rPr sz="2100" spc="-5" dirty="0">
                <a:latin typeface="Arial"/>
                <a:cs typeface="Arial"/>
              </a:rPr>
              <a:t>sempre passado por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referência.</a:t>
            </a:r>
            <a:endParaRPr sz="2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9016" y="2554345"/>
          <a:ext cx="8564880" cy="1747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9315"/>
                <a:gridCol w="781685"/>
                <a:gridCol w="4373880"/>
              </a:tblGrid>
              <a:tr h="406574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51AAA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2400" b="1" spc="-55" dirty="0">
                          <a:solidFill>
                            <a:srgbClr val="051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media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b="1" spc="-10" dirty="0">
                          <a:solidFill>
                            <a:srgbClr val="051AAA"/>
                          </a:solidFill>
                          <a:latin typeface="Courier New"/>
                          <a:cs typeface="Courier New"/>
                        </a:rPr>
                        <a:t>Aluno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ts val="2480"/>
                        </a:lnSpc>
                      </a:pPr>
                      <a:r>
                        <a:rPr sz="2400" b="1" spc="-5" dirty="0">
                          <a:solidFill>
                            <a:srgbClr val="051AAA"/>
                          </a:solidFill>
                          <a:latin typeface="Courier New"/>
                          <a:cs typeface="Courier New"/>
                        </a:rPr>
                        <a:t>void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lerNotas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b="1" spc="-10" dirty="0">
                          <a:solidFill>
                            <a:srgbClr val="051AAA"/>
                          </a:solidFill>
                          <a:latin typeface="Courier New"/>
                          <a:cs typeface="Courier New"/>
                        </a:rPr>
                        <a:t>Aluno</a:t>
                      </a:r>
                      <a:r>
                        <a:rPr sz="2400" b="1" spc="-45" dirty="0">
                          <a:solidFill>
                            <a:srgbClr val="051AAA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678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</a:tr>
              <a:tr h="467296">
                <a:tc>
                  <a:txBody>
                    <a:bodyPr/>
                    <a:lstStyle/>
                    <a:p>
                      <a:pPr marL="5803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....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249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....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</a:tr>
              <a:tr h="4060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034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Estruturas </a:t>
            </a:r>
            <a:r>
              <a:rPr spc="-5" dirty="0"/>
              <a:t>e </a:t>
            </a:r>
            <a:r>
              <a:rPr spc="-10" dirty="0"/>
              <a:t>sub-rotinas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329590" y="1640839"/>
            <a:ext cx="8284845" cy="355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6923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spc="-10" dirty="0">
                <a:latin typeface="Calibri"/>
                <a:cs typeface="Calibri"/>
              </a:rPr>
              <a:t>Pode-se </a:t>
            </a:r>
            <a:r>
              <a:rPr sz="2600" dirty="0">
                <a:latin typeface="Calibri"/>
                <a:cs typeface="Calibri"/>
              </a:rPr>
              <a:t>criar </a:t>
            </a:r>
            <a:r>
              <a:rPr sz="2600" spc="-15" dirty="0">
                <a:latin typeface="Calibri"/>
                <a:cs typeface="Calibri"/>
              </a:rPr>
              <a:t>vetores </a:t>
            </a:r>
            <a:r>
              <a:rPr sz="2600" spc="-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objetos como </a:t>
            </a:r>
            <a:r>
              <a:rPr sz="2600" dirty="0">
                <a:latin typeface="Calibri"/>
                <a:cs typeface="Calibri"/>
              </a:rPr>
              <a:t>se criam </a:t>
            </a:r>
            <a:r>
              <a:rPr sz="2600" spc="-15" dirty="0">
                <a:latin typeface="Calibri"/>
                <a:cs typeface="Calibri"/>
              </a:rPr>
              <a:t>vetores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primitivos.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852B34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9900" marR="474345" indent="-457200">
              <a:lnSpc>
                <a:spcPct val="100000"/>
              </a:lnSpc>
              <a:spcBef>
                <a:spcPts val="1535"/>
              </a:spcBef>
              <a:buClr>
                <a:srgbClr val="852B34"/>
              </a:buClr>
              <a:buSzPct val="6923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latin typeface="Calibri"/>
                <a:cs typeface="Calibri"/>
              </a:rPr>
              <a:t>Os </a:t>
            </a:r>
            <a:r>
              <a:rPr sz="2600" spc="-15" dirty="0">
                <a:latin typeface="Calibri"/>
                <a:cs typeface="Calibri"/>
              </a:rPr>
              <a:t>programas </a:t>
            </a:r>
            <a:r>
              <a:rPr sz="2600" spc="-10" dirty="0">
                <a:latin typeface="Calibri"/>
                <a:cs typeface="Calibri"/>
              </a:rPr>
              <a:t>apresentados </a:t>
            </a:r>
            <a:r>
              <a:rPr sz="2600" spc="-15" dirty="0">
                <a:latin typeface="Calibri"/>
                <a:cs typeface="Calibri"/>
              </a:rPr>
              <a:t>até </a:t>
            </a:r>
            <a:r>
              <a:rPr sz="2600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momento </a:t>
            </a:r>
            <a:r>
              <a:rPr sz="2600" spc="-5" dirty="0">
                <a:latin typeface="Calibri"/>
                <a:cs typeface="Calibri"/>
              </a:rPr>
              <a:t>só </a:t>
            </a:r>
            <a:r>
              <a:rPr sz="2600" spc="-20" dirty="0">
                <a:latin typeface="Calibri"/>
                <a:cs typeface="Calibri"/>
              </a:rPr>
              <a:t>fizeram  </a:t>
            </a:r>
            <a:r>
              <a:rPr sz="2600" spc="-5" dirty="0">
                <a:latin typeface="Calibri"/>
                <a:cs typeface="Calibri"/>
              </a:rPr>
              <a:t>menção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uma </a:t>
            </a:r>
            <a:r>
              <a:rPr sz="2600" spc="-10" dirty="0">
                <a:latin typeface="Calibri"/>
                <a:cs typeface="Calibri"/>
              </a:rPr>
              <a:t>única </a:t>
            </a:r>
            <a:r>
              <a:rPr sz="2600" spc="-5" dirty="0">
                <a:latin typeface="Calibri"/>
                <a:cs typeface="Calibri"/>
              </a:rPr>
              <a:t>instância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classe.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852B34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9900" marR="641350" indent="-457200">
              <a:lnSpc>
                <a:spcPct val="100000"/>
              </a:lnSpc>
              <a:spcBef>
                <a:spcPts val="1525"/>
              </a:spcBef>
              <a:buClr>
                <a:srgbClr val="852B34"/>
              </a:buClr>
              <a:buSzPct val="6923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Calibri"/>
                <a:cs typeface="Calibri"/>
              </a:rPr>
              <a:t>É </a:t>
            </a:r>
            <a:r>
              <a:rPr sz="2600" spc="-5" dirty="0">
                <a:latin typeface="Calibri"/>
                <a:cs typeface="Calibri"/>
              </a:rPr>
              <a:t>necessário possuir uma </a:t>
            </a:r>
            <a:r>
              <a:rPr sz="2600" spc="-10" dirty="0">
                <a:latin typeface="Calibri"/>
                <a:cs typeface="Calibri"/>
              </a:rPr>
              <a:t>definição </a:t>
            </a:r>
            <a:r>
              <a:rPr sz="2600" spc="-5" dirty="0">
                <a:latin typeface="Calibri"/>
                <a:cs typeface="Calibri"/>
              </a:rPr>
              <a:t>da </a:t>
            </a:r>
            <a:r>
              <a:rPr sz="2600" dirty="0">
                <a:latin typeface="Calibri"/>
                <a:cs typeface="Calibri"/>
              </a:rPr>
              <a:t>classe </a:t>
            </a:r>
            <a:r>
              <a:rPr sz="2600" spc="-10" dirty="0">
                <a:latin typeface="Calibri"/>
                <a:cs typeface="Calibri"/>
              </a:rPr>
              <a:t>antes </a:t>
            </a:r>
            <a:r>
              <a:rPr sz="2600" spc="-5" dirty="0">
                <a:latin typeface="Calibri"/>
                <a:cs typeface="Calibri"/>
              </a:rPr>
              <a:t>de  </a:t>
            </a:r>
            <a:r>
              <a:rPr sz="2600" spc="-10" dirty="0">
                <a:latin typeface="Calibri"/>
                <a:cs typeface="Calibri"/>
              </a:rPr>
              <a:t>declarar </a:t>
            </a:r>
            <a:r>
              <a:rPr sz="2600" dirty="0">
                <a:latin typeface="Calibri"/>
                <a:cs typeface="Calibri"/>
              </a:rPr>
              <a:t>um </a:t>
            </a:r>
            <a:r>
              <a:rPr sz="2600" spc="-15" dirty="0">
                <a:latin typeface="Calibri"/>
                <a:cs typeface="Calibri"/>
              </a:rPr>
              <a:t>vetor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mesma.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906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Vetores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objetos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5952" y="6460699"/>
            <a:ext cx="1143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t>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228089"/>
            <a:ext cx="7865109" cy="4826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Calibri"/>
                <a:cs typeface="Calibri"/>
              </a:rPr>
              <a:t>No </a:t>
            </a:r>
            <a:r>
              <a:rPr sz="3200" spc="-30" dirty="0">
                <a:latin typeface="Calibri"/>
                <a:cs typeface="Calibri"/>
              </a:rPr>
              <a:t>entanto,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5" dirty="0">
                <a:latin typeface="Calibri"/>
                <a:cs typeface="Calibri"/>
              </a:rPr>
              <a:t>muitos </a:t>
            </a:r>
            <a:r>
              <a:rPr sz="3200" spc="-5" dirty="0">
                <a:latin typeface="Calibri"/>
                <a:cs typeface="Calibri"/>
              </a:rPr>
              <a:t>casos, </a:t>
            </a:r>
            <a:r>
              <a:rPr sz="3200" spc="-10" dirty="0">
                <a:latin typeface="Calibri"/>
                <a:cs typeface="Calibri"/>
              </a:rPr>
              <a:t>necessitamos  armazenar </a:t>
            </a:r>
            <a:r>
              <a:rPr sz="3200" spc="-15" dirty="0">
                <a:latin typeface="Calibri"/>
                <a:cs typeface="Calibri"/>
              </a:rPr>
              <a:t>conjuntos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informações  </a:t>
            </a:r>
            <a:r>
              <a:rPr sz="3200" spc="-5" dirty="0">
                <a:latin typeface="Calibri"/>
                <a:cs typeface="Calibri"/>
              </a:rPr>
              <a:t>relacionadas, </a:t>
            </a:r>
            <a:r>
              <a:rPr sz="3200" spc="-15" dirty="0">
                <a:latin typeface="Calibri"/>
                <a:cs typeface="Calibri"/>
              </a:rPr>
              <a:t>formados </a:t>
            </a:r>
            <a:r>
              <a:rPr sz="3200" spc="-5" dirty="0">
                <a:latin typeface="Calibri"/>
                <a:cs typeface="Calibri"/>
              </a:rPr>
              <a:t>por </a:t>
            </a:r>
            <a:r>
              <a:rPr sz="3200" spc="-15" dirty="0">
                <a:latin typeface="Calibri"/>
                <a:cs typeface="Calibri"/>
              </a:rPr>
              <a:t>diversos </a:t>
            </a:r>
            <a:r>
              <a:rPr sz="3200" spc="-5" dirty="0">
                <a:latin typeface="Calibri"/>
                <a:cs typeface="Calibri"/>
              </a:rPr>
              <a:t>tipos de  dados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primitivos.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52B34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15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811530" lvl="1" indent="-457834">
              <a:lnSpc>
                <a:spcPct val="100000"/>
              </a:lnSpc>
              <a:spcBef>
                <a:spcPts val="815"/>
              </a:spcBef>
              <a:buClr>
                <a:srgbClr val="808080"/>
              </a:buClr>
              <a:buSzPct val="70000"/>
              <a:buFont typeface="Arial"/>
              <a:buChar char="•"/>
              <a:tabLst>
                <a:tab pos="810895" algn="l"/>
                <a:tab pos="811530" algn="l"/>
              </a:tabLst>
            </a:pPr>
            <a:r>
              <a:rPr sz="3000" spc="-15" dirty="0">
                <a:latin typeface="Calibri"/>
                <a:cs typeface="Calibri"/>
              </a:rPr>
              <a:t>Endereço;</a:t>
            </a:r>
            <a:endParaRPr sz="3000">
              <a:latin typeface="Calibri"/>
              <a:cs typeface="Calibri"/>
            </a:endParaRPr>
          </a:p>
          <a:p>
            <a:pPr marL="811530" lvl="1" indent="-457834">
              <a:lnSpc>
                <a:spcPct val="100000"/>
              </a:lnSpc>
              <a:spcBef>
                <a:spcPts val="795"/>
              </a:spcBef>
              <a:buClr>
                <a:srgbClr val="808080"/>
              </a:buClr>
              <a:buSzPct val="70000"/>
              <a:buFont typeface="Arial"/>
              <a:buChar char="•"/>
              <a:tabLst>
                <a:tab pos="810895" algn="l"/>
                <a:tab pos="811530" algn="l"/>
              </a:tabLst>
            </a:pPr>
            <a:r>
              <a:rPr sz="3000" spc="-5" dirty="0">
                <a:latin typeface="Calibri"/>
                <a:cs typeface="Calibri"/>
              </a:rPr>
              <a:t>Fichas </a:t>
            </a:r>
            <a:r>
              <a:rPr sz="3000" spc="-10" dirty="0">
                <a:latin typeface="Calibri"/>
                <a:cs typeface="Calibri"/>
              </a:rPr>
              <a:t>com </a:t>
            </a:r>
            <a:r>
              <a:rPr sz="3000" spc="-5" dirty="0">
                <a:latin typeface="Calibri"/>
                <a:cs typeface="Calibri"/>
              </a:rPr>
              <a:t>dados pessoais de um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cliente;</a:t>
            </a:r>
            <a:endParaRPr sz="3000">
              <a:latin typeface="Calibri"/>
              <a:cs typeface="Calibri"/>
            </a:endParaRPr>
          </a:p>
          <a:p>
            <a:pPr marL="811530" lvl="1" indent="-457834">
              <a:lnSpc>
                <a:spcPct val="100000"/>
              </a:lnSpc>
              <a:spcBef>
                <a:spcPts val="805"/>
              </a:spcBef>
              <a:buClr>
                <a:srgbClr val="808080"/>
              </a:buClr>
              <a:buSzPct val="70000"/>
              <a:buFont typeface="Arial"/>
              <a:buChar char="•"/>
              <a:tabLst>
                <a:tab pos="810895" algn="l"/>
                <a:tab pos="811530" algn="l"/>
              </a:tabLst>
            </a:pPr>
            <a:r>
              <a:rPr sz="3000" spc="-5" dirty="0">
                <a:latin typeface="Calibri"/>
                <a:cs typeface="Calibri"/>
              </a:rPr>
              <a:t>Fichas </a:t>
            </a:r>
            <a:r>
              <a:rPr sz="3000" spc="-10" dirty="0">
                <a:latin typeface="Calibri"/>
                <a:cs typeface="Calibri"/>
              </a:rPr>
              <a:t>com </a:t>
            </a:r>
            <a:r>
              <a:rPr sz="3000" spc="-5" dirty="0">
                <a:latin typeface="Calibri"/>
                <a:cs typeface="Calibri"/>
              </a:rPr>
              <a:t>dados de </a:t>
            </a:r>
            <a:r>
              <a:rPr sz="3000" spc="-10" dirty="0">
                <a:latin typeface="Calibri"/>
                <a:cs typeface="Calibri"/>
              </a:rPr>
              <a:t>um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produto.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5184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Estruturas</a:t>
            </a:r>
            <a:r>
              <a:rPr spc="-20" dirty="0"/>
              <a:t> </a:t>
            </a:r>
            <a:r>
              <a:rPr spc="-10" dirty="0"/>
              <a:t>heterogêneas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545693" y="1725548"/>
            <a:ext cx="7828915" cy="3190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SzPct val="69642"/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Suponha que </a:t>
            </a:r>
            <a:r>
              <a:rPr sz="2800" dirty="0">
                <a:latin typeface="Arial"/>
                <a:cs typeface="Arial"/>
              </a:rPr>
              <a:t>deseja-se </a:t>
            </a:r>
            <a:r>
              <a:rPr sz="2800" spc="-5" dirty="0">
                <a:latin typeface="Arial"/>
                <a:cs typeface="Arial"/>
              </a:rPr>
              <a:t>manter </a:t>
            </a:r>
            <a:r>
              <a:rPr sz="2800" spc="-10" dirty="0">
                <a:latin typeface="Arial"/>
                <a:cs typeface="Arial"/>
              </a:rPr>
              <a:t>um </a:t>
            </a:r>
            <a:r>
              <a:rPr sz="2800" spc="-5" dirty="0">
                <a:latin typeface="Arial"/>
                <a:cs typeface="Arial"/>
              </a:rPr>
              <a:t>registro </a:t>
            </a:r>
            <a:r>
              <a:rPr sz="2800" spc="-1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informações relativas a passagens rodoviárias  de todos lugares (poltronas) de </a:t>
            </a:r>
            <a:r>
              <a:rPr sz="2800" spc="-10" dirty="0">
                <a:latin typeface="Arial"/>
                <a:cs typeface="Arial"/>
              </a:rPr>
              <a:t>um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ônibus.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52B34"/>
              </a:buClr>
              <a:buFont typeface="Arial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469900" marR="306070" indent="-457200">
              <a:lnSpc>
                <a:spcPct val="100000"/>
              </a:lnSpc>
              <a:buClr>
                <a:srgbClr val="852B34"/>
              </a:buClr>
              <a:buSzPct val="69642"/>
              <a:buChar char="•"/>
              <a:tabLst>
                <a:tab pos="469265" algn="l"/>
                <a:tab pos="469900" algn="l"/>
                <a:tab pos="3994785" algn="l"/>
              </a:tabLst>
            </a:pPr>
            <a:r>
              <a:rPr sz="2800" spc="-5" dirty="0">
                <a:latin typeface="Arial"/>
                <a:cs typeface="Arial"/>
              </a:rPr>
              <a:t>Pode-se utilizar uma </a:t>
            </a:r>
            <a:r>
              <a:rPr sz="2800" dirty="0">
                <a:latin typeface="Arial"/>
                <a:cs typeface="Arial"/>
              </a:rPr>
              <a:t>classe referente </a:t>
            </a:r>
            <a:r>
              <a:rPr sz="2800" spc="-5" dirty="0">
                <a:latin typeface="Arial"/>
                <a:cs typeface="Arial"/>
              </a:rPr>
              <a:t>a cada  poltrona</a:t>
            </a:r>
            <a:r>
              <a:rPr sz="2800" dirty="0">
                <a:latin typeface="Arial"/>
                <a:cs typeface="Arial"/>
              </a:rPr>
              <a:t> (</a:t>
            </a:r>
            <a:r>
              <a:rPr sz="2800" dirty="0">
                <a:latin typeface="Courier New"/>
                <a:cs typeface="Courier New"/>
              </a:rPr>
              <a:t>Passagem</a:t>
            </a:r>
            <a:r>
              <a:rPr sz="2800" dirty="0">
                <a:latin typeface="Arial"/>
                <a:cs typeface="Arial"/>
              </a:rPr>
              <a:t>)	</a:t>
            </a:r>
            <a:r>
              <a:rPr sz="2800" spc="-5" dirty="0">
                <a:latin typeface="Arial"/>
                <a:cs typeface="Arial"/>
              </a:rPr>
              <a:t>e para agrupar todas  elas utiliza-se </a:t>
            </a:r>
            <a:r>
              <a:rPr sz="2800" spc="-10" dirty="0">
                <a:latin typeface="Arial"/>
                <a:cs typeface="Arial"/>
              </a:rPr>
              <a:t>um </a:t>
            </a:r>
            <a:r>
              <a:rPr sz="2800" spc="-5" dirty="0">
                <a:latin typeface="Arial"/>
                <a:cs typeface="Arial"/>
              </a:rPr>
              <a:t>vetor de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objetos.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906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Vetores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objetos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322323"/>
            <a:ext cx="7343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710" indent="-334645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68750"/>
              <a:buFont typeface="Wingdings"/>
              <a:buChar char=""/>
              <a:tabLst>
                <a:tab pos="346075" algn="l"/>
                <a:tab pos="347345" algn="l"/>
              </a:tabLst>
            </a:pPr>
            <a:r>
              <a:rPr sz="2400" spc="-5" dirty="0">
                <a:latin typeface="Arial"/>
                <a:cs typeface="Arial"/>
              </a:rPr>
              <a:t>Um ônibus possui 44 lugares numerados de </a:t>
            </a:r>
            <a:r>
              <a:rPr sz="2400" dirty="0">
                <a:latin typeface="Arial"/>
                <a:cs typeface="Arial"/>
              </a:rPr>
              <a:t>0 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43: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8182" y="3051835"/>
            <a:ext cx="4695825" cy="3006725"/>
          </a:xfrm>
          <a:prstGeom prst="rect">
            <a:avLst/>
          </a:prstGeom>
          <a:ln w="1908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15"/>
              </a:spcBef>
              <a:tabLst>
                <a:tab pos="2331720" algn="l"/>
              </a:tabLst>
            </a:pPr>
            <a:r>
              <a:rPr sz="2000" spc="-5" dirty="0">
                <a:latin typeface="Arial"/>
                <a:cs typeface="Arial"/>
              </a:rPr>
              <a:t>Nome: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  <a:tabLst>
                <a:tab pos="2891155" algn="l"/>
              </a:tabLst>
            </a:pPr>
            <a:r>
              <a:rPr sz="2000" dirty="0">
                <a:latin typeface="Arial"/>
                <a:cs typeface="Arial"/>
              </a:rPr>
              <a:t>Número: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  <a:p>
            <a:pPr marL="528955" marR="1643380" indent="-429895">
              <a:lnSpc>
                <a:spcPct val="100000"/>
              </a:lnSpc>
              <a:spcBef>
                <a:spcPts val="1295"/>
              </a:spcBef>
              <a:tabLst>
                <a:tab pos="2544445" algn="l"/>
                <a:tab pos="3043555" algn="l"/>
              </a:tabLst>
            </a:pPr>
            <a:r>
              <a:rPr sz="2000" dirty="0">
                <a:latin typeface="Arial"/>
                <a:cs typeface="Arial"/>
              </a:rPr>
              <a:t>De: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000" dirty="0">
                <a:latin typeface="Arial"/>
                <a:cs typeface="Arial"/>
              </a:rPr>
              <a:t> Para: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	</a:t>
            </a:r>
            <a:endParaRPr sz="20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1310"/>
              </a:spcBef>
              <a:tabLst>
                <a:tab pos="1273810" algn="l"/>
                <a:tab pos="1909445" algn="l"/>
                <a:tab pos="2612390" algn="l"/>
              </a:tabLst>
            </a:pPr>
            <a:r>
              <a:rPr sz="2000" spc="-5" dirty="0">
                <a:latin typeface="Arial"/>
                <a:cs typeface="Arial"/>
              </a:rPr>
              <a:t>Data: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spc="-5" dirty="0">
                <a:latin typeface="Arial"/>
                <a:cs typeface="Arial"/>
              </a:rPr>
              <a:t>/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tabLst>
                <a:tab pos="3057525" algn="l"/>
              </a:tabLst>
            </a:pPr>
            <a:r>
              <a:rPr sz="2000" dirty="0">
                <a:latin typeface="Arial"/>
                <a:cs typeface="Arial"/>
              </a:rPr>
              <a:t>Horário: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1295"/>
              </a:spcBef>
              <a:tabLst>
                <a:tab pos="2599690" algn="l"/>
              </a:tabLst>
            </a:pPr>
            <a:r>
              <a:rPr sz="2000" spc="-5" dirty="0">
                <a:latin typeface="Arial"/>
                <a:cs typeface="Arial"/>
              </a:rPr>
              <a:t>Poltrona: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tabLst>
                <a:tab pos="3130550" algn="l"/>
              </a:tabLst>
            </a:pPr>
            <a:r>
              <a:rPr sz="2000" dirty="0">
                <a:latin typeface="Arial"/>
                <a:cs typeface="Arial"/>
              </a:rPr>
              <a:t>Distância: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32728" y="324866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288" y="190500"/>
                </a:lnTo>
                <a:lnTo>
                  <a:pt x="114288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2051" y="3248660"/>
            <a:ext cx="114300" cy="190500"/>
          </a:xfrm>
          <a:custGeom>
            <a:avLst/>
            <a:gdLst/>
            <a:ahLst/>
            <a:cxnLst/>
            <a:rect l="l" t="t" r="r" b="b"/>
            <a:pathLst>
              <a:path w="114300" h="190500">
                <a:moveTo>
                  <a:pt x="0" y="190500"/>
                </a:moveTo>
                <a:lnTo>
                  <a:pt x="114288" y="190500"/>
                </a:lnTo>
                <a:lnTo>
                  <a:pt x="114288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0873" y="2000504"/>
            <a:ext cx="2426335" cy="945515"/>
          </a:xfrm>
          <a:custGeom>
            <a:avLst/>
            <a:gdLst/>
            <a:ahLst/>
            <a:cxnLst/>
            <a:rect l="l" t="t" r="r" b="b"/>
            <a:pathLst>
              <a:path w="2426335" h="945514">
                <a:moveTo>
                  <a:pt x="2362533" y="886411"/>
                </a:moveTo>
                <a:lnTo>
                  <a:pt x="2340102" y="903732"/>
                </a:lnTo>
                <a:lnTo>
                  <a:pt x="2425954" y="945134"/>
                </a:lnTo>
                <a:lnTo>
                  <a:pt x="2416596" y="897636"/>
                </a:lnTo>
                <a:lnTo>
                  <a:pt x="2371216" y="897636"/>
                </a:lnTo>
                <a:lnTo>
                  <a:pt x="2362533" y="886411"/>
                </a:lnTo>
                <a:close/>
              </a:path>
              <a:path w="2426335" h="945514">
                <a:moveTo>
                  <a:pt x="2385098" y="868989"/>
                </a:moveTo>
                <a:lnTo>
                  <a:pt x="2362533" y="886411"/>
                </a:lnTo>
                <a:lnTo>
                  <a:pt x="2371216" y="897636"/>
                </a:lnTo>
                <a:lnTo>
                  <a:pt x="2393823" y="880237"/>
                </a:lnTo>
                <a:lnTo>
                  <a:pt x="2385098" y="868989"/>
                </a:lnTo>
                <a:close/>
              </a:path>
              <a:path w="2426335" h="945514">
                <a:moveTo>
                  <a:pt x="2407539" y="851662"/>
                </a:moveTo>
                <a:lnTo>
                  <a:pt x="2385098" y="868989"/>
                </a:lnTo>
                <a:lnTo>
                  <a:pt x="2393823" y="880237"/>
                </a:lnTo>
                <a:lnTo>
                  <a:pt x="2371216" y="897636"/>
                </a:lnTo>
                <a:lnTo>
                  <a:pt x="2416596" y="897636"/>
                </a:lnTo>
                <a:lnTo>
                  <a:pt x="2407539" y="851662"/>
                </a:lnTo>
                <a:close/>
              </a:path>
              <a:path w="2426335" h="945514">
                <a:moveTo>
                  <a:pt x="2232799" y="690880"/>
                </a:moveTo>
                <a:lnTo>
                  <a:pt x="2194305" y="690880"/>
                </a:lnTo>
                <a:lnTo>
                  <a:pt x="2250948" y="752983"/>
                </a:lnTo>
                <a:lnTo>
                  <a:pt x="2306447" y="817499"/>
                </a:lnTo>
                <a:lnTo>
                  <a:pt x="2361056" y="884428"/>
                </a:lnTo>
                <a:lnTo>
                  <a:pt x="2362533" y="886411"/>
                </a:lnTo>
                <a:lnTo>
                  <a:pt x="2385098" y="868989"/>
                </a:lnTo>
                <a:lnTo>
                  <a:pt x="2383281" y="866648"/>
                </a:lnTo>
                <a:lnTo>
                  <a:pt x="2328164" y="799084"/>
                </a:lnTo>
                <a:lnTo>
                  <a:pt x="2272029" y="734060"/>
                </a:lnTo>
                <a:lnTo>
                  <a:pt x="2232799" y="690880"/>
                </a:lnTo>
                <a:close/>
              </a:path>
              <a:path w="2426335" h="945514">
                <a:moveTo>
                  <a:pt x="2360803" y="884174"/>
                </a:moveTo>
                <a:lnTo>
                  <a:pt x="2360999" y="884428"/>
                </a:lnTo>
                <a:lnTo>
                  <a:pt x="2360803" y="884174"/>
                </a:lnTo>
                <a:close/>
              </a:path>
              <a:path w="2426335" h="945514">
                <a:moveTo>
                  <a:pt x="2306192" y="817245"/>
                </a:moveTo>
                <a:lnTo>
                  <a:pt x="2306400" y="817499"/>
                </a:lnTo>
                <a:lnTo>
                  <a:pt x="2306192" y="817245"/>
                </a:lnTo>
                <a:close/>
              </a:path>
              <a:path w="2426335" h="945514">
                <a:moveTo>
                  <a:pt x="2250693" y="752729"/>
                </a:moveTo>
                <a:lnTo>
                  <a:pt x="2250912" y="752983"/>
                </a:lnTo>
                <a:lnTo>
                  <a:pt x="2250693" y="752729"/>
                </a:lnTo>
                <a:close/>
              </a:path>
              <a:path w="2426335" h="945514">
                <a:moveTo>
                  <a:pt x="2176614" y="631571"/>
                </a:moveTo>
                <a:lnTo>
                  <a:pt x="2137155" y="631571"/>
                </a:lnTo>
                <a:lnTo>
                  <a:pt x="2137410" y="631825"/>
                </a:lnTo>
                <a:lnTo>
                  <a:pt x="2194560" y="691261"/>
                </a:lnTo>
                <a:lnTo>
                  <a:pt x="2194305" y="690880"/>
                </a:lnTo>
                <a:lnTo>
                  <a:pt x="2232799" y="690880"/>
                </a:lnTo>
                <a:lnTo>
                  <a:pt x="2215261" y="671576"/>
                </a:lnTo>
                <a:lnTo>
                  <a:pt x="2176614" y="631571"/>
                </a:lnTo>
                <a:close/>
              </a:path>
              <a:path w="2426335" h="945514">
                <a:moveTo>
                  <a:pt x="2137233" y="631651"/>
                </a:moveTo>
                <a:lnTo>
                  <a:pt x="2137400" y="631825"/>
                </a:lnTo>
                <a:lnTo>
                  <a:pt x="2137233" y="631651"/>
                </a:lnTo>
                <a:close/>
              </a:path>
              <a:path w="2426335" h="945514">
                <a:moveTo>
                  <a:pt x="2119946" y="574801"/>
                </a:moveTo>
                <a:lnTo>
                  <a:pt x="2079371" y="574801"/>
                </a:lnTo>
                <a:lnTo>
                  <a:pt x="2137233" y="631651"/>
                </a:lnTo>
                <a:lnTo>
                  <a:pt x="2176614" y="631571"/>
                </a:lnTo>
                <a:lnTo>
                  <a:pt x="2157476" y="611759"/>
                </a:lnTo>
                <a:lnTo>
                  <a:pt x="2119946" y="574801"/>
                </a:lnTo>
                <a:close/>
              </a:path>
              <a:path w="2426335" h="945514">
                <a:moveTo>
                  <a:pt x="937768" y="0"/>
                </a:moveTo>
                <a:lnTo>
                  <a:pt x="878458" y="1143"/>
                </a:lnTo>
                <a:lnTo>
                  <a:pt x="819657" y="5461"/>
                </a:lnTo>
                <a:lnTo>
                  <a:pt x="761619" y="13208"/>
                </a:lnTo>
                <a:lnTo>
                  <a:pt x="704469" y="24257"/>
                </a:lnTo>
                <a:lnTo>
                  <a:pt x="647953" y="38608"/>
                </a:lnTo>
                <a:lnTo>
                  <a:pt x="592582" y="56387"/>
                </a:lnTo>
                <a:lnTo>
                  <a:pt x="538099" y="77597"/>
                </a:lnTo>
                <a:lnTo>
                  <a:pt x="496315" y="96520"/>
                </a:lnTo>
                <a:lnTo>
                  <a:pt x="455549" y="117348"/>
                </a:lnTo>
                <a:lnTo>
                  <a:pt x="415797" y="140081"/>
                </a:lnTo>
                <a:lnTo>
                  <a:pt x="377063" y="164846"/>
                </a:lnTo>
                <a:lnTo>
                  <a:pt x="339344" y="191516"/>
                </a:lnTo>
                <a:lnTo>
                  <a:pt x="302768" y="219963"/>
                </a:lnTo>
                <a:lnTo>
                  <a:pt x="267207" y="250317"/>
                </a:lnTo>
                <a:lnTo>
                  <a:pt x="232790" y="282575"/>
                </a:lnTo>
                <a:lnTo>
                  <a:pt x="199516" y="316484"/>
                </a:lnTo>
                <a:lnTo>
                  <a:pt x="167385" y="352298"/>
                </a:lnTo>
                <a:lnTo>
                  <a:pt x="136270" y="389763"/>
                </a:lnTo>
                <a:lnTo>
                  <a:pt x="106552" y="429133"/>
                </a:lnTo>
                <a:lnTo>
                  <a:pt x="77977" y="470026"/>
                </a:lnTo>
                <a:lnTo>
                  <a:pt x="50672" y="512699"/>
                </a:lnTo>
                <a:lnTo>
                  <a:pt x="24637" y="557022"/>
                </a:lnTo>
                <a:lnTo>
                  <a:pt x="0" y="602615"/>
                </a:lnTo>
                <a:lnTo>
                  <a:pt x="25018" y="616204"/>
                </a:lnTo>
                <a:lnTo>
                  <a:pt x="49529" y="570738"/>
                </a:lnTo>
                <a:lnTo>
                  <a:pt x="74758" y="527812"/>
                </a:lnTo>
                <a:lnTo>
                  <a:pt x="101726" y="485648"/>
                </a:lnTo>
                <a:lnTo>
                  <a:pt x="129666" y="445643"/>
                </a:lnTo>
                <a:lnTo>
                  <a:pt x="129796" y="445643"/>
                </a:lnTo>
                <a:lnTo>
                  <a:pt x="158462" y="407670"/>
                </a:lnTo>
                <a:lnTo>
                  <a:pt x="188786" y="371094"/>
                </a:lnTo>
                <a:lnTo>
                  <a:pt x="220129" y="336169"/>
                </a:lnTo>
                <a:lnTo>
                  <a:pt x="219963" y="336169"/>
                </a:lnTo>
                <a:lnTo>
                  <a:pt x="252358" y="303149"/>
                </a:lnTo>
                <a:lnTo>
                  <a:pt x="252856" y="302641"/>
                </a:lnTo>
                <a:lnTo>
                  <a:pt x="286384" y="271272"/>
                </a:lnTo>
                <a:lnTo>
                  <a:pt x="320928" y="241808"/>
                </a:lnTo>
                <a:lnTo>
                  <a:pt x="356126" y="214503"/>
                </a:lnTo>
                <a:lnTo>
                  <a:pt x="356615" y="214122"/>
                </a:lnTo>
                <a:lnTo>
                  <a:pt x="393191" y="188213"/>
                </a:lnTo>
                <a:lnTo>
                  <a:pt x="430783" y="164211"/>
                </a:lnTo>
                <a:lnTo>
                  <a:pt x="430942" y="164211"/>
                </a:lnTo>
                <a:lnTo>
                  <a:pt x="468947" y="142494"/>
                </a:lnTo>
                <a:lnTo>
                  <a:pt x="509015" y="121920"/>
                </a:lnTo>
                <a:lnTo>
                  <a:pt x="509218" y="121920"/>
                </a:lnTo>
                <a:lnTo>
                  <a:pt x="549401" y="103632"/>
                </a:lnTo>
                <a:lnTo>
                  <a:pt x="549743" y="103632"/>
                </a:lnTo>
                <a:lnTo>
                  <a:pt x="602488" y="83058"/>
                </a:lnTo>
                <a:lnTo>
                  <a:pt x="602786" y="83058"/>
                </a:lnTo>
                <a:lnTo>
                  <a:pt x="655813" y="66040"/>
                </a:lnTo>
                <a:lnTo>
                  <a:pt x="655446" y="66040"/>
                </a:lnTo>
                <a:lnTo>
                  <a:pt x="710571" y="52070"/>
                </a:lnTo>
                <a:lnTo>
                  <a:pt x="710183" y="52070"/>
                </a:lnTo>
                <a:lnTo>
                  <a:pt x="765908" y="41401"/>
                </a:lnTo>
                <a:lnTo>
                  <a:pt x="766571" y="41275"/>
                </a:lnTo>
                <a:lnTo>
                  <a:pt x="766764" y="41275"/>
                </a:lnTo>
                <a:lnTo>
                  <a:pt x="823087" y="33782"/>
                </a:lnTo>
                <a:lnTo>
                  <a:pt x="822197" y="33782"/>
                </a:lnTo>
                <a:lnTo>
                  <a:pt x="880109" y="29591"/>
                </a:lnTo>
                <a:lnTo>
                  <a:pt x="879347" y="29591"/>
                </a:lnTo>
                <a:lnTo>
                  <a:pt x="937409" y="28457"/>
                </a:lnTo>
                <a:lnTo>
                  <a:pt x="937132" y="28448"/>
                </a:lnTo>
                <a:lnTo>
                  <a:pt x="1184989" y="28448"/>
                </a:lnTo>
                <a:lnTo>
                  <a:pt x="1180210" y="27305"/>
                </a:lnTo>
                <a:lnTo>
                  <a:pt x="1118996" y="15748"/>
                </a:lnTo>
                <a:lnTo>
                  <a:pt x="1058164" y="7366"/>
                </a:lnTo>
                <a:lnTo>
                  <a:pt x="997712" y="2032"/>
                </a:lnTo>
                <a:lnTo>
                  <a:pt x="937768" y="0"/>
                </a:lnTo>
                <a:close/>
              </a:path>
              <a:path w="2426335" h="945514">
                <a:moveTo>
                  <a:pt x="1830976" y="331088"/>
                </a:moveTo>
                <a:lnTo>
                  <a:pt x="1782190" y="331088"/>
                </a:lnTo>
                <a:lnTo>
                  <a:pt x="1842897" y="374650"/>
                </a:lnTo>
                <a:lnTo>
                  <a:pt x="1902840" y="420750"/>
                </a:lnTo>
                <a:lnTo>
                  <a:pt x="1962277" y="469519"/>
                </a:lnTo>
                <a:lnTo>
                  <a:pt x="2021204" y="520954"/>
                </a:lnTo>
                <a:lnTo>
                  <a:pt x="2079625" y="575056"/>
                </a:lnTo>
                <a:lnTo>
                  <a:pt x="2079371" y="574801"/>
                </a:lnTo>
                <a:lnTo>
                  <a:pt x="2119946" y="574801"/>
                </a:lnTo>
                <a:lnTo>
                  <a:pt x="2040001" y="499745"/>
                </a:lnTo>
                <a:lnTo>
                  <a:pt x="1980438" y="447675"/>
                </a:lnTo>
                <a:lnTo>
                  <a:pt x="1920366" y="398399"/>
                </a:lnTo>
                <a:lnTo>
                  <a:pt x="1859661" y="351663"/>
                </a:lnTo>
                <a:lnTo>
                  <a:pt x="1830976" y="331088"/>
                </a:lnTo>
                <a:close/>
              </a:path>
              <a:path w="2426335" h="945514">
                <a:moveTo>
                  <a:pt x="49574" y="570738"/>
                </a:moveTo>
                <a:lnTo>
                  <a:pt x="49275" y="571246"/>
                </a:lnTo>
                <a:lnTo>
                  <a:pt x="49574" y="570738"/>
                </a:lnTo>
                <a:close/>
              </a:path>
              <a:path w="2426335" h="945514">
                <a:moveTo>
                  <a:pt x="75056" y="527304"/>
                </a:moveTo>
                <a:lnTo>
                  <a:pt x="74675" y="527812"/>
                </a:lnTo>
                <a:lnTo>
                  <a:pt x="75056" y="527304"/>
                </a:lnTo>
                <a:close/>
              </a:path>
              <a:path w="2426335" h="945514">
                <a:moveTo>
                  <a:pt x="2020824" y="520700"/>
                </a:moveTo>
                <a:lnTo>
                  <a:pt x="2021098" y="520954"/>
                </a:lnTo>
                <a:lnTo>
                  <a:pt x="2020824" y="520700"/>
                </a:lnTo>
                <a:close/>
              </a:path>
              <a:path w="2426335" h="945514">
                <a:moveTo>
                  <a:pt x="101826" y="485648"/>
                </a:moveTo>
                <a:lnTo>
                  <a:pt x="101472" y="486156"/>
                </a:lnTo>
                <a:lnTo>
                  <a:pt x="101826" y="485648"/>
                </a:lnTo>
                <a:close/>
              </a:path>
              <a:path w="2426335" h="945514">
                <a:moveTo>
                  <a:pt x="1961896" y="469265"/>
                </a:moveTo>
                <a:lnTo>
                  <a:pt x="1962187" y="469519"/>
                </a:lnTo>
                <a:lnTo>
                  <a:pt x="1961896" y="469265"/>
                </a:lnTo>
                <a:close/>
              </a:path>
              <a:path w="2426335" h="945514">
                <a:moveTo>
                  <a:pt x="129796" y="445643"/>
                </a:moveTo>
                <a:lnTo>
                  <a:pt x="129666" y="445643"/>
                </a:lnTo>
                <a:lnTo>
                  <a:pt x="129412" y="446150"/>
                </a:lnTo>
                <a:lnTo>
                  <a:pt x="129796" y="445643"/>
                </a:lnTo>
                <a:close/>
              </a:path>
              <a:path w="2426335" h="945514">
                <a:moveTo>
                  <a:pt x="1902460" y="420497"/>
                </a:moveTo>
                <a:lnTo>
                  <a:pt x="1902769" y="420750"/>
                </a:lnTo>
                <a:lnTo>
                  <a:pt x="1902460" y="420497"/>
                </a:lnTo>
                <a:close/>
              </a:path>
              <a:path w="2426335" h="945514">
                <a:moveTo>
                  <a:pt x="158750" y="407288"/>
                </a:moveTo>
                <a:lnTo>
                  <a:pt x="158369" y="407670"/>
                </a:lnTo>
                <a:lnTo>
                  <a:pt x="158750" y="407288"/>
                </a:lnTo>
                <a:close/>
              </a:path>
              <a:path w="2426335" h="945514">
                <a:moveTo>
                  <a:pt x="1842515" y="374396"/>
                </a:moveTo>
                <a:lnTo>
                  <a:pt x="1842846" y="374650"/>
                </a:lnTo>
                <a:lnTo>
                  <a:pt x="1842515" y="374396"/>
                </a:lnTo>
                <a:close/>
              </a:path>
              <a:path w="2426335" h="945514">
                <a:moveTo>
                  <a:pt x="189102" y="370713"/>
                </a:moveTo>
                <a:lnTo>
                  <a:pt x="188721" y="371094"/>
                </a:lnTo>
                <a:lnTo>
                  <a:pt x="189102" y="370713"/>
                </a:lnTo>
                <a:close/>
              </a:path>
              <a:path w="2426335" h="945514">
                <a:moveTo>
                  <a:pt x="220471" y="335788"/>
                </a:moveTo>
                <a:lnTo>
                  <a:pt x="219963" y="336169"/>
                </a:lnTo>
                <a:lnTo>
                  <a:pt x="220129" y="336169"/>
                </a:lnTo>
                <a:lnTo>
                  <a:pt x="220471" y="335788"/>
                </a:lnTo>
                <a:close/>
              </a:path>
              <a:path w="2426335" h="945514">
                <a:moveTo>
                  <a:pt x="1772746" y="290575"/>
                </a:moveTo>
                <a:lnTo>
                  <a:pt x="1721612" y="290575"/>
                </a:lnTo>
                <a:lnTo>
                  <a:pt x="1721992" y="290830"/>
                </a:lnTo>
                <a:lnTo>
                  <a:pt x="1782572" y="331470"/>
                </a:lnTo>
                <a:lnTo>
                  <a:pt x="1782190" y="331088"/>
                </a:lnTo>
                <a:lnTo>
                  <a:pt x="1830976" y="331088"/>
                </a:lnTo>
                <a:lnTo>
                  <a:pt x="1798574" y="307848"/>
                </a:lnTo>
                <a:lnTo>
                  <a:pt x="1772746" y="290575"/>
                </a:lnTo>
                <a:close/>
              </a:path>
              <a:path w="2426335" h="945514">
                <a:moveTo>
                  <a:pt x="252891" y="302641"/>
                </a:moveTo>
                <a:lnTo>
                  <a:pt x="252467" y="303037"/>
                </a:lnTo>
                <a:lnTo>
                  <a:pt x="252891" y="302641"/>
                </a:lnTo>
                <a:close/>
              </a:path>
              <a:path w="2426335" h="945514">
                <a:moveTo>
                  <a:pt x="1721961" y="290810"/>
                </a:moveTo>
                <a:close/>
              </a:path>
              <a:path w="2426335" h="945514">
                <a:moveTo>
                  <a:pt x="1657172" y="217932"/>
                </a:moveTo>
                <a:lnTo>
                  <a:pt x="1599945" y="217932"/>
                </a:lnTo>
                <a:lnTo>
                  <a:pt x="1661287" y="253111"/>
                </a:lnTo>
                <a:lnTo>
                  <a:pt x="1721961" y="290810"/>
                </a:lnTo>
                <a:lnTo>
                  <a:pt x="1721612" y="290575"/>
                </a:lnTo>
                <a:lnTo>
                  <a:pt x="1772746" y="290575"/>
                </a:lnTo>
                <a:lnTo>
                  <a:pt x="1737232" y="266826"/>
                </a:lnTo>
                <a:lnTo>
                  <a:pt x="1675638" y="228473"/>
                </a:lnTo>
                <a:lnTo>
                  <a:pt x="1657172" y="217932"/>
                </a:lnTo>
                <a:close/>
              </a:path>
              <a:path w="2426335" h="945514">
                <a:moveTo>
                  <a:pt x="286471" y="271272"/>
                </a:moveTo>
                <a:lnTo>
                  <a:pt x="285876" y="271780"/>
                </a:lnTo>
                <a:lnTo>
                  <a:pt x="286471" y="271272"/>
                </a:lnTo>
                <a:close/>
              </a:path>
              <a:path w="2426335" h="945514">
                <a:moveTo>
                  <a:pt x="1660778" y="252857"/>
                </a:moveTo>
                <a:lnTo>
                  <a:pt x="1661188" y="253111"/>
                </a:lnTo>
                <a:lnTo>
                  <a:pt x="1660778" y="252857"/>
                </a:lnTo>
                <a:close/>
              </a:path>
              <a:path w="2426335" h="945514">
                <a:moveTo>
                  <a:pt x="321037" y="241808"/>
                </a:moveTo>
                <a:lnTo>
                  <a:pt x="320547" y="242188"/>
                </a:lnTo>
                <a:lnTo>
                  <a:pt x="321037" y="241808"/>
                </a:lnTo>
                <a:close/>
              </a:path>
              <a:path w="2426335" h="945514">
                <a:moveTo>
                  <a:pt x="1600043" y="185928"/>
                </a:moveTo>
                <a:lnTo>
                  <a:pt x="1538858" y="185928"/>
                </a:lnTo>
                <a:lnTo>
                  <a:pt x="1600327" y="218186"/>
                </a:lnTo>
                <a:lnTo>
                  <a:pt x="1599945" y="217932"/>
                </a:lnTo>
                <a:lnTo>
                  <a:pt x="1657172" y="217932"/>
                </a:lnTo>
                <a:lnTo>
                  <a:pt x="1613789" y="193167"/>
                </a:lnTo>
                <a:lnTo>
                  <a:pt x="1600043" y="185928"/>
                </a:lnTo>
                <a:close/>
              </a:path>
              <a:path w="2426335" h="945514">
                <a:moveTo>
                  <a:pt x="356645" y="214122"/>
                </a:moveTo>
                <a:lnTo>
                  <a:pt x="356314" y="214356"/>
                </a:lnTo>
                <a:lnTo>
                  <a:pt x="356645" y="214122"/>
                </a:lnTo>
                <a:close/>
              </a:path>
              <a:path w="2426335" h="945514">
                <a:moveTo>
                  <a:pt x="393279" y="188213"/>
                </a:moveTo>
                <a:lnTo>
                  <a:pt x="392683" y="188595"/>
                </a:lnTo>
                <a:lnTo>
                  <a:pt x="393279" y="188213"/>
                </a:lnTo>
                <a:close/>
              </a:path>
              <a:path w="2426335" h="945514">
                <a:moveTo>
                  <a:pt x="1543816" y="156718"/>
                </a:moveTo>
                <a:lnTo>
                  <a:pt x="1477645" y="156718"/>
                </a:lnTo>
                <a:lnTo>
                  <a:pt x="1539239" y="186182"/>
                </a:lnTo>
                <a:lnTo>
                  <a:pt x="1538858" y="185928"/>
                </a:lnTo>
                <a:lnTo>
                  <a:pt x="1600043" y="185928"/>
                </a:lnTo>
                <a:lnTo>
                  <a:pt x="1551813" y="160528"/>
                </a:lnTo>
                <a:lnTo>
                  <a:pt x="1543816" y="156718"/>
                </a:lnTo>
                <a:close/>
              </a:path>
              <a:path w="2426335" h="945514">
                <a:moveTo>
                  <a:pt x="430942" y="164211"/>
                </a:moveTo>
                <a:lnTo>
                  <a:pt x="430783" y="164211"/>
                </a:lnTo>
                <a:lnTo>
                  <a:pt x="430275" y="164592"/>
                </a:lnTo>
                <a:lnTo>
                  <a:pt x="430942" y="164211"/>
                </a:lnTo>
                <a:close/>
              </a:path>
              <a:path w="2426335" h="945514">
                <a:moveTo>
                  <a:pt x="1488532" y="130429"/>
                </a:moveTo>
                <a:lnTo>
                  <a:pt x="1416684" y="130429"/>
                </a:lnTo>
                <a:lnTo>
                  <a:pt x="1478152" y="156972"/>
                </a:lnTo>
                <a:lnTo>
                  <a:pt x="1477645" y="156718"/>
                </a:lnTo>
                <a:lnTo>
                  <a:pt x="1543816" y="156718"/>
                </a:lnTo>
                <a:lnTo>
                  <a:pt x="1489709" y="130937"/>
                </a:lnTo>
                <a:lnTo>
                  <a:pt x="1488532" y="130429"/>
                </a:lnTo>
                <a:close/>
              </a:path>
              <a:path w="2426335" h="945514">
                <a:moveTo>
                  <a:pt x="469391" y="142240"/>
                </a:moveTo>
                <a:lnTo>
                  <a:pt x="468883" y="142494"/>
                </a:lnTo>
                <a:lnTo>
                  <a:pt x="469391" y="142240"/>
                </a:lnTo>
                <a:close/>
              </a:path>
              <a:path w="2426335" h="945514">
                <a:moveTo>
                  <a:pt x="1355725" y="107187"/>
                </a:moveTo>
                <a:lnTo>
                  <a:pt x="1417193" y="130683"/>
                </a:lnTo>
                <a:lnTo>
                  <a:pt x="1416684" y="130429"/>
                </a:lnTo>
                <a:lnTo>
                  <a:pt x="1488532" y="130429"/>
                </a:lnTo>
                <a:lnTo>
                  <a:pt x="1434965" y="107315"/>
                </a:lnTo>
                <a:lnTo>
                  <a:pt x="1356233" y="107315"/>
                </a:lnTo>
                <a:lnTo>
                  <a:pt x="1355725" y="107187"/>
                </a:lnTo>
                <a:close/>
              </a:path>
              <a:path w="2426335" h="945514">
                <a:moveTo>
                  <a:pt x="509218" y="121920"/>
                </a:moveTo>
                <a:lnTo>
                  <a:pt x="509015" y="121920"/>
                </a:lnTo>
                <a:lnTo>
                  <a:pt x="508381" y="122300"/>
                </a:lnTo>
                <a:lnTo>
                  <a:pt x="509218" y="121920"/>
                </a:lnTo>
                <a:close/>
              </a:path>
              <a:path w="2426335" h="945514">
                <a:moveTo>
                  <a:pt x="1381864" y="86741"/>
                </a:moveTo>
                <a:lnTo>
                  <a:pt x="1294891" y="86741"/>
                </a:lnTo>
                <a:lnTo>
                  <a:pt x="1356233" y="107315"/>
                </a:lnTo>
                <a:lnTo>
                  <a:pt x="1434965" y="107315"/>
                </a:lnTo>
                <a:lnTo>
                  <a:pt x="1427607" y="104140"/>
                </a:lnTo>
                <a:lnTo>
                  <a:pt x="1381864" y="86741"/>
                </a:lnTo>
                <a:close/>
              </a:path>
              <a:path w="2426335" h="945514">
                <a:moveTo>
                  <a:pt x="549743" y="103632"/>
                </a:moveTo>
                <a:lnTo>
                  <a:pt x="549401" y="103632"/>
                </a:lnTo>
                <a:lnTo>
                  <a:pt x="548766" y="104012"/>
                </a:lnTo>
                <a:lnTo>
                  <a:pt x="549743" y="103632"/>
                </a:lnTo>
                <a:close/>
              </a:path>
              <a:path w="2426335" h="945514">
                <a:moveTo>
                  <a:pt x="1234185" y="69469"/>
                </a:moveTo>
                <a:lnTo>
                  <a:pt x="1295527" y="86995"/>
                </a:lnTo>
                <a:lnTo>
                  <a:pt x="1294891" y="86741"/>
                </a:lnTo>
                <a:lnTo>
                  <a:pt x="1381864" y="86741"/>
                </a:lnTo>
                <a:lnTo>
                  <a:pt x="1365503" y="80518"/>
                </a:lnTo>
                <a:lnTo>
                  <a:pt x="1333070" y="69596"/>
                </a:lnTo>
                <a:lnTo>
                  <a:pt x="1234820" y="69596"/>
                </a:lnTo>
                <a:lnTo>
                  <a:pt x="1234185" y="69469"/>
                </a:lnTo>
                <a:close/>
              </a:path>
              <a:path w="2426335" h="945514">
                <a:moveTo>
                  <a:pt x="602786" y="83058"/>
                </a:moveTo>
                <a:lnTo>
                  <a:pt x="602488" y="83058"/>
                </a:lnTo>
                <a:lnTo>
                  <a:pt x="601599" y="83438"/>
                </a:lnTo>
                <a:lnTo>
                  <a:pt x="602786" y="83058"/>
                </a:lnTo>
                <a:close/>
              </a:path>
              <a:path w="2426335" h="945514">
                <a:moveTo>
                  <a:pt x="1287636" y="55118"/>
                </a:moveTo>
                <a:lnTo>
                  <a:pt x="1173988" y="55118"/>
                </a:lnTo>
                <a:lnTo>
                  <a:pt x="1174622" y="55245"/>
                </a:lnTo>
                <a:lnTo>
                  <a:pt x="1234820" y="69596"/>
                </a:lnTo>
                <a:lnTo>
                  <a:pt x="1333070" y="69596"/>
                </a:lnTo>
                <a:lnTo>
                  <a:pt x="1303654" y="59690"/>
                </a:lnTo>
                <a:lnTo>
                  <a:pt x="1287636" y="55118"/>
                </a:lnTo>
                <a:close/>
              </a:path>
              <a:path w="2426335" h="945514">
                <a:moveTo>
                  <a:pt x="656208" y="65912"/>
                </a:moveTo>
                <a:lnTo>
                  <a:pt x="655446" y="66040"/>
                </a:lnTo>
                <a:lnTo>
                  <a:pt x="655813" y="66040"/>
                </a:lnTo>
                <a:lnTo>
                  <a:pt x="656208" y="65912"/>
                </a:lnTo>
                <a:close/>
              </a:path>
              <a:path w="2426335" h="945514">
                <a:moveTo>
                  <a:pt x="1174112" y="55147"/>
                </a:moveTo>
                <a:lnTo>
                  <a:pt x="1174521" y="55245"/>
                </a:lnTo>
                <a:lnTo>
                  <a:pt x="1174112" y="55147"/>
                </a:lnTo>
                <a:close/>
              </a:path>
              <a:path w="2426335" h="945514">
                <a:moveTo>
                  <a:pt x="1247590" y="43687"/>
                </a:moveTo>
                <a:lnTo>
                  <a:pt x="1114044" y="43687"/>
                </a:lnTo>
                <a:lnTo>
                  <a:pt x="1114806" y="43815"/>
                </a:lnTo>
                <a:lnTo>
                  <a:pt x="1174112" y="55147"/>
                </a:lnTo>
                <a:lnTo>
                  <a:pt x="1287636" y="55118"/>
                </a:lnTo>
                <a:lnTo>
                  <a:pt x="1247590" y="43687"/>
                </a:lnTo>
                <a:close/>
              </a:path>
              <a:path w="2426335" h="945514">
                <a:moveTo>
                  <a:pt x="711072" y="51943"/>
                </a:moveTo>
                <a:lnTo>
                  <a:pt x="710183" y="52070"/>
                </a:lnTo>
                <a:lnTo>
                  <a:pt x="710571" y="52070"/>
                </a:lnTo>
                <a:lnTo>
                  <a:pt x="711072" y="51943"/>
                </a:lnTo>
                <a:close/>
              </a:path>
              <a:path w="2426335" h="945514">
                <a:moveTo>
                  <a:pt x="1114463" y="43768"/>
                </a:moveTo>
                <a:lnTo>
                  <a:pt x="1114709" y="43815"/>
                </a:lnTo>
                <a:lnTo>
                  <a:pt x="1114463" y="43768"/>
                </a:lnTo>
                <a:close/>
              </a:path>
              <a:path w="2426335" h="945514">
                <a:moveTo>
                  <a:pt x="1214725" y="35560"/>
                </a:moveTo>
                <a:lnTo>
                  <a:pt x="1054608" y="35560"/>
                </a:lnTo>
                <a:lnTo>
                  <a:pt x="1114463" y="43768"/>
                </a:lnTo>
                <a:lnTo>
                  <a:pt x="1114044" y="43687"/>
                </a:lnTo>
                <a:lnTo>
                  <a:pt x="1247590" y="43687"/>
                </a:lnTo>
                <a:lnTo>
                  <a:pt x="1241806" y="42037"/>
                </a:lnTo>
                <a:lnTo>
                  <a:pt x="1214725" y="35560"/>
                </a:lnTo>
                <a:close/>
              </a:path>
              <a:path w="2426335" h="945514">
                <a:moveTo>
                  <a:pt x="766133" y="41358"/>
                </a:moveTo>
                <a:lnTo>
                  <a:pt x="765809" y="41401"/>
                </a:lnTo>
                <a:lnTo>
                  <a:pt x="766133" y="41358"/>
                </a:lnTo>
                <a:close/>
              </a:path>
              <a:path w="2426335" h="945514">
                <a:moveTo>
                  <a:pt x="766764" y="41275"/>
                </a:moveTo>
                <a:lnTo>
                  <a:pt x="766571" y="41275"/>
                </a:lnTo>
                <a:lnTo>
                  <a:pt x="766133" y="41358"/>
                </a:lnTo>
                <a:lnTo>
                  <a:pt x="766764" y="41275"/>
                </a:lnTo>
                <a:close/>
              </a:path>
              <a:path w="2426335" h="945514">
                <a:moveTo>
                  <a:pt x="1192954" y="30353"/>
                </a:moveTo>
                <a:lnTo>
                  <a:pt x="995679" y="30353"/>
                </a:lnTo>
                <a:lnTo>
                  <a:pt x="1055243" y="35687"/>
                </a:lnTo>
                <a:lnTo>
                  <a:pt x="1054608" y="35560"/>
                </a:lnTo>
                <a:lnTo>
                  <a:pt x="1214725" y="35560"/>
                </a:lnTo>
                <a:lnTo>
                  <a:pt x="1192954" y="30353"/>
                </a:lnTo>
                <a:close/>
              </a:path>
              <a:path w="2426335" h="945514">
                <a:moveTo>
                  <a:pt x="1184989" y="28448"/>
                </a:moveTo>
                <a:lnTo>
                  <a:pt x="937409" y="28457"/>
                </a:lnTo>
                <a:lnTo>
                  <a:pt x="996441" y="30480"/>
                </a:lnTo>
                <a:lnTo>
                  <a:pt x="995679" y="30353"/>
                </a:lnTo>
                <a:lnTo>
                  <a:pt x="1192954" y="30353"/>
                </a:lnTo>
                <a:lnTo>
                  <a:pt x="1184989" y="28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90668" y="2796330"/>
          <a:ext cx="360045" cy="3506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</a:tblGrid>
              <a:tr h="696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32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08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8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55598" y="3001137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598" y="360616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4663" y="5719368"/>
            <a:ext cx="309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43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9225" y="2897758"/>
            <a:ext cx="317500" cy="494030"/>
          </a:xfrm>
          <a:custGeom>
            <a:avLst/>
            <a:gdLst/>
            <a:ahLst/>
            <a:cxnLst/>
            <a:rect l="l" t="t" r="r" b="b"/>
            <a:pathLst>
              <a:path w="317500" h="494029">
                <a:moveTo>
                  <a:pt x="0" y="246887"/>
                </a:moveTo>
                <a:lnTo>
                  <a:pt x="4188" y="190304"/>
                </a:lnTo>
                <a:lnTo>
                  <a:pt x="16118" y="138348"/>
                </a:lnTo>
                <a:lnTo>
                  <a:pt x="34839" y="92506"/>
                </a:lnTo>
                <a:lnTo>
                  <a:pt x="59401" y="54264"/>
                </a:lnTo>
                <a:lnTo>
                  <a:pt x="88853" y="25108"/>
                </a:lnTo>
                <a:lnTo>
                  <a:pt x="122244" y="6524"/>
                </a:lnTo>
                <a:lnTo>
                  <a:pt x="158622" y="0"/>
                </a:lnTo>
                <a:lnTo>
                  <a:pt x="195048" y="6524"/>
                </a:lnTo>
                <a:lnTo>
                  <a:pt x="228473" y="25108"/>
                </a:lnTo>
                <a:lnTo>
                  <a:pt x="257947" y="54264"/>
                </a:lnTo>
                <a:lnTo>
                  <a:pt x="282523" y="92506"/>
                </a:lnTo>
                <a:lnTo>
                  <a:pt x="301251" y="138348"/>
                </a:lnTo>
                <a:lnTo>
                  <a:pt x="313184" y="190304"/>
                </a:lnTo>
                <a:lnTo>
                  <a:pt x="317373" y="246887"/>
                </a:lnTo>
                <a:lnTo>
                  <a:pt x="313184" y="303511"/>
                </a:lnTo>
                <a:lnTo>
                  <a:pt x="301251" y="355482"/>
                </a:lnTo>
                <a:lnTo>
                  <a:pt x="282523" y="401322"/>
                </a:lnTo>
                <a:lnTo>
                  <a:pt x="257947" y="439551"/>
                </a:lnTo>
                <a:lnTo>
                  <a:pt x="228472" y="468689"/>
                </a:lnTo>
                <a:lnTo>
                  <a:pt x="195048" y="487257"/>
                </a:lnTo>
                <a:lnTo>
                  <a:pt x="158622" y="493775"/>
                </a:lnTo>
                <a:lnTo>
                  <a:pt x="122244" y="487257"/>
                </a:lnTo>
                <a:lnTo>
                  <a:pt x="88853" y="468689"/>
                </a:lnTo>
                <a:lnTo>
                  <a:pt x="59401" y="439551"/>
                </a:lnTo>
                <a:lnTo>
                  <a:pt x="34839" y="401322"/>
                </a:lnTo>
                <a:lnTo>
                  <a:pt x="16118" y="355482"/>
                </a:lnTo>
                <a:lnTo>
                  <a:pt x="4188" y="303511"/>
                </a:lnTo>
                <a:lnTo>
                  <a:pt x="0" y="246887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0825" y="4510659"/>
            <a:ext cx="53975" cy="88900"/>
          </a:xfrm>
          <a:custGeom>
            <a:avLst/>
            <a:gdLst/>
            <a:ahLst/>
            <a:cxnLst/>
            <a:rect l="l" t="t" r="r" b="b"/>
            <a:pathLst>
              <a:path w="53975" h="88900">
                <a:moveTo>
                  <a:pt x="26924" y="0"/>
                </a:moveTo>
                <a:lnTo>
                  <a:pt x="16448" y="3498"/>
                </a:lnTo>
                <a:lnTo>
                  <a:pt x="7889" y="13033"/>
                </a:lnTo>
                <a:lnTo>
                  <a:pt x="2117" y="27164"/>
                </a:lnTo>
                <a:lnTo>
                  <a:pt x="0" y="44450"/>
                </a:lnTo>
                <a:lnTo>
                  <a:pt x="2117" y="61735"/>
                </a:lnTo>
                <a:lnTo>
                  <a:pt x="7889" y="75866"/>
                </a:lnTo>
                <a:lnTo>
                  <a:pt x="16448" y="85401"/>
                </a:lnTo>
                <a:lnTo>
                  <a:pt x="26924" y="88900"/>
                </a:lnTo>
                <a:lnTo>
                  <a:pt x="37399" y="85401"/>
                </a:lnTo>
                <a:lnTo>
                  <a:pt x="45958" y="75866"/>
                </a:lnTo>
                <a:lnTo>
                  <a:pt x="51730" y="61735"/>
                </a:lnTo>
                <a:lnTo>
                  <a:pt x="53847" y="44450"/>
                </a:lnTo>
                <a:lnTo>
                  <a:pt x="51730" y="27164"/>
                </a:lnTo>
                <a:lnTo>
                  <a:pt x="45958" y="13033"/>
                </a:lnTo>
                <a:lnTo>
                  <a:pt x="37399" y="3498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0825" y="4510659"/>
            <a:ext cx="53975" cy="88900"/>
          </a:xfrm>
          <a:custGeom>
            <a:avLst/>
            <a:gdLst/>
            <a:ahLst/>
            <a:cxnLst/>
            <a:rect l="l" t="t" r="r" b="b"/>
            <a:pathLst>
              <a:path w="53975" h="88900">
                <a:moveTo>
                  <a:pt x="0" y="44450"/>
                </a:moveTo>
                <a:lnTo>
                  <a:pt x="2117" y="27164"/>
                </a:lnTo>
                <a:lnTo>
                  <a:pt x="7889" y="13033"/>
                </a:lnTo>
                <a:lnTo>
                  <a:pt x="16448" y="3498"/>
                </a:lnTo>
                <a:lnTo>
                  <a:pt x="26924" y="0"/>
                </a:lnTo>
                <a:lnTo>
                  <a:pt x="37399" y="3498"/>
                </a:lnTo>
                <a:lnTo>
                  <a:pt x="45958" y="13033"/>
                </a:lnTo>
                <a:lnTo>
                  <a:pt x="51730" y="27164"/>
                </a:lnTo>
                <a:lnTo>
                  <a:pt x="53847" y="44450"/>
                </a:lnTo>
                <a:lnTo>
                  <a:pt x="51730" y="61735"/>
                </a:lnTo>
                <a:lnTo>
                  <a:pt x="45958" y="75866"/>
                </a:lnTo>
                <a:lnTo>
                  <a:pt x="37399" y="85401"/>
                </a:lnTo>
                <a:lnTo>
                  <a:pt x="26924" y="88900"/>
                </a:lnTo>
                <a:lnTo>
                  <a:pt x="16448" y="85401"/>
                </a:lnTo>
                <a:lnTo>
                  <a:pt x="7889" y="75866"/>
                </a:lnTo>
                <a:lnTo>
                  <a:pt x="2117" y="61735"/>
                </a:lnTo>
                <a:lnTo>
                  <a:pt x="0" y="444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0825" y="4912233"/>
            <a:ext cx="53975" cy="88900"/>
          </a:xfrm>
          <a:custGeom>
            <a:avLst/>
            <a:gdLst/>
            <a:ahLst/>
            <a:cxnLst/>
            <a:rect l="l" t="t" r="r" b="b"/>
            <a:pathLst>
              <a:path w="53975" h="88900">
                <a:moveTo>
                  <a:pt x="26924" y="0"/>
                </a:moveTo>
                <a:lnTo>
                  <a:pt x="16448" y="3498"/>
                </a:lnTo>
                <a:lnTo>
                  <a:pt x="7889" y="13033"/>
                </a:lnTo>
                <a:lnTo>
                  <a:pt x="2117" y="27164"/>
                </a:lnTo>
                <a:lnTo>
                  <a:pt x="0" y="44450"/>
                </a:lnTo>
                <a:lnTo>
                  <a:pt x="2117" y="61789"/>
                </a:lnTo>
                <a:lnTo>
                  <a:pt x="7889" y="75914"/>
                </a:lnTo>
                <a:lnTo>
                  <a:pt x="16448" y="85419"/>
                </a:lnTo>
                <a:lnTo>
                  <a:pt x="26924" y="88900"/>
                </a:lnTo>
                <a:lnTo>
                  <a:pt x="37399" y="85419"/>
                </a:lnTo>
                <a:lnTo>
                  <a:pt x="45958" y="75914"/>
                </a:lnTo>
                <a:lnTo>
                  <a:pt x="51730" y="61789"/>
                </a:lnTo>
                <a:lnTo>
                  <a:pt x="53847" y="44450"/>
                </a:lnTo>
                <a:lnTo>
                  <a:pt x="51730" y="27164"/>
                </a:lnTo>
                <a:lnTo>
                  <a:pt x="45958" y="13033"/>
                </a:lnTo>
                <a:lnTo>
                  <a:pt x="37399" y="3498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0825" y="4912233"/>
            <a:ext cx="53975" cy="88900"/>
          </a:xfrm>
          <a:custGeom>
            <a:avLst/>
            <a:gdLst/>
            <a:ahLst/>
            <a:cxnLst/>
            <a:rect l="l" t="t" r="r" b="b"/>
            <a:pathLst>
              <a:path w="53975" h="88900">
                <a:moveTo>
                  <a:pt x="0" y="44450"/>
                </a:moveTo>
                <a:lnTo>
                  <a:pt x="2117" y="27164"/>
                </a:lnTo>
                <a:lnTo>
                  <a:pt x="7889" y="13033"/>
                </a:lnTo>
                <a:lnTo>
                  <a:pt x="16448" y="3498"/>
                </a:lnTo>
                <a:lnTo>
                  <a:pt x="26924" y="0"/>
                </a:lnTo>
                <a:lnTo>
                  <a:pt x="37399" y="3498"/>
                </a:lnTo>
                <a:lnTo>
                  <a:pt x="45958" y="13033"/>
                </a:lnTo>
                <a:lnTo>
                  <a:pt x="51730" y="27164"/>
                </a:lnTo>
                <a:lnTo>
                  <a:pt x="53847" y="44450"/>
                </a:lnTo>
                <a:lnTo>
                  <a:pt x="51730" y="61789"/>
                </a:lnTo>
                <a:lnTo>
                  <a:pt x="45958" y="75914"/>
                </a:lnTo>
                <a:lnTo>
                  <a:pt x="37399" y="85419"/>
                </a:lnTo>
                <a:lnTo>
                  <a:pt x="26924" y="88900"/>
                </a:lnTo>
                <a:lnTo>
                  <a:pt x="16448" y="85419"/>
                </a:lnTo>
                <a:lnTo>
                  <a:pt x="7889" y="75914"/>
                </a:lnTo>
                <a:lnTo>
                  <a:pt x="2117" y="61789"/>
                </a:lnTo>
                <a:lnTo>
                  <a:pt x="0" y="444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0825" y="5310759"/>
            <a:ext cx="53975" cy="88900"/>
          </a:xfrm>
          <a:custGeom>
            <a:avLst/>
            <a:gdLst/>
            <a:ahLst/>
            <a:cxnLst/>
            <a:rect l="l" t="t" r="r" b="b"/>
            <a:pathLst>
              <a:path w="53975" h="88900">
                <a:moveTo>
                  <a:pt x="26924" y="0"/>
                </a:moveTo>
                <a:lnTo>
                  <a:pt x="16448" y="3498"/>
                </a:lnTo>
                <a:lnTo>
                  <a:pt x="7889" y="13033"/>
                </a:lnTo>
                <a:lnTo>
                  <a:pt x="2117" y="27164"/>
                </a:lnTo>
                <a:lnTo>
                  <a:pt x="0" y="44449"/>
                </a:lnTo>
                <a:lnTo>
                  <a:pt x="2117" y="61735"/>
                </a:lnTo>
                <a:lnTo>
                  <a:pt x="7889" y="75866"/>
                </a:lnTo>
                <a:lnTo>
                  <a:pt x="16448" y="85401"/>
                </a:lnTo>
                <a:lnTo>
                  <a:pt x="26924" y="88899"/>
                </a:lnTo>
                <a:lnTo>
                  <a:pt x="37399" y="85401"/>
                </a:lnTo>
                <a:lnTo>
                  <a:pt x="45958" y="75866"/>
                </a:lnTo>
                <a:lnTo>
                  <a:pt x="51730" y="61735"/>
                </a:lnTo>
                <a:lnTo>
                  <a:pt x="53847" y="44449"/>
                </a:lnTo>
                <a:lnTo>
                  <a:pt x="51730" y="27164"/>
                </a:lnTo>
                <a:lnTo>
                  <a:pt x="45958" y="13033"/>
                </a:lnTo>
                <a:lnTo>
                  <a:pt x="37399" y="3498"/>
                </a:lnTo>
                <a:lnTo>
                  <a:pt x="26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0825" y="5310759"/>
            <a:ext cx="53975" cy="88900"/>
          </a:xfrm>
          <a:custGeom>
            <a:avLst/>
            <a:gdLst/>
            <a:ahLst/>
            <a:cxnLst/>
            <a:rect l="l" t="t" r="r" b="b"/>
            <a:pathLst>
              <a:path w="53975" h="88900">
                <a:moveTo>
                  <a:pt x="0" y="44449"/>
                </a:moveTo>
                <a:lnTo>
                  <a:pt x="2117" y="27164"/>
                </a:lnTo>
                <a:lnTo>
                  <a:pt x="7889" y="13033"/>
                </a:lnTo>
                <a:lnTo>
                  <a:pt x="16448" y="3498"/>
                </a:lnTo>
                <a:lnTo>
                  <a:pt x="26924" y="0"/>
                </a:lnTo>
                <a:lnTo>
                  <a:pt x="37399" y="3498"/>
                </a:lnTo>
                <a:lnTo>
                  <a:pt x="45958" y="13033"/>
                </a:lnTo>
                <a:lnTo>
                  <a:pt x="51730" y="27164"/>
                </a:lnTo>
                <a:lnTo>
                  <a:pt x="53847" y="44449"/>
                </a:lnTo>
                <a:lnTo>
                  <a:pt x="51730" y="61735"/>
                </a:lnTo>
                <a:lnTo>
                  <a:pt x="45958" y="75866"/>
                </a:lnTo>
                <a:lnTo>
                  <a:pt x="37399" y="85401"/>
                </a:lnTo>
                <a:lnTo>
                  <a:pt x="26924" y="88899"/>
                </a:lnTo>
                <a:lnTo>
                  <a:pt x="16448" y="85401"/>
                </a:lnTo>
                <a:lnTo>
                  <a:pt x="7889" y="75866"/>
                </a:lnTo>
                <a:lnTo>
                  <a:pt x="2117" y="61735"/>
                </a:lnTo>
                <a:lnTo>
                  <a:pt x="0" y="44449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906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Vetores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objetos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53567" y="5306059"/>
            <a:ext cx="5489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SzPct val="69642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Declaração </a:t>
            </a:r>
            <a:r>
              <a:rPr sz="2800" spc="-5" dirty="0">
                <a:latin typeface="Arial"/>
                <a:cs typeface="Arial"/>
              </a:rPr>
              <a:t>do vetor de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objetos</a:t>
            </a:r>
            <a:r>
              <a:rPr sz="2100" dirty="0"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906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Vetores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4751" y="1965325"/>
            <a:ext cx="2653030" cy="28022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class</a:t>
            </a:r>
            <a:r>
              <a:rPr sz="1600" b="1" spc="-1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Passagem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 marR="476884">
              <a:lnSpc>
                <a:spcPct val="100000"/>
              </a:lnSpc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600" spc="-5" dirty="0">
                <a:latin typeface="Courier New"/>
                <a:cs typeface="Courier New"/>
              </a:rPr>
              <a:t>nome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 </a:t>
            </a:r>
            <a:r>
              <a:rPr sz="1600" spc="-5" dirty="0">
                <a:latin typeface="Courier New"/>
                <a:cs typeface="Courier New"/>
              </a:rPr>
              <a:t>numero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600" spc="-5" dirty="0">
                <a:latin typeface="Courier New"/>
                <a:cs typeface="Courier New"/>
              </a:rPr>
              <a:t>origem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600" spc="-5" dirty="0">
                <a:latin typeface="Courier New"/>
                <a:cs typeface="Courier New"/>
              </a:rPr>
              <a:t>destino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600" spc="-5" dirty="0">
                <a:latin typeface="Courier New"/>
                <a:cs typeface="Courier New"/>
              </a:rPr>
              <a:t>data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string </a:t>
            </a:r>
            <a:r>
              <a:rPr sz="1600" spc="-5" dirty="0">
                <a:latin typeface="Courier New"/>
                <a:cs typeface="Courier New"/>
              </a:rPr>
              <a:t>horario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  </a:t>
            </a: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int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poltrona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9F"/>
                </a:solidFill>
                <a:latin typeface="Courier New"/>
                <a:cs typeface="Courier New"/>
              </a:rPr>
              <a:t>double</a:t>
            </a:r>
            <a:r>
              <a:rPr sz="1600" b="1" spc="-20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distancia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737" y="5986462"/>
            <a:ext cx="8507730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40"/>
              </a:spcBef>
            </a:pPr>
            <a:r>
              <a:rPr sz="2400" b="1" spc="-5" dirty="0">
                <a:solidFill>
                  <a:srgbClr val="051AAA"/>
                </a:solidFill>
                <a:latin typeface="Courier New"/>
                <a:cs typeface="Courier New"/>
              </a:rPr>
              <a:t>Passagem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[] </a:t>
            </a:r>
            <a:r>
              <a:rPr sz="2400" spc="-5" dirty="0">
                <a:latin typeface="Courier New"/>
                <a:cs typeface="Courier New"/>
              </a:rPr>
              <a:t>vet_passagens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2400" b="1" spc="-5" dirty="0">
                <a:solidFill>
                  <a:srgbClr val="92D050"/>
                </a:solidFill>
                <a:latin typeface="Courier New"/>
                <a:cs typeface="Courier New"/>
              </a:rPr>
              <a:t>new</a:t>
            </a:r>
            <a:r>
              <a:rPr sz="2400" b="1" spc="-13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51AAA"/>
                </a:solidFill>
                <a:latin typeface="Courier New"/>
                <a:cs typeface="Courier New"/>
              </a:rPr>
              <a:t>Passagem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2400" spc="-5" dirty="0">
                <a:solidFill>
                  <a:srgbClr val="EF00EF"/>
                </a:solidFill>
                <a:latin typeface="Courier New"/>
                <a:cs typeface="Courier New"/>
              </a:rPr>
              <a:t>44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796" y="933145"/>
            <a:ext cx="4044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SzPct val="69642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Definição da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estrutura</a:t>
            </a:r>
            <a:r>
              <a:rPr sz="2100" dirty="0"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88644" y="1217422"/>
            <a:ext cx="1903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SzPct val="69642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Ace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100" dirty="0">
                <a:latin typeface="Arial"/>
                <a:cs typeface="Arial"/>
              </a:rPr>
              <a:t>: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906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Vetores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3350" y="1924050"/>
            <a:ext cx="6850380" cy="2554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"/>
              </a:spcBef>
            </a:pPr>
            <a:r>
              <a:rPr sz="3200" spc="-5" dirty="0">
                <a:latin typeface="Courier New"/>
                <a:cs typeface="Courier New"/>
              </a:rPr>
              <a:t>vet_passagem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3200" spc="-5" dirty="0">
                <a:solidFill>
                  <a:srgbClr val="EF00EF"/>
                </a:solidFill>
                <a:latin typeface="Courier New"/>
                <a:cs typeface="Courier New"/>
              </a:rPr>
              <a:t>3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numero</a:t>
            </a:r>
            <a:endParaRPr sz="3200">
              <a:latin typeface="Courier New"/>
              <a:cs typeface="Courier New"/>
            </a:endParaRPr>
          </a:p>
          <a:p>
            <a:pPr marL="91440" marR="398780">
              <a:lnSpc>
                <a:spcPts val="7750"/>
              </a:lnSpc>
              <a:spcBef>
                <a:spcPts val="840"/>
              </a:spcBef>
            </a:pPr>
            <a:r>
              <a:rPr sz="3200" spc="-5" dirty="0">
                <a:latin typeface="Courier New"/>
                <a:cs typeface="Courier New"/>
              </a:rPr>
              <a:t>vet_passagem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3200" spc="-5" dirty="0">
                <a:solidFill>
                  <a:srgbClr val="EF00EF"/>
                </a:solidFill>
                <a:latin typeface="Courier New"/>
                <a:cs typeface="Courier New"/>
              </a:rPr>
              <a:t>34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distancia  vet_passagem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3200" spc="-5" dirty="0">
                <a:solidFill>
                  <a:srgbClr val="EF00EF"/>
                </a:solidFill>
                <a:latin typeface="Courier New"/>
                <a:cs typeface="Courier New"/>
              </a:rPr>
              <a:t>2</a:t>
            </a:r>
            <a:r>
              <a:rPr sz="3200" spc="-5" dirty="0">
                <a:solidFill>
                  <a:srgbClr val="FF0000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origem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82218" y="1348866"/>
            <a:ext cx="688276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Considere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spc="-10" dirty="0">
                <a:latin typeface="Calibri"/>
                <a:cs typeface="Calibri"/>
              </a:rPr>
              <a:t>você </a:t>
            </a:r>
            <a:r>
              <a:rPr sz="3200" spc="-25" dirty="0">
                <a:latin typeface="Calibri"/>
                <a:cs typeface="Calibri"/>
              </a:rPr>
              <a:t>está </a:t>
            </a:r>
            <a:r>
              <a:rPr sz="3200" spc="-20" dirty="0">
                <a:latin typeface="Calibri"/>
                <a:cs typeface="Calibri"/>
              </a:rPr>
              <a:t>fazendo </a:t>
            </a:r>
            <a:r>
              <a:rPr sz="3200" spc="-5" dirty="0">
                <a:latin typeface="Calibri"/>
                <a:cs typeface="Calibri"/>
              </a:rPr>
              <a:t>um  </a:t>
            </a:r>
            <a:r>
              <a:rPr sz="3200" spc="-15" dirty="0">
                <a:latin typeface="Calibri"/>
                <a:cs typeface="Calibri"/>
              </a:rPr>
              <a:t>programa </a:t>
            </a:r>
            <a:r>
              <a:rPr sz="3200" dirty="0">
                <a:latin typeface="Calibri"/>
                <a:cs typeface="Calibri"/>
              </a:rPr>
              <a:t>que </a:t>
            </a:r>
            <a:r>
              <a:rPr sz="3200" spc="-5" dirty="0">
                <a:latin typeface="Calibri"/>
                <a:cs typeface="Calibri"/>
              </a:rPr>
              <a:t>leia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nome </a:t>
            </a:r>
            <a:r>
              <a:rPr sz="3200" dirty="0">
                <a:latin typeface="Calibri"/>
                <a:cs typeface="Calibri"/>
              </a:rPr>
              <a:t>e as 4 </a:t>
            </a:r>
            <a:r>
              <a:rPr sz="3200" spc="-10" dirty="0">
                <a:latin typeface="Calibri"/>
                <a:cs typeface="Calibri"/>
              </a:rPr>
              <a:t>notas  escolares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8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alunos.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608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Vetores </a:t>
            </a:r>
            <a:r>
              <a:rPr spc="-5" dirty="0"/>
              <a:t>de </a:t>
            </a:r>
            <a:r>
              <a:rPr spc="-20" dirty="0"/>
              <a:t>objetos </a:t>
            </a:r>
            <a:r>
              <a:rPr spc="-5" dirty="0"/>
              <a:t>-</a:t>
            </a:r>
            <a:r>
              <a:rPr spc="70" dirty="0"/>
              <a:t> </a:t>
            </a:r>
            <a:r>
              <a:rPr spc="-20" dirty="0"/>
              <a:t>Exemplo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4390" y="6446926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35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66001" y="1196975"/>
            <a:ext cx="1800225" cy="1643380"/>
          </a:xfrm>
          <a:custGeom>
            <a:avLst/>
            <a:gdLst/>
            <a:ahLst/>
            <a:cxnLst/>
            <a:rect l="l" t="t" r="r" b="b"/>
            <a:pathLst>
              <a:path w="1800225" h="1643380">
                <a:moveTo>
                  <a:pt x="0" y="1643126"/>
                </a:moveTo>
                <a:lnTo>
                  <a:pt x="1800225" y="1643126"/>
                </a:lnTo>
                <a:lnTo>
                  <a:pt x="1800225" y="0"/>
                </a:lnTo>
                <a:lnTo>
                  <a:pt x="0" y="0"/>
                </a:lnTo>
                <a:lnTo>
                  <a:pt x="0" y="1643126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3504" y="1223899"/>
            <a:ext cx="1692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8939" algn="l"/>
              </a:tabLst>
            </a:pPr>
            <a:r>
              <a:rPr sz="2000" dirty="0">
                <a:latin typeface="Arial"/>
                <a:cs typeface="Arial"/>
              </a:rPr>
              <a:t>Nome: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8190" y="2073401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7059" y="1707545"/>
            <a:ext cx="107632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" dirty="0">
                <a:latin typeface="Arial"/>
                <a:cs typeface="Arial"/>
              </a:rPr>
              <a:t>notas</a:t>
            </a:r>
            <a:endParaRPr sz="17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1090"/>
              </a:spcBef>
              <a:tabLst>
                <a:tab pos="534670" algn="l"/>
                <a:tab pos="984250" algn="l"/>
              </a:tabLst>
            </a:pPr>
            <a:r>
              <a:rPr sz="1300" spc="-5" dirty="0">
                <a:latin typeface="Arial"/>
                <a:cs typeface="Arial"/>
              </a:rPr>
              <a:t>1	2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6001" y="162877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9900" y="202565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9900" y="236220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9900" y="2819400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66001" y="1628775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325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66226" y="1628775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15376" y="2025650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225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3775" y="1697101"/>
            <a:ext cx="2016125" cy="1729105"/>
          </a:xfrm>
          <a:custGeom>
            <a:avLst/>
            <a:gdLst/>
            <a:ahLst/>
            <a:cxnLst/>
            <a:rect l="l" t="t" r="r" b="b"/>
            <a:pathLst>
              <a:path w="2016125" h="1729104">
                <a:moveTo>
                  <a:pt x="0" y="1728724"/>
                </a:moveTo>
                <a:lnTo>
                  <a:pt x="2016125" y="1728724"/>
                </a:lnTo>
                <a:lnTo>
                  <a:pt x="2016125" y="0"/>
                </a:lnTo>
                <a:lnTo>
                  <a:pt x="0" y="0"/>
                </a:lnTo>
                <a:lnTo>
                  <a:pt x="0" y="1728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8301" y="1701673"/>
            <a:ext cx="1800225" cy="1643380"/>
          </a:xfrm>
          <a:custGeom>
            <a:avLst/>
            <a:gdLst/>
            <a:ahLst/>
            <a:cxnLst/>
            <a:rect l="l" t="t" r="r" b="b"/>
            <a:pathLst>
              <a:path w="1800225" h="1643379">
                <a:moveTo>
                  <a:pt x="0" y="1643126"/>
                </a:moveTo>
                <a:lnTo>
                  <a:pt x="1800225" y="1643126"/>
                </a:lnTo>
                <a:lnTo>
                  <a:pt x="1800225" y="0"/>
                </a:lnTo>
                <a:lnTo>
                  <a:pt x="0" y="0"/>
                </a:lnTo>
                <a:lnTo>
                  <a:pt x="0" y="1643126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05803" y="1728597"/>
            <a:ext cx="16922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8939" algn="l"/>
              </a:tabLst>
            </a:pPr>
            <a:r>
              <a:rPr sz="2000" dirty="0">
                <a:latin typeface="Arial"/>
                <a:cs typeface="Arial"/>
              </a:rPr>
              <a:t>Nome: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30490" y="2578354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9359" y="2212646"/>
            <a:ext cx="107632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" dirty="0">
                <a:latin typeface="Arial"/>
                <a:cs typeface="Arial"/>
              </a:rPr>
              <a:t>notas</a:t>
            </a:r>
            <a:endParaRPr sz="17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090"/>
              </a:spcBef>
              <a:tabLst>
                <a:tab pos="534670" algn="l"/>
                <a:tab pos="983615" algn="l"/>
              </a:tabLst>
            </a:pPr>
            <a:r>
              <a:rPr sz="1300" spc="-5" dirty="0">
                <a:latin typeface="Arial"/>
                <a:cs typeface="Arial"/>
              </a:rPr>
              <a:t>1	2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18301" y="2133600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2200" y="2530475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2200" y="2867025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2200" y="3324225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18301" y="2133600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325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18526" y="2133600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67676" y="2530475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225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6075" y="2201926"/>
            <a:ext cx="2016125" cy="1729105"/>
          </a:xfrm>
          <a:custGeom>
            <a:avLst/>
            <a:gdLst/>
            <a:ahLst/>
            <a:cxnLst/>
            <a:rect l="l" t="t" r="r" b="b"/>
            <a:pathLst>
              <a:path w="2016125" h="1729104">
                <a:moveTo>
                  <a:pt x="0" y="1728724"/>
                </a:moveTo>
                <a:lnTo>
                  <a:pt x="2016125" y="1728724"/>
                </a:lnTo>
                <a:lnTo>
                  <a:pt x="2016125" y="0"/>
                </a:lnTo>
                <a:lnTo>
                  <a:pt x="0" y="0"/>
                </a:lnTo>
                <a:lnTo>
                  <a:pt x="0" y="1728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97576" y="2201926"/>
            <a:ext cx="1800225" cy="1643380"/>
          </a:xfrm>
          <a:custGeom>
            <a:avLst/>
            <a:gdLst/>
            <a:ahLst/>
            <a:cxnLst/>
            <a:rect l="l" t="t" r="r" b="b"/>
            <a:pathLst>
              <a:path w="1800225" h="1643379">
                <a:moveTo>
                  <a:pt x="0" y="1642999"/>
                </a:moveTo>
                <a:lnTo>
                  <a:pt x="1800225" y="1642999"/>
                </a:lnTo>
                <a:lnTo>
                  <a:pt x="1800225" y="0"/>
                </a:lnTo>
                <a:lnTo>
                  <a:pt x="0" y="0"/>
                </a:lnTo>
                <a:lnTo>
                  <a:pt x="0" y="1642999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47675" y="2538688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259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84952" y="2228850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ome: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09638" y="307860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88508" y="2712772"/>
            <a:ext cx="107632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" dirty="0">
                <a:latin typeface="Arial"/>
                <a:cs typeface="Arial"/>
              </a:rPr>
              <a:t>notas</a:t>
            </a:r>
            <a:endParaRPr sz="17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090"/>
              </a:spcBef>
              <a:tabLst>
                <a:tab pos="534670" algn="l"/>
                <a:tab pos="983615" algn="l"/>
              </a:tabLst>
            </a:pPr>
            <a:r>
              <a:rPr sz="1300" spc="-5" dirty="0">
                <a:latin typeface="Arial"/>
                <a:cs typeface="Arial"/>
              </a:rPr>
              <a:t>1	2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97576" y="2633726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21475" y="3030601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21475" y="3367087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12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21475" y="3824287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285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7576" y="2633726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374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97801" y="2633726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46951" y="3030601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225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05350" y="2705100"/>
            <a:ext cx="2016125" cy="1729105"/>
          </a:xfrm>
          <a:custGeom>
            <a:avLst/>
            <a:gdLst/>
            <a:ahLst/>
            <a:cxnLst/>
            <a:rect l="l" t="t" r="r" b="b"/>
            <a:pathLst>
              <a:path w="2016125" h="1729104">
                <a:moveTo>
                  <a:pt x="0" y="1728851"/>
                </a:moveTo>
                <a:lnTo>
                  <a:pt x="2016125" y="1728851"/>
                </a:lnTo>
                <a:lnTo>
                  <a:pt x="2016125" y="0"/>
                </a:lnTo>
                <a:lnTo>
                  <a:pt x="0" y="0"/>
                </a:lnTo>
                <a:lnTo>
                  <a:pt x="0" y="1728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40351" y="2705100"/>
            <a:ext cx="1800225" cy="1643380"/>
          </a:xfrm>
          <a:custGeom>
            <a:avLst/>
            <a:gdLst/>
            <a:ahLst/>
            <a:cxnLst/>
            <a:rect l="l" t="t" r="r" b="b"/>
            <a:pathLst>
              <a:path w="1800225" h="1643379">
                <a:moveTo>
                  <a:pt x="0" y="1643126"/>
                </a:moveTo>
                <a:lnTo>
                  <a:pt x="1800225" y="1643126"/>
                </a:lnTo>
                <a:lnTo>
                  <a:pt x="1800225" y="0"/>
                </a:lnTo>
                <a:lnTo>
                  <a:pt x="0" y="0"/>
                </a:lnTo>
                <a:lnTo>
                  <a:pt x="0" y="1643126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90196" y="3042116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259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927472" y="2732277"/>
            <a:ext cx="775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ome: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52413" y="3581780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1028" y="3216051"/>
            <a:ext cx="107632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" dirty="0">
                <a:latin typeface="Arial"/>
                <a:cs typeface="Arial"/>
              </a:rPr>
              <a:t>notas</a:t>
            </a:r>
            <a:endParaRPr sz="17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1090"/>
              </a:spcBef>
              <a:tabLst>
                <a:tab pos="534670" algn="l"/>
                <a:tab pos="984250" algn="l"/>
              </a:tabLst>
            </a:pPr>
            <a:r>
              <a:rPr sz="1300" spc="-5" dirty="0">
                <a:latin typeface="Arial"/>
                <a:cs typeface="Arial"/>
              </a:rPr>
              <a:t>1	2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840351" y="3136900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89675" y="353377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89675" y="387032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89675" y="4327525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375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0351" y="3136900"/>
            <a:ext cx="0" cy="73025"/>
          </a:xfrm>
          <a:custGeom>
            <a:avLst/>
            <a:gdLst/>
            <a:ahLst/>
            <a:cxnLst/>
            <a:rect l="l" t="t" r="r" b="b"/>
            <a:pathLst>
              <a:path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0576" y="3136900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73550" y="3209925"/>
            <a:ext cx="2016125" cy="1729105"/>
          </a:xfrm>
          <a:custGeom>
            <a:avLst/>
            <a:gdLst/>
            <a:ahLst/>
            <a:cxnLst/>
            <a:rect l="l" t="t" r="r" b="b"/>
            <a:pathLst>
              <a:path w="2016125" h="1729104">
                <a:moveTo>
                  <a:pt x="0" y="1728851"/>
                </a:moveTo>
                <a:lnTo>
                  <a:pt x="2016125" y="1728851"/>
                </a:lnTo>
                <a:lnTo>
                  <a:pt x="2016125" y="0"/>
                </a:lnTo>
                <a:lnTo>
                  <a:pt x="0" y="0"/>
                </a:lnTo>
                <a:lnTo>
                  <a:pt x="0" y="1728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73550" y="3206750"/>
            <a:ext cx="1800225" cy="1643380"/>
          </a:xfrm>
          <a:custGeom>
            <a:avLst/>
            <a:gdLst/>
            <a:ahLst/>
            <a:cxnLst/>
            <a:rect l="l" t="t" r="r" b="b"/>
            <a:pathLst>
              <a:path w="1800225" h="1643379">
                <a:moveTo>
                  <a:pt x="0" y="1643126"/>
                </a:moveTo>
                <a:lnTo>
                  <a:pt x="1800225" y="1643126"/>
                </a:lnTo>
                <a:lnTo>
                  <a:pt x="1800225" y="0"/>
                </a:lnTo>
                <a:lnTo>
                  <a:pt x="0" y="0"/>
                </a:lnTo>
                <a:lnTo>
                  <a:pt x="0" y="1643126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24515" y="3543892"/>
            <a:ext cx="850900" cy="0"/>
          </a:xfrm>
          <a:custGeom>
            <a:avLst/>
            <a:gdLst/>
            <a:ahLst/>
            <a:cxnLst/>
            <a:rect l="l" t="t" r="r" b="b"/>
            <a:pathLst>
              <a:path w="850900">
                <a:moveTo>
                  <a:pt x="0" y="0"/>
                </a:moveTo>
                <a:lnTo>
                  <a:pt x="850849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360545" y="3234055"/>
            <a:ext cx="777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om</a:t>
            </a:r>
            <a:r>
              <a:rPr sz="2000" spc="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85484" y="4083558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64101" y="3717977"/>
            <a:ext cx="1076325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" dirty="0">
                <a:latin typeface="Arial"/>
                <a:cs typeface="Arial"/>
              </a:rPr>
              <a:t>notas</a:t>
            </a:r>
            <a:endParaRPr sz="17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090"/>
              </a:spcBef>
              <a:tabLst>
                <a:tab pos="534670" algn="l"/>
                <a:tab pos="984250" algn="l"/>
              </a:tabLst>
            </a:pPr>
            <a:r>
              <a:rPr sz="1300" spc="-5" dirty="0">
                <a:latin typeface="Arial"/>
                <a:cs typeface="Arial"/>
              </a:rPr>
              <a:t>1	2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73550" y="3638550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97576" y="4035425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674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97576" y="4371975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674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97576" y="4829175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674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73550" y="363855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73775" y="3638550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22925" y="4035425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225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81451" y="3714750"/>
            <a:ext cx="2016125" cy="1729105"/>
          </a:xfrm>
          <a:custGeom>
            <a:avLst/>
            <a:gdLst/>
            <a:ahLst/>
            <a:cxnLst/>
            <a:rect l="l" t="t" r="r" b="b"/>
            <a:pathLst>
              <a:path w="2016125" h="1729104">
                <a:moveTo>
                  <a:pt x="0" y="1728851"/>
                </a:moveTo>
                <a:lnTo>
                  <a:pt x="2016125" y="1728851"/>
                </a:lnTo>
                <a:lnTo>
                  <a:pt x="2016125" y="0"/>
                </a:lnTo>
                <a:lnTo>
                  <a:pt x="0" y="0"/>
                </a:lnTo>
                <a:lnTo>
                  <a:pt x="0" y="1728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16325" y="3713226"/>
            <a:ext cx="1800225" cy="1643380"/>
          </a:xfrm>
          <a:custGeom>
            <a:avLst/>
            <a:gdLst/>
            <a:ahLst/>
            <a:cxnLst/>
            <a:rect l="l" t="t" r="r" b="b"/>
            <a:pathLst>
              <a:path w="1800225" h="1643379">
                <a:moveTo>
                  <a:pt x="0" y="1642999"/>
                </a:moveTo>
                <a:lnTo>
                  <a:pt x="1800225" y="1642999"/>
                </a:lnTo>
                <a:lnTo>
                  <a:pt x="1800225" y="0"/>
                </a:lnTo>
                <a:lnTo>
                  <a:pt x="0" y="0"/>
                </a:lnTo>
                <a:lnTo>
                  <a:pt x="0" y="1642999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66170" y="4050496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259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703446" y="3740658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ome: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28005" y="4590034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07003" y="4224580"/>
            <a:ext cx="1076325" cy="577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" dirty="0">
                <a:latin typeface="Arial"/>
                <a:cs typeface="Arial"/>
              </a:rPr>
              <a:t>notas</a:t>
            </a:r>
            <a:endParaRPr sz="17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1090"/>
              </a:spcBef>
              <a:tabLst>
                <a:tab pos="534670" algn="l"/>
                <a:tab pos="984250" algn="l"/>
              </a:tabLst>
            </a:pPr>
            <a:r>
              <a:rPr sz="1300" spc="-5" dirty="0">
                <a:latin typeface="Arial"/>
                <a:cs typeface="Arial"/>
              </a:rPr>
              <a:t>1	2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616325" y="4145026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94275" y="4541901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94275" y="4878387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127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94275" y="5335651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5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16325" y="414502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16550" y="4145026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78150" y="4214876"/>
            <a:ext cx="2016125" cy="1729105"/>
          </a:xfrm>
          <a:custGeom>
            <a:avLst/>
            <a:gdLst/>
            <a:ahLst/>
            <a:cxnLst/>
            <a:rect l="l" t="t" r="r" b="b"/>
            <a:pathLst>
              <a:path w="2016125" h="1729104">
                <a:moveTo>
                  <a:pt x="0" y="1728724"/>
                </a:moveTo>
                <a:lnTo>
                  <a:pt x="2016125" y="1728724"/>
                </a:lnTo>
                <a:lnTo>
                  <a:pt x="2016125" y="0"/>
                </a:lnTo>
                <a:lnTo>
                  <a:pt x="0" y="0"/>
                </a:lnTo>
                <a:lnTo>
                  <a:pt x="0" y="1728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49651" y="4218051"/>
            <a:ext cx="1800225" cy="1643380"/>
          </a:xfrm>
          <a:custGeom>
            <a:avLst/>
            <a:gdLst/>
            <a:ahLst/>
            <a:cxnLst/>
            <a:rect l="l" t="t" r="r" b="b"/>
            <a:pathLst>
              <a:path w="1800225" h="1643379">
                <a:moveTo>
                  <a:pt x="0" y="1642999"/>
                </a:moveTo>
                <a:lnTo>
                  <a:pt x="1800225" y="1642999"/>
                </a:lnTo>
                <a:lnTo>
                  <a:pt x="1800225" y="0"/>
                </a:lnTo>
                <a:lnTo>
                  <a:pt x="0" y="0"/>
                </a:lnTo>
                <a:lnTo>
                  <a:pt x="0" y="1642999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99242" y="4555194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259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136519" y="4245355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ome: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61459" y="5095113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40075" y="4729405"/>
            <a:ext cx="1076325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</a:pPr>
            <a:r>
              <a:rPr sz="1700" spc="-5" dirty="0">
                <a:latin typeface="Arial"/>
                <a:cs typeface="Arial"/>
              </a:rPr>
              <a:t>notas</a:t>
            </a:r>
            <a:endParaRPr sz="17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1090"/>
              </a:spcBef>
              <a:tabLst>
                <a:tab pos="534670" algn="l"/>
                <a:tab pos="984250" algn="l"/>
              </a:tabLst>
            </a:pPr>
            <a:r>
              <a:rPr sz="1300" spc="-5" dirty="0">
                <a:latin typeface="Arial"/>
                <a:cs typeface="Arial"/>
              </a:rPr>
              <a:t>1	2	3</a:t>
            </a:r>
            <a:endParaRPr sz="13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049651" y="4649851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73550" y="5046726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73550" y="5383276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73550" y="5840412"/>
            <a:ext cx="567055" cy="0"/>
          </a:xfrm>
          <a:custGeom>
            <a:avLst/>
            <a:gdLst/>
            <a:ahLst/>
            <a:cxnLst/>
            <a:rect l="l" t="t" r="r" b="b"/>
            <a:pathLst>
              <a:path w="567054">
                <a:moveTo>
                  <a:pt x="0" y="0"/>
                </a:moveTo>
                <a:lnTo>
                  <a:pt x="566801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49651" y="4649851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135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49876" y="4649851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036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9026" y="5046726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161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57425" y="4717986"/>
            <a:ext cx="2016125" cy="1729105"/>
          </a:xfrm>
          <a:custGeom>
            <a:avLst/>
            <a:gdLst/>
            <a:ahLst/>
            <a:cxnLst/>
            <a:rect l="l" t="t" r="r" b="b"/>
            <a:pathLst>
              <a:path w="2016125" h="1729104">
                <a:moveTo>
                  <a:pt x="0" y="1728851"/>
                </a:moveTo>
                <a:lnTo>
                  <a:pt x="2016125" y="1728851"/>
                </a:lnTo>
                <a:lnTo>
                  <a:pt x="2016125" y="0"/>
                </a:lnTo>
                <a:lnTo>
                  <a:pt x="0" y="0"/>
                </a:lnTo>
                <a:lnTo>
                  <a:pt x="0" y="1728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72541" y="1077848"/>
            <a:ext cx="363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852B34"/>
              </a:buClr>
              <a:buSzPct val="69642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Es</a:t>
            </a:r>
            <a:r>
              <a:rPr sz="2800" spc="5" dirty="0">
                <a:latin typeface="Arial"/>
                <a:cs typeface="Arial"/>
              </a:rPr>
              <a:t>q</a:t>
            </a:r>
            <a:r>
              <a:rPr sz="2800" spc="-10" dirty="0">
                <a:latin typeface="Arial"/>
                <a:cs typeface="Arial"/>
              </a:rPr>
              <a:t>u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392426" y="4717986"/>
            <a:ext cx="1800225" cy="1643380"/>
          </a:xfrm>
          <a:custGeom>
            <a:avLst/>
            <a:gdLst/>
            <a:ahLst/>
            <a:cxnLst/>
            <a:rect l="l" t="t" r="r" b="b"/>
            <a:pathLst>
              <a:path w="1800225" h="1643379">
                <a:moveTo>
                  <a:pt x="0" y="1643126"/>
                </a:moveTo>
                <a:lnTo>
                  <a:pt x="1800225" y="1643126"/>
                </a:lnTo>
                <a:lnTo>
                  <a:pt x="1800225" y="0"/>
                </a:lnTo>
                <a:lnTo>
                  <a:pt x="0" y="0"/>
                </a:lnTo>
                <a:lnTo>
                  <a:pt x="0" y="1643126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42017" y="5055320"/>
            <a:ext cx="849630" cy="0"/>
          </a:xfrm>
          <a:custGeom>
            <a:avLst/>
            <a:gdLst/>
            <a:ahLst/>
            <a:cxnLst/>
            <a:rect l="l" t="t" r="r" b="b"/>
            <a:pathLst>
              <a:path w="849629">
                <a:moveTo>
                  <a:pt x="0" y="0"/>
                </a:moveTo>
                <a:lnTo>
                  <a:pt x="849259" y="0"/>
                </a:lnTo>
              </a:path>
            </a:pathLst>
          </a:custGeom>
          <a:ln w="160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479294" y="4745482"/>
            <a:ext cx="775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ome: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903979" y="5595315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454400" y="5595315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005073" y="5595315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554351" y="5595315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470150" y="5196332"/>
            <a:ext cx="5549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notas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392426" y="5149850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92426" y="554672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392426" y="588327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92426" y="6340475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700" y="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92426" y="5149850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92651" y="5149850"/>
            <a:ext cx="0" cy="1181100"/>
          </a:xfrm>
          <a:custGeom>
            <a:avLst/>
            <a:gdLst/>
            <a:ahLst/>
            <a:cxnLst/>
            <a:rect l="l" t="t" r="r" b="b"/>
            <a:pathLst>
              <a:path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28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43276" y="5546725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225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92475" y="5546725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225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41801" y="5546725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225"/>
                </a:lnTo>
              </a:path>
            </a:pathLst>
          </a:custGeom>
          <a:ln w="126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585717" y="638108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463922" y="590163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092700" y="5398109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686425" y="489483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334125" y="4389831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891655" y="3957904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539355" y="345312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242807" y="287680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230239" y="4648200"/>
            <a:ext cx="1770634" cy="145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35753" y="3560698"/>
            <a:ext cx="3530600" cy="2902585"/>
          </a:xfrm>
          <a:custGeom>
            <a:avLst/>
            <a:gdLst/>
            <a:ahLst/>
            <a:cxnLst/>
            <a:rect l="l" t="t" r="r" b="b"/>
            <a:pathLst>
              <a:path w="3530600" h="2902585">
                <a:moveTo>
                  <a:pt x="3468506" y="44835"/>
                </a:moveTo>
                <a:lnTo>
                  <a:pt x="0" y="2895219"/>
                </a:lnTo>
                <a:lnTo>
                  <a:pt x="5969" y="2902458"/>
                </a:lnTo>
                <a:lnTo>
                  <a:pt x="3474468" y="52080"/>
                </a:lnTo>
                <a:lnTo>
                  <a:pt x="3468506" y="44835"/>
                </a:lnTo>
                <a:close/>
              </a:path>
              <a:path w="3530600" h="2902585">
                <a:moveTo>
                  <a:pt x="3514000" y="36702"/>
                </a:moveTo>
                <a:lnTo>
                  <a:pt x="3478403" y="36702"/>
                </a:lnTo>
                <a:lnTo>
                  <a:pt x="3484372" y="43941"/>
                </a:lnTo>
                <a:lnTo>
                  <a:pt x="3474468" y="52080"/>
                </a:lnTo>
                <a:lnTo>
                  <a:pt x="3495675" y="77850"/>
                </a:lnTo>
                <a:lnTo>
                  <a:pt x="3514000" y="36702"/>
                </a:lnTo>
                <a:close/>
              </a:path>
              <a:path w="3530600" h="2902585">
                <a:moveTo>
                  <a:pt x="3478403" y="36702"/>
                </a:moveTo>
                <a:lnTo>
                  <a:pt x="3468506" y="44835"/>
                </a:lnTo>
                <a:lnTo>
                  <a:pt x="3474468" y="52080"/>
                </a:lnTo>
                <a:lnTo>
                  <a:pt x="3484372" y="43941"/>
                </a:lnTo>
                <a:lnTo>
                  <a:pt x="3478403" y="36702"/>
                </a:lnTo>
                <a:close/>
              </a:path>
              <a:path w="3530600" h="2902585">
                <a:moveTo>
                  <a:pt x="3530346" y="0"/>
                </a:moveTo>
                <a:lnTo>
                  <a:pt x="3447288" y="19050"/>
                </a:lnTo>
                <a:lnTo>
                  <a:pt x="3468506" y="44835"/>
                </a:lnTo>
                <a:lnTo>
                  <a:pt x="3478403" y="36702"/>
                </a:lnTo>
                <a:lnTo>
                  <a:pt x="3514000" y="36702"/>
                </a:lnTo>
                <a:lnTo>
                  <a:pt x="3530346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690751" y="1862137"/>
            <a:ext cx="2520950" cy="70358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Cadastro de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notas</a:t>
            </a:r>
            <a:endParaRPr sz="2000">
              <a:latin typeface="Arial"/>
              <a:cs typeface="Arial"/>
            </a:endParaRPr>
          </a:p>
          <a:p>
            <a:pPr marL="432434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escolares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906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Vetores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objetos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1011174"/>
            <a:ext cx="6986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Calibri"/>
                <a:cs typeface="Calibri"/>
              </a:rPr>
              <a:t>Visão esquemática do </a:t>
            </a:r>
            <a:r>
              <a:rPr sz="3200" spc="-20" dirty="0">
                <a:latin typeface="Calibri"/>
                <a:cs typeface="Calibri"/>
              </a:rPr>
              <a:t>vetor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3216338"/>
            <a:ext cx="2303780" cy="70358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32434" marR="121920" indent="-33401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Cadastro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notas  </a:t>
            </a:r>
            <a:r>
              <a:rPr sz="2000" dirty="0">
                <a:latin typeface="Arial"/>
                <a:cs typeface="Arial"/>
              </a:rPr>
              <a:t>escolares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91154" y="3387871"/>
          <a:ext cx="2493643" cy="2008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205"/>
                <a:gridCol w="622300"/>
                <a:gridCol w="620394"/>
                <a:gridCol w="626744"/>
              </a:tblGrid>
              <a:tr h="531749">
                <a:tc gridSpan="4"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767205" algn="l"/>
                        </a:tabLst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Nome:</a:t>
                      </a:r>
                      <a:r>
                        <a:rPr sz="20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88950">
                <a:tc gridSpan="4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notas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1592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1145" y="1784432"/>
          <a:ext cx="587375" cy="4965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375"/>
              </a:tblGrid>
              <a:tr h="615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0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3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0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5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30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8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589022" y="1971548"/>
            <a:ext cx="167640" cy="863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9022" y="3170377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9022" y="370255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9022" y="4370959"/>
            <a:ext cx="167640" cy="206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000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2275" y="1874901"/>
            <a:ext cx="514350" cy="436880"/>
          </a:xfrm>
          <a:custGeom>
            <a:avLst/>
            <a:gdLst/>
            <a:ahLst/>
            <a:cxnLst/>
            <a:rect l="l" t="t" r="r" b="b"/>
            <a:pathLst>
              <a:path w="514350" h="436880">
                <a:moveTo>
                  <a:pt x="0" y="218186"/>
                </a:moveTo>
                <a:lnTo>
                  <a:pt x="5226" y="174207"/>
                </a:lnTo>
                <a:lnTo>
                  <a:pt x="20216" y="133248"/>
                </a:lnTo>
                <a:lnTo>
                  <a:pt x="43934" y="96186"/>
                </a:lnTo>
                <a:lnTo>
                  <a:pt x="75342" y="63896"/>
                </a:lnTo>
                <a:lnTo>
                  <a:pt x="113407" y="37256"/>
                </a:lnTo>
                <a:lnTo>
                  <a:pt x="157091" y="17143"/>
                </a:lnTo>
                <a:lnTo>
                  <a:pt x="205359" y="4431"/>
                </a:lnTo>
                <a:lnTo>
                  <a:pt x="257175" y="0"/>
                </a:lnTo>
                <a:lnTo>
                  <a:pt x="308990" y="4431"/>
                </a:lnTo>
                <a:lnTo>
                  <a:pt x="357258" y="17143"/>
                </a:lnTo>
                <a:lnTo>
                  <a:pt x="400942" y="37256"/>
                </a:lnTo>
                <a:lnTo>
                  <a:pt x="439007" y="63896"/>
                </a:lnTo>
                <a:lnTo>
                  <a:pt x="470415" y="96186"/>
                </a:lnTo>
                <a:lnTo>
                  <a:pt x="494133" y="133248"/>
                </a:lnTo>
                <a:lnTo>
                  <a:pt x="509123" y="174207"/>
                </a:lnTo>
                <a:lnTo>
                  <a:pt x="514350" y="218186"/>
                </a:lnTo>
                <a:lnTo>
                  <a:pt x="509123" y="262169"/>
                </a:lnTo>
                <a:lnTo>
                  <a:pt x="494133" y="303143"/>
                </a:lnTo>
                <a:lnTo>
                  <a:pt x="470415" y="340225"/>
                </a:lnTo>
                <a:lnTo>
                  <a:pt x="439007" y="372538"/>
                </a:lnTo>
                <a:lnTo>
                  <a:pt x="400942" y="399201"/>
                </a:lnTo>
                <a:lnTo>
                  <a:pt x="357258" y="419336"/>
                </a:lnTo>
                <a:lnTo>
                  <a:pt x="308990" y="432061"/>
                </a:lnTo>
                <a:lnTo>
                  <a:pt x="257175" y="436499"/>
                </a:lnTo>
                <a:lnTo>
                  <a:pt x="205358" y="432061"/>
                </a:lnTo>
                <a:lnTo>
                  <a:pt x="157091" y="419336"/>
                </a:lnTo>
                <a:lnTo>
                  <a:pt x="113407" y="399201"/>
                </a:lnTo>
                <a:lnTo>
                  <a:pt x="75342" y="372538"/>
                </a:lnTo>
                <a:lnTo>
                  <a:pt x="43934" y="340225"/>
                </a:lnTo>
                <a:lnTo>
                  <a:pt x="20216" y="303143"/>
                </a:lnTo>
                <a:lnTo>
                  <a:pt x="5226" y="262169"/>
                </a:lnTo>
                <a:lnTo>
                  <a:pt x="0" y="218186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8679" y="1893570"/>
            <a:ext cx="2707640" cy="1421130"/>
          </a:xfrm>
          <a:custGeom>
            <a:avLst/>
            <a:gdLst/>
            <a:ahLst/>
            <a:cxnLst/>
            <a:rect l="l" t="t" r="r" b="b"/>
            <a:pathLst>
              <a:path w="2707640" h="1421129">
                <a:moveTo>
                  <a:pt x="2655836" y="1349115"/>
                </a:moveTo>
                <a:lnTo>
                  <a:pt x="2629916" y="1360804"/>
                </a:lnTo>
                <a:lnTo>
                  <a:pt x="2703830" y="1421002"/>
                </a:lnTo>
                <a:lnTo>
                  <a:pt x="2706187" y="1362075"/>
                </a:lnTo>
                <a:lnTo>
                  <a:pt x="2661666" y="1362075"/>
                </a:lnTo>
                <a:lnTo>
                  <a:pt x="2655836" y="1349115"/>
                </a:lnTo>
                <a:close/>
              </a:path>
              <a:path w="2707640" h="1421129">
                <a:moveTo>
                  <a:pt x="2681740" y="1337433"/>
                </a:moveTo>
                <a:lnTo>
                  <a:pt x="2655836" y="1349115"/>
                </a:lnTo>
                <a:lnTo>
                  <a:pt x="2661666" y="1362075"/>
                </a:lnTo>
                <a:lnTo>
                  <a:pt x="2687574" y="1350390"/>
                </a:lnTo>
                <a:lnTo>
                  <a:pt x="2681740" y="1337433"/>
                </a:lnTo>
                <a:close/>
              </a:path>
              <a:path w="2707640" h="1421129">
                <a:moveTo>
                  <a:pt x="2707640" y="1325752"/>
                </a:moveTo>
                <a:lnTo>
                  <a:pt x="2681740" y="1337433"/>
                </a:lnTo>
                <a:lnTo>
                  <a:pt x="2687574" y="1350390"/>
                </a:lnTo>
                <a:lnTo>
                  <a:pt x="2661666" y="1362075"/>
                </a:lnTo>
                <a:lnTo>
                  <a:pt x="2706187" y="1362075"/>
                </a:lnTo>
                <a:lnTo>
                  <a:pt x="2707640" y="1325752"/>
                </a:lnTo>
                <a:close/>
              </a:path>
              <a:path w="2707640" h="1421129">
                <a:moveTo>
                  <a:pt x="2675168" y="1322831"/>
                </a:moveTo>
                <a:lnTo>
                  <a:pt x="2644013" y="1322831"/>
                </a:lnTo>
                <a:lnTo>
                  <a:pt x="2655836" y="1349115"/>
                </a:lnTo>
                <a:lnTo>
                  <a:pt x="2681740" y="1337433"/>
                </a:lnTo>
                <a:lnTo>
                  <a:pt x="2675168" y="1322831"/>
                </a:lnTo>
                <a:close/>
              </a:path>
              <a:path w="2707640" h="1421129">
                <a:moveTo>
                  <a:pt x="2625070" y="1222882"/>
                </a:moveTo>
                <a:lnTo>
                  <a:pt x="2593213" y="1222882"/>
                </a:lnTo>
                <a:lnTo>
                  <a:pt x="2644267" y="1323466"/>
                </a:lnTo>
                <a:lnTo>
                  <a:pt x="2644013" y="1322831"/>
                </a:lnTo>
                <a:lnTo>
                  <a:pt x="2675168" y="1322831"/>
                </a:lnTo>
                <a:lnTo>
                  <a:pt x="2669794" y="1310893"/>
                </a:lnTo>
                <a:lnTo>
                  <a:pt x="2625070" y="1222882"/>
                </a:lnTo>
                <a:close/>
              </a:path>
              <a:path w="2707640" h="1421129">
                <a:moveTo>
                  <a:pt x="2571113" y="1126235"/>
                </a:moveTo>
                <a:lnTo>
                  <a:pt x="2538476" y="1126235"/>
                </a:lnTo>
                <a:lnTo>
                  <a:pt x="2593467" y="1223390"/>
                </a:lnTo>
                <a:lnTo>
                  <a:pt x="2593213" y="1222882"/>
                </a:lnTo>
                <a:lnTo>
                  <a:pt x="2625070" y="1222882"/>
                </a:lnTo>
                <a:lnTo>
                  <a:pt x="2618359" y="1209675"/>
                </a:lnTo>
                <a:lnTo>
                  <a:pt x="2571113" y="1126235"/>
                </a:lnTo>
                <a:close/>
              </a:path>
              <a:path w="2707640" h="1421129">
                <a:moveTo>
                  <a:pt x="2513575" y="1033144"/>
                </a:moveTo>
                <a:lnTo>
                  <a:pt x="2480056" y="1033144"/>
                </a:lnTo>
                <a:lnTo>
                  <a:pt x="2538730" y="1126743"/>
                </a:lnTo>
                <a:lnTo>
                  <a:pt x="2538476" y="1126235"/>
                </a:lnTo>
                <a:lnTo>
                  <a:pt x="2571113" y="1126235"/>
                </a:lnTo>
                <a:lnTo>
                  <a:pt x="2562987" y="1111884"/>
                </a:lnTo>
                <a:lnTo>
                  <a:pt x="2513575" y="1033144"/>
                </a:lnTo>
                <a:close/>
              </a:path>
              <a:path w="2707640" h="1421129">
                <a:moveTo>
                  <a:pt x="2452633" y="943482"/>
                </a:moveTo>
                <a:lnTo>
                  <a:pt x="2418080" y="943482"/>
                </a:lnTo>
                <a:lnTo>
                  <a:pt x="2480310" y="1033652"/>
                </a:lnTo>
                <a:lnTo>
                  <a:pt x="2480056" y="1033144"/>
                </a:lnTo>
                <a:lnTo>
                  <a:pt x="2513575" y="1033144"/>
                </a:lnTo>
                <a:lnTo>
                  <a:pt x="2503932" y="1017777"/>
                </a:lnTo>
                <a:lnTo>
                  <a:pt x="2452633" y="943482"/>
                </a:lnTo>
                <a:close/>
              </a:path>
              <a:path w="2707640" h="1421129">
                <a:moveTo>
                  <a:pt x="2388402" y="857757"/>
                </a:moveTo>
                <a:lnTo>
                  <a:pt x="2352675" y="857757"/>
                </a:lnTo>
                <a:lnTo>
                  <a:pt x="2418461" y="944117"/>
                </a:lnTo>
                <a:lnTo>
                  <a:pt x="2418080" y="943482"/>
                </a:lnTo>
                <a:lnTo>
                  <a:pt x="2452633" y="943482"/>
                </a:lnTo>
                <a:lnTo>
                  <a:pt x="2441321" y="927100"/>
                </a:lnTo>
                <a:lnTo>
                  <a:pt x="2388402" y="857757"/>
                </a:lnTo>
                <a:close/>
              </a:path>
              <a:path w="2707640" h="1421129">
                <a:moveTo>
                  <a:pt x="2321042" y="775588"/>
                </a:moveTo>
                <a:lnTo>
                  <a:pt x="2283968" y="775588"/>
                </a:lnTo>
                <a:lnTo>
                  <a:pt x="2353056" y="858265"/>
                </a:lnTo>
                <a:lnTo>
                  <a:pt x="2352675" y="857757"/>
                </a:lnTo>
                <a:lnTo>
                  <a:pt x="2388402" y="857757"/>
                </a:lnTo>
                <a:lnTo>
                  <a:pt x="2375027" y="840231"/>
                </a:lnTo>
                <a:lnTo>
                  <a:pt x="2321042" y="775588"/>
                </a:lnTo>
                <a:close/>
              </a:path>
              <a:path w="2707640" h="1421129">
                <a:moveTo>
                  <a:pt x="2250850" y="697356"/>
                </a:moveTo>
                <a:lnTo>
                  <a:pt x="2212340" y="697356"/>
                </a:lnTo>
                <a:lnTo>
                  <a:pt x="2284349" y="776096"/>
                </a:lnTo>
                <a:lnTo>
                  <a:pt x="2283968" y="775588"/>
                </a:lnTo>
                <a:lnTo>
                  <a:pt x="2321042" y="775588"/>
                </a:lnTo>
                <a:lnTo>
                  <a:pt x="2305558" y="757046"/>
                </a:lnTo>
                <a:lnTo>
                  <a:pt x="2250850" y="697356"/>
                </a:lnTo>
                <a:close/>
              </a:path>
              <a:path w="2707640" h="1421129">
                <a:moveTo>
                  <a:pt x="2025081" y="486282"/>
                </a:moveTo>
                <a:lnTo>
                  <a:pt x="1980565" y="486282"/>
                </a:lnTo>
                <a:lnTo>
                  <a:pt x="2060956" y="552957"/>
                </a:lnTo>
                <a:lnTo>
                  <a:pt x="2138172" y="623442"/>
                </a:lnTo>
                <a:lnTo>
                  <a:pt x="2212721" y="697864"/>
                </a:lnTo>
                <a:lnTo>
                  <a:pt x="2212340" y="697356"/>
                </a:lnTo>
                <a:lnTo>
                  <a:pt x="2250850" y="697356"/>
                </a:lnTo>
                <a:lnTo>
                  <a:pt x="2233041" y="677926"/>
                </a:lnTo>
                <a:lnTo>
                  <a:pt x="2157603" y="602614"/>
                </a:lnTo>
                <a:lnTo>
                  <a:pt x="2079371" y="531367"/>
                </a:lnTo>
                <a:lnTo>
                  <a:pt x="2025081" y="486282"/>
                </a:lnTo>
                <a:close/>
              </a:path>
              <a:path w="2707640" h="1421129">
                <a:moveTo>
                  <a:pt x="2137664" y="623062"/>
                </a:moveTo>
                <a:lnTo>
                  <a:pt x="2138046" y="623442"/>
                </a:lnTo>
                <a:lnTo>
                  <a:pt x="2137664" y="623062"/>
                </a:lnTo>
                <a:close/>
              </a:path>
              <a:path w="2707640" h="1421129">
                <a:moveTo>
                  <a:pt x="2060448" y="552576"/>
                </a:moveTo>
                <a:lnTo>
                  <a:pt x="2060865" y="552957"/>
                </a:lnTo>
                <a:lnTo>
                  <a:pt x="2060448" y="552576"/>
                </a:lnTo>
                <a:close/>
              </a:path>
              <a:path w="2707640" h="1421129">
                <a:moveTo>
                  <a:pt x="1945455" y="424179"/>
                </a:moveTo>
                <a:lnTo>
                  <a:pt x="1898269" y="424179"/>
                </a:lnTo>
                <a:lnTo>
                  <a:pt x="1898777" y="424560"/>
                </a:lnTo>
                <a:lnTo>
                  <a:pt x="1981073" y="486790"/>
                </a:lnTo>
                <a:lnTo>
                  <a:pt x="1980565" y="486282"/>
                </a:lnTo>
                <a:lnTo>
                  <a:pt x="2025081" y="486282"/>
                </a:lnTo>
                <a:lnTo>
                  <a:pt x="1998472" y="464184"/>
                </a:lnTo>
                <a:lnTo>
                  <a:pt x="1945455" y="424179"/>
                </a:lnTo>
                <a:close/>
              </a:path>
              <a:path w="2707640" h="1421129">
                <a:moveTo>
                  <a:pt x="1898732" y="424530"/>
                </a:moveTo>
                <a:close/>
              </a:path>
              <a:path w="2707640" h="1421129">
                <a:moveTo>
                  <a:pt x="1727200" y="312546"/>
                </a:moveTo>
                <a:lnTo>
                  <a:pt x="1814322" y="366521"/>
                </a:lnTo>
                <a:lnTo>
                  <a:pt x="1898732" y="424530"/>
                </a:lnTo>
                <a:lnTo>
                  <a:pt x="1898269" y="424179"/>
                </a:lnTo>
                <a:lnTo>
                  <a:pt x="1945455" y="424179"/>
                </a:lnTo>
                <a:lnTo>
                  <a:pt x="1915160" y="401319"/>
                </a:lnTo>
                <a:lnTo>
                  <a:pt x="1829562" y="342518"/>
                </a:lnTo>
                <a:lnTo>
                  <a:pt x="1781652" y="312800"/>
                </a:lnTo>
                <a:lnTo>
                  <a:pt x="1727835" y="312800"/>
                </a:lnTo>
                <a:lnTo>
                  <a:pt x="1727200" y="312546"/>
                </a:lnTo>
                <a:close/>
              </a:path>
              <a:path w="2707640" h="1421129">
                <a:moveTo>
                  <a:pt x="1813687" y="366140"/>
                </a:moveTo>
                <a:lnTo>
                  <a:pt x="1814241" y="366521"/>
                </a:lnTo>
                <a:lnTo>
                  <a:pt x="1813687" y="366140"/>
                </a:lnTo>
                <a:close/>
              </a:path>
              <a:path w="2707640" h="1421129">
                <a:moveTo>
                  <a:pt x="1638808" y="263270"/>
                </a:moveTo>
                <a:lnTo>
                  <a:pt x="1727835" y="312800"/>
                </a:lnTo>
                <a:lnTo>
                  <a:pt x="1781652" y="312800"/>
                </a:lnTo>
                <a:lnTo>
                  <a:pt x="1741932" y="288163"/>
                </a:lnTo>
                <a:lnTo>
                  <a:pt x="1697734" y="263525"/>
                </a:lnTo>
                <a:lnTo>
                  <a:pt x="1639443" y="263525"/>
                </a:lnTo>
                <a:lnTo>
                  <a:pt x="1638808" y="263270"/>
                </a:lnTo>
                <a:close/>
              </a:path>
              <a:path w="2707640" h="1421129">
                <a:moveTo>
                  <a:pt x="1612296" y="218312"/>
                </a:moveTo>
                <a:lnTo>
                  <a:pt x="1548638" y="218312"/>
                </a:lnTo>
                <a:lnTo>
                  <a:pt x="1639443" y="263525"/>
                </a:lnTo>
                <a:lnTo>
                  <a:pt x="1697734" y="263525"/>
                </a:lnTo>
                <a:lnTo>
                  <a:pt x="1652397" y="238251"/>
                </a:lnTo>
                <a:lnTo>
                  <a:pt x="1612296" y="218312"/>
                </a:lnTo>
                <a:close/>
              </a:path>
              <a:path w="2707640" h="1421129">
                <a:moveTo>
                  <a:pt x="1527558" y="178053"/>
                </a:moveTo>
                <a:lnTo>
                  <a:pt x="1457071" y="178053"/>
                </a:lnTo>
                <a:lnTo>
                  <a:pt x="1457706" y="178307"/>
                </a:lnTo>
                <a:lnTo>
                  <a:pt x="1549273" y="218693"/>
                </a:lnTo>
                <a:lnTo>
                  <a:pt x="1548638" y="218312"/>
                </a:lnTo>
                <a:lnTo>
                  <a:pt x="1612296" y="218312"/>
                </a:lnTo>
                <a:lnTo>
                  <a:pt x="1560957" y="192785"/>
                </a:lnTo>
                <a:lnTo>
                  <a:pt x="1527558" y="178053"/>
                </a:lnTo>
                <a:close/>
              </a:path>
              <a:path w="2707640" h="1421129">
                <a:moveTo>
                  <a:pt x="1457264" y="178139"/>
                </a:moveTo>
                <a:lnTo>
                  <a:pt x="1457647" y="178307"/>
                </a:lnTo>
                <a:lnTo>
                  <a:pt x="1457264" y="178139"/>
                </a:lnTo>
                <a:close/>
              </a:path>
              <a:path w="2707640" h="1421129">
                <a:moveTo>
                  <a:pt x="1363980" y="142493"/>
                </a:moveTo>
                <a:lnTo>
                  <a:pt x="1457264" y="178139"/>
                </a:lnTo>
                <a:lnTo>
                  <a:pt x="1457071" y="178053"/>
                </a:lnTo>
                <a:lnTo>
                  <a:pt x="1527558" y="178053"/>
                </a:lnTo>
                <a:lnTo>
                  <a:pt x="1468247" y="151891"/>
                </a:lnTo>
                <a:lnTo>
                  <a:pt x="1444077" y="142620"/>
                </a:lnTo>
                <a:lnTo>
                  <a:pt x="1364615" y="142620"/>
                </a:lnTo>
                <a:lnTo>
                  <a:pt x="1363980" y="142493"/>
                </a:lnTo>
                <a:close/>
              </a:path>
              <a:path w="2707640" h="1421129">
                <a:moveTo>
                  <a:pt x="688467" y="0"/>
                </a:moveTo>
                <a:lnTo>
                  <a:pt x="589026" y="3937"/>
                </a:lnTo>
                <a:lnTo>
                  <a:pt x="489712" y="13462"/>
                </a:lnTo>
                <a:lnTo>
                  <a:pt x="390652" y="28320"/>
                </a:lnTo>
                <a:lnTo>
                  <a:pt x="292100" y="48767"/>
                </a:lnTo>
                <a:lnTo>
                  <a:pt x="194183" y="74929"/>
                </a:lnTo>
                <a:lnTo>
                  <a:pt x="97155" y="106806"/>
                </a:lnTo>
                <a:lnTo>
                  <a:pt x="762" y="144525"/>
                </a:lnTo>
                <a:lnTo>
                  <a:pt x="0" y="144906"/>
                </a:lnTo>
                <a:lnTo>
                  <a:pt x="12827" y="170306"/>
                </a:lnTo>
                <a:lnTo>
                  <a:pt x="11811" y="170814"/>
                </a:lnTo>
                <a:lnTo>
                  <a:pt x="106539" y="133730"/>
                </a:lnTo>
                <a:lnTo>
                  <a:pt x="202692" y="102107"/>
                </a:lnTo>
                <a:lnTo>
                  <a:pt x="202882" y="102107"/>
                </a:lnTo>
                <a:lnTo>
                  <a:pt x="298608" y="76580"/>
                </a:lnTo>
                <a:lnTo>
                  <a:pt x="298323" y="76580"/>
                </a:lnTo>
                <a:lnTo>
                  <a:pt x="395501" y="56387"/>
                </a:lnTo>
                <a:lnTo>
                  <a:pt x="395350" y="56387"/>
                </a:lnTo>
                <a:lnTo>
                  <a:pt x="493522" y="41528"/>
                </a:lnTo>
                <a:lnTo>
                  <a:pt x="494110" y="41528"/>
                </a:lnTo>
                <a:lnTo>
                  <a:pt x="591312" y="32384"/>
                </a:lnTo>
                <a:lnTo>
                  <a:pt x="590550" y="32384"/>
                </a:lnTo>
                <a:lnTo>
                  <a:pt x="689057" y="28454"/>
                </a:lnTo>
                <a:lnTo>
                  <a:pt x="688467" y="28447"/>
                </a:lnTo>
                <a:lnTo>
                  <a:pt x="1039518" y="28447"/>
                </a:lnTo>
                <a:lnTo>
                  <a:pt x="985901" y="19303"/>
                </a:lnTo>
                <a:lnTo>
                  <a:pt x="887095" y="7619"/>
                </a:lnTo>
                <a:lnTo>
                  <a:pt x="787908" y="1269"/>
                </a:lnTo>
                <a:lnTo>
                  <a:pt x="688467" y="0"/>
                </a:lnTo>
                <a:close/>
              </a:path>
              <a:path w="2707640" h="1421129">
                <a:moveTo>
                  <a:pt x="1360722" y="111378"/>
                </a:moveTo>
                <a:lnTo>
                  <a:pt x="1269746" y="111378"/>
                </a:lnTo>
                <a:lnTo>
                  <a:pt x="1364615" y="142620"/>
                </a:lnTo>
                <a:lnTo>
                  <a:pt x="1444077" y="142620"/>
                </a:lnTo>
                <a:lnTo>
                  <a:pt x="1373886" y="115696"/>
                </a:lnTo>
                <a:lnTo>
                  <a:pt x="1360722" y="111378"/>
                </a:lnTo>
                <a:close/>
              </a:path>
              <a:path w="2707640" h="1421129">
                <a:moveTo>
                  <a:pt x="107129" y="133499"/>
                </a:moveTo>
                <a:lnTo>
                  <a:pt x="106425" y="133730"/>
                </a:lnTo>
                <a:lnTo>
                  <a:pt x="107129" y="133499"/>
                </a:lnTo>
                <a:close/>
              </a:path>
              <a:path w="2707640" h="1421129">
                <a:moveTo>
                  <a:pt x="1280965" y="85216"/>
                </a:moveTo>
                <a:lnTo>
                  <a:pt x="1174496" y="85216"/>
                </a:lnTo>
                <a:lnTo>
                  <a:pt x="1270381" y="111632"/>
                </a:lnTo>
                <a:lnTo>
                  <a:pt x="1269746" y="111378"/>
                </a:lnTo>
                <a:lnTo>
                  <a:pt x="1360722" y="111378"/>
                </a:lnTo>
                <a:lnTo>
                  <a:pt x="1280965" y="85216"/>
                </a:lnTo>
                <a:close/>
              </a:path>
              <a:path w="2707640" h="1421129">
                <a:moveTo>
                  <a:pt x="202882" y="102107"/>
                </a:moveTo>
                <a:lnTo>
                  <a:pt x="202692" y="102107"/>
                </a:lnTo>
                <a:lnTo>
                  <a:pt x="201930" y="102362"/>
                </a:lnTo>
                <a:lnTo>
                  <a:pt x="202882" y="102107"/>
                </a:lnTo>
                <a:close/>
              </a:path>
              <a:path w="2707640" h="1421129">
                <a:moveTo>
                  <a:pt x="1203902" y="63880"/>
                </a:moveTo>
                <a:lnTo>
                  <a:pt x="1078357" y="63880"/>
                </a:lnTo>
                <a:lnTo>
                  <a:pt x="1078992" y="64007"/>
                </a:lnTo>
                <a:lnTo>
                  <a:pt x="1175131" y="85470"/>
                </a:lnTo>
                <a:lnTo>
                  <a:pt x="1174496" y="85216"/>
                </a:lnTo>
                <a:lnTo>
                  <a:pt x="1280965" y="85216"/>
                </a:lnTo>
                <a:lnTo>
                  <a:pt x="1278255" y="84327"/>
                </a:lnTo>
                <a:lnTo>
                  <a:pt x="1203902" y="63880"/>
                </a:lnTo>
                <a:close/>
              </a:path>
              <a:path w="2707640" h="1421129">
                <a:moveTo>
                  <a:pt x="299085" y="76453"/>
                </a:moveTo>
                <a:lnTo>
                  <a:pt x="298323" y="76580"/>
                </a:lnTo>
                <a:lnTo>
                  <a:pt x="298608" y="76580"/>
                </a:lnTo>
                <a:lnTo>
                  <a:pt x="299085" y="76453"/>
                </a:lnTo>
                <a:close/>
              </a:path>
              <a:path w="2707640" h="1421129">
                <a:moveTo>
                  <a:pt x="1078719" y="63961"/>
                </a:moveTo>
                <a:lnTo>
                  <a:pt x="1078926" y="64007"/>
                </a:lnTo>
                <a:lnTo>
                  <a:pt x="1078719" y="63961"/>
                </a:lnTo>
                <a:close/>
              </a:path>
              <a:path w="2707640" h="1421129">
                <a:moveTo>
                  <a:pt x="1039518" y="28447"/>
                </a:moveTo>
                <a:lnTo>
                  <a:pt x="689057" y="28454"/>
                </a:lnTo>
                <a:lnTo>
                  <a:pt x="787146" y="29590"/>
                </a:lnTo>
                <a:lnTo>
                  <a:pt x="786511" y="29590"/>
                </a:lnTo>
                <a:lnTo>
                  <a:pt x="884936" y="35940"/>
                </a:lnTo>
                <a:lnTo>
                  <a:pt x="884174" y="35940"/>
                </a:lnTo>
                <a:lnTo>
                  <a:pt x="982218" y="47497"/>
                </a:lnTo>
                <a:lnTo>
                  <a:pt x="981456" y="47497"/>
                </a:lnTo>
                <a:lnTo>
                  <a:pt x="1078719" y="63961"/>
                </a:lnTo>
                <a:lnTo>
                  <a:pt x="1078357" y="63880"/>
                </a:lnTo>
                <a:lnTo>
                  <a:pt x="1203902" y="63880"/>
                </a:lnTo>
                <a:lnTo>
                  <a:pt x="1181735" y="57784"/>
                </a:lnTo>
                <a:lnTo>
                  <a:pt x="1084199" y="36067"/>
                </a:lnTo>
                <a:lnTo>
                  <a:pt x="1039518" y="28447"/>
                </a:lnTo>
                <a:close/>
              </a:path>
              <a:path w="2707640" h="1421129">
                <a:moveTo>
                  <a:pt x="395906" y="56303"/>
                </a:moveTo>
                <a:lnTo>
                  <a:pt x="395350" y="56387"/>
                </a:lnTo>
                <a:lnTo>
                  <a:pt x="395501" y="56387"/>
                </a:lnTo>
                <a:lnTo>
                  <a:pt x="395906" y="56303"/>
                </a:lnTo>
                <a:close/>
              </a:path>
              <a:path w="2707640" h="1421129">
                <a:moveTo>
                  <a:pt x="494110" y="41528"/>
                </a:moveTo>
                <a:lnTo>
                  <a:pt x="493522" y="41528"/>
                </a:lnTo>
                <a:lnTo>
                  <a:pt x="492760" y="41655"/>
                </a:lnTo>
                <a:lnTo>
                  <a:pt x="494110" y="41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906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Vetores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20" dirty="0"/>
              <a:t>objetos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82218" y="1348866"/>
            <a:ext cx="714946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Ao </a:t>
            </a:r>
            <a:r>
              <a:rPr sz="3200" spc="-10" dirty="0">
                <a:latin typeface="Calibri"/>
                <a:cs typeface="Calibri"/>
              </a:rPr>
              <a:t>utilizarmos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modificador </a:t>
            </a:r>
            <a:r>
              <a:rPr sz="3200" i="1" spc="-5" dirty="0">
                <a:latin typeface="Calibri"/>
                <a:cs typeface="Calibri"/>
              </a:rPr>
              <a:t>public </a:t>
            </a:r>
            <a:r>
              <a:rPr sz="3200" dirty="0">
                <a:latin typeface="Calibri"/>
                <a:cs typeface="Calibri"/>
              </a:rPr>
              <a:t>em  </a:t>
            </a:r>
            <a:r>
              <a:rPr sz="3200" spc="-5" dirty="0">
                <a:latin typeface="Calibri"/>
                <a:cs typeface="Calibri"/>
              </a:rPr>
              <a:t>nossos </a:t>
            </a:r>
            <a:r>
              <a:rPr sz="3200" spc="-10" dirty="0">
                <a:latin typeface="Calibri"/>
                <a:cs typeface="Calibri"/>
              </a:rPr>
              <a:t>atributos </a:t>
            </a:r>
            <a:r>
              <a:rPr sz="3200" dirty="0">
                <a:latin typeface="Calibri"/>
                <a:cs typeface="Calibri"/>
              </a:rPr>
              <a:t>da classe </a:t>
            </a:r>
            <a:r>
              <a:rPr sz="3200" spc="-15" dirty="0">
                <a:latin typeface="Calibri"/>
                <a:cs typeface="Calibri"/>
              </a:rPr>
              <a:t>Aluno, </a:t>
            </a:r>
            <a:r>
              <a:rPr sz="3200" spc="-5" dirty="0">
                <a:latin typeface="Calibri"/>
                <a:cs typeface="Calibri"/>
              </a:rPr>
              <a:t>esses  mesmos </a:t>
            </a:r>
            <a:r>
              <a:rPr sz="3200" spc="-10" dirty="0">
                <a:latin typeface="Calibri"/>
                <a:cs typeface="Calibri"/>
              </a:rPr>
              <a:t>atributos </a:t>
            </a:r>
            <a:r>
              <a:rPr sz="3200" spc="-5" dirty="0">
                <a:latin typeface="Calibri"/>
                <a:cs typeface="Calibri"/>
              </a:rPr>
              <a:t>podem ser </a:t>
            </a:r>
            <a:r>
              <a:rPr sz="3200" spc="-10" dirty="0">
                <a:latin typeface="Calibri"/>
                <a:cs typeface="Calibri"/>
              </a:rPr>
              <a:t>setados  </a:t>
            </a:r>
            <a:r>
              <a:rPr sz="3200" spc="-35" dirty="0">
                <a:latin typeface="Calibri"/>
                <a:cs typeface="Calibri"/>
              </a:rPr>
              <a:t>fora </a:t>
            </a:r>
            <a:r>
              <a:rPr sz="3200" spc="-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classe </a:t>
            </a:r>
            <a:r>
              <a:rPr sz="3200" spc="-5" dirty="0">
                <a:latin typeface="Calibri"/>
                <a:cs typeface="Calibri"/>
              </a:rPr>
              <a:t>Aluno.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programador  </a:t>
            </a:r>
            <a:r>
              <a:rPr sz="3200" spc="-5" dirty="0">
                <a:latin typeface="Calibri"/>
                <a:cs typeface="Calibri"/>
              </a:rPr>
              <a:t>pode </a:t>
            </a:r>
            <a:r>
              <a:rPr sz="3200" dirty="0">
                <a:latin typeface="Calibri"/>
                <a:cs typeface="Calibri"/>
              </a:rPr>
              <a:t>esquecer-se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spc="-30" dirty="0">
                <a:latin typeface="Calibri"/>
                <a:cs typeface="Calibri"/>
              </a:rPr>
              <a:t>fazer </a:t>
            </a:r>
            <a:r>
              <a:rPr sz="3200" spc="-5" dirty="0">
                <a:latin typeface="Calibri"/>
                <a:cs typeface="Calibri"/>
              </a:rPr>
              <a:t>uma  </a:t>
            </a:r>
            <a:r>
              <a:rPr sz="3200" spc="-10" dirty="0">
                <a:latin typeface="Calibri"/>
                <a:cs typeface="Calibri"/>
              </a:rPr>
              <a:t>validação </a:t>
            </a:r>
            <a:r>
              <a:rPr sz="3200" spc="-5" dirty="0">
                <a:latin typeface="Calibri"/>
                <a:cs typeface="Calibri"/>
              </a:rPr>
              <a:t>do dado que </a:t>
            </a:r>
            <a:r>
              <a:rPr sz="3200" spc="-25" dirty="0">
                <a:latin typeface="Calibri"/>
                <a:cs typeface="Calibri"/>
              </a:rPr>
              <a:t>está </a:t>
            </a:r>
            <a:r>
              <a:rPr sz="3200" spc="-5" dirty="0">
                <a:latin typeface="Calibri"/>
                <a:cs typeface="Calibri"/>
              </a:rPr>
              <a:t>sendo  inserido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isso pode </a:t>
            </a:r>
            <a:r>
              <a:rPr sz="3200" spc="-15" dirty="0">
                <a:latin typeface="Calibri"/>
                <a:cs typeface="Calibri"/>
              </a:rPr>
              <a:t>deixar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sistema </a:t>
            </a:r>
            <a:r>
              <a:rPr sz="3200" dirty="0">
                <a:latin typeface="Calibri"/>
                <a:cs typeface="Calibri"/>
              </a:rPr>
              <a:t>em  um </a:t>
            </a:r>
            <a:r>
              <a:rPr sz="3200" spc="-15" dirty="0">
                <a:latin typeface="Calibri"/>
                <a:cs typeface="Calibri"/>
              </a:rPr>
              <a:t>estado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inconsistente.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493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Encapsulamento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82218" y="1348866"/>
            <a:ext cx="717105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20" dirty="0">
                <a:latin typeface="Calibri"/>
                <a:cs typeface="Calibri"/>
              </a:rPr>
              <a:t>Por exemplo: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usuário poderia </a:t>
            </a:r>
            <a:r>
              <a:rPr sz="3200" spc="-20" dirty="0">
                <a:latin typeface="Calibri"/>
                <a:cs typeface="Calibri"/>
              </a:rPr>
              <a:t>informar  </a:t>
            </a:r>
            <a:r>
              <a:rPr sz="3200" spc="-10" dirty="0">
                <a:latin typeface="Calibri"/>
                <a:cs typeface="Calibri"/>
              </a:rPr>
              <a:t>como número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5" dirty="0">
                <a:latin typeface="Calibri"/>
                <a:cs typeface="Calibri"/>
              </a:rPr>
              <a:t>matrícula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número  </a:t>
            </a:r>
            <a:r>
              <a:rPr sz="3200" spc="-20" dirty="0">
                <a:latin typeface="Calibri"/>
                <a:cs typeface="Calibri"/>
              </a:rPr>
              <a:t>negativo,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impossível. </a:t>
            </a:r>
            <a:r>
              <a:rPr sz="3200" spc="-15" dirty="0">
                <a:latin typeface="Calibri"/>
                <a:cs typeface="Calibri"/>
              </a:rPr>
              <a:t>Então </a:t>
            </a:r>
            <a:r>
              <a:rPr sz="3200" dirty="0">
                <a:latin typeface="Calibri"/>
                <a:cs typeface="Calibri"/>
              </a:rPr>
              <a:t>o  </a:t>
            </a:r>
            <a:r>
              <a:rPr sz="3200" spc="-10" dirty="0">
                <a:latin typeface="Calibri"/>
                <a:cs typeface="Calibri"/>
              </a:rPr>
              <a:t>programador </a:t>
            </a:r>
            <a:r>
              <a:rPr sz="3200" spc="-5" dirty="0">
                <a:latin typeface="Calibri"/>
                <a:cs typeface="Calibri"/>
              </a:rPr>
              <a:t>poderia </a:t>
            </a:r>
            <a:r>
              <a:rPr sz="3200" dirty="0">
                <a:latin typeface="Calibri"/>
                <a:cs typeface="Calibri"/>
              </a:rPr>
              <a:t>criar um </a:t>
            </a:r>
            <a:r>
              <a:rPr sz="3200" spc="-15" dirty="0">
                <a:latin typeface="Calibri"/>
                <a:cs typeface="Calibri"/>
              </a:rPr>
              <a:t>método 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checar se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número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válido </a:t>
            </a:r>
            <a:r>
              <a:rPr sz="3200" spc="-5" dirty="0">
                <a:latin typeface="Calibri"/>
                <a:cs typeface="Calibri"/>
              </a:rPr>
              <a:t>ou  </a:t>
            </a:r>
            <a:r>
              <a:rPr sz="3200" spc="-20" dirty="0">
                <a:latin typeface="Calibri"/>
                <a:cs typeface="Calibri"/>
              </a:rPr>
              <a:t>não, </a:t>
            </a:r>
            <a:r>
              <a:rPr sz="3200" dirty="0">
                <a:latin typeface="Calibri"/>
                <a:cs typeface="Calibri"/>
              </a:rPr>
              <a:t>mas </a:t>
            </a:r>
            <a:r>
              <a:rPr sz="3200" spc="-5" dirty="0">
                <a:latin typeface="Calibri"/>
                <a:cs typeface="Calibri"/>
              </a:rPr>
              <a:t>qual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5" dirty="0">
                <a:latin typeface="Calibri"/>
                <a:cs typeface="Calibri"/>
              </a:rPr>
              <a:t>melhor </a:t>
            </a:r>
            <a:r>
              <a:rPr sz="3200" spc="-10" dirty="0">
                <a:latin typeface="Calibri"/>
                <a:cs typeface="Calibri"/>
              </a:rPr>
              <a:t>lugar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se  </a:t>
            </a:r>
            <a:r>
              <a:rPr sz="3200" spc="-10" dirty="0">
                <a:latin typeface="Calibri"/>
                <a:cs typeface="Calibri"/>
              </a:rPr>
              <a:t>colocar </a:t>
            </a:r>
            <a:r>
              <a:rPr sz="3200" spc="-5" dirty="0">
                <a:latin typeface="Calibri"/>
                <a:cs typeface="Calibri"/>
              </a:rPr>
              <a:t>esse </a:t>
            </a:r>
            <a:r>
              <a:rPr sz="3200" spc="-10" dirty="0">
                <a:latin typeface="Calibri"/>
                <a:cs typeface="Calibri"/>
              </a:rPr>
              <a:t>método? </a:t>
            </a:r>
            <a:r>
              <a:rPr sz="3200" dirty="0">
                <a:latin typeface="Calibri"/>
                <a:cs typeface="Calibri"/>
              </a:rPr>
              <a:t>Um segundo  </a:t>
            </a:r>
            <a:r>
              <a:rPr sz="3200" spc="-10" dirty="0">
                <a:latin typeface="Calibri"/>
                <a:cs typeface="Calibri"/>
              </a:rPr>
              <a:t>programador </a:t>
            </a:r>
            <a:r>
              <a:rPr sz="3200" spc="-5" dirty="0">
                <a:latin typeface="Calibri"/>
                <a:cs typeface="Calibri"/>
              </a:rPr>
              <a:t>se </a:t>
            </a:r>
            <a:r>
              <a:rPr sz="3200" spc="-10" dirty="0">
                <a:latin typeface="Calibri"/>
                <a:cs typeface="Calibri"/>
              </a:rPr>
              <a:t>lembraria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utilizá-lo?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493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Encapsulamento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82218" y="1348866"/>
            <a:ext cx="714629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Na </a:t>
            </a:r>
            <a:r>
              <a:rPr sz="3200" spc="-15" dirty="0">
                <a:latin typeface="Calibri"/>
                <a:cs typeface="Calibri"/>
              </a:rPr>
              <a:t>orientação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objetos </a:t>
            </a:r>
            <a:r>
              <a:rPr sz="3200" spc="-25" dirty="0">
                <a:latin typeface="Calibri"/>
                <a:cs typeface="Calibri"/>
              </a:rPr>
              <a:t>existe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15" dirty="0">
                <a:latin typeface="Calibri"/>
                <a:cs typeface="Calibri"/>
              </a:rPr>
              <a:t>conceito 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encapsulamento. </a:t>
            </a:r>
            <a:r>
              <a:rPr sz="3200" spc="-20" dirty="0">
                <a:latin typeface="Calibri"/>
                <a:cs typeface="Calibri"/>
              </a:rPr>
              <a:t>Logo, </a:t>
            </a:r>
            <a:r>
              <a:rPr sz="3200" dirty="0">
                <a:latin typeface="Calibri"/>
                <a:cs typeface="Calibri"/>
              </a:rPr>
              <a:t>os </a:t>
            </a:r>
            <a:r>
              <a:rPr sz="3200" spc="-15" dirty="0">
                <a:latin typeface="Calibri"/>
                <a:cs typeface="Calibri"/>
              </a:rPr>
              <a:t>atributos  </a:t>
            </a:r>
            <a:r>
              <a:rPr sz="3200" spc="-5" dirty="0">
                <a:latin typeface="Calibri"/>
                <a:cs typeface="Calibri"/>
              </a:rPr>
              <a:t>de suas classes não </a:t>
            </a:r>
            <a:r>
              <a:rPr sz="3200" spc="-10" dirty="0">
                <a:latin typeface="Calibri"/>
                <a:cs typeface="Calibri"/>
              </a:rPr>
              <a:t>devem </a:t>
            </a:r>
            <a:r>
              <a:rPr sz="3200" spc="-5" dirty="0">
                <a:latin typeface="Calibri"/>
                <a:cs typeface="Calibri"/>
              </a:rPr>
              <a:t>ser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públicos.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7175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libri"/>
                <a:cs typeface="Calibri"/>
              </a:rPr>
              <a:t>Para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alguém </a:t>
            </a:r>
            <a:r>
              <a:rPr sz="3200" spc="-15" dirty="0">
                <a:latin typeface="Calibri"/>
                <a:cs typeface="Calibri"/>
              </a:rPr>
              <a:t>consiga </a:t>
            </a:r>
            <a:r>
              <a:rPr sz="3200" spc="-5" dirty="0">
                <a:latin typeface="Calibri"/>
                <a:cs typeface="Calibri"/>
              </a:rPr>
              <a:t>utilizá-los, </a:t>
            </a:r>
            <a:r>
              <a:rPr sz="3200" spc="-10" dirty="0">
                <a:latin typeface="Calibri"/>
                <a:cs typeface="Calibri"/>
              </a:rPr>
              <a:t>você  </a:t>
            </a:r>
            <a:r>
              <a:rPr sz="3200" spc="-15" dirty="0">
                <a:latin typeface="Calibri"/>
                <a:cs typeface="Calibri"/>
              </a:rPr>
              <a:t>deve </a:t>
            </a:r>
            <a:r>
              <a:rPr sz="3200" spc="-5" dirty="0">
                <a:latin typeface="Calibri"/>
                <a:cs typeface="Calibri"/>
              </a:rPr>
              <a:t>criar </a:t>
            </a:r>
            <a:r>
              <a:rPr sz="3200" spc="-10" dirty="0">
                <a:latin typeface="Calibri"/>
                <a:cs typeface="Calibri"/>
              </a:rPr>
              <a:t>métodos públicos. </a:t>
            </a:r>
            <a:r>
              <a:rPr sz="3200" dirty="0">
                <a:latin typeface="Calibri"/>
                <a:cs typeface="Calibri"/>
              </a:rPr>
              <a:t>As  </a:t>
            </a:r>
            <a:r>
              <a:rPr sz="3200" spc="-10" dirty="0">
                <a:latin typeface="Calibri"/>
                <a:cs typeface="Calibri"/>
              </a:rPr>
              <a:t>validações </a:t>
            </a:r>
            <a:r>
              <a:rPr sz="3200" spc="-5" dirty="0">
                <a:latin typeface="Calibri"/>
                <a:cs typeface="Calibri"/>
              </a:rPr>
              <a:t>dos </a:t>
            </a:r>
            <a:r>
              <a:rPr sz="3200" dirty="0">
                <a:latin typeface="Calibri"/>
                <a:cs typeface="Calibri"/>
              </a:rPr>
              <a:t>dados </a:t>
            </a:r>
            <a:r>
              <a:rPr sz="3200" spc="-5" dirty="0">
                <a:latin typeface="Calibri"/>
                <a:cs typeface="Calibri"/>
              </a:rPr>
              <a:t>podem ser </a:t>
            </a:r>
            <a:r>
              <a:rPr sz="3200" spc="-25" dirty="0">
                <a:latin typeface="Calibri"/>
                <a:cs typeface="Calibri"/>
              </a:rPr>
              <a:t>feitas  </a:t>
            </a:r>
            <a:r>
              <a:rPr sz="3200" spc="-5" dirty="0">
                <a:latin typeface="Calibri"/>
                <a:cs typeface="Calibri"/>
              </a:rPr>
              <a:t>nesses </a:t>
            </a:r>
            <a:r>
              <a:rPr sz="3200" spc="-15" dirty="0">
                <a:latin typeface="Calibri"/>
                <a:cs typeface="Calibri"/>
              </a:rPr>
              <a:t>métodos.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493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Encapsulamento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5952" y="6460699"/>
            <a:ext cx="1143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t>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115949"/>
            <a:ext cx="8066405" cy="480631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900" marR="5080" indent="-457834">
              <a:lnSpc>
                <a:spcPct val="80000"/>
              </a:lnSpc>
              <a:spcBef>
                <a:spcPts val="869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Calibri"/>
                <a:cs typeface="Calibri"/>
              </a:rPr>
              <a:t>Quando </a:t>
            </a:r>
            <a:r>
              <a:rPr sz="3200" spc="-5" dirty="0">
                <a:latin typeface="Calibri"/>
                <a:cs typeface="Calibri"/>
              </a:rPr>
              <a:t>uma </a:t>
            </a:r>
            <a:r>
              <a:rPr sz="3200" spc="-10" dirty="0">
                <a:latin typeface="Calibri"/>
                <a:cs typeface="Calibri"/>
              </a:rPr>
              <a:t>determinada </a:t>
            </a:r>
            <a:r>
              <a:rPr sz="3200" spc="-15" dirty="0">
                <a:latin typeface="Calibri"/>
                <a:cs typeface="Calibri"/>
              </a:rPr>
              <a:t>estrutura </a:t>
            </a:r>
            <a:r>
              <a:rPr sz="3200" spc="-5" dirty="0">
                <a:latin typeface="Calibri"/>
                <a:cs typeface="Calibri"/>
              </a:rPr>
              <a:t>de dados 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15" dirty="0">
                <a:latin typeface="Calibri"/>
                <a:cs typeface="Calibri"/>
              </a:rPr>
              <a:t>composta </a:t>
            </a:r>
            <a:r>
              <a:rPr sz="3200" spc="-5" dirty="0">
                <a:latin typeface="Calibri"/>
                <a:cs typeface="Calibri"/>
              </a:rPr>
              <a:t>por </a:t>
            </a:r>
            <a:r>
              <a:rPr sz="3200" b="1" spc="-10" dirty="0">
                <a:latin typeface="Calibri"/>
                <a:cs typeface="Calibri"/>
              </a:rPr>
              <a:t>diversos </a:t>
            </a:r>
            <a:r>
              <a:rPr sz="3200" b="1" dirty="0">
                <a:latin typeface="Calibri"/>
                <a:cs typeface="Calibri"/>
              </a:rPr>
              <a:t>tipos </a:t>
            </a:r>
            <a:r>
              <a:rPr sz="3200" b="1" spc="-20" dirty="0">
                <a:latin typeface="Calibri"/>
                <a:cs typeface="Calibri"/>
              </a:rPr>
              <a:t>diferentes,  </a:t>
            </a:r>
            <a:r>
              <a:rPr sz="3200" spc="-10" dirty="0">
                <a:latin typeface="Calibri"/>
                <a:cs typeface="Calibri"/>
              </a:rPr>
              <a:t>primitivos </a:t>
            </a:r>
            <a:r>
              <a:rPr sz="3200" spc="-5" dirty="0">
                <a:latin typeface="Calibri"/>
                <a:cs typeface="Calibri"/>
              </a:rPr>
              <a:t>ou </a:t>
            </a:r>
            <a:r>
              <a:rPr sz="3200" spc="-15" dirty="0">
                <a:latin typeface="Calibri"/>
                <a:cs typeface="Calibri"/>
              </a:rPr>
              <a:t>não, </a:t>
            </a:r>
            <a:r>
              <a:rPr sz="3200" spc="-10" dirty="0">
                <a:latin typeface="Calibri"/>
                <a:cs typeface="Calibri"/>
              </a:rPr>
              <a:t>temos </a:t>
            </a:r>
            <a:r>
              <a:rPr sz="3200" spc="-5" dirty="0">
                <a:latin typeface="Calibri"/>
                <a:cs typeface="Calibri"/>
              </a:rPr>
              <a:t>um </a:t>
            </a:r>
            <a:r>
              <a:rPr sz="3200" spc="-15" dirty="0">
                <a:latin typeface="Calibri"/>
                <a:cs typeface="Calibri"/>
              </a:rPr>
              <a:t>conjunto  heterogêneo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dados.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52B34"/>
              </a:buClr>
              <a:buFont typeface="Arial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469900" marR="688340" indent="-457834">
              <a:lnSpc>
                <a:spcPts val="3070"/>
              </a:lnSpc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Calibri"/>
                <a:cs typeface="Calibri"/>
              </a:rPr>
              <a:t>Essas </a:t>
            </a:r>
            <a:r>
              <a:rPr sz="3200" spc="-15" dirty="0">
                <a:latin typeface="Calibri"/>
                <a:cs typeface="Calibri"/>
              </a:rPr>
              <a:t>variáveis </a:t>
            </a:r>
            <a:r>
              <a:rPr sz="3200" spc="-5" dirty="0">
                <a:latin typeface="Calibri"/>
                <a:cs typeface="Calibri"/>
              </a:rPr>
              <a:t>são </a:t>
            </a:r>
            <a:r>
              <a:rPr sz="3200" dirty="0">
                <a:latin typeface="Calibri"/>
                <a:cs typeface="Calibri"/>
              </a:rPr>
              <a:t>chamadas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variáveis 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compostas</a:t>
            </a:r>
            <a:r>
              <a:rPr sz="32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heterogêneas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52B34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469900" marR="473075" indent="-457834" algn="just">
              <a:lnSpc>
                <a:spcPts val="3070"/>
              </a:lnSpc>
              <a:buClr>
                <a:srgbClr val="852B34"/>
              </a:buClr>
              <a:buSzPct val="70312"/>
              <a:buFont typeface="Arial"/>
              <a:buChar char="•"/>
              <a:tabLst>
                <a:tab pos="470534" algn="l"/>
              </a:tabLst>
            </a:pPr>
            <a:r>
              <a:rPr sz="3200" dirty="0">
                <a:latin typeface="Calibri"/>
                <a:cs typeface="Calibri"/>
              </a:rPr>
              <a:t>Em </a:t>
            </a:r>
            <a:r>
              <a:rPr sz="3200" spc="-5" dirty="0">
                <a:latin typeface="Calibri"/>
                <a:cs typeface="Calibri"/>
              </a:rPr>
              <a:t>C#,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possível utilizar </a:t>
            </a:r>
            <a:r>
              <a:rPr sz="3200" spc="-15" dirty="0">
                <a:latin typeface="Calibri"/>
                <a:cs typeface="Calibri"/>
              </a:rPr>
              <a:t>estruturas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struct</a:t>
            </a:r>
            <a:r>
              <a:rPr sz="3200" spc="-5" dirty="0">
                <a:latin typeface="Calibri"/>
                <a:cs typeface="Calibri"/>
              </a:rPr>
              <a:t>)  ou </a:t>
            </a:r>
            <a:r>
              <a:rPr sz="3200" dirty="0">
                <a:latin typeface="Calibri"/>
                <a:cs typeface="Calibri"/>
              </a:rPr>
              <a:t>classes </a:t>
            </a:r>
            <a:r>
              <a:rPr sz="3200" spc="-5" dirty="0">
                <a:latin typeface="Calibri"/>
                <a:cs typeface="Calibri"/>
              </a:rPr>
              <a:t>(</a:t>
            </a:r>
            <a:r>
              <a:rPr sz="3200" i="1" spc="-5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3200" spc="-5" dirty="0">
                <a:latin typeface="Calibri"/>
                <a:cs typeface="Calibri"/>
              </a:rPr>
              <a:t>)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criação de tipos de  dados </a:t>
            </a:r>
            <a:r>
              <a:rPr sz="3200" spc="-10" dirty="0">
                <a:latin typeface="Calibri"/>
                <a:cs typeface="Calibri"/>
              </a:rPr>
              <a:t>definidos </a:t>
            </a:r>
            <a:r>
              <a:rPr sz="3200" spc="-5" dirty="0">
                <a:latin typeface="Calibri"/>
                <a:cs typeface="Calibri"/>
              </a:rPr>
              <a:t>pelo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usuário.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316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  <a:r>
              <a:rPr spc="-60" dirty="0"/>
              <a:t> </a:t>
            </a:r>
            <a:r>
              <a:rPr spc="-20" dirty="0"/>
              <a:t>compostas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4390" y="6446926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40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3493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Encapsulamento</a:t>
            </a:r>
          </a:p>
        </p:txBody>
      </p:sp>
      <p:sp>
        <p:nvSpPr>
          <p:cNvPr id="4" name="object 4"/>
          <p:cNvSpPr/>
          <p:nvPr/>
        </p:nvSpPr>
        <p:spPr>
          <a:xfrm>
            <a:off x="1619250" y="974661"/>
            <a:ext cx="5977255" cy="5883910"/>
          </a:xfrm>
          <a:custGeom>
            <a:avLst/>
            <a:gdLst/>
            <a:ahLst/>
            <a:cxnLst/>
            <a:rect l="l" t="t" r="r" b="b"/>
            <a:pathLst>
              <a:path w="5977255" h="5883909">
                <a:moveTo>
                  <a:pt x="5977001" y="5883335"/>
                </a:moveTo>
                <a:lnTo>
                  <a:pt x="5977001" y="0"/>
                </a:lnTo>
                <a:lnTo>
                  <a:pt x="0" y="0"/>
                </a:lnTo>
                <a:lnTo>
                  <a:pt x="0" y="58833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8117" y="986789"/>
            <a:ext cx="4413250" cy="450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class </a:t>
            </a:r>
            <a:r>
              <a:rPr sz="1400" spc="-5" dirty="0">
                <a:latin typeface="Courier New"/>
                <a:cs typeface="Courier New"/>
              </a:rPr>
              <a:t>Aluno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private int</a:t>
            </a:r>
            <a:r>
              <a:rPr sz="14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matricula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int</a:t>
            </a:r>
            <a:r>
              <a:rPr sz="1400" b="1" spc="-4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getMatricula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18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return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matricula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void </a:t>
            </a:r>
            <a:r>
              <a:rPr sz="1400" spc="-5" dirty="0">
                <a:latin typeface="Courier New"/>
                <a:cs typeface="Courier New"/>
              </a:rPr>
              <a:t>setMatricula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int</a:t>
            </a:r>
            <a:r>
              <a:rPr sz="1400" b="1" spc="-9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novaMat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1860">
              <a:lnSpc>
                <a:spcPct val="100000"/>
              </a:lnSpc>
            </a:pPr>
            <a:r>
              <a:rPr sz="1400" b="1" dirty="0">
                <a:solidFill>
                  <a:srgbClr val="051AAA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novaMat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&gt;=</a:t>
            </a:r>
            <a:r>
              <a:rPr sz="14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0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36144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matricula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novaMat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private string</a:t>
            </a:r>
            <a:r>
              <a:rPr sz="14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400" b="1" spc="-5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getNome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()</a:t>
            </a:r>
            <a:endParaRPr sz="14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1186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return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8077" y="5681573"/>
            <a:ext cx="3856354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void </a:t>
            </a:r>
            <a:r>
              <a:rPr sz="1400" spc="-10" dirty="0">
                <a:latin typeface="Courier New"/>
                <a:cs typeface="Courier New"/>
              </a:rPr>
              <a:t>setNome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b="1" spc="-10" dirty="0">
                <a:solidFill>
                  <a:srgbClr val="051AAA"/>
                </a:solidFill>
                <a:latin typeface="Courier New"/>
                <a:cs typeface="Courier New"/>
              </a:rPr>
              <a:t>string</a:t>
            </a:r>
            <a:r>
              <a:rPr sz="1400" b="1" spc="-3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novoNome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nome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novoNome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117" y="6539890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4390" y="6446926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41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220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Propriedades </a:t>
            </a:r>
            <a:r>
              <a:rPr spc="-10" dirty="0"/>
              <a:t>em</a:t>
            </a:r>
            <a:r>
              <a:rPr spc="-65" dirty="0"/>
              <a:t> </a:t>
            </a:r>
            <a:r>
              <a:rPr spc="-5" dirty="0"/>
              <a:t>C#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7875" y="1404937"/>
            <a:ext cx="5977255" cy="46164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class</a:t>
            </a:r>
            <a:r>
              <a:rPr sz="1400" b="1" spc="-1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Aluno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private int</a:t>
            </a:r>
            <a:r>
              <a:rPr sz="1400" b="1" spc="-3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matricula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int</a:t>
            </a:r>
            <a:r>
              <a:rPr sz="14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Matricula</a:t>
            </a:r>
            <a:endParaRPr sz="14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906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051AAA"/>
                </a:solidFill>
                <a:latin typeface="Courier New"/>
                <a:cs typeface="Courier New"/>
              </a:rPr>
              <a:t>get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return matricula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9060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  <a:p>
            <a:pPr marL="9906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889760" marR="2162175" indent="-44958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if 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latin typeface="Courier New"/>
                <a:cs typeface="Courier New"/>
              </a:rPr>
              <a:t>value 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&gt;= </a:t>
            </a:r>
            <a:r>
              <a:rPr sz="1400" spc="-10" dirty="0">
                <a:latin typeface="Courier New"/>
                <a:cs typeface="Courier New"/>
              </a:rPr>
              <a:t>0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)  </a:t>
            </a:r>
            <a:r>
              <a:rPr sz="1400" spc="-5" dirty="0">
                <a:latin typeface="Courier New"/>
                <a:cs typeface="Courier New"/>
              </a:rPr>
              <a:t>matricula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4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value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906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private string</a:t>
            </a:r>
            <a:r>
              <a:rPr sz="1400" b="1" spc="-35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public string</a:t>
            </a:r>
            <a:r>
              <a:rPr sz="1400" b="1" spc="-40" dirty="0">
                <a:solidFill>
                  <a:srgbClr val="051AAA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Nome</a:t>
            </a:r>
            <a:endParaRPr sz="14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990600">
              <a:lnSpc>
                <a:spcPct val="100000"/>
              </a:lnSpc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get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400" spc="-10" dirty="0">
                <a:latin typeface="Courier New"/>
                <a:cs typeface="Courier New"/>
              </a:rPr>
              <a:t>return </a:t>
            </a:r>
            <a:r>
              <a:rPr sz="1400" spc="-5" dirty="0">
                <a:latin typeface="Courier New"/>
                <a:cs typeface="Courier New"/>
              </a:rPr>
              <a:t>nome</a:t>
            </a:r>
            <a:r>
              <a:rPr sz="1400" spc="-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906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051AAA"/>
                </a:solidFill>
                <a:latin typeface="Courier New"/>
                <a:cs typeface="Courier New"/>
              </a:rPr>
              <a:t>set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{ </a:t>
            </a:r>
            <a:r>
              <a:rPr sz="1400" spc="-5" dirty="0">
                <a:latin typeface="Courier New"/>
                <a:cs typeface="Courier New"/>
              </a:rPr>
              <a:t>nome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value</a:t>
            </a:r>
            <a:r>
              <a:rPr sz="1400" spc="-1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r>
              <a:rPr sz="1400" spc="1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54102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789" y="720598"/>
            <a:ext cx="8265159" cy="56470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05435" marR="5080" indent="-305435" algn="just">
              <a:lnSpc>
                <a:spcPct val="80000"/>
              </a:lnSpc>
              <a:spcBef>
                <a:spcPts val="620"/>
              </a:spcBef>
              <a:buClr>
                <a:srgbClr val="C5000A"/>
              </a:buClr>
              <a:buAutoNum type="arabicParenR" startAt="6"/>
              <a:tabLst>
                <a:tab pos="305435" algn="l"/>
              </a:tabLst>
            </a:pPr>
            <a:r>
              <a:rPr sz="2200" spc="-5" dirty="0">
                <a:latin typeface="Calibri"/>
                <a:cs typeface="Calibri"/>
              </a:rPr>
              <a:t>Crie uma classe chamada </a:t>
            </a:r>
            <a:r>
              <a:rPr sz="2200" spc="-5" dirty="0">
                <a:latin typeface="Courier New"/>
                <a:cs typeface="Courier New"/>
              </a:rPr>
              <a:t>ponto </a:t>
            </a:r>
            <a:r>
              <a:rPr sz="2200" spc="-15" dirty="0">
                <a:latin typeface="Calibri"/>
                <a:cs typeface="Calibri"/>
              </a:rPr>
              <a:t>contendo apenas </a:t>
            </a:r>
            <a:r>
              <a:rPr sz="2200" spc="-10" dirty="0">
                <a:latin typeface="Calibri"/>
                <a:cs typeface="Calibri"/>
              </a:rPr>
              <a:t>as </a:t>
            </a:r>
            <a:r>
              <a:rPr sz="2200" spc="-20" dirty="0">
                <a:latin typeface="Calibri"/>
                <a:cs typeface="Calibri"/>
              </a:rPr>
              <a:t>coordenadas </a:t>
            </a:r>
            <a:r>
              <a:rPr sz="2200" spc="-5" dirty="0">
                <a:latin typeface="Courier New"/>
                <a:cs typeface="Courier New"/>
              </a:rPr>
              <a:t>x  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y </a:t>
            </a:r>
            <a:r>
              <a:rPr sz="2200" spc="-15" dirty="0">
                <a:latin typeface="Calibri"/>
                <a:cs typeface="Calibri"/>
              </a:rPr>
              <a:t>(inteiros)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5" dirty="0">
                <a:latin typeface="Calibri"/>
                <a:cs typeface="Calibri"/>
              </a:rPr>
              <a:t>ponto. </a:t>
            </a:r>
            <a:r>
              <a:rPr sz="2200" spc="-10" dirty="0">
                <a:latin typeface="Calibri"/>
                <a:cs typeface="Calibri"/>
              </a:rPr>
              <a:t>Declare </a:t>
            </a:r>
            <a:r>
              <a:rPr sz="2200" spc="-5" dirty="0">
                <a:latin typeface="Calibri"/>
                <a:cs typeface="Calibri"/>
              </a:rPr>
              <a:t>2 </a:t>
            </a:r>
            <a:r>
              <a:rPr sz="2200" spc="-10" dirty="0">
                <a:latin typeface="Calibri"/>
                <a:cs typeface="Calibri"/>
              </a:rPr>
              <a:t>pontos, </a:t>
            </a:r>
            <a:r>
              <a:rPr sz="2200" spc="-5" dirty="0">
                <a:latin typeface="Calibri"/>
                <a:cs typeface="Calibri"/>
              </a:rPr>
              <a:t>leia as </a:t>
            </a:r>
            <a:r>
              <a:rPr sz="2200" spc="-15" dirty="0">
                <a:latin typeface="Calibri"/>
                <a:cs typeface="Calibri"/>
              </a:rPr>
              <a:t>coordenadas </a:t>
            </a:r>
            <a:r>
              <a:rPr sz="2200" spc="-5" dirty="0">
                <a:latin typeface="Courier New"/>
                <a:cs typeface="Courier New"/>
              </a:rPr>
              <a:t>x</a:t>
            </a:r>
            <a:r>
              <a:rPr sz="2200" spc="-4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y 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cada </a:t>
            </a:r>
            <a:r>
              <a:rPr sz="2200" dirty="0">
                <a:latin typeface="Calibri"/>
                <a:cs typeface="Calibri"/>
              </a:rPr>
              <a:t>um </a:t>
            </a:r>
            <a:r>
              <a:rPr sz="2200" spc="-5" dirty="0">
                <a:latin typeface="Calibri"/>
                <a:cs typeface="Calibri"/>
              </a:rPr>
              <a:t>e </a:t>
            </a:r>
            <a:r>
              <a:rPr sz="2200" spc="-10" dirty="0">
                <a:latin typeface="Calibri"/>
                <a:cs typeface="Calibri"/>
              </a:rPr>
              <a:t>calcule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distância </a:t>
            </a:r>
            <a:r>
              <a:rPr sz="2200" spc="-15" dirty="0">
                <a:latin typeface="Calibri"/>
                <a:cs typeface="Calibri"/>
              </a:rPr>
              <a:t>entre </a:t>
            </a:r>
            <a:r>
              <a:rPr sz="2200" dirty="0">
                <a:latin typeface="Calibri"/>
                <a:cs typeface="Calibri"/>
              </a:rPr>
              <a:t>eles. </a:t>
            </a:r>
            <a:r>
              <a:rPr sz="2200" spc="-10" dirty="0">
                <a:latin typeface="Calibri"/>
                <a:cs typeface="Calibri"/>
              </a:rPr>
              <a:t>Apresente </a:t>
            </a:r>
            <a:r>
              <a:rPr sz="2200" spc="-5" dirty="0">
                <a:latin typeface="Calibri"/>
                <a:cs typeface="Calibri"/>
              </a:rPr>
              <a:t>no final a  </a:t>
            </a:r>
            <a:r>
              <a:rPr sz="2200" spc="-10" dirty="0">
                <a:latin typeface="Calibri"/>
                <a:cs typeface="Calibri"/>
              </a:rPr>
              <a:t>distância </a:t>
            </a:r>
            <a:r>
              <a:rPr sz="2200" spc="-15" dirty="0">
                <a:latin typeface="Calibri"/>
                <a:cs typeface="Calibri"/>
              </a:rPr>
              <a:t>entre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10" dirty="0">
                <a:latin typeface="Calibri"/>
                <a:cs typeface="Calibri"/>
              </a:rPr>
              <a:t>dois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pontos.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arenR" startAt="6"/>
            </a:pPr>
            <a:endParaRPr sz="2850">
              <a:latin typeface="Times New Roman"/>
              <a:cs typeface="Times New Roman"/>
            </a:endParaRPr>
          </a:p>
          <a:p>
            <a:pPr marL="498475" marR="7620" indent="-486409" algn="just">
              <a:lnSpc>
                <a:spcPct val="80300"/>
              </a:lnSpc>
              <a:buClr>
                <a:srgbClr val="C5000A"/>
              </a:buClr>
              <a:buAutoNum type="arabicParenR" startAt="6"/>
              <a:tabLst>
                <a:tab pos="499109" algn="l"/>
              </a:tabLst>
            </a:pPr>
            <a:r>
              <a:rPr sz="2200" spc="-10" dirty="0">
                <a:latin typeface="Calibri"/>
                <a:cs typeface="Calibri"/>
              </a:rPr>
              <a:t>Utilizando </a:t>
            </a:r>
            <a:r>
              <a:rPr sz="2200" spc="-5" dirty="0">
                <a:latin typeface="Calibri"/>
                <a:cs typeface="Calibri"/>
              </a:rPr>
              <a:t>a classe </a:t>
            </a:r>
            <a:r>
              <a:rPr sz="2200" dirty="0">
                <a:latin typeface="Courier New"/>
                <a:cs typeface="Courier New"/>
              </a:rPr>
              <a:t>ponto </a:t>
            </a:r>
            <a:r>
              <a:rPr sz="2200" spc="-10" dirty="0">
                <a:latin typeface="Calibri"/>
                <a:cs typeface="Calibri"/>
              </a:rPr>
              <a:t>definida no </a:t>
            </a:r>
            <a:r>
              <a:rPr sz="2200" spc="-20" dirty="0">
                <a:latin typeface="Calibri"/>
                <a:cs typeface="Calibri"/>
              </a:rPr>
              <a:t>exercício </a:t>
            </a:r>
            <a:r>
              <a:rPr sz="2200" spc="-30" dirty="0">
                <a:latin typeface="Calibri"/>
                <a:cs typeface="Calibri"/>
              </a:rPr>
              <a:t>anterior, </a:t>
            </a:r>
            <a:r>
              <a:rPr sz="2200" spc="-25" dirty="0">
                <a:latin typeface="Calibri"/>
                <a:cs typeface="Calibri"/>
              </a:rPr>
              <a:t>faça </a:t>
            </a:r>
            <a:r>
              <a:rPr sz="2200" spc="-10" dirty="0">
                <a:latin typeface="Calibri"/>
                <a:cs typeface="Calibri"/>
              </a:rPr>
              <a:t>um 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5" dirty="0">
                <a:latin typeface="Calibri"/>
                <a:cs typeface="Calibri"/>
              </a:rPr>
              <a:t>que </a:t>
            </a:r>
            <a:r>
              <a:rPr sz="2200" dirty="0">
                <a:latin typeface="Calibri"/>
                <a:cs typeface="Calibri"/>
              </a:rPr>
              <a:t>leia </a:t>
            </a:r>
            <a:r>
              <a:rPr sz="2200" spc="-5" dirty="0">
                <a:latin typeface="Calibri"/>
                <a:cs typeface="Calibri"/>
              </a:rPr>
              <a:t>4 </a:t>
            </a:r>
            <a:r>
              <a:rPr sz="2200" spc="-10" dirty="0">
                <a:latin typeface="Calibri"/>
                <a:cs typeface="Calibri"/>
              </a:rPr>
              <a:t>pontos. </a:t>
            </a:r>
            <a:r>
              <a:rPr sz="2200" dirty="0">
                <a:latin typeface="Calibri"/>
                <a:cs typeface="Calibri"/>
              </a:rPr>
              <a:t>Em </a:t>
            </a:r>
            <a:r>
              <a:rPr sz="2200" spc="-5" dirty="0">
                <a:latin typeface="Calibri"/>
                <a:cs typeface="Calibri"/>
              </a:rPr>
              <a:t>seguida imprima qual o </a:t>
            </a:r>
            <a:r>
              <a:rPr sz="2200" spc="-15" dirty="0">
                <a:latin typeface="Calibri"/>
                <a:cs typeface="Calibri"/>
              </a:rPr>
              <a:t>ponto </a:t>
            </a:r>
            <a:r>
              <a:rPr sz="2200" spc="-5" dirty="0">
                <a:latin typeface="Calibri"/>
                <a:cs typeface="Calibri"/>
              </a:rPr>
              <a:t>mais  </a:t>
            </a:r>
            <a:r>
              <a:rPr sz="2200" spc="-20" dirty="0">
                <a:latin typeface="Calibri"/>
                <a:cs typeface="Calibri"/>
              </a:rPr>
              <a:t>próximo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5" dirty="0">
                <a:latin typeface="Calibri"/>
                <a:cs typeface="Calibri"/>
              </a:rPr>
              <a:t>primeiro ponto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lido.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arenR" startAt="6"/>
            </a:pPr>
            <a:endParaRPr sz="2850">
              <a:latin typeface="Times New Roman"/>
              <a:cs typeface="Times New Roman"/>
            </a:endParaRPr>
          </a:p>
          <a:p>
            <a:pPr marL="498475" marR="6350" indent="-486409" algn="just">
              <a:lnSpc>
                <a:spcPct val="80000"/>
              </a:lnSpc>
              <a:buClr>
                <a:srgbClr val="C00000"/>
              </a:buClr>
              <a:buAutoNum type="arabicParenR" startAt="6"/>
              <a:tabLst>
                <a:tab pos="499109" algn="l"/>
              </a:tabLst>
            </a:pPr>
            <a:r>
              <a:rPr sz="2200" spc="-25" dirty="0">
                <a:latin typeface="Calibri"/>
                <a:cs typeface="Calibri"/>
              </a:rPr>
              <a:t>Faça </a:t>
            </a:r>
            <a:r>
              <a:rPr sz="220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10" dirty="0">
                <a:latin typeface="Calibri"/>
                <a:cs typeface="Calibri"/>
              </a:rPr>
              <a:t>que receba três nomes </a:t>
            </a:r>
            <a:r>
              <a:rPr sz="2200" dirty="0">
                <a:latin typeface="Calibri"/>
                <a:cs typeface="Calibri"/>
              </a:rPr>
              <a:t>de </a:t>
            </a: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10" dirty="0">
                <a:latin typeface="Calibri"/>
                <a:cs typeface="Calibri"/>
              </a:rPr>
              <a:t>máximo </a:t>
            </a:r>
            <a:r>
              <a:rPr sz="2200" spc="-5" dirty="0">
                <a:latin typeface="Calibri"/>
                <a:cs typeface="Calibri"/>
              </a:rPr>
              <a:t>100  </a:t>
            </a:r>
            <a:r>
              <a:rPr sz="2200" spc="-15" dirty="0">
                <a:latin typeface="Calibri"/>
                <a:cs typeface="Calibri"/>
              </a:rPr>
              <a:t>caracteres </a:t>
            </a:r>
            <a:r>
              <a:rPr sz="2200" spc="-10" dirty="0">
                <a:latin typeface="Calibri"/>
                <a:cs typeface="Calibri"/>
              </a:rPr>
              <a:t>cada </a:t>
            </a:r>
            <a:r>
              <a:rPr sz="2200" spc="-5" dirty="0">
                <a:latin typeface="Calibri"/>
                <a:cs typeface="Calibri"/>
              </a:rPr>
              <a:t>e as idades </a:t>
            </a:r>
            <a:r>
              <a:rPr sz="2200" spc="-10" dirty="0">
                <a:latin typeface="Calibri"/>
                <a:cs typeface="Calibri"/>
              </a:rPr>
              <a:t>das respectivas </a:t>
            </a:r>
            <a:r>
              <a:rPr sz="2200" spc="-5" dirty="0">
                <a:latin typeface="Calibri"/>
                <a:cs typeface="Calibri"/>
              </a:rPr>
              <a:t>pessoas </a:t>
            </a:r>
            <a:r>
              <a:rPr sz="2200" dirty="0">
                <a:latin typeface="Calibri"/>
                <a:cs typeface="Calibri"/>
              </a:rPr>
              <a:t>em um </a:t>
            </a:r>
            <a:r>
              <a:rPr sz="2200" spc="-15" dirty="0">
                <a:latin typeface="Calibri"/>
                <a:cs typeface="Calibri"/>
              </a:rPr>
              <a:t>vetor </a:t>
            </a:r>
            <a:r>
              <a:rPr sz="2200" spc="5" dirty="0">
                <a:latin typeface="Calibri"/>
                <a:cs typeface="Calibri"/>
              </a:rPr>
              <a:t>de  </a:t>
            </a:r>
            <a:r>
              <a:rPr sz="2200" spc="-10" dirty="0">
                <a:latin typeface="Calibri"/>
                <a:cs typeface="Calibri"/>
              </a:rPr>
              <a:t>objetos. </a:t>
            </a:r>
            <a:r>
              <a:rPr sz="2200" dirty="0">
                <a:latin typeface="Calibri"/>
                <a:cs typeface="Calibri"/>
              </a:rPr>
              <a:t>Após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5" dirty="0">
                <a:latin typeface="Calibri"/>
                <a:cs typeface="Calibri"/>
              </a:rPr>
              <a:t>recebimento, </a:t>
            </a:r>
            <a:r>
              <a:rPr sz="2200" spc="-10" dirty="0">
                <a:latin typeface="Calibri"/>
                <a:cs typeface="Calibri"/>
              </a:rPr>
              <a:t>listar </a:t>
            </a:r>
            <a:r>
              <a:rPr sz="2200" spc="-5" dirty="0">
                <a:latin typeface="Calibri"/>
                <a:cs typeface="Calibri"/>
              </a:rPr>
              <a:t>os </a:t>
            </a:r>
            <a:r>
              <a:rPr sz="2200" spc="-10" dirty="0">
                <a:latin typeface="Calibri"/>
                <a:cs typeface="Calibri"/>
              </a:rPr>
              <a:t>três </a:t>
            </a:r>
            <a:r>
              <a:rPr sz="2200" spc="-5" dirty="0">
                <a:latin typeface="Calibri"/>
                <a:cs typeface="Calibri"/>
              </a:rPr>
              <a:t>nomes armazenados  </a:t>
            </a:r>
            <a:r>
              <a:rPr sz="2200" spc="-15" dirty="0">
                <a:latin typeface="Calibri"/>
                <a:cs typeface="Calibri"/>
              </a:rPr>
              <a:t>neste vetor </a:t>
            </a:r>
            <a:r>
              <a:rPr sz="2200" spc="-10" dirty="0">
                <a:latin typeface="Calibri"/>
                <a:cs typeface="Calibri"/>
              </a:rPr>
              <a:t>por ordem </a:t>
            </a:r>
            <a:r>
              <a:rPr sz="2200" spc="-15" dirty="0">
                <a:latin typeface="Calibri"/>
                <a:cs typeface="Calibri"/>
              </a:rPr>
              <a:t>crescente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idades.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arenR" startAt="6"/>
            </a:pPr>
            <a:endParaRPr sz="2850">
              <a:latin typeface="Times New Roman"/>
              <a:cs typeface="Times New Roman"/>
            </a:endParaRPr>
          </a:p>
          <a:p>
            <a:pPr marL="498475" marR="6350" indent="-486409" algn="just">
              <a:lnSpc>
                <a:spcPct val="80000"/>
              </a:lnSpc>
              <a:buClr>
                <a:srgbClr val="C5000A"/>
              </a:buClr>
              <a:buAutoNum type="arabicParenR" startAt="6"/>
              <a:tabLst>
                <a:tab pos="499109" algn="l"/>
              </a:tabLst>
            </a:pPr>
            <a:r>
              <a:rPr sz="2200" spc="-25" dirty="0">
                <a:latin typeface="Calibri"/>
                <a:cs typeface="Calibri"/>
              </a:rPr>
              <a:t>Faça </a:t>
            </a:r>
            <a:r>
              <a:rPr sz="220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10" dirty="0">
                <a:latin typeface="Calibri"/>
                <a:cs typeface="Calibri"/>
              </a:rPr>
              <a:t>que armazene informações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5" dirty="0">
                <a:latin typeface="Calibri"/>
                <a:cs typeface="Calibri"/>
              </a:rPr>
              <a:t>restaurantes.  </a:t>
            </a:r>
            <a:r>
              <a:rPr sz="2200" spc="-5" dirty="0">
                <a:latin typeface="Calibri"/>
                <a:cs typeface="Calibri"/>
              </a:rPr>
              <a:t>Cada </a:t>
            </a:r>
            <a:r>
              <a:rPr sz="2200" spc="-20" dirty="0">
                <a:latin typeface="Calibri"/>
                <a:cs typeface="Calibri"/>
              </a:rPr>
              <a:t>restaurante </a:t>
            </a:r>
            <a:r>
              <a:rPr sz="2200" spc="-5" dirty="0">
                <a:latin typeface="Calibri"/>
                <a:cs typeface="Calibri"/>
              </a:rPr>
              <a:t>é </a:t>
            </a:r>
            <a:r>
              <a:rPr sz="2200" spc="-10" dirty="0">
                <a:latin typeface="Calibri"/>
                <a:cs typeface="Calibri"/>
              </a:rPr>
              <a:t>identificado </a:t>
            </a:r>
            <a:r>
              <a:rPr sz="2200" spc="-5" dirty="0">
                <a:latin typeface="Calibri"/>
                <a:cs typeface="Calibri"/>
              </a:rPr>
              <a:t>pelo nome, </a:t>
            </a:r>
            <a:r>
              <a:rPr sz="2200" spc="-15" dirty="0">
                <a:latin typeface="Calibri"/>
                <a:cs typeface="Calibri"/>
              </a:rPr>
              <a:t>endereço, </a:t>
            </a:r>
            <a:r>
              <a:rPr sz="2200" spc="-5" dirty="0">
                <a:latin typeface="Calibri"/>
                <a:cs typeface="Calibri"/>
              </a:rPr>
              <a:t>o tipo </a:t>
            </a:r>
            <a:r>
              <a:rPr sz="2200" spc="-10" dirty="0">
                <a:latin typeface="Calibri"/>
                <a:cs typeface="Calibri"/>
              </a:rPr>
              <a:t>de  comida </a:t>
            </a:r>
            <a:r>
              <a:rPr sz="2200" spc="-15" dirty="0">
                <a:latin typeface="Calibri"/>
                <a:cs typeface="Calibri"/>
              </a:rPr>
              <a:t>(brasileira, </a:t>
            </a:r>
            <a:r>
              <a:rPr sz="2200" spc="-5" dirty="0">
                <a:latin typeface="Calibri"/>
                <a:cs typeface="Calibri"/>
              </a:rPr>
              <a:t>chinesa, </a:t>
            </a:r>
            <a:r>
              <a:rPr sz="2200" spc="-10" dirty="0">
                <a:latin typeface="Calibri"/>
                <a:cs typeface="Calibri"/>
              </a:rPr>
              <a:t>francesa, italiana, </a:t>
            </a:r>
            <a:r>
              <a:rPr sz="2200" spc="-5" dirty="0">
                <a:latin typeface="Calibri"/>
                <a:cs typeface="Calibri"/>
              </a:rPr>
              <a:t>japonesa, </a:t>
            </a:r>
            <a:r>
              <a:rPr sz="2200" spc="-15" dirty="0">
                <a:latin typeface="Calibri"/>
                <a:cs typeface="Calibri"/>
              </a:rPr>
              <a:t>etc.) </a:t>
            </a:r>
            <a:r>
              <a:rPr sz="2200" spc="-5" dirty="0">
                <a:latin typeface="Calibri"/>
                <a:cs typeface="Calibri"/>
              </a:rPr>
              <a:t>e uma  </a:t>
            </a:r>
            <a:r>
              <a:rPr sz="2200" spc="-15" dirty="0">
                <a:latin typeface="Calibri"/>
                <a:cs typeface="Calibri"/>
              </a:rPr>
              <a:t>nota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cozinha </a:t>
            </a:r>
            <a:r>
              <a:rPr sz="2200" spc="-15" dirty="0">
                <a:latin typeface="Calibri"/>
                <a:cs typeface="Calibri"/>
              </a:rPr>
              <a:t>(entre </a:t>
            </a:r>
            <a:r>
              <a:rPr sz="2200" spc="-5" dirty="0">
                <a:latin typeface="Calibri"/>
                <a:cs typeface="Calibri"/>
              </a:rPr>
              <a:t>0 e 5). O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20" dirty="0">
                <a:latin typeface="Calibri"/>
                <a:cs typeface="Calibri"/>
              </a:rPr>
              <a:t>deverá </a:t>
            </a:r>
            <a:r>
              <a:rPr sz="2200" spc="-5" dirty="0">
                <a:latin typeface="Calibri"/>
                <a:cs typeface="Calibri"/>
              </a:rPr>
              <a:t>ler </a:t>
            </a:r>
            <a:r>
              <a:rPr sz="2200" spc="-10" dirty="0">
                <a:latin typeface="Calibri"/>
                <a:cs typeface="Calibri"/>
              </a:rPr>
              <a:t>todas </a:t>
            </a:r>
            <a:r>
              <a:rPr sz="2200" spc="-5" dirty="0">
                <a:latin typeface="Calibri"/>
                <a:cs typeface="Calibri"/>
              </a:rPr>
              <a:t>as   </a:t>
            </a:r>
            <a:r>
              <a:rPr sz="2200" spc="-15" dirty="0">
                <a:latin typeface="Calibri"/>
                <a:cs typeface="Calibri"/>
              </a:rPr>
              <a:t>informações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imprimir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ao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final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lista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todos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restaurantes,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945" y="6275323"/>
            <a:ext cx="64382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endereço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20" dirty="0">
                <a:latin typeface="Calibri"/>
                <a:cs typeface="Calibri"/>
              </a:rPr>
              <a:t>restaurante </a:t>
            </a:r>
            <a:r>
              <a:rPr sz="2200" spc="-15" dirty="0">
                <a:latin typeface="Calibri"/>
                <a:cs typeface="Calibri"/>
              </a:rPr>
              <a:t>com </a:t>
            </a:r>
            <a:r>
              <a:rPr sz="2200" spc="-5" dirty="0">
                <a:latin typeface="Calibri"/>
                <a:cs typeface="Calibri"/>
              </a:rPr>
              <a:t>maior </a:t>
            </a:r>
            <a:r>
              <a:rPr sz="2200" spc="-15" dirty="0">
                <a:latin typeface="Calibri"/>
                <a:cs typeface="Calibri"/>
              </a:rPr>
              <a:t>nota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cozinha.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4390" y="6446926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42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95" dirty="0"/>
              <a:t>x</a:t>
            </a:r>
            <a:r>
              <a:rPr spc="-10" dirty="0"/>
              <a:t>ercícios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224739" y="926668"/>
            <a:ext cx="8519160" cy="51161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41325" marR="6985" indent="-441325" algn="just">
              <a:lnSpc>
                <a:spcPct val="80000"/>
              </a:lnSpc>
              <a:spcBef>
                <a:spcPts val="585"/>
              </a:spcBef>
              <a:buClr>
                <a:srgbClr val="C5000A"/>
              </a:buClr>
              <a:buAutoNum type="arabicParenR" startAt="10"/>
              <a:tabLst>
                <a:tab pos="441325" algn="l"/>
              </a:tabLst>
            </a:pPr>
            <a:r>
              <a:rPr sz="2000" spc="-20" dirty="0">
                <a:latin typeface="Calibri"/>
                <a:cs typeface="Calibri"/>
              </a:rPr>
              <a:t>Faça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15" dirty="0">
                <a:latin typeface="Calibri"/>
                <a:cs typeface="Calibri"/>
              </a:rPr>
              <a:t>programa </a:t>
            </a:r>
            <a:r>
              <a:rPr sz="2000" spc="-5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leia </a:t>
            </a:r>
            <a:r>
              <a:rPr sz="2000" dirty="0">
                <a:latin typeface="Calibri"/>
                <a:cs typeface="Calibri"/>
              </a:rPr>
              <a:t>os </a:t>
            </a:r>
            <a:r>
              <a:rPr sz="2000" spc="-5" dirty="0">
                <a:latin typeface="Calibri"/>
                <a:cs typeface="Calibri"/>
              </a:rPr>
              <a:t>dados </a:t>
            </a:r>
            <a:r>
              <a:rPr sz="2000" dirty="0">
                <a:latin typeface="Calibri"/>
                <a:cs typeface="Calibri"/>
              </a:rPr>
              <a:t>de 10 </a:t>
            </a:r>
            <a:r>
              <a:rPr sz="2000" spc="-10" dirty="0">
                <a:latin typeface="Calibri"/>
                <a:cs typeface="Calibri"/>
              </a:rPr>
              <a:t>ingressos.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informações </a:t>
            </a:r>
            <a:r>
              <a:rPr sz="2000" spc="-5" dirty="0">
                <a:latin typeface="Calibri"/>
                <a:cs typeface="Calibri"/>
              </a:rPr>
              <a:t>que  </a:t>
            </a:r>
            <a:r>
              <a:rPr sz="2000" spc="-15" dirty="0">
                <a:latin typeface="Calibri"/>
                <a:cs typeface="Calibri"/>
              </a:rPr>
              <a:t>deverão </a:t>
            </a:r>
            <a:r>
              <a:rPr sz="2000" spc="-5" dirty="0">
                <a:latin typeface="Calibri"/>
                <a:cs typeface="Calibri"/>
              </a:rPr>
              <a:t>ser </a:t>
            </a:r>
            <a:r>
              <a:rPr sz="2000" dirty="0">
                <a:latin typeface="Calibri"/>
                <a:cs typeface="Calibri"/>
              </a:rPr>
              <a:t>lidas de </a:t>
            </a:r>
            <a:r>
              <a:rPr sz="2000" spc="-5" dirty="0">
                <a:latin typeface="Calibri"/>
                <a:cs typeface="Calibri"/>
              </a:rPr>
              <a:t>cada </a:t>
            </a:r>
            <a:r>
              <a:rPr sz="2000" spc="-10" dirty="0">
                <a:latin typeface="Calibri"/>
                <a:cs typeface="Calibri"/>
              </a:rPr>
              <a:t>ingresso </a:t>
            </a:r>
            <a:r>
              <a:rPr sz="2000" spc="-5" dirty="0">
                <a:latin typeface="Calibri"/>
                <a:cs typeface="Calibri"/>
              </a:rPr>
              <a:t>são: </a:t>
            </a:r>
            <a:r>
              <a:rPr sz="2000" spc="-15" dirty="0">
                <a:latin typeface="Calibri"/>
                <a:cs typeface="Calibri"/>
              </a:rPr>
              <a:t>preço, </a:t>
            </a:r>
            <a:r>
              <a:rPr sz="2000" spc="-5" dirty="0">
                <a:latin typeface="Calibri"/>
                <a:cs typeface="Calibri"/>
              </a:rPr>
              <a:t>local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atração. </a:t>
            </a:r>
            <a:r>
              <a:rPr sz="2000" spc="-5" dirty="0">
                <a:latin typeface="Calibri"/>
                <a:cs typeface="Calibri"/>
              </a:rPr>
              <a:t>Ao final,  </a:t>
            </a:r>
            <a:r>
              <a:rPr sz="2000" spc="-10" dirty="0">
                <a:latin typeface="Calibri"/>
                <a:cs typeface="Calibri"/>
              </a:rPr>
              <a:t>informe </a:t>
            </a:r>
            <a:r>
              <a:rPr sz="2000" spc="-5" dirty="0">
                <a:latin typeface="Calibri"/>
                <a:cs typeface="Calibri"/>
              </a:rPr>
              <a:t>os </a:t>
            </a:r>
            <a:r>
              <a:rPr sz="2000" spc="-15" dirty="0">
                <a:latin typeface="Calibri"/>
                <a:cs typeface="Calibri"/>
              </a:rPr>
              <a:t>eventos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ingresso mais </a:t>
            </a:r>
            <a:r>
              <a:rPr sz="2000" spc="-15" dirty="0">
                <a:latin typeface="Calibri"/>
                <a:cs typeface="Calibri"/>
              </a:rPr>
              <a:t>barato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mais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caros.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5000A"/>
              </a:buClr>
              <a:buFont typeface="Calibri"/>
              <a:buAutoNum type="arabicParenR" startAt="10"/>
            </a:pPr>
            <a:endParaRPr sz="2500">
              <a:latin typeface="Times New Roman"/>
              <a:cs typeface="Times New Roman"/>
            </a:endParaRPr>
          </a:p>
          <a:p>
            <a:pPr marL="467995" marR="5080" indent="-455930" algn="just">
              <a:lnSpc>
                <a:spcPct val="80000"/>
              </a:lnSpc>
              <a:buClr>
                <a:srgbClr val="C5000A"/>
              </a:buClr>
              <a:buAutoNum type="arabicParenR" startAt="10"/>
              <a:tabLst>
                <a:tab pos="468630" algn="l"/>
              </a:tabLst>
            </a:pPr>
            <a:r>
              <a:rPr sz="2000" spc="-5" dirty="0">
                <a:latin typeface="Calibri"/>
                <a:cs typeface="Calibri"/>
              </a:rPr>
              <a:t>Utilizando </a:t>
            </a:r>
            <a:r>
              <a:rPr sz="2000" dirty="0">
                <a:latin typeface="Calibri"/>
                <a:cs typeface="Calibri"/>
              </a:rPr>
              <a:t>a classe </a:t>
            </a:r>
            <a:r>
              <a:rPr sz="2000" spc="-5" dirty="0">
                <a:latin typeface="Calibri"/>
                <a:cs typeface="Calibri"/>
              </a:rPr>
              <a:t>definida </a:t>
            </a:r>
            <a:r>
              <a:rPr sz="2000" dirty="0">
                <a:latin typeface="Calibri"/>
                <a:cs typeface="Calibri"/>
              </a:rPr>
              <a:t>no </a:t>
            </a:r>
            <a:r>
              <a:rPr sz="2000" spc="-15" dirty="0">
                <a:latin typeface="Calibri"/>
                <a:cs typeface="Calibri"/>
              </a:rPr>
              <a:t>exercício </a:t>
            </a:r>
            <a:r>
              <a:rPr sz="2000" spc="-30" dirty="0">
                <a:latin typeface="Calibri"/>
                <a:cs typeface="Calibri"/>
              </a:rPr>
              <a:t>anterior. </a:t>
            </a:r>
            <a:r>
              <a:rPr sz="2000" spc="-15" dirty="0">
                <a:latin typeface="Calibri"/>
                <a:cs typeface="Calibri"/>
              </a:rPr>
              <a:t>Faça </a:t>
            </a:r>
            <a:r>
              <a:rPr sz="2000" spc="-5" dirty="0">
                <a:latin typeface="Calibri"/>
                <a:cs typeface="Calibri"/>
              </a:rPr>
              <a:t>um </a:t>
            </a:r>
            <a:r>
              <a:rPr sz="2000" spc="-10" dirty="0">
                <a:latin typeface="Calibri"/>
                <a:cs typeface="Calibri"/>
              </a:rPr>
              <a:t>procedimento </a:t>
            </a:r>
            <a:r>
              <a:rPr sz="2000" spc="-5" dirty="0">
                <a:latin typeface="Calibri"/>
                <a:cs typeface="Calibri"/>
              </a:rPr>
              <a:t>que  recebe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10" dirty="0">
                <a:latin typeface="Calibri"/>
                <a:cs typeface="Calibri"/>
              </a:rPr>
              <a:t>parâmetro </a:t>
            </a:r>
            <a:r>
              <a:rPr sz="2000" dirty="0">
                <a:latin typeface="Calibri"/>
                <a:cs typeface="Calibri"/>
              </a:rPr>
              <a:t>do </a:t>
            </a:r>
            <a:r>
              <a:rPr sz="2000" spc="-5" dirty="0">
                <a:latin typeface="Calibri"/>
                <a:cs typeface="Calibri"/>
              </a:rPr>
              <a:t>tipo ingresso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5" dirty="0">
                <a:latin typeface="Calibri"/>
                <a:cs typeface="Calibri"/>
              </a:rPr>
              <a:t>outro </a:t>
            </a:r>
            <a:r>
              <a:rPr sz="2000" spc="-10" dirty="0">
                <a:latin typeface="Calibri"/>
                <a:cs typeface="Calibri"/>
              </a:rPr>
              <a:t>contendo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10" dirty="0">
                <a:latin typeface="Calibri"/>
                <a:cs typeface="Calibri"/>
              </a:rPr>
              <a:t>novo preço </a:t>
            </a:r>
            <a:r>
              <a:rPr sz="2000" spc="-5" dirty="0">
                <a:latin typeface="Calibri"/>
                <a:cs typeface="Calibri"/>
              </a:rPr>
              <a:t>que  </a:t>
            </a:r>
            <a:r>
              <a:rPr sz="2000" spc="-10" dirty="0">
                <a:latin typeface="Calibri"/>
                <a:cs typeface="Calibri"/>
              </a:rPr>
              <a:t>atualiza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preço </a:t>
            </a:r>
            <a:r>
              <a:rPr sz="2000" dirty="0">
                <a:latin typeface="Calibri"/>
                <a:cs typeface="Calibri"/>
              </a:rPr>
              <a:t>do </a:t>
            </a:r>
            <a:r>
              <a:rPr sz="2000" spc="-5" dirty="0">
                <a:latin typeface="Calibri"/>
                <a:cs typeface="Calibri"/>
              </a:rPr>
              <a:t>ingresso </a:t>
            </a:r>
            <a:r>
              <a:rPr sz="2000" spc="-15" dirty="0">
                <a:latin typeface="Calibri"/>
                <a:cs typeface="Calibri"/>
              </a:rPr>
              <a:t>para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5" dirty="0">
                <a:latin typeface="Calibri"/>
                <a:cs typeface="Calibri"/>
              </a:rPr>
              <a:t>novo </a:t>
            </a:r>
            <a:r>
              <a:rPr sz="2000" spc="-40" dirty="0">
                <a:latin typeface="Calibri"/>
                <a:cs typeface="Calibri"/>
              </a:rPr>
              <a:t>valor. </a:t>
            </a:r>
            <a:r>
              <a:rPr sz="2000" dirty="0">
                <a:latin typeface="Calibri"/>
                <a:cs typeface="Calibri"/>
              </a:rPr>
              <a:t>E um </a:t>
            </a:r>
            <a:r>
              <a:rPr sz="2000" spc="-10" dirty="0">
                <a:latin typeface="Calibri"/>
                <a:cs typeface="Calibri"/>
              </a:rPr>
              <a:t>procedimento </a:t>
            </a:r>
            <a:r>
              <a:rPr sz="2000" dirty="0">
                <a:latin typeface="Calibri"/>
                <a:cs typeface="Calibri"/>
              </a:rPr>
              <a:t>que  </a:t>
            </a:r>
            <a:r>
              <a:rPr sz="2000" spc="-5" dirty="0">
                <a:latin typeface="Calibri"/>
                <a:cs typeface="Calibri"/>
              </a:rPr>
              <a:t>recebe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10" dirty="0">
                <a:latin typeface="Calibri"/>
                <a:cs typeface="Calibri"/>
              </a:rPr>
              <a:t>parâmetro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dirty="0">
                <a:latin typeface="Calibri"/>
                <a:cs typeface="Calibri"/>
              </a:rPr>
              <a:t>tipo </a:t>
            </a:r>
            <a:r>
              <a:rPr sz="2000" spc="-5" dirty="0">
                <a:latin typeface="Calibri"/>
                <a:cs typeface="Calibri"/>
              </a:rPr>
              <a:t>ingresso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5" dirty="0">
                <a:latin typeface="Calibri"/>
                <a:cs typeface="Calibri"/>
              </a:rPr>
              <a:t>mostra </a:t>
            </a:r>
            <a:r>
              <a:rPr sz="2000" dirty="0">
                <a:latin typeface="Calibri"/>
                <a:cs typeface="Calibri"/>
              </a:rPr>
              <a:t>na </a:t>
            </a:r>
            <a:r>
              <a:rPr sz="2000" spc="-10" dirty="0">
                <a:latin typeface="Calibri"/>
                <a:cs typeface="Calibri"/>
              </a:rPr>
              <a:t>tela </a:t>
            </a:r>
            <a:r>
              <a:rPr sz="2000" spc="-5" dirty="0">
                <a:latin typeface="Calibri"/>
                <a:cs typeface="Calibri"/>
              </a:rPr>
              <a:t>os </a:t>
            </a:r>
            <a:r>
              <a:rPr sz="2000" spc="-10" dirty="0">
                <a:latin typeface="Calibri"/>
                <a:cs typeface="Calibri"/>
              </a:rPr>
              <a:t>valores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seus  campos.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5000A"/>
              </a:buClr>
              <a:buFont typeface="Calibri"/>
              <a:buAutoNum type="arabicParenR" startAt="10"/>
            </a:pPr>
            <a:endParaRPr sz="2550">
              <a:latin typeface="Times New Roman"/>
              <a:cs typeface="Times New Roman"/>
            </a:endParaRPr>
          </a:p>
          <a:p>
            <a:pPr marL="467995" marR="5715" indent="-455930" algn="just">
              <a:lnSpc>
                <a:spcPct val="79500"/>
              </a:lnSpc>
              <a:buClr>
                <a:srgbClr val="C5000A"/>
              </a:buClr>
              <a:buAutoNum type="arabicParenR" startAt="10"/>
              <a:tabLst>
                <a:tab pos="468630" algn="l"/>
              </a:tabLst>
            </a:pPr>
            <a:r>
              <a:rPr sz="2000" spc="-15" dirty="0">
                <a:latin typeface="Calibri"/>
                <a:cs typeface="Calibri"/>
              </a:rPr>
              <a:t>Faça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15" dirty="0">
                <a:latin typeface="Calibri"/>
                <a:cs typeface="Calibri"/>
              </a:rPr>
              <a:t>programa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15" dirty="0">
                <a:latin typeface="Calibri"/>
                <a:cs typeface="Calibri"/>
              </a:rPr>
              <a:t>avalie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preço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um </a:t>
            </a:r>
            <a:r>
              <a:rPr sz="2000" spc="-10" dirty="0">
                <a:latin typeface="Calibri"/>
                <a:cs typeface="Calibri"/>
              </a:rPr>
              <a:t>eletrodoméstico </a:t>
            </a:r>
            <a:r>
              <a:rPr sz="2000" dirty="0">
                <a:latin typeface="Calibri"/>
                <a:cs typeface="Calibri"/>
              </a:rPr>
              <a:t>em </a:t>
            </a:r>
            <a:r>
              <a:rPr sz="2000" spc="-15" dirty="0">
                <a:latin typeface="Calibri"/>
                <a:cs typeface="Calibri"/>
              </a:rPr>
              <a:t>diferentes  </a:t>
            </a:r>
            <a:r>
              <a:rPr sz="2000" spc="-5" dirty="0">
                <a:latin typeface="Calibri"/>
                <a:cs typeface="Calibri"/>
              </a:rPr>
              <a:t>lojas. </a:t>
            </a:r>
            <a:r>
              <a:rPr sz="2000" spc="-15" dirty="0">
                <a:latin typeface="Calibri"/>
                <a:cs typeface="Calibri"/>
              </a:rPr>
              <a:t>Faça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leitura das </a:t>
            </a:r>
            <a:r>
              <a:rPr sz="2000" spc="-10" dirty="0">
                <a:latin typeface="Calibri"/>
                <a:cs typeface="Calibri"/>
              </a:rPr>
              <a:t>informações </a:t>
            </a:r>
            <a:r>
              <a:rPr sz="2000" spc="-5" dirty="0">
                <a:latin typeface="Calibri"/>
                <a:cs typeface="Calibri"/>
              </a:rPr>
              <a:t>das lojas,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contenham </a:t>
            </a:r>
            <a:r>
              <a:rPr sz="2000" spc="-5" dirty="0">
                <a:latin typeface="Calibri"/>
                <a:cs typeface="Calibri"/>
              </a:rPr>
              <a:t>os </a:t>
            </a:r>
            <a:r>
              <a:rPr sz="2000" spc="-10" dirty="0">
                <a:latin typeface="Calibri"/>
                <a:cs typeface="Calibri"/>
              </a:rPr>
              <a:t>seguintes  </a:t>
            </a:r>
            <a:r>
              <a:rPr sz="2000" spc="-5" dirty="0">
                <a:latin typeface="Calibri"/>
                <a:cs typeface="Calibri"/>
              </a:rPr>
              <a:t>campos: nome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5" dirty="0">
                <a:latin typeface="Calibri"/>
                <a:cs typeface="Calibri"/>
              </a:rPr>
              <a:t>loja, </a:t>
            </a:r>
            <a:r>
              <a:rPr sz="2000" spc="-15" dirty="0">
                <a:latin typeface="Calibri"/>
                <a:cs typeface="Calibri"/>
              </a:rPr>
              <a:t>telefone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preço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spc="-10" dirty="0">
                <a:latin typeface="Calibri"/>
                <a:cs typeface="Calibri"/>
              </a:rPr>
              <a:t>eletrodoméstico. </a:t>
            </a:r>
            <a:r>
              <a:rPr sz="2000" dirty="0">
                <a:latin typeface="Calibri"/>
                <a:cs typeface="Calibri"/>
              </a:rPr>
              <a:t>Ao </a:t>
            </a:r>
            <a:r>
              <a:rPr sz="2000" spc="-5" dirty="0">
                <a:latin typeface="Calibri"/>
                <a:cs typeface="Calibri"/>
              </a:rPr>
              <a:t>final, </a:t>
            </a:r>
            <a:r>
              <a:rPr sz="2000" spc="-15" dirty="0">
                <a:latin typeface="Calibri"/>
                <a:cs typeface="Calibri"/>
              </a:rPr>
              <a:t>informe  </a:t>
            </a:r>
            <a:r>
              <a:rPr sz="2000" spc="-5" dirty="0">
                <a:latin typeface="Calibri"/>
                <a:cs typeface="Calibri"/>
              </a:rPr>
              <a:t>os </a:t>
            </a:r>
            <a:r>
              <a:rPr sz="2000" dirty="0">
                <a:latin typeface="Calibri"/>
                <a:cs typeface="Calibri"/>
              </a:rPr>
              <a:t>dados de </a:t>
            </a:r>
            <a:r>
              <a:rPr sz="2000" spc="-10" dirty="0">
                <a:latin typeface="Calibri"/>
                <a:cs typeface="Calibri"/>
              </a:rPr>
              <a:t>todas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lojas. </a:t>
            </a:r>
            <a:r>
              <a:rPr sz="2000" spc="-10" dirty="0">
                <a:latin typeface="Calibri"/>
                <a:cs typeface="Calibri"/>
              </a:rPr>
              <a:t>Informe </a:t>
            </a:r>
            <a:r>
              <a:rPr sz="2000" spc="-5" dirty="0">
                <a:latin typeface="Calibri"/>
                <a:cs typeface="Calibri"/>
              </a:rPr>
              <a:t>também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média dos </a:t>
            </a:r>
            <a:r>
              <a:rPr sz="2000" spc="-10" dirty="0">
                <a:latin typeface="Calibri"/>
                <a:cs typeface="Calibri"/>
              </a:rPr>
              <a:t>preços </a:t>
            </a:r>
            <a:r>
              <a:rPr sz="2000" spc="-5" dirty="0">
                <a:latin typeface="Calibri"/>
                <a:cs typeface="Calibri"/>
              </a:rPr>
              <a:t>cadastrados 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uma </a:t>
            </a:r>
            <a:r>
              <a:rPr sz="2000" spc="-10" dirty="0">
                <a:latin typeface="Calibri"/>
                <a:cs typeface="Calibri"/>
              </a:rPr>
              <a:t>relação contendo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nome </a:t>
            </a:r>
            <a:r>
              <a:rPr sz="2000" dirty="0">
                <a:latin typeface="Calibri"/>
                <a:cs typeface="Calibri"/>
              </a:rPr>
              <a:t>e o </a:t>
            </a:r>
            <a:r>
              <a:rPr sz="2000" spc="-15" dirty="0">
                <a:latin typeface="Calibri"/>
                <a:cs typeface="Calibri"/>
              </a:rPr>
              <a:t>telefone </a:t>
            </a:r>
            <a:r>
              <a:rPr sz="2000" spc="-5" dirty="0">
                <a:latin typeface="Calibri"/>
                <a:cs typeface="Calibri"/>
              </a:rPr>
              <a:t>das </a:t>
            </a:r>
            <a:r>
              <a:rPr sz="2000" dirty="0">
                <a:latin typeface="Calibri"/>
                <a:cs typeface="Calibri"/>
              </a:rPr>
              <a:t>lojas </a:t>
            </a:r>
            <a:r>
              <a:rPr sz="2000" spc="-5" dirty="0">
                <a:latin typeface="Calibri"/>
                <a:cs typeface="Calibri"/>
              </a:rPr>
              <a:t>cujo </a:t>
            </a:r>
            <a:r>
              <a:rPr sz="2000" spc="-10" dirty="0">
                <a:latin typeface="Calibri"/>
                <a:cs typeface="Calibri"/>
              </a:rPr>
              <a:t>preço </a:t>
            </a:r>
            <a:r>
              <a:rPr sz="2000" spc="-20" dirty="0">
                <a:latin typeface="Calibri"/>
                <a:cs typeface="Calibri"/>
              </a:rPr>
              <a:t>estava  </a:t>
            </a:r>
            <a:r>
              <a:rPr sz="2000" spc="-10" dirty="0">
                <a:latin typeface="Calibri"/>
                <a:cs typeface="Calibri"/>
              </a:rPr>
              <a:t>abaixo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5" dirty="0">
                <a:latin typeface="Calibri"/>
                <a:cs typeface="Calibri"/>
              </a:rPr>
              <a:t>média. Utilize funções </a:t>
            </a:r>
            <a:r>
              <a:rPr sz="2000" spc="-10" dirty="0">
                <a:latin typeface="Calibri"/>
                <a:cs typeface="Calibri"/>
              </a:rPr>
              <a:t>para realizar operações </a:t>
            </a:r>
            <a:r>
              <a:rPr sz="2000" spc="-5" dirty="0">
                <a:latin typeface="Calibri"/>
                <a:cs typeface="Calibri"/>
              </a:rPr>
              <a:t>de leitura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escrita </a:t>
            </a:r>
            <a:r>
              <a:rPr sz="2000" dirty="0">
                <a:latin typeface="Calibri"/>
                <a:cs typeface="Calibri"/>
              </a:rPr>
              <a:t>e  </a:t>
            </a:r>
            <a:r>
              <a:rPr sz="2000" spc="-15" dirty="0">
                <a:latin typeface="Calibri"/>
                <a:cs typeface="Calibri"/>
              </a:rPr>
              <a:t>faça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5" dirty="0">
                <a:latin typeface="Calibri"/>
                <a:cs typeface="Calibri"/>
              </a:rPr>
              <a:t>menu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5" dirty="0">
                <a:latin typeface="Calibri"/>
                <a:cs typeface="Calibri"/>
              </a:rPr>
              <a:t>possibilite </a:t>
            </a:r>
            <a:r>
              <a:rPr sz="2000" dirty="0">
                <a:latin typeface="Calibri"/>
                <a:cs typeface="Calibri"/>
              </a:rPr>
              <a:t>ler </a:t>
            </a:r>
            <a:r>
              <a:rPr sz="2000" spc="-10" dirty="0">
                <a:latin typeface="Calibri"/>
                <a:cs typeface="Calibri"/>
              </a:rPr>
              <a:t>todas </a:t>
            </a:r>
            <a:r>
              <a:rPr sz="2000" spc="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informações </a:t>
            </a:r>
            <a:r>
              <a:rPr sz="2000" spc="-5" dirty="0">
                <a:latin typeface="Calibri"/>
                <a:cs typeface="Calibri"/>
              </a:rPr>
              <a:t>das lojas, </a:t>
            </a:r>
            <a:r>
              <a:rPr sz="2000" dirty="0">
                <a:latin typeface="Calibri"/>
                <a:cs typeface="Calibri"/>
              </a:rPr>
              <a:t>ler uma loja  </a:t>
            </a:r>
            <a:r>
              <a:rPr sz="2000" spc="-5" dirty="0">
                <a:latin typeface="Calibri"/>
                <a:cs typeface="Calibri"/>
              </a:rPr>
              <a:t>com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-5" dirty="0">
                <a:latin typeface="Calibri"/>
                <a:cs typeface="Calibri"/>
              </a:rPr>
              <a:t>endereço específico, caso ela </a:t>
            </a:r>
            <a:r>
              <a:rPr sz="2000" spc="-10" dirty="0">
                <a:latin typeface="Calibri"/>
                <a:cs typeface="Calibri"/>
              </a:rPr>
              <a:t>esteja cadastrada,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imprimir </a:t>
            </a:r>
            <a:r>
              <a:rPr sz="2000" dirty="0">
                <a:latin typeface="Calibri"/>
                <a:cs typeface="Calibri"/>
              </a:rPr>
              <a:t>as  </a:t>
            </a:r>
            <a:r>
              <a:rPr sz="2000" spc="-10" dirty="0">
                <a:latin typeface="Calibri"/>
                <a:cs typeface="Calibri"/>
              </a:rPr>
              <a:t>informações </a:t>
            </a:r>
            <a:r>
              <a:rPr sz="2000" spc="-5" dirty="0">
                <a:latin typeface="Calibri"/>
                <a:cs typeface="Calibri"/>
              </a:rPr>
              <a:t>citadas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anteriormente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205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95" dirty="0"/>
              <a:t>x</a:t>
            </a:r>
            <a:r>
              <a:rPr spc="-10" dirty="0"/>
              <a:t>ercícios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483209" y="936752"/>
            <a:ext cx="8187055" cy="53295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60375" marR="5080" indent="-448309" algn="just">
              <a:lnSpc>
                <a:spcPct val="80000"/>
              </a:lnSpc>
              <a:spcBef>
                <a:spcPts val="620"/>
              </a:spcBef>
              <a:buClr>
                <a:srgbClr val="C00000"/>
              </a:buClr>
              <a:buFont typeface="Calibri"/>
              <a:buAutoNum type="arabicParenR" startAt="13"/>
              <a:tabLst>
                <a:tab pos="495934" algn="l"/>
              </a:tabLst>
            </a:pPr>
            <a:r>
              <a:rPr dirty="0"/>
              <a:t>	</a:t>
            </a:r>
            <a:r>
              <a:rPr sz="2200" spc="-25" dirty="0">
                <a:latin typeface="Calibri"/>
                <a:cs typeface="Calibri"/>
              </a:rPr>
              <a:t>Faça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10" dirty="0">
                <a:latin typeface="Calibri"/>
                <a:cs typeface="Calibri"/>
              </a:rPr>
              <a:t>que permita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5" dirty="0">
                <a:latin typeface="Calibri"/>
                <a:cs typeface="Calibri"/>
              </a:rPr>
              <a:t>cadastro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veículos. </a:t>
            </a:r>
            <a:r>
              <a:rPr sz="2200" spc="-5" dirty="0">
                <a:latin typeface="Calibri"/>
                <a:cs typeface="Calibri"/>
              </a:rPr>
              <a:t>A classe  </a:t>
            </a:r>
            <a:r>
              <a:rPr sz="2200" spc="-10" dirty="0">
                <a:latin typeface="Calibri"/>
                <a:cs typeface="Calibri"/>
              </a:rPr>
              <a:t>veículo </a:t>
            </a:r>
            <a:r>
              <a:rPr sz="2200" spc="-20" dirty="0">
                <a:latin typeface="Calibri"/>
                <a:cs typeface="Calibri"/>
              </a:rPr>
              <a:t>deverá </a:t>
            </a:r>
            <a:r>
              <a:rPr sz="2200" spc="-15" dirty="0">
                <a:latin typeface="Calibri"/>
                <a:cs typeface="Calibri"/>
              </a:rPr>
              <a:t>conter </a:t>
            </a:r>
            <a:r>
              <a:rPr sz="2200" dirty="0">
                <a:latin typeface="Calibri"/>
                <a:cs typeface="Calibri"/>
              </a:rPr>
              <a:t>os </a:t>
            </a:r>
            <a:r>
              <a:rPr sz="2200" spc="-10" dirty="0">
                <a:latin typeface="Calibri"/>
                <a:cs typeface="Calibri"/>
              </a:rPr>
              <a:t>campos placa, </a:t>
            </a:r>
            <a:r>
              <a:rPr sz="2200" spc="-15" dirty="0">
                <a:latin typeface="Calibri"/>
                <a:cs typeface="Calibri"/>
              </a:rPr>
              <a:t>marca, </a:t>
            </a:r>
            <a:r>
              <a:rPr sz="2200" spc="-5" dirty="0">
                <a:latin typeface="Calibri"/>
                <a:cs typeface="Calibri"/>
              </a:rPr>
              <a:t>modelo e ano. </a:t>
            </a:r>
            <a:r>
              <a:rPr sz="2200" spc="-30" dirty="0">
                <a:latin typeface="Calibri"/>
                <a:cs typeface="Calibri"/>
              </a:rPr>
              <a:t>Faça  </a:t>
            </a:r>
            <a:r>
              <a:rPr sz="2200" spc="-10" dirty="0">
                <a:latin typeface="Calibri"/>
                <a:cs typeface="Calibri"/>
              </a:rPr>
              <a:t>um </a:t>
            </a:r>
            <a:r>
              <a:rPr sz="2200" spc="-5" dirty="0">
                <a:latin typeface="Calibri"/>
                <a:cs typeface="Calibri"/>
              </a:rPr>
              <a:t>menu </a:t>
            </a:r>
            <a:r>
              <a:rPr sz="2200" spc="-15" dirty="0">
                <a:latin typeface="Calibri"/>
                <a:cs typeface="Calibri"/>
              </a:rPr>
              <a:t>com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5" dirty="0">
                <a:latin typeface="Calibri"/>
                <a:cs typeface="Calibri"/>
              </a:rPr>
              <a:t>seguintes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opções:</a:t>
            </a:r>
            <a:endParaRPr sz="2200">
              <a:latin typeface="Calibri"/>
              <a:cs typeface="Calibri"/>
            </a:endParaRPr>
          </a:p>
          <a:p>
            <a:pPr marL="920750">
              <a:lnSpc>
                <a:spcPct val="100000"/>
              </a:lnSpc>
              <a:spcBef>
                <a:spcPts val="305"/>
              </a:spcBef>
            </a:pPr>
            <a:r>
              <a:rPr sz="1800" spc="-10" dirty="0">
                <a:latin typeface="Courier New"/>
                <a:cs typeface="Courier New"/>
              </a:rPr>
              <a:t>Menu:</a:t>
            </a:r>
            <a:endParaRPr sz="1800">
              <a:latin typeface="Courier New"/>
              <a:cs typeface="Courier New"/>
            </a:endParaRPr>
          </a:p>
          <a:p>
            <a:pPr marL="1195070" lvl="1" indent="-274955">
              <a:lnSpc>
                <a:spcPct val="100000"/>
              </a:lnSpc>
              <a:spcBef>
                <a:spcPts val="434"/>
              </a:spcBef>
              <a:buAutoNum type="arabicPlain"/>
              <a:tabLst>
                <a:tab pos="1195705" algn="l"/>
              </a:tabLst>
            </a:pP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Ler </a:t>
            </a:r>
            <a:r>
              <a:rPr sz="1800" spc="-5" dirty="0">
                <a:latin typeface="Courier New"/>
                <a:cs typeface="Courier New"/>
              </a:rPr>
              <a:t>as </a:t>
            </a:r>
            <a:r>
              <a:rPr sz="1800" spc="-10" dirty="0">
                <a:latin typeface="Courier New"/>
                <a:cs typeface="Courier New"/>
              </a:rPr>
              <a:t>informações </a:t>
            </a:r>
            <a:r>
              <a:rPr sz="1800" spc="-5" dirty="0">
                <a:latin typeface="Courier New"/>
                <a:cs typeface="Courier New"/>
              </a:rPr>
              <a:t>de </a:t>
            </a:r>
            <a:r>
              <a:rPr sz="1800" spc="-10" dirty="0">
                <a:latin typeface="Courier New"/>
                <a:cs typeface="Courier New"/>
              </a:rPr>
              <a:t>um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veículo</a:t>
            </a:r>
            <a:endParaRPr sz="1800">
              <a:latin typeface="Courier New"/>
              <a:cs typeface="Courier New"/>
            </a:endParaRPr>
          </a:p>
          <a:p>
            <a:pPr marL="1487805" marR="434975" lvl="1" indent="-567055">
              <a:lnSpc>
                <a:spcPct val="100000"/>
              </a:lnSpc>
              <a:spcBef>
                <a:spcPts val="434"/>
              </a:spcBef>
              <a:buAutoNum type="arabicPlain"/>
              <a:tabLst>
                <a:tab pos="1195705" algn="l"/>
              </a:tabLst>
            </a:pP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Verificar </a:t>
            </a:r>
            <a:r>
              <a:rPr sz="1800" spc="-5" dirty="0">
                <a:latin typeface="Courier New"/>
                <a:cs typeface="Courier New"/>
              </a:rPr>
              <a:t>se </a:t>
            </a:r>
            <a:r>
              <a:rPr sz="1800" spc="-10" dirty="0">
                <a:latin typeface="Courier New"/>
                <a:cs typeface="Courier New"/>
              </a:rPr>
              <a:t>uma placa está no formato correto  (AAADDDD)</a:t>
            </a:r>
            <a:endParaRPr sz="1800">
              <a:latin typeface="Courier New"/>
              <a:cs typeface="Courier New"/>
            </a:endParaRPr>
          </a:p>
          <a:p>
            <a:pPr marL="1195070" lvl="1" indent="-274955">
              <a:lnSpc>
                <a:spcPct val="100000"/>
              </a:lnSpc>
              <a:spcBef>
                <a:spcPts val="430"/>
              </a:spcBef>
              <a:buAutoNum type="arabicPlain"/>
              <a:tabLst>
                <a:tab pos="1195705" algn="l"/>
              </a:tabLst>
            </a:pP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Imprimir por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ano</a:t>
            </a:r>
            <a:endParaRPr sz="1800">
              <a:latin typeface="Courier New"/>
              <a:cs typeface="Courier New"/>
            </a:endParaRPr>
          </a:p>
          <a:p>
            <a:pPr marL="1195070" lvl="1" indent="-274955">
              <a:lnSpc>
                <a:spcPct val="100000"/>
              </a:lnSpc>
              <a:spcBef>
                <a:spcPts val="434"/>
              </a:spcBef>
              <a:buAutoNum type="arabicPlain"/>
              <a:tabLst>
                <a:tab pos="1195705" algn="l"/>
              </a:tabLst>
            </a:pP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10" dirty="0">
                <a:latin typeface="Courier New"/>
                <a:cs typeface="Courier New"/>
              </a:rPr>
              <a:t>Pesquisar veículo </a:t>
            </a:r>
            <a:r>
              <a:rPr sz="1800" spc="-5" dirty="0">
                <a:latin typeface="Courier New"/>
                <a:cs typeface="Courier New"/>
              </a:rPr>
              <a:t>por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placa</a:t>
            </a:r>
            <a:endParaRPr sz="1800">
              <a:latin typeface="Courier New"/>
              <a:cs typeface="Courier New"/>
            </a:endParaRPr>
          </a:p>
          <a:p>
            <a:pPr marL="1193800" lvl="1" indent="-273685">
              <a:lnSpc>
                <a:spcPct val="100000"/>
              </a:lnSpc>
              <a:spcBef>
                <a:spcPts val="455"/>
              </a:spcBef>
              <a:buAutoNum type="arabicPlain"/>
              <a:tabLst>
                <a:tab pos="1194435" algn="l"/>
              </a:tabLst>
            </a:pPr>
            <a:r>
              <a:rPr sz="1800" dirty="0">
                <a:latin typeface="Courier New"/>
                <a:cs typeface="Courier New"/>
              </a:rPr>
              <a:t>- </a:t>
            </a:r>
            <a:r>
              <a:rPr sz="1800" spc="-5" dirty="0">
                <a:latin typeface="Courier New"/>
                <a:cs typeface="Courier New"/>
              </a:rPr>
              <a:t>Imprimir todos os veículos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cadastrados</a:t>
            </a:r>
            <a:endParaRPr sz="18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175"/>
              </a:spcBef>
            </a:pP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15" dirty="0">
                <a:latin typeface="Calibri"/>
                <a:cs typeface="Calibri"/>
              </a:rPr>
              <a:t>programa </a:t>
            </a:r>
            <a:r>
              <a:rPr sz="2200" spc="-20" dirty="0">
                <a:latin typeface="Calibri"/>
                <a:cs typeface="Calibri"/>
              </a:rPr>
              <a:t>deverá </a:t>
            </a:r>
            <a:r>
              <a:rPr sz="2200" spc="-15" dirty="0">
                <a:latin typeface="Calibri"/>
                <a:cs typeface="Calibri"/>
              </a:rPr>
              <a:t>ter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5" dirty="0">
                <a:latin typeface="Calibri"/>
                <a:cs typeface="Calibri"/>
              </a:rPr>
              <a:t>seguintes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características:</a:t>
            </a:r>
            <a:endParaRPr sz="2200">
              <a:latin typeface="Calibri"/>
              <a:cs typeface="Calibri"/>
            </a:endParaRPr>
          </a:p>
          <a:p>
            <a:pPr marL="1487805" indent="-567690">
              <a:lnSpc>
                <a:spcPts val="2375"/>
              </a:lnSpc>
              <a:spcBef>
                <a:spcPts val="75"/>
              </a:spcBef>
              <a:buClr>
                <a:srgbClr val="808080"/>
              </a:buClr>
              <a:buSzPct val="68181"/>
              <a:buFont typeface="Wingdings"/>
              <a:buChar char=""/>
              <a:tabLst>
                <a:tab pos="1487805" algn="l"/>
                <a:tab pos="1488440" algn="l"/>
              </a:tabLst>
            </a:pP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15" dirty="0">
                <a:latin typeface="Calibri"/>
                <a:cs typeface="Calibri"/>
              </a:rPr>
              <a:t>primeiro </a:t>
            </a:r>
            <a:r>
              <a:rPr sz="2200" spc="-10" dirty="0">
                <a:latin typeface="Calibri"/>
                <a:cs typeface="Calibri"/>
              </a:rPr>
              <a:t>item, </a:t>
            </a:r>
            <a:r>
              <a:rPr sz="2200" spc="-15" dirty="0">
                <a:latin typeface="Calibri"/>
                <a:cs typeface="Calibri"/>
              </a:rPr>
              <a:t>peça </a:t>
            </a:r>
            <a:r>
              <a:rPr sz="2200" spc="-10" dirty="0">
                <a:latin typeface="Calibri"/>
                <a:cs typeface="Calibri"/>
              </a:rPr>
              <a:t>inicialmente </a:t>
            </a:r>
            <a:r>
              <a:rPr sz="2200" spc="-5" dirty="0">
                <a:latin typeface="Calibri"/>
                <a:cs typeface="Calibri"/>
              </a:rPr>
              <a:t>o índice do </a:t>
            </a:r>
            <a:r>
              <a:rPr sz="2200" spc="-15" dirty="0">
                <a:latin typeface="Calibri"/>
                <a:cs typeface="Calibri"/>
              </a:rPr>
              <a:t>vetor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</a:t>
            </a:r>
            <a:endParaRPr sz="2200">
              <a:latin typeface="Calibri"/>
              <a:cs typeface="Calibri"/>
            </a:endParaRPr>
          </a:p>
          <a:p>
            <a:pPr marL="1487805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deseja </a:t>
            </a:r>
            <a:r>
              <a:rPr sz="2200" spc="-40" dirty="0">
                <a:latin typeface="Calibri"/>
                <a:cs typeface="Calibri"/>
              </a:rPr>
              <a:t>alterar.</a:t>
            </a:r>
            <a:endParaRPr sz="2200">
              <a:latin typeface="Calibri"/>
              <a:cs typeface="Calibri"/>
            </a:endParaRPr>
          </a:p>
          <a:p>
            <a:pPr marL="1487805" marR="138430" indent="-567055">
              <a:lnSpc>
                <a:spcPts val="2110"/>
              </a:lnSpc>
              <a:spcBef>
                <a:spcPts val="585"/>
              </a:spcBef>
              <a:buClr>
                <a:srgbClr val="808080"/>
              </a:buClr>
              <a:buSzPct val="68181"/>
              <a:buFont typeface="Wingdings"/>
              <a:buChar char=""/>
              <a:tabLst>
                <a:tab pos="1487805" algn="l"/>
                <a:tab pos="1488440" algn="l"/>
              </a:tabLst>
            </a:pP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spc="-20" dirty="0">
                <a:latin typeface="Calibri"/>
                <a:cs typeface="Calibri"/>
              </a:rPr>
              <a:t>terceiro </a:t>
            </a:r>
            <a:r>
              <a:rPr sz="2200" spc="-10" dirty="0">
                <a:latin typeface="Calibri"/>
                <a:cs typeface="Calibri"/>
              </a:rPr>
              <a:t>item, </a:t>
            </a:r>
            <a:r>
              <a:rPr sz="2200" spc="-15" dirty="0">
                <a:latin typeface="Calibri"/>
                <a:cs typeface="Calibri"/>
              </a:rPr>
              <a:t>peça </a:t>
            </a:r>
            <a:r>
              <a:rPr sz="2200" spc="-5" dirty="0">
                <a:latin typeface="Calibri"/>
                <a:cs typeface="Calibri"/>
              </a:rPr>
              <a:t>o ano mínimo e </a:t>
            </a:r>
            <a:r>
              <a:rPr sz="2200" spc="-10" dirty="0">
                <a:latin typeface="Calibri"/>
                <a:cs typeface="Calibri"/>
              </a:rPr>
              <a:t>máximo </a:t>
            </a:r>
            <a:r>
              <a:rPr sz="2200" spc="-5" dirty="0">
                <a:latin typeface="Calibri"/>
                <a:cs typeface="Calibri"/>
              </a:rPr>
              <a:t>e imprima  os </a:t>
            </a:r>
            <a:r>
              <a:rPr sz="2200" spc="-10" dirty="0">
                <a:latin typeface="Calibri"/>
                <a:cs typeface="Calibri"/>
              </a:rPr>
              <a:t>veículos que </a:t>
            </a:r>
            <a:r>
              <a:rPr sz="2200" spc="-15" dirty="0">
                <a:latin typeface="Calibri"/>
                <a:cs typeface="Calibri"/>
              </a:rPr>
              <a:t>estão </a:t>
            </a:r>
            <a:r>
              <a:rPr sz="2200" spc="-5" dirty="0">
                <a:latin typeface="Calibri"/>
                <a:cs typeface="Calibri"/>
              </a:rPr>
              <a:t>nesse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intervalo.</a:t>
            </a:r>
            <a:endParaRPr sz="2200">
              <a:latin typeface="Calibri"/>
              <a:cs typeface="Calibri"/>
            </a:endParaRPr>
          </a:p>
          <a:p>
            <a:pPr marL="1487805" marR="396240" indent="-567055">
              <a:lnSpc>
                <a:spcPct val="80000"/>
              </a:lnSpc>
              <a:spcBef>
                <a:spcPts val="620"/>
              </a:spcBef>
              <a:buClr>
                <a:srgbClr val="808080"/>
              </a:buClr>
              <a:buSzPct val="68181"/>
              <a:buFont typeface="Wingdings"/>
              <a:buChar char=""/>
              <a:tabLst>
                <a:tab pos="1487805" algn="l"/>
                <a:tab pos="1488440" algn="l"/>
              </a:tabLst>
            </a:pPr>
            <a:r>
              <a:rPr sz="2200" spc="-25" dirty="0">
                <a:latin typeface="Calibri"/>
                <a:cs typeface="Calibri"/>
              </a:rPr>
              <a:t>Faça </a:t>
            </a:r>
            <a:r>
              <a:rPr sz="2200" spc="-10" dirty="0">
                <a:latin typeface="Calibri"/>
                <a:cs typeface="Calibri"/>
              </a:rPr>
              <a:t>funções </a:t>
            </a:r>
            <a:r>
              <a:rPr sz="2200" spc="-20" dirty="0">
                <a:latin typeface="Calibri"/>
                <a:cs typeface="Calibri"/>
              </a:rPr>
              <a:t>para </a:t>
            </a:r>
            <a:r>
              <a:rPr sz="2200" spc="-10" dirty="0">
                <a:latin typeface="Calibri"/>
                <a:cs typeface="Calibri"/>
              </a:rPr>
              <a:t>realizar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5" dirty="0">
                <a:latin typeface="Calibri"/>
                <a:cs typeface="Calibri"/>
              </a:rPr>
              <a:t>operações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cada um dos  itens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menu.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205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95" dirty="0"/>
              <a:t>x</a:t>
            </a:r>
            <a:r>
              <a:rPr spc="-10" dirty="0"/>
              <a:t>ercícios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267411" y="1289430"/>
            <a:ext cx="8480425" cy="31902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60375" marR="5080" indent="-448309">
              <a:lnSpc>
                <a:spcPts val="2310"/>
              </a:lnSpc>
              <a:spcBef>
                <a:spcPts val="650"/>
              </a:spcBef>
              <a:buClr>
                <a:srgbClr val="993300"/>
              </a:buClr>
              <a:buAutoNum type="arabicParenR" startAt="14"/>
              <a:tabLst>
                <a:tab pos="480695" algn="l"/>
              </a:tabLst>
            </a:pPr>
            <a:r>
              <a:rPr sz="2400" spc="-10" dirty="0">
                <a:latin typeface="Calibri"/>
                <a:cs typeface="Calibri"/>
              </a:rPr>
              <a:t>Elabore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programa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dirty="0">
                <a:latin typeface="Calibri"/>
                <a:cs typeface="Calibri"/>
              </a:rPr>
              <a:t>auxilie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5" dirty="0">
                <a:latin typeface="Calibri"/>
                <a:cs typeface="Calibri"/>
              </a:rPr>
              <a:t>controle </a:t>
            </a:r>
            <a:r>
              <a:rPr sz="2400" spc="-5" dirty="0">
                <a:latin typeface="Calibri"/>
                <a:cs typeface="Calibri"/>
              </a:rPr>
              <a:t>de uma </a:t>
            </a:r>
            <a:r>
              <a:rPr sz="2400" spc="-15" dirty="0">
                <a:latin typeface="Calibri"/>
                <a:cs typeface="Calibri"/>
              </a:rPr>
              <a:t>fazenda </a:t>
            </a:r>
            <a:r>
              <a:rPr sz="2400" spc="-5" dirty="0">
                <a:latin typeface="Calibri"/>
                <a:cs typeface="Calibri"/>
              </a:rPr>
              <a:t>de  </a:t>
            </a:r>
            <a:r>
              <a:rPr sz="2400" spc="-15" dirty="0">
                <a:latin typeface="Calibri"/>
                <a:cs typeface="Calibri"/>
              </a:rPr>
              <a:t>gado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0" dirty="0">
                <a:latin typeface="Calibri"/>
                <a:cs typeface="Calibri"/>
              </a:rPr>
              <a:t>possua </a:t>
            </a:r>
            <a:r>
              <a:rPr sz="2400" spc="-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total </a:t>
            </a:r>
            <a:r>
              <a:rPr sz="2400" spc="-5" dirty="0">
                <a:latin typeface="Calibri"/>
                <a:cs typeface="Calibri"/>
              </a:rPr>
              <a:t>de 100 cabeças de </a:t>
            </a:r>
            <a:r>
              <a:rPr sz="2400" spc="-10" dirty="0">
                <a:latin typeface="Calibri"/>
                <a:cs typeface="Calibri"/>
              </a:rPr>
              <a:t>gado.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5" dirty="0">
                <a:latin typeface="Calibri"/>
                <a:cs typeface="Calibri"/>
              </a:rPr>
              <a:t>programa  deverá conter </a:t>
            </a:r>
            <a:r>
              <a:rPr sz="2400" spc="-5" dirty="0">
                <a:latin typeface="Calibri"/>
                <a:cs typeface="Calibri"/>
              </a:rPr>
              <a:t>uma classe que</a:t>
            </a:r>
            <a:r>
              <a:rPr sz="2400" spc="-10" dirty="0">
                <a:latin typeface="Calibri"/>
                <a:cs typeface="Calibri"/>
              </a:rPr>
              <a:t> comporte:</a:t>
            </a:r>
            <a:endParaRPr sz="2400">
              <a:latin typeface="Calibri"/>
              <a:cs typeface="Calibri"/>
            </a:endParaRPr>
          </a:p>
          <a:p>
            <a:pPr marL="577215" lvl="1" indent="-220979">
              <a:lnSpc>
                <a:spcPct val="100000"/>
              </a:lnSpc>
              <a:spcBef>
                <a:spcPts val="35"/>
              </a:spcBef>
              <a:buChar char="•"/>
              <a:tabLst>
                <a:tab pos="577850" algn="l"/>
              </a:tabLst>
            </a:pPr>
            <a:r>
              <a:rPr sz="2400" spc="-10" dirty="0">
                <a:latin typeface="Calibri"/>
                <a:cs typeface="Calibri"/>
              </a:rPr>
              <a:t>código: código </a:t>
            </a:r>
            <a:r>
              <a:rPr sz="2400" spc="-5" dirty="0">
                <a:latin typeface="Calibri"/>
                <a:cs typeface="Calibri"/>
              </a:rPr>
              <a:t>da </a:t>
            </a:r>
            <a:r>
              <a:rPr sz="2400" spc="-10" dirty="0">
                <a:latin typeface="Calibri"/>
                <a:cs typeface="Calibri"/>
              </a:rPr>
              <a:t>cabeça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gado;</a:t>
            </a:r>
            <a:endParaRPr sz="2400">
              <a:latin typeface="Calibri"/>
              <a:cs typeface="Calibri"/>
            </a:endParaRPr>
          </a:p>
          <a:p>
            <a:pPr marL="577215" lvl="1" indent="-220979">
              <a:lnSpc>
                <a:spcPct val="100000"/>
              </a:lnSpc>
              <a:spcBef>
                <a:spcPts val="20"/>
              </a:spcBef>
              <a:buChar char="•"/>
              <a:tabLst>
                <a:tab pos="577850" algn="l"/>
              </a:tabLst>
            </a:pPr>
            <a:r>
              <a:rPr sz="2400" spc="-5" dirty="0">
                <a:latin typeface="Calibri"/>
                <a:cs typeface="Calibri"/>
              </a:rPr>
              <a:t>leite: </a:t>
            </a:r>
            <a:r>
              <a:rPr sz="2400" spc="-10" dirty="0">
                <a:latin typeface="Calibri"/>
                <a:cs typeface="Calibri"/>
              </a:rPr>
              <a:t>número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litros </a:t>
            </a:r>
            <a:r>
              <a:rPr sz="2400" spc="-5" dirty="0">
                <a:latin typeface="Calibri"/>
                <a:cs typeface="Calibri"/>
              </a:rPr>
              <a:t>de leite </a:t>
            </a:r>
            <a:r>
              <a:rPr sz="2400" spc="-10" dirty="0">
                <a:latin typeface="Calibri"/>
                <a:cs typeface="Calibri"/>
              </a:rPr>
              <a:t>produzido </a:t>
            </a:r>
            <a:r>
              <a:rPr sz="2400" spc="-5" dirty="0">
                <a:latin typeface="Calibri"/>
                <a:cs typeface="Calibri"/>
              </a:rPr>
              <a:t>por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semana;</a:t>
            </a:r>
            <a:endParaRPr sz="2400">
              <a:latin typeface="Calibri"/>
              <a:cs typeface="Calibri"/>
            </a:endParaRPr>
          </a:p>
          <a:p>
            <a:pPr marL="577215" lvl="1" indent="-220979">
              <a:lnSpc>
                <a:spcPct val="100000"/>
              </a:lnSpc>
              <a:spcBef>
                <a:spcPts val="25"/>
              </a:spcBef>
              <a:buChar char="•"/>
              <a:tabLst>
                <a:tab pos="577850" algn="l"/>
              </a:tabLst>
            </a:pPr>
            <a:r>
              <a:rPr sz="2400" spc="-10" dirty="0">
                <a:latin typeface="Calibri"/>
                <a:cs typeface="Calibri"/>
              </a:rPr>
              <a:t>alimento: </a:t>
            </a:r>
            <a:r>
              <a:rPr sz="2400" spc="-5" dirty="0">
                <a:latin typeface="Calibri"/>
                <a:cs typeface="Calibri"/>
              </a:rPr>
              <a:t>quantidade de </a:t>
            </a:r>
            <a:r>
              <a:rPr sz="2400" spc="-10" dirty="0">
                <a:latin typeface="Calibri"/>
                <a:cs typeface="Calibri"/>
              </a:rPr>
              <a:t>alimento </a:t>
            </a:r>
            <a:r>
              <a:rPr sz="2400" spc="-5" dirty="0">
                <a:latin typeface="Calibri"/>
                <a:cs typeface="Calibri"/>
              </a:rPr>
              <a:t>ingerida por semana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(kg);</a:t>
            </a:r>
            <a:endParaRPr sz="2400">
              <a:latin typeface="Calibri"/>
              <a:cs typeface="Calibri"/>
            </a:endParaRPr>
          </a:p>
          <a:p>
            <a:pPr marL="577215" lvl="1" indent="-220979">
              <a:lnSpc>
                <a:spcPct val="100000"/>
              </a:lnSpc>
              <a:spcBef>
                <a:spcPts val="30"/>
              </a:spcBef>
              <a:buChar char="•"/>
              <a:tabLst>
                <a:tab pos="577850" algn="l"/>
              </a:tabLst>
            </a:pPr>
            <a:r>
              <a:rPr sz="2400" dirty="0">
                <a:latin typeface="Calibri"/>
                <a:cs typeface="Calibri"/>
              </a:rPr>
              <a:t>mês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nascimento;</a:t>
            </a:r>
            <a:endParaRPr sz="2400">
              <a:latin typeface="Calibri"/>
              <a:cs typeface="Calibri"/>
            </a:endParaRPr>
          </a:p>
          <a:p>
            <a:pPr marL="577215" lvl="1" indent="-220979">
              <a:lnSpc>
                <a:spcPct val="100000"/>
              </a:lnSpc>
              <a:spcBef>
                <a:spcPts val="20"/>
              </a:spcBef>
              <a:buChar char="•"/>
              <a:tabLst>
                <a:tab pos="577850" algn="l"/>
              </a:tabLst>
            </a:pPr>
            <a:r>
              <a:rPr sz="2400" dirty="0">
                <a:latin typeface="Calibri"/>
                <a:cs typeface="Calibri"/>
              </a:rPr>
              <a:t>ano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nascimento;</a:t>
            </a:r>
            <a:endParaRPr sz="2400">
              <a:latin typeface="Calibri"/>
              <a:cs typeface="Calibri"/>
            </a:endParaRPr>
          </a:p>
          <a:p>
            <a:pPr marL="577215" lvl="1" indent="-220979">
              <a:lnSpc>
                <a:spcPct val="100000"/>
              </a:lnSpc>
              <a:spcBef>
                <a:spcPts val="25"/>
              </a:spcBef>
              <a:buChar char="•"/>
              <a:tabLst>
                <a:tab pos="577850" algn="l"/>
              </a:tabLst>
            </a:pPr>
            <a:r>
              <a:rPr sz="2400" spc="-10" dirty="0">
                <a:latin typeface="Calibri"/>
                <a:cs typeface="Calibri"/>
              </a:rPr>
              <a:t>abate: </a:t>
            </a:r>
            <a:r>
              <a:rPr sz="2400" dirty="0">
                <a:latin typeface="Calibri"/>
                <a:cs typeface="Calibri"/>
              </a:rPr>
              <a:t>‘N”(não) </a:t>
            </a:r>
            <a:r>
              <a:rPr sz="2400" spc="-5" dirty="0">
                <a:latin typeface="Calibri"/>
                <a:cs typeface="Calibri"/>
              </a:rPr>
              <a:t>ou </a:t>
            </a:r>
            <a:r>
              <a:rPr sz="2400" spc="-10" dirty="0">
                <a:latin typeface="Calibri"/>
                <a:cs typeface="Calibri"/>
              </a:rPr>
              <a:t>‘S’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(sim).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205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95" dirty="0"/>
              <a:t>x</a:t>
            </a:r>
            <a:r>
              <a:rPr spc="-10" dirty="0"/>
              <a:t>ercícios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87884" y="829817"/>
            <a:ext cx="8846820" cy="522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125" indent="-480059">
              <a:lnSpc>
                <a:spcPct val="100000"/>
              </a:lnSpc>
              <a:spcBef>
                <a:spcPts val="95"/>
              </a:spcBef>
              <a:buClr>
                <a:srgbClr val="993300"/>
              </a:buClr>
              <a:buAutoNum type="arabicParenR" startAt="14"/>
              <a:tabLst>
                <a:tab pos="492125" algn="l"/>
                <a:tab pos="492759" algn="l"/>
              </a:tabLst>
            </a:pPr>
            <a:r>
              <a:rPr sz="1900" spc="-10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sz="1900" i="1" spc="-10" dirty="0">
                <a:solidFill>
                  <a:srgbClr val="C00000"/>
                </a:solidFill>
                <a:latin typeface="Calibri"/>
                <a:cs typeface="Calibri"/>
              </a:rPr>
              <a:t>continuação...)</a:t>
            </a:r>
            <a:endParaRPr sz="19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seu </a:t>
            </a:r>
            <a:r>
              <a:rPr sz="2000" spc="-10" dirty="0">
                <a:latin typeface="Calibri"/>
                <a:cs typeface="Calibri"/>
              </a:rPr>
              <a:t>programa </a:t>
            </a:r>
            <a:r>
              <a:rPr sz="2000" spc="-15" dirty="0">
                <a:latin typeface="Calibri"/>
                <a:cs typeface="Calibri"/>
              </a:rPr>
              <a:t>deverá </a:t>
            </a:r>
            <a:r>
              <a:rPr sz="2000" b="1" spc="-10" dirty="0">
                <a:latin typeface="Calibri"/>
                <a:cs typeface="Calibri"/>
              </a:rPr>
              <a:t>conter </a:t>
            </a:r>
            <a:r>
              <a:rPr sz="2000" b="1" dirty="0">
                <a:latin typeface="Calibri"/>
                <a:cs typeface="Calibri"/>
              </a:rPr>
              <a:t>um </a:t>
            </a:r>
            <a:r>
              <a:rPr sz="2000" b="1" spc="-5" dirty="0">
                <a:latin typeface="Calibri"/>
                <a:cs typeface="Calibri"/>
              </a:rPr>
              <a:t>menu </a:t>
            </a:r>
            <a:r>
              <a:rPr sz="2000" spc="-5" dirty="0">
                <a:latin typeface="Calibri"/>
                <a:cs typeface="Calibri"/>
              </a:rPr>
              <a:t>com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seguintes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funcionalidades:</a:t>
            </a:r>
            <a:endParaRPr sz="2000">
              <a:latin typeface="Calibri"/>
              <a:cs typeface="Calibri"/>
            </a:endParaRPr>
          </a:p>
          <a:p>
            <a:pPr marL="691515" lvl="1" indent="-335280">
              <a:lnSpc>
                <a:spcPts val="2160"/>
              </a:lnSpc>
              <a:spcBef>
                <a:spcPts val="15"/>
              </a:spcBef>
              <a:buAutoNum type="alphaLcParenBoth"/>
              <a:tabLst>
                <a:tab pos="692150" algn="l"/>
              </a:tabLst>
            </a:pPr>
            <a:r>
              <a:rPr sz="2000" spc="-5" dirty="0">
                <a:latin typeface="Calibri"/>
                <a:cs typeface="Calibri"/>
              </a:rPr>
              <a:t>Ler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base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dados </a:t>
            </a:r>
            <a:r>
              <a:rPr sz="2000" spc="-10" dirty="0">
                <a:latin typeface="Calibri"/>
                <a:cs typeface="Calibri"/>
              </a:rPr>
              <a:t>(código, </a:t>
            </a:r>
            <a:r>
              <a:rPr sz="2000" spc="-5" dirty="0">
                <a:latin typeface="Calibri"/>
                <a:cs typeface="Calibri"/>
              </a:rPr>
              <a:t>leite, </a:t>
            </a:r>
            <a:r>
              <a:rPr sz="2000" spc="-10" dirty="0">
                <a:latin typeface="Calibri"/>
                <a:cs typeface="Calibri"/>
              </a:rPr>
              <a:t>alimento, nascimento) </a:t>
            </a:r>
            <a:r>
              <a:rPr sz="2000" spc="-5" dirty="0">
                <a:latin typeface="Calibri"/>
                <a:cs typeface="Calibri"/>
              </a:rPr>
              <a:t>informados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pelo</a:t>
            </a:r>
            <a:endParaRPr sz="2000">
              <a:latin typeface="Calibri"/>
              <a:cs typeface="Calibri"/>
            </a:endParaRPr>
          </a:p>
          <a:p>
            <a:pPr marL="84201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usuário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5" dirty="0">
                <a:latin typeface="Calibri"/>
                <a:cs typeface="Calibri"/>
              </a:rPr>
              <a:t>armazenar </a:t>
            </a:r>
            <a:r>
              <a:rPr sz="2000" dirty="0">
                <a:latin typeface="Calibri"/>
                <a:cs typeface="Calibri"/>
              </a:rPr>
              <a:t>em um </a:t>
            </a:r>
            <a:r>
              <a:rPr sz="2000" spc="-15" dirty="0">
                <a:latin typeface="Calibri"/>
                <a:cs typeface="Calibri"/>
              </a:rPr>
              <a:t>vetor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estruturas.</a:t>
            </a:r>
            <a:endParaRPr sz="2000">
              <a:latin typeface="Calibri"/>
              <a:cs typeface="Calibri"/>
            </a:endParaRPr>
          </a:p>
          <a:p>
            <a:pPr marL="842010" marR="5080" lvl="1" indent="-485140">
              <a:lnSpc>
                <a:spcPct val="80000"/>
              </a:lnSpc>
              <a:spcBef>
                <a:spcPts val="505"/>
              </a:spcBef>
              <a:buAutoNum type="alphaLcParenBoth" startAt="2"/>
              <a:tabLst>
                <a:tab pos="703580" algn="l"/>
              </a:tabLst>
            </a:pPr>
            <a:r>
              <a:rPr sz="2000" spc="-5" dirty="0">
                <a:latin typeface="Calibri"/>
                <a:cs typeface="Calibri"/>
              </a:rPr>
              <a:t>Preencher </a:t>
            </a:r>
            <a:r>
              <a:rPr sz="2000" dirty="0">
                <a:latin typeface="Calibri"/>
                <a:cs typeface="Calibri"/>
              </a:rPr>
              <a:t>o campo </a:t>
            </a:r>
            <a:r>
              <a:rPr sz="2000" i="1" spc="-5" dirty="0">
                <a:latin typeface="Calibri"/>
                <a:cs typeface="Calibri"/>
              </a:rPr>
              <a:t>abate</a:t>
            </a:r>
            <a:r>
              <a:rPr sz="2000" spc="-5" dirty="0">
                <a:latin typeface="Calibri"/>
                <a:cs typeface="Calibri"/>
              </a:rPr>
              <a:t>, considerando </a:t>
            </a:r>
            <a:r>
              <a:rPr sz="2000" dirty="0">
                <a:latin typeface="Calibri"/>
                <a:cs typeface="Calibri"/>
              </a:rPr>
              <a:t>que a cabeça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gado </a:t>
            </a:r>
            <a:r>
              <a:rPr sz="2000" spc="-15" dirty="0">
                <a:latin typeface="Calibri"/>
                <a:cs typeface="Calibri"/>
              </a:rPr>
              <a:t>irá </a:t>
            </a:r>
            <a:r>
              <a:rPr sz="2000" spc="-10" dirty="0">
                <a:latin typeface="Calibri"/>
                <a:cs typeface="Calibri"/>
              </a:rPr>
              <a:t>para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abate  </a:t>
            </a:r>
            <a:r>
              <a:rPr sz="2000" spc="-5" dirty="0">
                <a:latin typeface="Calibri"/>
                <a:cs typeface="Calibri"/>
              </a:rPr>
              <a:t>caso:</a:t>
            </a:r>
            <a:endParaRPr sz="2000">
              <a:latin typeface="Calibri"/>
              <a:cs typeface="Calibri"/>
            </a:endParaRPr>
          </a:p>
          <a:p>
            <a:pPr marL="890269" lvl="2" indent="-184785">
              <a:lnSpc>
                <a:spcPct val="100000"/>
              </a:lnSpc>
              <a:spcBef>
                <a:spcPts val="20"/>
              </a:spcBef>
              <a:buChar char="•"/>
              <a:tabLst>
                <a:tab pos="890905" algn="l"/>
              </a:tabLst>
            </a:pPr>
            <a:r>
              <a:rPr sz="2000" spc="-5" dirty="0">
                <a:latin typeface="Calibri"/>
                <a:cs typeface="Calibri"/>
              </a:rPr>
              <a:t>tenha mais de </a:t>
            </a:r>
            <a:r>
              <a:rPr sz="2000" dirty="0">
                <a:latin typeface="Calibri"/>
                <a:cs typeface="Calibri"/>
              </a:rPr>
              <a:t>5 anos,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ou;</a:t>
            </a:r>
            <a:endParaRPr sz="2000">
              <a:latin typeface="Calibri"/>
              <a:cs typeface="Calibri"/>
            </a:endParaRPr>
          </a:p>
          <a:p>
            <a:pPr marL="890269" lvl="2" indent="-184785">
              <a:lnSpc>
                <a:spcPct val="100000"/>
              </a:lnSpc>
              <a:spcBef>
                <a:spcPts val="15"/>
              </a:spcBef>
              <a:buChar char="•"/>
              <a:tabLst>
                <a:tab pos="890905" algn="l"/>
              </a:tabLst>
            </a:pPr>
            <a:r>
              <a:rPr sz="2000" spc="-15" dirty="0">
                <a:latin typeface="Calibri"/>
                <a:cs typeface="Calibri"/>
              </a:rPr>
              <a:t>produza </a:t>
            </a:r>
            <a:r>
              <a:rPr sz="2000" dirty="0">
                <a:latin typeface="Calibri"/>
                <a:cs typeface="Calibri"/>
              </a:rPr>
              <a:t>menos de 40 </a:t>
            </a:r>
            <a:r>
              <a:rPr sz="2000" spc="-10" dirty="0">
                <a:latin typeface="Calibri"/>
                <a:cs typeface="Calibri"/>
              </a:rPr>
              <a:t>litros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leite </a:t>
            </a:r>
            <a:r>
              <a:rPr sz="2000" spc="-5" dirty="0">
                <a:latin typeface="Calibri"/>
                <a:cs typeface="Calibri"/>
              </a:rPr>
              <a:t>por semana,</a:t>
            </a:r>
            <a:r>
              <a:rPr sz="2000" dirty="0">
                <a:latin typeface="Calibri"/>
                <a:cs typeface="Calibri"/>
              </a:rPr>
              <a:t> ou;</a:t>
            </a:r>
            <a:endParaRPr sz="2000">
              <a:latin typeface="Calibri"/>
              <a:cs typeface="Calibri"/>
            </a:endParaRPr>
          </a:p>
          <a:p>
            <a:pPr marL="1261110" marR="19685" lvl="2" indent="-554990">
              <a:lnSpc>
                <a:spcPct val="80000"/>
              </a:lnSpc>
              <a:spcBef>
                <a:spcPts val="505"/>
              </a:spcBef>
              <a:buChar char="•"/>
              <a:tabLst>
                <a:tab pos="890905" algn="l"/>
              </a:tabLst>
            </a:pPr>
            <a:r>
              <a:rPr sz="2000" spc="-15" dirty="0">
                <a:latin typeface="Calibri"/>
                <a:cs typeface="Calibri"/>
              </a:rPr>
              <a:t>produza </a:t>
            </a:r>
            <a:r>
              <a:rPr sz="2000" spc="-10" dirty="0">
                <a:latin typeface="Calibri"/>
                <a:cs typeface="Calibri"/>
              </a:rPr>
              <a:t>entre </a:t>
            </a:r>
            <a:r>
              <a:rPr sz="2000" dirty="0">
                <a:latin typeface="Calibri"/>
                <a:cs typeface="Calibri"/>
              </a:rPr>
              <a:t>50 e 70 </a:t>
            </a:r>
            <a:r>
              <a:rPr sz="2000" spc="-10" dirty="0">
                <a:latin typeface="Calibri"/>
                <a:cs typeface="Calibri"/>
              </a:rPr>
              <a:t>litros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leite </a:t>
            </a:r>
            <a:r>
              <a:rPr sz="2000" spc="-5" dirty="0">
                <a:latin typeface="Calibri"/>
                <a:cs typeface="Calibri"/>
              </a:rPr>
              <a:t>por semana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ingira </a:t>
            </a:r>
            <a:r>
              <a:rPr sz="2000" spc="-5" dirty="0">
                <a:latin typeface="Calibri"/>
                <a:cs typeface="Calibri"/>
              </a:rPr>
              <a:t>mais de </a:t>
            </a:r>
            <a:r>
              <a:rPr sz="2000" dirty="0">
                <a:latin typeface="Calibri"/>
                <a:cs typeface="Calibri"/>
              </a:rPr>
              <a:t>50 </a:t>
            </a:r>
            <a:r>
              <a:rPr sz="2000" spc="-5" dirty="0">
                <a:latin typeface="Calibri"/>
                <a:cs typeface="Calibri"/>
              </a:rPr>
              <a:t>quilos de  </a:t>
            </a:r>
            <a:r>
              <a:rPr sz="2000" spc="-10" dirty="0">
                <a:latin typeface="Calibri"/>
                <a:cs typeface="Calibri"/>
              </a:rPr>
              <a:t>alimento </a:t>
            </a:r>
            <a:r>
              <a:rPr sz="2000" spc="-5" dirty="0">
                <a:latin typeface="Calibri"/>
                <a:cs typeface="Calibri"/>
              </a:rPr>
              <a:t>por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semana.</a:t>
            </a:r>
            <a:endParaRPr sz="2000">
              <a:latin typeface="Calibri"/>
              <a:cs typeface="Calibri"/>
            </a:endParaRPr>
          </a:p>
          <a:p>
            <a:pPr marL="676910" lvl="1" indent="-320675">
              <a:lnSpc>
                <a:spcPct val="100000"/>
              </a:lnSpc>
              <a:spcBef>
                <a:spcPts val="25"/>
              </a:spcBef>
              <a:buAutoNum type="alphaLcParenBoth" startAt="2"/>
              <a:tabLst>
                <a:tab pos="677545" algn="l"/>
              </a:tabLst>
            </a:pPr>
            <a:r>
              <a:rPr sz="2000" spc="-5" dirty="0">
                <a:latin typeface="Calibri"/>
                <a:cs typeface="Calibri"/>
              </a:rPr>
              <a:t>Imprimir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quantidade </a:t>
            </a:r>
            <a:r>
              <a:rPr sz="2000" spc="-10" dirty="0">
                <a:latin typeface="Calibri"/>
                <a:cs typeface="Calibri"/>
              </a:rPr>
              <a:t>total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leite produzida </a:t>
            </a:r>
            <a:r>
              <a:rPr sz="2000" spc="-5" dirty="0">
                <a:latin typeface="Calibri"/>
                <a:cs typeface="Calibri"/>
              </a:rPr>
              <a:t>por semana na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fazenda.</a:t>
            </a:r>
            <a:endParaRPr sz="2000">
              <a:latin typeface="Calibri"/>
              <a:cs typeface="Calibri"/>
            </a:endParaRPr>
          </a:p>
          <a:p>
            <a:pPr marL="702945" lvl="1" indent="-346710">
              <a:lnSpc>
                <a:spcPct val="100000"/>
              </a:lnSpc>
              <a:spcBef>
                <a:spcPts val="10"/>
              </a:spcBef>
              <a:buAutoNum type="alphaLcParenBoth" startAt="2"/>
              <a:tabLst>
                <a:tab pos="703580" algn="l"/>
              </a:tabLst>
            </a:pPr>
            <a:r>
              <a:rPr sz="2000" spc="-5" dirty="0">
                <a:latin typeface="Calibri"/>
                <a:cs typeface="Calibri"/>
              </a:rPr>
              <a:t>Imprimir </a:t>
            </a:r>
            <a:r>
              <a:rPr sz="2000" dirty="0">
                <a:latin typeface="Calibri"/>
                <a:cs typeface="Calibri"/>
              </a:rPr>
              <a:t>a quantidade </a:t>
            </a:r>
            <a:r>
              <a:rPr sz="2000" spc="-10" dirty="0">
                <a:latin typeface="Calibri"/>
                <a:cs typeface="Calibri"/>
              </a:rPr>
              <a:t>total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alimento </a:t>
            </a:r>
            <a:r>
              <a:rPr sz="2000" spc="-5" dirty="0">
                <a:latin typeface="Calibri"/>
                <a:cs typeface="Calibri"/>
              </a:rPr>
              <a:t>consumido por semana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fazenda.</a:t>
            </a:r>
            <a:endParaRPr sz="2000">
              <a:latin typeface="Calibri"/>
              <a:cs typeface="Calibri"/>
            </a:endParaRPr>
          </a:p>
          <a:p>
            <a:pPr marL="842010" marR="598805" lvl="1" indent="-485140">
              <a:lnSpc>
                <a:spcPct val="80000"/>
              </a:lnSpc>
              <a:spcBef>
                <a:spcPts val="509"/>
              </a:spcBef>
              <a:buAutoNum type="alphaLcParenBoth" startAt="2"/>
              <a:tabLst>
                <a:tab pos="696595" algn="l"/>
              </a:tabLst>
            </a:pPr>
            <a:r>
              <a:rPr sz="2000" spc="-5" dirty="0">
                <a:latin typeface="Calibri"/>
                <a:cs typeface="Calibri"/>
              </a:rPr>
              <a:t>Imprimir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quantidade </a:t>
            </a:r>
            <a:r>
              <a:rPr sz="2000" spc="-10" dirty="0">
                <a:latin typeface="Calibri"/>
                <a:cs typeface="Calibri"/>
              </a:rPr>
              <a:t>total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leite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vai </a:t>
            </a:r>
            <a:r>
              <a:rPr sz="2000" spc="-5" dirty="0">
                <a:latin typeface="Calibri"/>
                <a:cs typeface="Calibri"/>
              </a:rPr>
              <a:t>ser </a:t>
            </a:r>
            <a:r>
              <a:rPr sz="2000" spc="-10" dirty="0">
                <a:latin typeface="Calibri"/>
                <a:cs typeface="Calibri"/>
              </a:rPr>
              <a:t>produzido </a:t>
            </a:r>
            <a:r>
              <a:rPr sz="2000" spc="-5" dirty="0">
                <a:latin typeface="Calibri"/>
                <a:cs typeface="Calibri"/>
              </a:rPr>
              <a:t>por semana na  </a:t>
            </a:r>
            <a:r>
              <a:rPr sz="2000" spc="-10" dirty="0">
                <a:latin typeface="Calibri"/>
                <a:cs typeface="Calibri"/>
              </a:rPr>
              <a:t>fazenda, </a:t>
            </a:r>
            <a:r>
              <a:rPr sz="2000" dirty="0">
                <a:latin typeface="Calibri"/>
                <a:cs typeface="Calibri"/>
              </a:rPr>
              <a:t>após 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abate</a:t>
            </a:r>
            <a:endParaRPr sz="2000">
              <a:latin typeface="Calibri"/>
              <a:cs typeface="Calibri"/>
            </a:endParaRPr>
          </a:p>
          <a:p>
            <a:pPr marL="842010" marR="35560" lvl="1" indent="-485140">
              <a:lnSpc>
                <a:spcPct val="80000"/>
              </a:lnSpc>
              <a:spcBef>
                <a:spcPts val="500"/>
              </a:spcBef>
              <a:buAutoNum type="alphaLcParenBoth" startAt="2"/>
              <a:tabLst>
                <a:tab pos="708660" algn="l"/>
              </a:tabLst>
            </a:pPr>
            <a:r>
              <a:rPr sz="2000" spc="-5" dirty="0">
                <a:latin typeface="Calibri"/>
                <a:cs typeface="Calibri"/>
              </a:rPr>
              <a:t>Imprimir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quantidade </a:t>
            </a:r>
            <a:r>
              <a:rPr sz="2000" spc="-10" dirty="0">
                <a:latin typeface="Calibri"/>
                <a:cs typeface="Calibri"/>
              </a:rPr>
              <a:t>total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alimento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vai </a:t>
            </a:r>
            <a:r>
              <a:rPr sz="2000" spc="-5" dirty="0">
                <a:latin typeface="Calibri"/>
                <a:cs typeface="Calibri"/>
              </a:rPr>
              <a:t>ser consumido por semana na  </a:t>
            </a:r>
            <a:r>
              <a:rPr sz="2000" spc="-10" dirty="0">
                <a:latin typeface="Calibri"/>
                <a:cs typeface="Calibri"/>
              </a:rPr>
              <a:t>fazenda, </a:t>
            </a:r>
            <a:r>
              <a:rPr sz="2000" dirty="0">
                <a:latin typeface="Calibri"/>
                <a:cs typeface="Calibri"/>
              </a:rPr>
              <a:t>após 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abate</a:t>
            </a:r>
            <a:endParaRPr sz="2000">
              <a:latin typeface="Calibri"/>
              <a:cs typeface="Calibri"/>
            </a:endParaRPr>
          </a:p>
          <a:p>
            <a:pPr marL="690245" lvl="1" indent="-334010">
              <a:lnSpc>
                <a:spcPct val="100000"/>
              </a:lnSpc>
              <a:spcBef>
                <a:spcPts val="15"/>
              </a:spcBef>
              <a:buAutoNum type="alphaLcParenBoth" startAt="2"/>
              <a:tabLst>
                <a:tab pos="690880" algn="l"/>
              </a:tabLst>
            </a:pPr>
            <a:r>
              <a:rPr sz="2000" spc="-5" dirty="0">
                <a:latin typeface="Calibri"/>
                <a:cs typeface="Calibri"/>
              </a:rPr>
              <a:t>Imprimir </a:t>
            </a:r>
            <a:r>
              <a:rPr sz="2000" spc="-10" dirty="0">
                <a:latin typeface="Calibri"/>
                <a:cs typeface="Calibri"/>
              </a:rPr>
              <a:t>número </a:t>
            </a:r>
            <a:r>
              <a:rPr sz="2000" dirty="0">
                <a:latin typeface="Calibri"/>
                <a:cs typeface="Calibri"/>
              </a:rPr>
              <a:t>de cabeças de </a:t>
            </a:r>
            <a:r>
              <a:rPr sz="2000" spc="-10" dirty="0">
                <a:latin typeface="Calibri"/>
                <a:cs typeface="Calibri"/>
              </a:rPr>
              <a:t>gado </a:t>
            </a:r>
            <a:r>
              <a:rPr sz="2000" dirty="0">
                <a:latin typeface="Calibri"/>
                <a:cs typeface="Calibri"/>
              </a:rPr>
              <a:t>que </a:t>
            </a:r>
            <a:r>
              <a:rPr sz="2000" spc="-10" dirty="0">
                <a:latin typeface="Calibri"/>
                <a:cs typeface="Calibri"/>
              </a:rPr>
              <a:t>irão para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abate.</a:t>
            </a:r>
            <a:endParaRPr sz="2000">
              <a:latin typeface="Calibri"/>
              <a:cs typeface="Calibri"/>
            </a:endParaRPr>
          </a:p>
          <a:p>
            <a:pPr marL="702945" lvl="1" indent="-346710">
              <a:lnSpc>
                <a:spcPct val="100000"/>
              </a:lnSpc>
              <a:spcBef>
                <a:spcPts val="25"/>
              </a:spcBef>
              <a:buAutoNum type="alphaLcParenBoth" startAt="2"/>
              <a:tabLst>
                <a:tab pos="703580" algn="l"/>
              </a:tabLst>
            </a:pPr>
            <a:r>
              <a:rPr sz="2000" dirty="0">
                <a:latin typeface="Calibri"/>
                <a:cs typeface="Calibri"/>
              </a:rPr>
              <a:t>Inclua </a:t>
            </a:r>
            <a:r>
              <a:rPr sz="2000" spc="-5" dirty="0">
                <a:latin typeface="Calibri"/>
                <a:cs typeface="Calibri"/>
              </a:rPr>
              <a:t>uma opção </a:t>
            </a:r>
            <a:r>
              <a:rPr sz="2000" spc="-15" dirty="0">
                <a:latin typeface="Calibri"/>
                <a:cs typeface="Calibri"/>
              </a:rPr>
              <a:t>para </a:t>
            </a:r>
            <a:r>
              <a:rPr sz="2000" spc="-5" dirty="0">
                <a:latin typeface="Calibri"/>
                <a:cs typeface="Calibri"/>
              </a:rPr>
              <a:t>sair do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menu.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205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95" dirty="0"/>
              <a:t>x</a:t>
            </a:r>
            <a:r>
              <a:rPr spc="-10" dirty="0"/>
              <a:t>ercícios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5952" y="6460699"/>
            <a:ext cx="1143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t>5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115949"/>
            <a:ext cx="7927340" cy="46113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69900" marR="100330" indent="-457834">
              <a:lnSpc>
                <a:spcPct val="80000"/>
              </a:lnSpc>
              <a:spcBef>
                <a:spcPts val="869"/>
              </a:spcBef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dirty="0">
                <a:latin typeface="Calibri"/>
                <a:cs typeface="Calibri"/>
              </a:rPr>
              <a:t>Uma </a:t>
            </a:r>
            <a:r>
              <a:rPr sz="3200" spc="-5" dirty="0">
                <a:latin typeface="Calibri"/>
                <a:cs typeface="Calibri"/>
              </a:rPr>
              <a:t>classe pode </a:t>
            </a:r>
            <a:r>
              <a:rPr sz="3200" spc="-15" dirty="0">
                <a:latin typeface="Calibri"/>
                <a:cs typeface="Calibri"/>
              </a:rPr>
              <a:t>conter </a:t>
            </a:r>
            <a:r>
              <a:rPr sz="3200" spc="-5" dirty="0">
                <a:latin typeface="Calibri"/>
                <a:cs typeface="Calibri"/>
              </a:rPr>
              <a:t>dados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também  </a:t>
            </a:r>
            <a:r>
              <a:rPr sz="3200" spc="-5" dirty="0">
                <a:latin typeface="Calibri"/>
                <a:cs typeface="Calibri"/>
              </a:rPr>
              <a:t>pode </a:t>
            </a:r>
            <a:r>
              <a:rPr sz="3200" spc="-15" dirty="0">
                <a:latin typeface="Calibri"/>
                <a:cs typeface="Calibri"/>
              </a:rPr>
              <a:t>conter </a:t>
            </a:r>
            <a:r>
              <a:rPr sz="3200" spc="-10" dirty="0">
                <a:latin typeface="Calibri"/>
                <a:cs typeface="Calibri"/>
              </a:rPr>
              <a:t>métodos </a:t>
            </a:r>
            <a:r>
              <a:rPr sz="3200" dirty="0">
                <a:latin typeface="Calibri"/>
                <a:cs typeface="Calibri"/>
              </a:rPr>
              <a:t>que </a:t>
            </a:r>
            <a:r>
              <a:rPr sz="3200" spc="-5" dirty="0">
                <a:latin typeface="Calibri"/>
                <a:cs typeface="Calibri"/>
              </a:rPr>
              <a:t>manipulam os  dados. Nessa disciplina, </a:t>
            </a:r>
            <a:r>
              <a:rPr sz="3200" spc="-10" dirty="0">
                <a:latin typeface="Calibri"/>
                <a:cs typeface="Calibri"/>
              </a:rPr>
              <a:t>vamos utilizar </a:t>
            </a:r>
            <a:r>
              <a:rPr sz="3200" spc="-5" dirty="0">
                <a:latin typeface="Calibri"/>
                <a:cs typeface="Calibri"/>
              </a:rPr>
              <a:t>os  </a:t>
            </a:r>
            <a:r>
              <a:rPr sz="3200" spc="-10" dirty="0">
                <a:latin typeface="Calibri"/>
                <a:cs typeface="Calibri"/>
              </a:rPr>
              <a:t>métodos </a:t>
            </a:r>
            <a:r>
              <a:rPr sz="3200" dirty="0">
                <a:latin typeface="Calibri"/>
                <a:cs typeface="Calibri"/>
              </a:rPr>
              <a:t>apenas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dirty="0">
                <a:latin typeface="Calibri"/>
                <a:cs typeface="Calibri"/>
              </a:rPr>
              <a:t>acessar </a:t>
            </a:r>
            <a:r>
              <a:rPr sz="3200" spc="-15" dirty="0">
                <a:latin typeface="Calibri"/>
                <a:cs typeface="Calibri"/>
              </a:rPr>
              <a:t>valores </a:t>
            </a:r>
            <a:r>
              <a:rPr sz="3200" spc="-5" dirty="0">
                <a:latin typeface="Calibri"/>
                <a:cs typeface="Calibri"/>
              </a:rPr>
              <a:t>de  </a:t>
            </a:r>
            <a:r>
              <a:rPr sz="3200" spc="-15" dirty="0">
                <a:latin typeface="Calibri"/>
                <a:cs typeface="Calibri"/>
              </a:rPr>
              <a:t>variáveis </a:t>
            </a:r>
            <a:r>
              <a:rPr sz="3200" spc="-10" dirty="0">
                <a:latin typeface="Calibri"/>
                <a:cs typeface="Calibri"/>
              </a:rPr>
              <a:t>internas </a:t>
            </a:r>
            <a:r>
              <a:rPr sz="3200" dirty="0">
                <a:latin typeface="Calibri"/>
                <a:cs typeface="Calibri"/>
              </a:rPr>
              <a:t>à classe. </a:t>
            </a:r>
            <a:r>
              <a:rPr sz="3200" spc="-15" dirty="0">
                <a:latin typeface="Calibri"/>
                <a:cs typeface="Calibri"/>
              </a:rPr>
              <a:t>Outras utilizações 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5" dirty="0">
                <a:latin typeface="Calibri"/>
                <a:cs typeface="Calibri"/>
              </a:rPr>
              <a:t>métodos </a:t>
            </a:r>
            <a:r>
              <a:rPr sz="3200" spc="-5" dirty="0">
                <a:latin typeface="Calibri"/>
                <a:cs typeface="Calibri"/>
              </a:rPr>
              <a:t>não </a:t>
            </a:r>
            <a:r>
              <a:rPr sz="3200" spc="-15" dirty="0">
                <a:latin typeface="Calibri"/>
                <a:cs typeface="Calibri"/>
              </a:rPr>
              <a:t>serão</a:t>
            </a:r>
            <a:r>
              <a:rPr sz="3200" spc="-10" dirty="0">
                <a:latin typeface="Calibri"/>
                <a:cs typeface="Calibri"/>
              </a:rPr>
              <a:t> apresentadas.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52B34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80000"/>
              </a:lnSpc>
              <a:buClr>
                <a:srgbClr val="852B34"/>
              </a:buClr>
              <a:buSzPct val="70312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20" dirty="0">
                <a:latin typeface="Calibri"/>
                <a:cs typeface="Calibri"/>
              </a:rPr>
              <a:t>Atenção: nesta </a:t>
            </a:r>
            <a:r>
              <a:rPr sz="3200" spc="-5" dirty="0">
                <a:latin typeface="Calibri"/>
                <a:cs typeface="Calibri"/>
              </a:rPr>
              <a:t>disciplina não </a:t>
            </a:r>
            <a:r>
              <a:rPr sz="3200" spc="-20" dirty="0">
                <a:latin typeface="Calibri"/>
                <a:cs typeface="Calibri"/>
              </a:rPr>
              <a:t>será </a:t>
            </a:r>
            <a:r>
              <a:rPr sz="3200" spc="-5" dirty="0">
                <a:latin typeface="Calibri"/>
                <a:cs typeface="Calibri"/>
              </a:rPr>
              <a:t>ensinada </a:t>
            </a:r>
            <a:r>
              <a:rPr sz="3200" dirty="0">
                <a:latin typeface="Calibri"/>
                <a:cs typeface="Calibri"/>
              </a:rPr>
              <a:t>a  </a:t>
            </a:r>
            <a:r>
              <a:rPr sz="3200" spc="-15" dirty="0">
                <a:latin typeface="Calibri"/>
                <a:cs typeface="Calibri"/>
              </a:rPr>
              <a:t>Programação </a:t>
            </a:r>
            <a:r>
              <a:rPr sz="3200" spc="-10" dirty="0">
                <a:latin typeface="Calibri"/>
                <a:cs typeface="Calibri"/>
              </a:rPr>
              <a:t>Orientada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Objetos. </a:t>
            </a:r>
            <a:r>
              <a:rPr sz="3200" spc="-5" dirty="0">
                <a:latin typeface="Calibri"/>
                <a:cs typeface="Calibri"/>
              </a:rPr>
              <a:t>Esse  </a:t>
            </a:r>
            <a:r>
              <a:rPr sz="3200" spc="-15" dirty="0">
                <a:latin typeface="Calibri"/>
                <a:cs typeface="Calibri"/>
              </a:rPr>
              <a:t>assunto </a:t>
            </a:r>
            <a:r>
              <a:rPr sz="3200" spc="-20" dirty="0">
                <a:latin typeface="Calibri"/>
                <a:cs typeface="Calibri"/>
              </a:rPr>
              <a:t>será </a:t>
            </a:r>
            <a:r>
              <a:rPr sz="3200" spc="-10" dirty="0">
                <a:latin typeface="Calibri"/>
                <a:cs typeface="Calibri"/>
              </a:rPr>
              <a:t>abordado </a:t>
            </a:r>
            <a:r>
              <a:rPr sz="3200" spc="-5" dirty="0">
                <a:latin typeface="Calibri"/>
                <a:cs typeface="Calibri"/>
              </a:rPr>
              <a:t>no </a:t>
            </a:r>
            <a:r>
              <a:rPr sz="3200" spc="-20" dirty="0">
                <a:latin typeface="Calibri"/>
                <a:cs typeface="Calibri"/>
              </a:rPr>
              <a:t>próximo </a:t>
            </a:r>
            <a:r>
              <a:rPr sz="3200" spc="-5" dirty="0">
                <a:latin typeface="Calibri"/>
                <a:cs typeface="Calibri"/>
              </a:rPr>
              <a:t>período 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5" dirty="0">
                <a:latin typeface="Calibri"/>
                <a:cs typeface="Calibri"/>
              </a:rPr>
              <a:t>outras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disciplinas.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4316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  <a:r>
              <a:rPr spc="-60" dirty="0"/>
              <a:t> </a:t>
            </a:r>
            <a:r>
              <a:rPr spc="-20" dirty="0"/>
              <a:t>compostas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711528" y="3929145"/>
          <a:ext cx="2870200" cy="2508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200"/>
              </a:tblGrid>
              <a:tr h="647700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0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08585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sobrenome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611187">
                <a:tc>
                  <a:txBody>
                    <a:bodyPr/>
                    <a:lstStyle/>
                    <a:p>
                      <a:pPr marL="123189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salário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601662"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cargo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5940" y="1134617"/>
            <a:ext cx="7980045" cy="428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dirty="0">
                <a:latin typeface="Calibri"/>
                <a:cs typeface="Calibri"/>
              </a:rPr>
              <a:t>Uma </a:t>
            </a:r>
            <a:r>
              <a:rPr sz="3000" spc="-5" dirty="0">
                <a:latin typeface="Calibri"/>
                <a:cs typeface="Calibri"/>
              </a:rPr>
              <a:t>classe pode </a:t>
            </a:r>
            <a:r>
              <a:rPr sz="3000" dirty="0">
                <a:latin typeface="Calibri"/>
                <a:cs typeface="Calibri"/>
              </a:rPr>
              <a:t>ser </a:t>
            </a:r>
            <a:r>
              <a:rPr sz="3000" spc="-15" dirty="0">
                <a:latin typeface="Calibri"/>
                <a:cs typeface="Calibri"/>
              </a:rPr>
              <a:t>definida </a:t>
            </a:r>
            <a:r>
              <a:rPr sz="3000" spc="-10" dirty="0">
                <a:latin typeface="Calibri"/>
                <a:cs typeface="Calibri"/>
              </a:rPr>
              <a:t>como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10" dirty="0">
                <a:latin typeface="Calibri"/>
                <a:cs typeface="Calibri"/>
              </a:rPr>
              <a:t>coleção  </a:t>
            </a:r>
            <a:r>
              <a:rPr sz="3000" spc="-5" dirty="0">
                <a:latin typeface="Calibri"/>
                <a:cs typeface="Calibri"/>
              </a:rPr>
              <a:t>de uma ou </a:t>
            </a:r>
            <a:r>
              <a:rPr sz="3000" dirty="0">
                <a:latin typeface="Calibri"/>
                <a:cs typeface="Calibri"/>
              </a:rPr>
              <a:t>mais </a:t>
            </a:r>
            <a:r>
              <a:rPr sz="3000" spc="-20" dirty="0">
                <a:latin typeface="Calibri"/>
                <a:cs typeface="Calibri"/>
              </a:rPr>
              <a:t>variáveis </a:t>
            </a:r>
            <a:r>
              <a:rPr sz="3000" spc="-5" dirty="0">
                <a:latin typeface="Calibri"/>
                <a:cs typeface="Calibri"/>
              </a:rPr>
              <a:t>relacionadas  </a:t>
            </a:r>
            <a:r>
              <a:rPr sz="3000" spc="-10" dirty="0">
                <a:latin typeface="Calibri"/>
                <a:cs typeface="Calibri"/>
              </a:rPr>
              <a:t>(atributos)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15" dirty="0">
                <a:latin typeface="Calibri"/>
                <a:cs typeface="Calibri"/>
              </a:rPr>
              <a:t>coleção </a:t>
            </a:r>
            <a:r>
              <a:rPr sz="3000" spc="-5" dirty="0">
                <a:latin typeface="Calibri"/>
                <a:cs typeface="Calibri"/>
              </a:rPr>
              <a:t>de </a:t>
            </a:r>
            <a:r>
              <a:rPr sz="3000" spc="-10" dirty="0">
                <a:latin typeface="Calibri"/>
                <a:cs typeface="Calibri"/>
              </a:rPr>
              <a:t>métodos, </a:t>
            </a:r>
            <a:r>
              <a:rPr sz="3000" b="1" dirty="0">
                <a:latin typeface="Calibri"/>
                <a:cs typeface="Calibri"/>
              </a:rPr>
              <a:t>sendo  que </a:t>
            </a:r>
            <a:r>
              <a:rPr sz="3000" b="1" spc="-10" dirty="0">
                <a:latin typeface="Calibri"/>
                <a:cs typeface="Calibri"/>
              </a:rPr>
              <a:t>cada </a:t>
            </a:r>
            <a:r>
              <a:rPr sz="3000" b="1" spc="-20" dirty="0">
                <a:latin typeface="Calibri"/>
                <a:cs typeface="Calibri"/>
              </a:rPr>
              <a:t>variável </a:t>
            </a:r>
            <a:r>
              <a:rPr sz="3000" b="1" spc="-5" dirty="0">
                <a:latin typeface="Calibri"/>
                <a:cs typeface="Calibri"/>
              </a:rPr>
              <a:t>pode </a:t>
            </a:r>
            <a:r>
              <a:rPr sz="3000" b="1" dirty="0">
                <a:latin typeface="Calibri"/>
                <a:cs typeface="Calibri"/>
              </a:rPr>
              <a:t>ser de um </a:t>
            </a:r>
            <a:r>
              <a:rPr sz="3000" b="1" spc="-5" dirty="0">
                <a:latin typeface="Calibri"/>
                <a:cs typeface="Calibri"/>
              </a:rPr>
              <a:t>tipo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distinto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852B34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spc="-15" dirty="0">
                <a:latin typeface="Calibri"/>
                <a:cs typeface="Calibri"/>
              </a:rPr>
              <a:t>Exemplo:</a:t>
            </a:r>
            <a:endParaRPr sz="3000">
              <a:latin typeface="Calibri"/>
              <a:cs typeface="Calibri"/>
            </a:endParaRPr>
          </a:p>
          <a:p>
            <a:pPr marL="842644" marR="4962525">
              <a:lnSpc>
                <a:spcPct val="121000"/>
              </a:lnSpc>
              <a:spcBef>
                <a:spcPts val="1200"/>
              </a:spcBef>
            </a:pPr>
            <a:r>
              <a:rPr sz="3200" spc="-10" dirty="0">
                <a:solidFill>
                  <a:srgbClr val="000080"/>
                </a:solidFill>
                <a:latin typeface="Arial"/>
                <a:cs typeface="Arial"/>
              </a:rPr>
              <a:t>empregado  </a:t>
            </a:r>
            <a:r>
              <a:rPr sz="3200" dirty="0">
                <a:solidFill>
                  <a:srgbClr val="000080"/>
                </a:solidFill>
                <a:latin typeface="Arial"/>
                <a:cs typeface="Arial"/>
              </a:rPr>
              <a:t>(4</a:t>
            </a:r>
            <a:r>
              <a:rPr sz="3200" spc="-11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80"/>
                </a:solidFill>
                <a:latin typeface="Arial"/>
                <a:cs typeface="Arial"/>
              </a:rPr>
              <a:t>atributos)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175" y="3933825"/>
            <a:ext cx="468630" cy="2590800"/>
          </a:xfrm>
          <a:custGeom>
            <a:avLst/>
            <a:gdLst/>
            <a:ahLst/>
            <a:cxnLst/>
            <a:rect l="l" t="t" r="r" b="b"/>
            <a:pathLst>
              <a:path w="468629" h="2590800">
                <a:moveTo>
                  <a:pt x="468375" y="2590800"/>
                </a:moveTo>
                <a:lnTo>
                  <a:pt x="414655" y="2586713"/>
                </a:lnTo>
                <a:lnTo>
                  <a:pt x="365353" y="2575072"/>
                </a:lnTo>
                <a:lnTo>
                  <a:pt x="321872" y="2556805"/>
                </a:lnTo>
                <a:lnTo>
                  <a:pt x="285613" y="2532842"/>
                </a:lnTo>
                <a:lnTo>
                  <a:pt x="257978" y="2504112"/>
                </a:lnTo>
                <a:lnTo>
                  <a:pt x="234187" y="2436063"/>
                </a:lnTo>
                <a:lnTo>
                  <a:pt x="234187" y="1450086"/>
                </a:lnTo>
                <a:lnTo>
                  <a:pt x="228000" y="1414605"/>
                </a:lnTo>
                <a:lnTo>
                  <a:pt x="182723" y="1353320"/>
                </a:lnTo>
                <a:lnTo>
                  <a:pt x="146450" y="1329370"/>
                </a:lnTo>
                <a:lnTo>
                  <a:pt x="102967" y="1311115"/>
                </a:lnTo>
                <a:lnTo>
                  <a:pt x="53680" y="1299483"/>
                </a:lnTo>
                <a:lnTo>
                  <a:pt x="0" y="1295400"/>
                </a:lnTo>
                <a:lnTo>
                  <a:pt x="53680" y="1291316"/>
                </a:lnTo>
                <a:lnTo>
                  <a:pt x="102967" y="1279684"/>
                </a:lnTo>
                <a:lnTo>
                  <a:pt x="146450" y="1261429"/>
                </a:lnTo>
                <a:lnTo>
                  <a:pt x="182723" y="1237479"/>
                </a:lnTo>
                <a:lnTo>
                  <a:pt x="210375" y="1208758"/>
                </a:lnTo>
                <a:lnTo>
                  <a:pt x="234187" y="1140714"/>
                </a:lnTo>
                <a:lnTo>
                  <a:pt x="234187" y="154686"/>
                </a:lnTo>
                <a:lnTo>
                  <a:pt x="240369" y="119205"/>
                </a:lnTo>
                <a:lnTo>
                  <a:pt x="285613" y="57920"/>
                </a:lnTo>
                <a:lnTo>
                  <a:pt x="321872" y="33970"/>
                </a:lnTo>
                <a:lnTo>
                  <a:pt x="365353" y="15715"/>
                </a:lnTo>
                <a:lnTo>
                  <a:pt x="414655" y="4083"/>
                </a:lnTo>
                <a:lnTo>
                  <a:pt x="468375" y="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1532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05952" y="6460699"/>
            <a:ext cx="1143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t>6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05952" y="6460699"/>
            <a:ext cx="1143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190"/>
              </a:lnSpc>
            </a:pPr>
            <a:fld id="{81D60167-4931-47E6-BA6A-407CBD079E47}" type="slidenum">
              <a:rPr sz="1000" spc="-5" dirty="0">
                <a:latin typeface="Times New Roman"/>
                <a:cs typeface="Times New Roman"/>
              </a:rPr>
              <a:t>7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088897"/>
            <a:ext cx="7938770" cy="53886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69900" marR="5080" indent="-457834">
              <a:lnSpc>
                <a:spcPct val="90000"/>
              </a:lnSpc>
              <a:spcBef>
                <a:spcPts val="459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dirty="0">
                <a:latin typeface="Calibri"/>
                <a:cs typeface="Calibri"/>
              </a:rPr>
              <a:t>Uma </a:t>
            </a:r>
            <a:r>
              <a:rPr sz="3000" spc="-5" dirty="0">
                <a:latin typeface="Calibri"/>
                <a:cs typeface="Calibri"/>
              </a:rPr>
              <a:t>classe </a:t>
            </a:r>
            <a:r>
              <a:rPr sz="3000" dirty="0">
                <a:latin typeface="Calibri"/>
                <a:cs typeface="Calibri"/>
              </a:rPr>
              <a:t>é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15" dirty="0">
                <a:latin typeface="Calibri"/>
                <a:cs typeface="Calibri"/>
              </a:rPr>
              <a:t>estrutura </a:t>
            </a:r>
            <a:r>
              <a:rPr sz="3000" spc="-5" dirty="0">
                <a:latin typeface="Calibri"/>
                <a:cs typeface="Calibri"/>
              </a:rPr>
              <a:t>de dados que  </a:t>
            </a:r>
            <a:r>
              <a:rPr sz="3000" spc="-15" dirty="0">
                <a:latin typeface="Calibri"/>
                <a:cs typeface="Calibri"/>
              </a:rPr>
              <a:t>contém </a:t>
            </a:r>
            <a:r>
              <a:rPr sz="3000" spc="-5" dirty="0">
                <a:latin typeface="Calibri"/>
                <a:cs typeface="Calibri"/>
              </a:rPr>
              <a:t>dados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0" dirty="0">
                <a:latin typeface="Calibri"/>
                <a:cs typeface="Calibri"/>
              </a:rPr>
              <a:t>métodos </a:t>
            </a:r>
            <a:r>
              <a:rPr sz="3000" spc="-15" dirty="0">
                <a:latin typeface="Calibri"/>
                <a:cs typeface="Calibri"/>
              </a:rPr>
              <a:t>(procedimentos </a:t>
            </a:r>
            <a:r>
              <a:rPr sz="3000" spc="-5" dirty="0">
                <a:latin typeface="Calibri"/>
                <a:cs typeface="Calibri"/>
              </a:rPr>
              <a:t>ou  </a:t>
            </a:r>
            <a:r>
              <a:rPr sz="3000" spc="-10" dirty="0">
                <a:latin typeface="Calibri"/>
                <a:cs typeface="Calibri"/>
              </a:rPr>
              <a:t>funções). </a:t>
            </a:r>
            <a:r>
              <a:rPr sz="3000" dirty="0">
                <a:latin typeface="Calibri"/>
                <a:cs typeface="Calibri"/>
              </a:rPr>
              <a:t>Uma </a:t>
            </a:r>
            <a:r>
              <a:rPr sz="3000" spc="-5" dirty="0">
                <a:latin typeface="Calibri"/>
                <a:cs typeface="Calibri"/>
              </a:rPr>
              <a:t>classe </a:t>
            </a:r>
            <a:r>
              <a:rPr sz="3000" spc="-15" dirty="0">
                <a:latin typeface="Calibri"/>
                <a:cs typeface="Calibri"/>
              </a:rPr>
              <a:t>descreve comportamentos  </a:t>
            </a:r>
            <a:r>
              <a:rPr sz="3000" dirty="0">
                <a:latin typeface="Calibri"/>
                <a:cs typeface="Calibri"/>
              </a:rPr>
              <a:t>e </a:t>
            </a:r>
            <a:r>
              <a:rPr sz="3000" spc="-10" dirty="0">
                <a:latin typeface="Calibri"/>
                <a:cs typeface="Calibri"/>
              </a:rPr>
              <a:t>atributos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comuns.</a:t>
            </a:r>
            <a:endParaRPr sz="3000">
              <a:latin typeface="Calibri"/>
              <a:cs typeface="Calibri"/>
            </a:endParaRPr>
          </a:p>
          <a:p>
            <a:pPr marL="469900" marR="663575" indent="-457834">
              <a:lnSpc>
                <a:spcPct val="90000"/>
              </a:lnSpc>
              <a:spcBef>
                <a:spcPts val="72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dirty="0">
                <a:latin typeface="Calibri"/>
                <a:cs typeface="Calibri"/>
              </a:rPr>
              <a:t>Um </a:t>
            </a:r>
            <a:r>
              <a:rPr sz="3000" spc="-25" dirty="0">
                <a:latin typeface="Calibri"/>
                <a:cs typeface="Calibri"/>
              </a:rPr>
              <a:t>exemplo </a:t>
            </a:r>
            <a:r>
              <a:rPr sz="3000" spc="-5" dirty="0">
                <a:latin typeface="Calibri"/>
                <a:cs typeface="Calibri"/>
              </a:rPr>
              <a:t>de uma </a:t>
            </a:r>
            <a:r>
              <a:rPr sz="3000" dirty="0">
                <a:latin typeface="Calibri"/>
                <a:cs typeface="Calibri"/>
              </a:rPr>
              <a:t>classe </a:t>
            </a:r>
            <a:r>
              <a:rPr sz="3000" spc="-10" dirty="0">
                <a:latin typeface="Calibri"/>
                <a:cs typeface="Calibri"/>
              </a:rPr>
              <a:t>em </a:t>
            </a:r>
            <a:r>
              <a:rPr sz="3000" spc="-5" dirty="0">
                <a:latin typeface="Calibri"/>
                <a:cs typeface="Calibri"/>
              </a:rPr>
              <a:t>um </a:t>
            </a:r>
            <a:r>
              <a:rPr sz="3000" spc="-15" dirty="0">
                <a:latin typeface="Calibri"/>
                <a:cs typeface="Calibri"/>
              </a:rPr>
              <a:t>sistema  </a:t>
            </a:r>
            <a:r>
              <a:rPr sz="3000" spc="-10" dirty="0">
                <a:latin typeface="Calibri"/>
                <a:cs typeface="Calibri"/>
              </a:rPr>
              <a:t>acadêmico seria </a:t>
            </a:r>
            <a:r>
              <a:rPr sz="3000" dirty="0">
                <a:latin typeface="Calibri"/>
                <a:cs typeface="Calibri"/>
              </a:rPr>
              <a:t>a classe Aluno. É </a:t>
            </a:r>
            <a:r>
              <a:rPr sz="3000" spc="-10" dirty="0">
                <a:latin typeface="Calibri"/>
                <a:cs typeface="Calibri"/>
              </a:rPr>
              <a:t>possível  definirmos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10" dirty="0">
                <a:latin typeface="Calibri"/>
                <a:cs typeface="Calibri"/>
              </a:rPr>
              <a:t>série </a:t>
            </a:r>
            <a:r>
              <a:rPr sz="3000" spc="-5" dirty="0">
                <a:latin typeface="Calibri"/>
                <a:cs typeface="Calibri"/>
              </a:rPr>
              <a:t>de </a:t>
            </a:r>
            <a:r>
              <a:rPr sz="3000" spc="-10" dirty="0">
                <a:latin typeface="Calibri"/>
                <a:cs typeface="Calibri"/>
              </a:rPr>
              <a:t>atributos comuns </a:t>
            </a:r>
            <a:r>
              <a:rPr sz="3000" dirty="0">
                <a:latin typeface="Calibri"/>
                <a:cs typeface="Calibri"/>
              </a:rPr>
              <a:t>a  </a:t>
            </a:r>
            <a:r>
              <a:rPr sz="3000" spc="-10" dirty="0">
                <a:latin typeface="Calibri"/>
                <a:cs typeface="Calibri"/>
              </a:rPr>
              <a:t>todos </a:t>
            </a:r>
            <a:r>
              <a:rPr sz="3000" spc="-5" dirty="0">
                <a:latin typeface="Calibri"/>
                <a:cs typeface="Calibri"/>
              </a:rPr>
              <a:t>os </a:t>
            </a:r>
            <a:r>
              <a:rPr sz="3000" dirty="0">
                <a:latin typeface="Calibri"/>
                <a:cs typeface="Calibri"/>
              </a:rPr>
              <a:t>alunos:</a:t>
            </a:r>
            <a:endParaRPr sz="30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315"/>
              </a:spcBef>
              <a:buClr>
                <a:srgbClr val="852B34"/>
              </a:buClr>
              <a:buSzPct val="69565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300" spc="-55" dirty="0">
                <a:latin typeface="Calibri"/>
                <a:cs typeface="Calibri"/>
              </a:rPr>
              <a:t>Todo </a:t>
            </a:r>
            <a:r>
              <a:rPr sz="2300" dirty="0">
                <a:latin typeface="Calibri"/>
                <a:cs typeface="Calibri"/>
              </a:rPr>
              <a:t>aluno </a:t>
            </a:r>
            <a:r>
              <a:rPr sz="2300" spc="-5" dirty="0">
                <a:latin typeface="Calibri"/>
                <a:cs typeface="Calibri"/>
              </a:rPr>
              <a:t>possui </a:t>
            </a:r>
            <a:r>
              <a:rPr sz="2300" dirty="0">
                <a:latin typeface="Calibri"/>
                <a:cs typeface="Calibri"/>
              </a:rPr>
              <a:t>um </a:t>
            </a:r>
            <a:r>
              <a:rPr sz="2300" spc="-10" dirty="0">
                <a:latin typeface="Calibri"/>
                <a:cs typeface="Calibri"/>
              </a:rPr>
              <a:t>número </a:t>
            </a:r>
            <a:r>
              <a:rPr sz="2300" dirty="0">
                <a:latin typeface="Calibri"/>
                <a:cs typeface="Calibri"/>
              </a:rPr>
              <a:t>de</a:t>
            </a:r>
            <a:r>
              <a:rPr sz="2300" spc="7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matrícula;</a:t>
            </a:r>
            <a:endParaRPr sz="23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80"/>
              </a:spcBef>
              <a:buClr>
                <a:srgbClr val="852B34"/>
              </a:buClr>
              <a:buSzPct val="69565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300" spc="-50" dirty="0">
                <a:latin typeface="Calibri"/>
                <a:cs typeface="Calibri"/>
              </a:rPr>
              <a:t>Todo </a:t>
            </a:r>
            <a:r>
              <a:rPr sz="2300" dirty="0">
                <a:latin typeface="Calibri"/>
                <a:cs typeface="Calibri"/>
              </a:rPr>
              <a:t>aluno </a:t>
            </a:r>
            <a:r>
              <a:rPr sz="2300" spc="-5" dirty="0">
                <a:latin typeface="Calibri"/>
                <a:cs typeface="Calibri"/>
              </a:rPr>
              <a:t>possui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nome;</a:t>
            </a:r>
            <a:endParaRPr sz="23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75"/>
              </a:spcBef>
              <a:buClr>
                <a:srgbClr val="852B34"/>
              </a:buClr>
              <a:buSzPct val="69565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300" spc="-55" dirty="0">
                <a:latin typeface="Calibri"/>
                <a:cs typeface="Calibri"/>
              </a:rPr>
              <a:t>Todo </a:t>
            </a:r>
            <a:r>
              <a:rPr sz="2300" dirty="0">
                <a:latin typeface="Calibri"/>
                <a:cs typeface="Calibri"/>
              </a:rPr>
              <a:t>aluno </a:t>
            </a:r>
            <a:r>
              <a:rPr sz="2300" spc="-5" dirty="0">
                <a:latin typeface="Calibri"/>
                <a:cs typeface="Calibri"/>
              </a:rPr>
              <a:t>possui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e-mail;</a:t>
            </a:r>
            <a:endParaRPr sz="23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75"/>
              </a:spcBef>
              <a:buClr>
                <a:srgbClr val="852B34"/>
              </a:buClr>
              <a:buSzPct val="69565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300" spc="-55" dirty="0">
                <a:latin typeface="Calibri"/>
                <a:cs typeface="Calibri"/>
              </a:rPr>
              <a:t>Todo </a:t>
            </a:r>
            <a:r>
              <a:rPr sz="2300" dirty="0">
                <a:latin typeface="Calibri"/>
                <a:cs typeface="Calibri"/>
              </a:rPr>
              <a:t>aluno </a:t>
            </a:r>
            <a:r>
              <a:rPr sz="2300" spc="-5" dirty="0">
                <a:latin typeface="Calibri"/>
                <a:cs typeface="Calibri"/>
              </a:rPr>
              <a:t>possui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60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telefone;</a:t>
            </a:r>
            <a:endParaRPr sz="23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75"/>
              </a:spcBef>
              <a:buClr>
                <a:srgbClr val="852B34"/>
              </a:buClr>
              <a:buSzPct val="69565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300" spc="-55" dirty="0">
                <a:latin typeface="Calibri"/>
                <a:cs typeface="Calibri"/>
              </a:rPr>
              <a:t>Todo </a:t>
            </a:r>
            <a:r>
              <a:rPr sz="2300" dirty="0">
                <a:latin typeface="Calibri"/>
                <a:cs typeface="Calibri"/>
              </a:rPr>
              <a:t>aluno </a:t>
            </a:r>
            <a:r>
              <a:rPr sz="2300" spc="-5" dirty="0">
                <a:latin typeface="Calibri"/>
                <a:cs typeface="Calibri"/>
              </a:rPr>
              <a:t>possui </a:t>
            </a:r>
            <a:r>
              <a:rPr sz="2300" dirty="0">
                <a:latin typeface="Calibri"/>
                <a:cs typeface="Calibri"/>
              </a:rPr>
              <a:t>um</a:t>
            </a:r>
            <a:r>
              <a:rPr sz="2300" spc="5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endereço;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1532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18652" y="6460699"/>
            <a:ext cx="889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5" dirty="0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062990"/>
            <a:ext cx="8014334" cy="53848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marR="162560" indent="-457834">
              <a:lnSpc>
                <a:spcPct val="80000"/>
              </a:lnSpc>
              <a:spcBef>
                <a:spcPts val="745"/>
              </a:spcBef>
              <a:buClr>
                <a:srgbClr val="852B34"/>
              </a:buClr>
              <a:buSzPct val="68518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10" dirty="0">
                <a:latin typeface="Calibri"/>
                <a:cs typeface="Calibri"/>
              </a:rPr>
              <a:t>Note </a:t>
            </a:r>
            <a:r>
              <a:rPr sz="2700" spc="-5" dirty="0">
                <a:latin typeface="Calibri"/>
                <a:cs typeface="Calibri"/>
              </a:rPr>
              <a:t>que </a:t>
            </a:r>
            <a:r>
              <a:rPr sz="2700" spc="-10" dirty="0">
                <a:latin typeface="Calibri"/>
                <a:cs typeface="Calibri"/>
              </a:rPr>
              <a:t>também </a:t>
            </a:r>
            <a:r>
              <a:rPr sz="2700" spc="-5" dirty="0">
                <a:latin typeface="Calibri"/>
                <a:cs typeface="Calibri"/>
              </a:rPr>
              <a:t>podemos </a:t>
            </a:r>
            <a:r>
              <a:rPr sz="2700" spc="-10" dirty="0">
                <a:latin typeface="Calibri"/>
                <a:cs typeface="Calibri"/>
              </a:rPr>
              <a:t>ter </a:t>
            </a:r>
            <a:r>
              <a:rPr sz="2700" spc="-5" dirty="0">
                <a:latin typeface="Calibri"/>
                <a:cs typeface="Calibri"/>
              </a:rPr>
              <a:t>uma classe </a:t>
            </a:r>
            <a:r>
              <a:rPr sz="2700" spc="-15" dirty="0">
                <a:latin typeface="Calibri"/>
                <a:cs typeface="Calibri"/>
              </a:rPr>
              <a:t>Endereco  </a:t>
            </a:r>
            <a:r>
              <a:rPr sz="2700" spc="-20" dirty="0">
                <a:latin typeface="Calibri"/>
                <a:cs typeface="Calibri"/>
              </a:rPr>
              <a:t>para representar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10" dirty="0">
                <a:latin typeface="Calibri"/>
                <a:cs typeface="Calibri"/>
              </a:rPr>
              <a:t>endereço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dirty="0">
                <a:latin typeface="Calibri"/>
                <a:cs typeface="Calibri"/>
              </a:rPr>
              <a:t>alunos. Alguns  </a:t>
            </a:r>
            <a:r>
              <a:rPr sz="2700" spc="-10" dirty="0">
                <a:latin typeface="Calibri"/>
                <a:cs typeface="Calibri"/>
              </a:rPr>
              <a:t>atributos comuns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endereços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são:</a:t>
            </a:r>
            <a:endParaRPr sz="27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15"/>
              </a:spcBef>
              <a:buClr>
                <a:srgbClr val="852B34"/>
              </a:buClr>
              <a:buSzPct val="6875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spc="-15" dirty="0">
                <a:latin typeface="Calibri"/>
                <a:cs typeface="Calibri"/>
              </a:rPr>
              <a:t>Logradouro;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buClr>
                <a:srgbClr val="852B34"/>
              </a:buClr>
              <a:buSzPct val="6875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spc="-10" dirty="0">
                <a:latin typeface="Calibri"/>
                <a:cs typeface="Calibri"/>
              </a:rPr>
              <a:t>Número;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buClr>
                <a:srgbClr val="852B34"/>
              </a:buClr>
              <a:buSzPct val="6875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spc="-10" dirty="0">
                <a:latin typeface="Calibri"/>
                <a:cs typeface="Calibri"/>
              </a:rPr>
              <a:t>Complemento;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buClr>
                <a:srgbClr val="852B34"/>
              </a:buClr>
              <a:buSzPct val="6875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spc="-10" dirty="0">
                <a:latin typeface="Calibri"/>
                <a:cs typeface="Calibri"/>
              </a:rPr>
              <a:t>Bairro;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buClr>
                <a:srgbClr val="852B34"/>
              </a:buClr>
              <a:buSzPct val="6875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spc="-5" dirty="0">
                <a:latin typeface="Calibri"/>
                <a:cs typeface="Calibri"/>
              </a:rPr>
              <a:t>Cidade;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buClr>
                <a:srgbClr val="852B34"/>
              </a:buClr>
              <a:buSzPct val="6875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dirty="0">
                <a:latin typeface="Calibri"/>
                <a:cs typeface="Calibri"/>
              </a:rPr>
              <a:t>UF;</a:t>
            </a:r>
            <a:endParaRPr sz="2400">
              <a:latin typeface="Calibri"/>
              <a:cs typeface="Calibri"/>
            </a:endParaRPr>
          </a:p>
          <a:p>
            <a:pPr marL="870585" lvl="1" indent="-457834">
              <a:lnSpc>
                <a:spcPts val="2875"/>
              </a:lnSpc>
              <a:buClr>
                <a:srgbClr val="852B34"/>
              </a:buClr>
              <a:buSzPct val="68750"/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sz="2400" dirty="0">
                <a:latin typeface="Calibri"/>
                <a:cs typeface="Calibri"/>
              </a:rPr>
              <a:t>CEP;</a:t>
            </a:r>
            <a:endParaRPr sz="2400">
              <a:latin typeface="Calibri"/>
              <a:cs typeface="Calibri"/>
            </a:endParaRPr>
          </a:p>
          <a:p>
            <a:pPr marL="469900" marR="5080" indent="-457834">
              <a:lnSpc>
                <a:spcPct val="80000"/>
              </a:lnSpc>
              <a:spcBef>
                <a:spcPts val="645"/>
              </a:spcBef>
              <a:buClr>
                <a:srgbClr val="852B34"/>
              </a:buClr>
              <a:buSzPct val="68518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700" spc="-5" dirty="0">
                <a:latin typeface="Calibri"/>
                <a:cs typeface="Calibri"/>
              </a:rPr>
              <a:t>Em um </a:t>
            </a:r>
            <a:r>
              <a:rPr sz="2700" spc="-15" dirty="0">
                <a:latin typeface="Calibri"/>
                <a:cs typeface="Calibri"/>
              </a:rPr>
              <a:t>sistema </a:t>
            </a:r>
            <a:r>
              <a:rPr sz="2700" spc="-10" dirty="0">
                <a:latin typeface="Calibri"/>
                <a:cs typeface="Calibri"/>
              </a:rPr>
              <a:t>acadêmico,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classe </a:t>
            </a:r>
            <a:r>
              <a:rPr sz="2700" dirty="0">
                <a:latin typeface="Calibri"/>
                <a:cs typeface="Calibri"/>
              </a:rPr>
              <a:t>aluno </a:t>
            </a:r>
            <a:r>
              <a:rPr sz="2700" spc="-5" dirty="0">
                <a:latin typeface="Calibri"/>
                <a:cs typeface="Calibri"/>
              </a:rPr>
              <a:t>se </a:t>
            </a:r>
            <a:r>
              <a:rPr sz="2700" spc="-35" dirty="0">
                <a:latin typeface="Calibri"/>
                <a:cs typeface="Calibri"/>
              </a:rPr>
              <a:t>refere </a:t>
            </a:r>
            <a:r>
              <a:rPr sz="2700" dirty="0">
                <a:latin typeface="Calibri"/>
                <a:cs typeface="Calibri"/>
              </a:rPr>
              <a:t>ao  </a:t>
            </a:r>
            <a:r>
              <a:rPr sz="2700" spc="-15" dirty="0">
                <a:latin typeface="Calibri"/>
                <a:cs typeface="Calibri"/>
              </a:rPr>
              <a:t>conceito </a:t>
            </a:r>
            <a:r>
              <a:rPr sz="2700" spc="-5" dirty="0">
                <a:latin typeface="Calibri"/>
                <a:cs typeface="Calibri"/>
              </a:rPr>
              <a:t>de um </a:t>
            </a:r>
            <a:r>
              <a:rPr sz="2700" dirty="0">
                <a:latin typeface="Calibri"/>
                <a:cs typeface="Calibri"/>
              </a:rPr>
              <a:t>aluno </a:t>
            </a:r>
            <a:r>
              <a:rPr sz="2700" spc="-5" dirty="0">
                <a:latin typeface="Calibri"/>
                <a:cs typeface="Calibri"/>
              </a:rPr>
              <a:t>no </a:t>
            </a:r>
            <a:r>
              <a:rPr sz="2700" spc="-10" dirty="0">
                <a:latin typeface="Calibri"/>
                <a:cs typeface="Calibri"/>
              </a:rPr>
              <a:t>sistema </a:t>
            </a:r>
            <a:r>
              <a:rPr sz="2700" spc="-15" dirty="0">
                <a:latin typeface="Calibri"/>
                <a:cs typeface="Calibri"/>
              </a:rPr>
              <a:t>(conjunto </a:t>
            </a:r>
            <a:r>
              <a:rPr sz="2700" spc="-5" dirty="0">
                <a:latin typeface="Calibri"/>
                <a:cs typeface="Calibri"/>
              </a:rPr>
              <a:t>de  </a:t>
            </a:r>
            <a:r>
              <a:rPr sz="2700" spc="-10" dirty="0">
                <a:latin typeface="Calibri"/>
                <a:cs typeface="Calibri"/>
              </a:rPr>
              <a:t>atributos </a:t>
            </a:r>
            <a:r>
              <a:rPr sz="2700" dirty="0">
                <a:latin typeface="Calibri"/>
                <a:cs typeface="Calibri"/>
              </a:rPr>
              <a:t>e </a:t>
            </a:r>
            <a:r>
              <a:rPr sz="2700" spc="-15" dirty="0">
                <a:latin typeface="Calibri"/>
                <a:cs typeface="Calibri"/>
              </a:rPr>
              <a:t>operações </a:t>
            </a:r>
            <a:r>
              <a:rPr sz="2700" spc="-5" dirty="0">
                <a:latin typeface="Calibri"/>
                <a:cs typeface="Calibri"/>
              </a:rPr>
              <a:t>que </a:t>
            </a:r>
            <a:r>
              <a:rPr sz="2700" spc="-15" dirty="0">
                <a:latin typeface="Calibri"/>
                <a:cs typeface="Calibri"/>
              </a:rPr>
              <a:t>caracterizam </a:t>
            </a:r>
            <a:r>
              <a:rPr sz="2700" spc="-5" dirty="0">
                <a:latin typeface="Calibri"/>
                <a:cs typeface="Calibri"/>
              </a:rPr>
              <a:t>um aluno). </a:t>
            </a:r>
            <a:r>
              <a:rPr sz="2700" dirty="0">
                <a:latin typeface="Calibri"/>
                <a:cs typeface="Calibri"/>
              </a:rPr>
              <a:t>Já  </a:t>
            </a:r>
            <a:r>
              <a:rPr sz="2700" spc="-5" dirty="0">
                <a:latin typeface="Calibri"/>
                <a:cs typeface="Calibri"/>
              </a:rPr>
              <a:t>um </a:t>
            </a:r>
            <a:r>
              <a:rPr sz="2700" spc="-10" dirty="0">
                <a:latin typeface="Calibri"/>
                <a:cs typeface="Calibri"/>
              </a:rPr>
              <a:t>objeto </a:t>
            </a:r>
            <a:r>
              <a:rPr sz="2700" dirty="0">
                <a:latin typeface="Calibri"/>
                <a:cs typeface="Calibri"/>
              </a:rPr>
              <a:t>aluno </a:t>
            </a:r>
            <a:r>
              <a:rPr sz="2700" spc="-5" dirty="0">
                <a:latin typeface="Calibri"/>
                <a:cs typeface="Calibri"/>
              </a:rPr>
              <a:t>se </a:t>
            </a:r>
            <a:r>
              <a:rPr sz="2700" spc="-35" dirty="0">
                <a:latin typeface="Calibri"/>
                <a:cs typeface="Calibri"/>
              </a:rPr>
              <a:t>refere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um aluno </a:t>
            </a:r>
            <a:r>
              <a:rPr sz="2700" spc="-10" dirty="0">
                <a:latin typeface="Calibri"/>
                <a:cs typeface="Calibri"/>
              </a:rPr>
              <a:t>específico </a:t>
            </a:r>
            <a:r>
              <a:rPr sz="2700" spc="-5" dirty="0">
                <a:latin typeface="Calibri"/>
                <a:cs typeface="Calibri"/>
              </a:rPr>
              <a:t>que </a:t>
            </a:r>
            <a:r>
              <a:rPr sz="2700" dirty="0">
                <a:latin typeface="Calibri"/>
                <a:cs typeface="Calibri"/>
              </a:rPr>
              <a:t>é  </a:t>
            </a:r>
            <a:r>
              <a:rPr sz="2700" spc="-5" dirty="0">
                <a:latin typeface="Calibri"/>
                <a:cs typeface="Calibri"/>
              </a:rPr>
              <a:t>uma </a:t>
            </a:r>
            <a:r>
              <a:rPr sz="2700" spc="-10" dirty="0">
                <a:latin typeface="Calibri"/>
                <a:cs typeface="Calibri"/>
              </a:rPr>
              <a:t>instância </a:t>
            </a:r>
            <a:r>
              <a:rPr sz="2700" spc="-5" dirty="0">
                <a:latin typeface="Calibri"/>
                <a:cs typeface="Calibri"/>
              </a:rPr>
              <a:t>da </a:t>
            </a:r>
            <a:r>
              <a:rPr sz="2700" dirty="0">
                <a:latin typeface="Calibri"/>
                <a:cs typeface="Calibri"/>
              </a:rPr>
              <a:t>classe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Aluno.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1532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136650"/>
            <a:ext cx="65220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spc="-30" dirty="0">
                <a:latin typeface="Calibri"/>
                <a:cs typeface="Calibri"/>
              </a:rPr>
              <a:t>Sintaxe </a:t>
            </a:r>
            <a:r>
              <a:rPr sz="3000" spc="-20" dirty="0">
                <a:latin typeface="Calibri"/>
                <a:cs typeface="Calibri"/>
              </a:rPr>
              <a:t>para </a:t>
            </a:r>
            <a:r>
              <a:rPr sz="3000" spc="-15" dirty="0">
                <a:latin typeface="Calibri"/>
                <a:cs typeface="Calibri"/>
              </a:rPr>
              <a:t>definir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dirty="0">
                <a:latin typeface="Calibri"/>
                <a:cs typeface="Calibri"/>
              </a:rPr>
              <a:t>classe em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C#</a:t>
            </a:r>
            <a:r>
              <a:rPr sz="3000" spc="5" dirty="0">
                <a:latin typeface="Courier New"/>
                <a:cs typeface="Courier New"/>
              </a:rPr>
              <a:t>: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159377"/>
            <a:ext cx="8006080" cy="212915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900" marR="417830" indent="-457834">
              <a:lnSpc>
                <a:spcPts val="3240"/>
              </a:lnSpc>
              <a:spcBef>
                <a:spcPts val="505"/>
              </a:spcBef>
              <a:buClr>
                <a:srgbClr val="852B34"/>
              </a:buClr>
              <a:buSzPct val="70000"/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000" spc="-35" dirty="0">
                <a:latin typeface="Calibri"/>
                <a:cs typeface="Calibri"/>
              </a:rPr>
              <a:t>Para </a:t>
            </a:r>
            <a:r>
              <a:rPr sz="3000" spc="-5" dirty="0">
                <a:latin typeface="Calibri"/>
                <a:cs typeface="Calibri"/>
              </a:rPr>
              <a:t>adicionar uma </a:t>
            </a:r>
            <a:r>
              <a:rPr sz="3000" dirty="0">
                <a:latin typeface="Calibri"/>
                <a:cs typeface="Calibri"/>
              </a:rPr>
              <a:t>classe, </a:t>
            </a:r>
            <a:r>
              <a:rPr sz="3000" spc="-5" dirty="0">
                <a:latin typeface="Calibri"/>
                <a:cs typeface="Calibri"/>
              </a:rPr>
              <a:t>clique </a:t>
            </a:r>
            <a:r>
              <a:rPr sz="3000" spc="-10" dirty="0">
                <a:latin typeface="Calibri"/>
                <a:cs typeface="Calibri"/>
              </a:rPr>
              <a:t>com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0" dirty="0">
                <a:latin typeface="Calibri"/>
                <a:cs typeface="Calibri"/>
              </a:rPr>
              <a:t>botão  </a:t>
            </a:r>
            <a:r>
              <a:rPr sz="3000" spc="-15" dirty="0">
                <a:latin typeface="Calibri"/>
                <a:cs typeface="Calibri"/>
              </a:rPr>
              <a:t>direito </a:t>
            </a:r>
            <a:r>
              <a:rPr sz="3000" spc="-5" dirty="0">
                <a:latin typeface="Calibri"/>
                <a:cs typeface="Calibri"/>
              </a:rPr>
              <a:t>do mouse </a:t>
            </a:r>
            <a:r>
              <a:rPr sz="3000" dirty="0">
                <a:latin typeface="Calibri"/>
                <a:cs typeface="Calibri"/>
              </a:rPr>
              <a:t>em cima </a:t>
            </a:r>
            <a:r>
              <a:rPr sz="3000" spc="-5" dirty="0">
                <a:latin typeface="Calibri"/>
                <a:cs typeface="Calibri"/>
              </a:rPr>
              <a:t>do seu </a:t>
            </a:r>
            <a:r>
              <a:rPr sz="3000" spc="-20" dirty="0">
                <a:latin typeface="Calibri"/>
                <a:cs typeface="Calibri"/>
              </a:rPr>
              <a:t>projeto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  <a:p>
            <a:pPr marL="469900" marR="5080">
              <a:lnSpc>
                <a:spcPts val="3240"/>
              </a:lnSpc>
              <a:spcBef>
                <a:spcPts val="5"/>
              </a:spcBef>
            </a:pPr>
            <a:r>
              <a:rPr sz="3000" spc="-10" dirty="0">
                <a:latin typeface="Calibri"/>
                <a:cs typeface="Calibri"/>
              </a:rPr>
              <a:t>escolha </a:t>
            </a:r>
            <a:r>
              <a:rPr sz="3000" spc="-35" dirty="0">
                <a:latin typeface="Calibri"/>
                <a:cs typeface="Calibri"/>
              </a:rPr>
              <a:t>“Add-&gt;New </a:t>
            </a:r>
            <a:r>
              <a:rPr sz="3000" spc="-55" dirty="0">
                <a:latin typeface="Calibri"/>
                <a:cs typeface="Calibri"/>
              </a:rPr>
              <a:t>Item”. </a:t>
            </a:r>
            <a:r>
              <a:rPr sz="3000" dirty="0">
                <a:latin typeface="Calibri"/>
                <a:cs typeface="Calibri"/>
              </a:rPr>
              <a:t>Na </a:t>
            </a:r>
            <a:r>
              <a:rPr sz="3000" spc="-15" dirty="0">
                <a:latin typeface="Calibri"/>
                <a:cs typeface="Calibri"/>
              </a:rPr>
              <a:t>tela </a:t>
            </a:r>
            <a:r>
              <a:rPr sz="3000" spc="-10" dirty="0">
                <a:latin typeface="Calibri"/>
                <a:cs typeface="Calibri"/>
              </a:rPr>
              <a:t>apresentada,  </a:t>
            </a:r>
            <a:r>
              <a:rPr sz="3000" spc="-5" dirty="0">
                <a:latin typeface="Calibri"/>
                <a:cs typeface="Calibri"/>
              </a:rPr>
              <a:t>selecione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opção </a:t>
            </a:r>
            <a:r>
              <a:rPr sz="3000" spc="-5" dirty="0">
                <a:latin typeface="Calibri"/>
                <a:cs typeface="Calibri"/>
              </a:rPr>
              <a:t>Class </a:t>
            </a:r>
            <a:r>
              <a:rPr sz="3000" dirty="0">
                <a:latin typeface="Calibri"/>
                <a:cs typeface="Calibri"/>
              </a:rPr>
              <a:t>e, em </a:t>
            </a:r>
            <a:r>
              <a:rPr sz="3000" spc="-10" dirty="0">
                <a:latin typeface="Calibri"/>
                <a:cs typeface="Calibri"/>
              </a:rPr>
              <a:t>File </a:t>
            </a:r>
            <a:r>
              <a:rPr sz="3000" spc="-5" dirty="0">
                <a:latin typeface="Calibri"/>
                <a:cs typeface="Calibri"/>
              </a:rPr>
              <a:t>Name, </a:t>
            </a:r>
            <a:r>
              <a:rPr sz="3000" spc="-15" dirty="0">
                <a:latin typeface="Calibri"/>
                <a:cs typeface="Calibri"/>
              </a:rPr>
              <a:t>digite </a:t>
            </a:r>
            <a:r>
              <a:rPr sz="3000" dirty="0">
                <a:latin typeface="Calibri"/>
                <a:cs typeface="Calibri"/>
              </a:rPr>
              <a:t>o  </a:t>
            </a:r>
            <a:r>
              <a:rPr sz="3000" spc="-5" dirty="0">
                <a:latin typeface="Calibri"/>
                <a:cs typeface="Calibri"/>
              </a:rPr>
              <a:t>nome da sua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classe.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464" y="120777"/>
            <a:ext cx="2937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Classes </a:t>
            </a:r>
            <a:r>
              <a:rPr spc="-10" dirty="0"/>
              <a:t>em</a:t>
            </a:r>
            <a:r>
              <a:rPr spc="-50" dirty="0"/>
              <a:t> </a:t>
            </a:r>
            <a:r>
              <a:rPr spc="-5" dirty="0"/>
              <a:t>C#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5826" y="1989201"/>
            <a:ext cx="4340225" cy="19386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3000" b="1" spc="-5" dirty="0">
                <a:solidFill>
                  <a:srgbClr val="00009F"/>
                </a:solidFill>
                <a:latin typeface="Courier New"/>
                <a:cs typeface="Courier New"/>
              </a:rPr>
              <a:t>class</a:t>
            </a:r>
            <a:r>
              <a:rPr sz="3000" b="1" spc="-45" dirty="0">
                <a:solidFill>
                  <a:srgbClr val="00009F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NomeDaClasse</a:t>
            </a:r>
            <a:endParaRPr sz="3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300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2837</Words>
  <Application>Microsoft Office PowerPoint</Application>
  <PresentationFormat>Apresentação na tela (4:3)</PresentationFormat>
  <Paragraphs>508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Office Theme</vt:lpstr>
      <vt:lpstr>Apresentação do PowerPoint</vt:lpstr>
      <vt:lpstr>Estruturas heterogêneas</vt:lpstr>
      <vt:lpstr>Estruturas heterogêneas</vt:lpstr>
      <vt:lpstr>Variáveis compostas</vt:lpstr>
      <vt:lpstr>Variáveis compostas</vt:lpstr>
      <vt:lpstr>Classes</vt:lpstr>
      <vt:lpstr>Classes</vt:lpstr>
      <vt:lpstr>Classes</vt:lpstr>
      <vt:lpstr>Classes em C#</vt:lpstr>
      <vt:lpstr>Atributos</vt:lpstr>
      <vt:lpstr>Atributos</vt:lpstr>
      <vt:lpstr>Criando objetos</vt:lpstr>
      <vt:lpstr>Manipulação de objetos</vt:lpstr>
      <vt:lpstr>Estruturas: Manipulação</vt:lpstr>
      <vt:lpstr>Mesma classe, diversos objetos</vt:lpstr>
      <vt:lpstr>A classe como tipo de dado</vt:lpstr>
      <vt:lpstr>A classe como tipo de dado</vt:lpstr>
      <vt:lpstr>A classe como tipo de dado</vt:lpstr>
      <vt:lpstr>Exercícios</vt:lpstr>
      <vt:lpstr>Exercícios</vt:lpstr>
      <vt:lpstr>Classes com atributos vetor</vt:lpstr>
      <vt:lpstr>Exemplo completo</vt:lpstr>
      <vt:lpstr>Exemplo completo</vt:lpstr>
      <vt:lpstr>Exemplo completo</vt:lpstr>
      <vt:lpstr>Exemplo completo</vt:lpstr>
      <vt:lpstr>Exemplo completo</vt:lpstr>
      <vt:lpstr>Exemplo completo</vt:lpstr>
      <vt:lpstr>Estruturas e sub-rotinas</vt:lpstr>
      <vt:lpstr>Vetores de objetos</vt:lpstr>
      <vt:lpstr>Vetores de objetos</vt:lpstr>
      <vt:lpstr>Vetores de objetos</vt:lpstr>
      <vt:lpstr>Vetores de objetos</vt:lpstr>
      <vt:lpstr>Vetores de objetos</vt:lpstr>
      <vt:lpstr>Vetores de objetos - Exemplo</vt:lpstr>
      <vt:lpstr>Vetores de objetos</vt:lpstr>
      <vt:lpstr>Vetores de objetos</vt:lpstr>
      <vt:lpstr>Encapsulamento</vt:lpstr>
      <vt:lpstr>Encapsulamento</vt:lpstr>
      <vt:lpstr>Encapsulamento</vt:lpstr>
      <vt:lpstr>Encapsulamento</vt:lpstr>
      <vt:lpstr>Propriedades em C#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 Pagani Julio</dc:creator>
  <cp:lastModifiedBy>Lucas Santos</cp:lastModifiedBy>
  <cp:revision>2</cp:revision>
  <dcterms:created xsi:type="dcterms:W3CDTF">2021-01-12T00:44:46Z</dcterms:created>
  <dcterms:modified xsi:type="dcterms:W3CDTF">2021-01-12T01:33:42Z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2021-01-12T00:00:00Z</vt:filetime>
  </property>
</Properties>
</file>