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4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2" r:id="rId18"/>
    <p:sldId id="293" r:id="rId19"/>
    <p:sldId id="294" r:id="rId20"/>
    <p:sldId id="295" r:id="rId21"/>
    <p:sldId id="260" r:id="rId22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60"/>
  </p:normalViewPr>
  <p:slideViewPr>
    <p:cSldViewPr>
      <p:cViewPr>
        <p:scale>
          <a:sx n="78" d="100"/>
          <a:sy n="78" d="100"/>
        </p:scale>
        <p:origin x="-1920" y="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C9BF-ACE0-4EC4-AE8A-DC7ABAC090AF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105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C9BF-ACE0-4EC4-AE8A-DC7ABAC090AF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105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C9BF-ACE0-4EC4-AE8A-DC7ABAC090AF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105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C9BF-ACE0-4EC4-AE8A-DC7ABAC090AF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105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C9BF-ACE0-4EC4-AE8A-DC7ABAC090AF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105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010273" cy="18742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>
                <a:solidFill>
                  <a:srgbClr val="69EB00"/>
                </a:solidFill>
                <a:latin typeface="Arial"/>
                <a:cs typeface="Arial"/>
              </a:rPr>
              <a:t>C# Fundamentals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>
                <a:latin typeface="Arial"/>
                <a:cs typeface="Arial"/>
              </a:rPr>
              <a:t>Variáveis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1204060" y="2324100"/>
            <a:ext cx="15559939" cy="4975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Valores padrão: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Todo tipo de dado tem um valor padrão que será atribuído a uma variável sem valor. Vejamos os principais casos de valor padrão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: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Os tipos inteiros (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int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) e de ponto flutuante (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double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float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, decimal) tem o valor padrão 0.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Tipo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bool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representa um valor que pode ser verdadeiro ou falso, o seu valor padrão é false.</a:t>
            </a:r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Variáveis:</a:t>
            </a:r>
            <a:endParaRPr lang="pt-BR" sz="605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97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1204060" y="2324100"/>
            <a:ext cx="15559939" cy="43595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Operador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new: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Ao declarar uma nova variável podemos atribuir a instância de um tipo que preenche a variável com seu valor padrão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Podemos ver um exemplo do uso do operador new na Código 5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var x = new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int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(); // a variável x recebe o valor padrão 0</a:t>
            </a:r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Variáveis:</a:t>
            </a:r>
            <a:endParaRPr lang="pt-BR" sz="605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609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1204060" y="2324100"/>
            <a:ext cx="15559939" cy="6219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Variáveis </a:t>
            </a:r>
            <a:r>
              <a:rPr lang="pt-BR" sz="4000" b="1" kern="0" spc="180" dirty="0" err="1">
                <a:solidFill>
                  <a:srgbClr val="92D050"/>
                </a:solidFill>
                <a:latin typeface="Arial"/>
                <a:cs typeface="Arial"/>
              </a:rPr>
              <a:t>Reference</a:t>
            </a: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pt-BR" sz="4000" b="1" kern="0" spc="180" dirty="0" err="1">
                <a:solidFill>
                  <a:srgbClr val="92D050"/>
                </a:solidFill>
                <a:latin typeface="Arial"/>
                <a:cs typeface="Arial"/>
              </a:rPr>
              <a:t>Types</a:t>
            </a: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As variáveis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reference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type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armazenam apenas a referência do objeto. Os tipos de referência são: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class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, interface,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delegate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object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string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e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Array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Tipo </a:t>
            </a:r>
            <a:r>
              <a:rPr lang="pt-BR" sz="4000" b="1" kern="0" spc="180" dirty="0" err="1">
                <a:solidFill>
                  <a:srgbClr val="92D050"/>
                </a:solidFill>
                <a:latin typeface="Arial"/>
                <a:cs typeface="Arial"/>
              </a:rPr>
              <a:t>object</a:t>
            </a: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: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todos os tipos são derivados da classe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Object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, sendo assim é possível converter qualquer tipo para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object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Tipo </a:t>
            </a:r>
            <a:r>
              <a:rPr lang="pt-BR" sz="4000" b="1" kern="0" spc="180" dirty="0" err="1">
                <a:solidFill>
                  <a:srgbClr val="92D050"/>
                </a:solidFill>
                <a:latin typeface="Arial"/>
                <a:cs typeface="Arial"/>
              </a:rPr>
              <a:t>string</a:t>
            </a: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: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é utilizado para se armazenar caracteres e uma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string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deve estar entre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aspas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Exemplo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string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nome =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“Lucas";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Variáveis:</a:t>
            </a:r>
            <a:endParaRPr lang="pt-BR" sz="605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631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1204060" y="2324100"/>
            <a:ext cx="15559939" cy="4385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Tipo </a:t>
            </a:r>
            <a:r>
              <a:rPr lang="pt-BR" sz="4000" b="1" kern="0" spc="180" dirty="0" err="1">
                <a:solidFill>
                  <a:srgbClr val="92D050"/>
                </a:solidFill>
                <a:latin typeface="Arial"/>
                <a:cs typeface="Arial"/>
              </a:rPr>
              <a:t>string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:</a:t>
            </a:r>
            <a:endParaRPr lang="pt-BR" sz="4000" b="1" kern="0" spc="180" dirty="0">
              <a:solidFill>
                <a:srgbClr val="92D050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Para concatenar (juntar) uma ou mais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strings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é usando o sinal de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+</a:t>
            </a:r>
          </a:p>
          <a:p>
            <a:pPr marL="12700" algn="just">
              <a:spcBef>
                <a:spcPts val="95"/>
              </a:spcBef>
            </a:pP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2700" algn="just">
              <a:spcBef>
                <a:spcPts val="95"/>
              </a:spcBef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		</a:t>
            </a:r>
            <a:r>
              <a:rPr lang="pt-BR" sz="40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string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 = "C#";</a:t>
            </a:r>
          </a:p>
          <a:p>
            <a:pPr marL="12700" algn="just">
              <a:spcBef>
                <a:spcPts val="95"/>
              </a:spcBef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		</a:t>
            </a:r>
            <a:r>
              <a:rPr lang="pt-BR" sz="40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string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b = "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.net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";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algn="just">
              <a:spcBef>
                <a:spcPts val="95"/>
              </a:spcBef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		</a:t>
            </a:r>
            <a:r>
              <a:rPr lang="pt-BR" sz="40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string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c = a + b;</a:t>
            </a:r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Variáveis:</a:t>
            </a:r>
            <a:endParaRPr lang="pt-BR" sz="605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772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1204060" y="2324100"/>
            <a:ext cx="15559939" cy="5629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Tipo </a:t>
            </a:r>
            <a:r>
              <a:rPr lang="pt-BR" sz="4000" b="1" kern="0" spc="180" dirty="0" err="1">
                <a:solidFill>
                  <a:srgbClr val="92D050"/>
                </a:solidFill>
                <a:latin typeface="Arial"/>
                <a:cs typeface="Arial"/>
              </a:rPr>
              <a:t>string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:</a:t>
            </a:r>
            <a:endParaRPr lang="pt-BR" sz="4000" b="1" kern="0" spc="180" dirty="0">
              <a:solidFill>
                <a:srgbClr val="92D050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Outro recurso também é a possibilidade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dese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obter um determinado caractere de uma </a:t>
            </a:r>
            <a:r>
              <a:rPr lang="pt-BR" sz="40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string</a:t>
            </a: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 variável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“d”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vai ficar com o valor da letra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“n”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que é a letra que está no índice 3</a:t>
            </a:r>
          </a:p>
          <a:p>
            <a:pPr marL="12700" algn="just">
              <a:spcBef>
                <a:spcPts val="95"/>
              </a:spcBef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		</a:t>
            </a:r>
            <a:r>
              <a:rPr lang="pt-BR" sz="40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string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 = "C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#";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algn="just">
              <a:spcBef>
                <a:spcPts val="95"/>
              </a:spcBef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		</a:t>
            </a:r>
            <a:r>
              <a:rPr lang="pt-BR" sz="40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string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b = "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.net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";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algn="just">
              <a:spcBef>
                <a:spcPts val="95"/>
              </a:spcBef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		</a:t>
            </a:r>
            <a:r>
              <a:rPr lang="pt-BR" sz="40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string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c = a + b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;</a:t>
            </a:r>
          </a:p>
          <a:p>
            <a:pPr marL="12700" algn="just">
              <a:spcBef>
                <a:spcPts val="95"/>
              </a:spcBef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		char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d = c[3];</a:t>
            </a:r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Variáveis:</a:t>
            </a:r>
            <a:endParaRPr lang="pt-BR" sz="605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424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1204060" y="2324100"/>
            <a:ext cx="15559939" cy="62446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Tipo </a:t>
            </a:r>
            <a:r>
              <a:rPr lang="pt-BR" sz="4000" b="1" kern="0" spc="180" dirty="0" err="1">
                <a:solidFill>
                  <a:srgbClr val="92D050"/>
                </a:solidFill>
                <a:latin typeface="Arial"/>
                <a:cs typeface="Arial"/>
              </a:rPr>
              <a:t>string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:</a:t>
            </a:r>
            <a:endParaRPr lang="pt-BR" sz="4000" b="1" kern="0" spc="180" dirty="0">
              <a:solidFill>
                <a:srgbClr val="92D050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Também é possível fazer a mesma coisa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com a palavra</a:t>
            </a:r>
          </a:p>
          <a:p>
            <a:pPr marL="12700" algn="just">
              <a:spcBef>
                <a:spcPts val="95"/>
              </a:spcBef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lang="nl-NL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char </a:t>
            </a:r>
            <a:r>
              <a:rPr lang="nl-NL" sz="4000" b="1" kern="0" spc="180" dirty="0">
                <a:solidFill>
                  <a:schemeClr val="tx1"/>
                </a:solidFill>
                <a:latin typeface="Arial"/>
                <a:cs typeface="Arial"/>
              </a:rPr>
              <a:t>d = "C#.net"[3</a:t>
            </a:r>
            <a:r>
              <a:rPr lang="nl-NL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];</a:t>
            </a:r>
          </a:p>
          <a:p>
            <a:pPr marL="12700" algn="just">
              <a:spcBef>
                <a:spcPts val="95"/>
              </a:spcBef>
            </a:pPr>
            <a:endParaRPr lang="nl-NL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Para se obter o tamanho de uma variável do tipo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string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deve-se usar a propriedade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Length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. Com essa propriedade se obtém o número de caracteres de uma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string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12700" algn="just">
              <a:spcBef>
                <a:spcPts val="95"/>
              </a:spcBef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		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string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palavra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=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“</a:t>
            </a:r>
            <a:r>
              <a:rPr lang="nl-NL" sz="4000" b="1" kern="0" spc="180" dirty="0">
                <a:solidFill>
                  <a:schemeClr val="tx1"/>
                </a:solidFill>
                <a:latin typeface="Arial"/>
                <a:cs typeface="Arial"/>
              </a:rPr>
              <a:t>C#.</a:t>
            </a:r>
            <a:r>
              <a:rPr lang="nl-NL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net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";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algn="just">
              <a:spcBef>
                <a:spcPts val="95"/>
              </a:spcBef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		</a:t>
            </a:r>
            <a:r>
              <a:rPr lang="pt-BR" sz="40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Console.WriteLine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pt-BR" sz="40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palavra.Length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);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//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6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Variáveis:</a:t>
            </a:r>
            <a:endParaRPr lang="pt-BR" sz="605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416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1204060" y="2324100"/>
            <a:ext cx="15559939" cy="68473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Tipo </a:t>
            </a:r>
            <a:r>
              <a:rPr lang="pt-BR" sz="4000" b="1" kern="0" spc="180" dirty="0" err="1">
                <a:solidFill>
                  <a:srgbClr val="92D050"/>
                </a:solidFill>
                <a:latin typeface="Arial"/>
                <a:cs typeface="Arial"/>
              </a:rPr>
              <a:t>array</a:t>
            </a: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Utilizado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ao trabalhar com coleções de dados que possuem um tamanho previamente definido, armazenam múltiplas variáveis de um mesmo tipo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 grande vantagem do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array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está no fato de serem estruturas indexadas, ou seja, os itens do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array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podem ser acessados através de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índices.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 declaração padrão de um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array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obedece a seguinte estrutura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tipo[]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nomeDoArray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= {item, item, item};</a:t>
            </a: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Variáveis:</a:t>
            </a:r>
            <a:endParaRPr lang="pt-BR" sz="605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570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1204060" y="2324100"/>
            <a:ext cx="15559939" cy="4975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Tipo </a:t>
            </a:r>
            <a:r>
              <a:rPr lang="pt-BR" sz="4000" b="1" kern="0" spc="180" dirty="0" err="1">
                <a:solidFill>
                  <a:srgbClr val="92D050"/>
                </a:solidFill>
                <a:latin typeface="Arial"/>
                <a:cs typeface="Arial"/>
              </a:rPr>
              <a:t>array</a:t>
            </a: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Adicionado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colchetes [] após o tipo da variável e o seu conteúdo fica entre chaves {}, separado por vírgula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,.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Por exemplo, para um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array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do tipo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string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contendo formas geométricas, a declaração seria da seguinte forma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string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[]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array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= {"Quadrado", "Círculo", "Triângulo", "Retângulo"};</a:t>
            </a:r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Variáveis:</a:t>
            </a:r>
            <a:endParaRPr lang="pt-BR" sz="605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723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1204060" y="2324100"/>
            <a:ext cx="15559939" cy="59984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Tipo </a:t>
            </a:r>
            <a:r>
              <a:rPr lang="pt-BR" sz="4000" b="1" kern="0" spc="180" dirty="0" err="1">
                <a:solidFill>
                  <a:srgbClr val="92D050"/>
                </a:solidFill>
                <a:latin typeface="Arial"/>
                <a:cs typeface="Arial"/>
              </a:rPr>
              <a:t>array</a:t>
            </a: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Agora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para obter algum dos itens armazenados no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array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, buscamos o seu valor pelo seu índice no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array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12700" algn="just">
              <a:spcBef>
                <a:spcPts val="95"/>
              </a:spcBef>
            </a:pP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algn="just">
              <a:spcBef>
                <a:spcPts val="95"/>
              </a:spcBef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lang="pt-BR" sz="3200" b="1" kern="0" spc="180" dirty="0" err="1">
                <a:solidFill>
                  <a:schemeClr val="tx1"/>
                </a:solidFill>
                <a:latin typeface="Arial"/>
                <a:cs typeface="Arial"/>
              </a:rPr>
              <a:t>string</a:t>
            </a:r>
            <a:r>
              <a:rPr lang="pt-BR" sz="3200" b="1" kern="0" spc="180" dirty="0">
                <a:solidFill>
                  <a:schemeClr val="tx1"/>
                </a:solidFill>
                <a:latin typeface="Arial"/>
                <a:cs typeface="Arial"/>
              </a:rPr>
              <a:t>[] </a:t>
            </a:r>
            <a:r>
              <a:rPr lang="pt-BR" sz="3200" b="1" kern="0" spc="180" dirty="0" err="1">
                <a:solidFill>
                  <a:schemeClr val="tx1"/>
                </a:solidFill>
                <a:latin typeface="Arial"/>
                <a:cs typeface="Arial"/>
              </a:rPr>
              <a:t>array</a:t>
            </a:r>
            <a:r>
              <a:rPr lang="pt-BR" sz="3200" b="1" kern="0" spc="180" dirty="0">
                <a:solidFill>
                  <a:schemeClr val="tx1"/>
                </a:solidFill>
                <a:latin typeface="Arial"/>
                <a:cs typeface="Arial"/>
              </a:rPr>
              <a:t> = {"Quadrado", "Círculo", "Triângulo", "Retângulo"};</a:t>
            </a:r>
          </a:p>
          <a:p>
            <a:pPr marL="12700" algn="just">
              <a:spcBef>
                <a:spcPts val="95"/>
              </a:spcBef>
            </a:pPr>
            <a:r>
              <a:rPr lang="pt-BR" sz="32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lang="pt-BR" sz="32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string</a:t>
            </a:r>
            <a:r>
              <a:rPr lang="pt-BR" sz="32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3200" b="1" kern="0" spc="180" dirty="0">
                <a:solidFill>
                  <a:schemeClr val="tx1"/>
                </a:solidFill>
                <a:latin typeface="Arial"/>
                <a:cs typeface="Arial"/>
              </a:rPr>
              <a:t>forma =  </a:t>
            </a:r>
            <a:r>
              <a:rPr lang="pt-BR" sz="3200" b="1" kern="0" spc="180" dirty="0" err="1">
                <a:solidFill>
                  <a:schemeClr val="tx1"/>
                </a:solidFill>
                <a:latin typeface="Arial"/>
                <a:cs typeface="Arial"/>
              </a:rPr>
              <a:t>array</a:t>
            </a:r>
            <a:r>
              <a:rPr lang="pt-BR" sz="3200" b="1" kern="0" spc="180" dirty="0">
                <a:solidFill>
                  <a:schemeClr val="tx1"/>
                </a:solidFill>
                <a:latin typeface="Arial"/>
                <a:cs typeface="Arial"/>
              </a:rPr>
              <a:t>[2</a:t>
            </a:r>
            <a:r>
              <a:rPr lang="pt-BR" sz="32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];</a:t>
            </a:r>
          </a:p>
          <a:p>
            <a:pPr marL="12700" algn="just">
              <a:spcBef>
                <a:spcPts val="95"/>
              </a:spcBef>
            </a:pPr>
            <a:endParaRPr lang="pt-BR" sz="32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Lembrando que um índice começa do zero, no exemplo acima a variável forma irá buscar o valor do terceiro índice do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array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, retornando o valor "Triângulo".</a:t>
            </a:r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Variáveis:</a:t>
            </a:r>
            <a:endParaRPr lang="pt-BR" sz="605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723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1204060" y="2324100"/>
            <a:ext cx="15559939" cy="59984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Tipo </a:t>
            </a:r>
            <a:r>
              <a:rPr lang="pt-BR" sz="4000" b="1" kern="0" spc="180" dirty="0" err="1">
                <a:solidFill>
                  <a:srgbClr val="92D050"/>
                </a:solidFill>
                <a:latin typeface="Arial"/>
                <a:cs typeface="Arial"/>
              </a:rPr>
              <a:t>array</a:t>
            </a: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Agora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para obter algum dos itens armazenados no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array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, buscamos o seu valor pelo seu índice no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array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12700" algn="just">
              <a:spcBef>
                <a:spcPts val="95"/>
              </a:spcBef>
            </a:pP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algn="just">
              <a:spcBef>
                <a:spcPts val="95"/>
              </a:spcBef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lang="pt-BR" sz="3200" b="1" kern="0" spc="180" dirty="0" err="1">
                <a:solidFill>
                  <a:schemeClr val="tx1"/>
                </a:solidFill>
                <a:latin typeface="Arial"/>
                <a:cs typeface="Arial"/>
              </a:rPr>
              <a:t>string</a:t>
            </a:r>
            <a:r>
              <a:rPr lang="pt-BR" sz="3200" b="1" kern="0" spc="180" dirty="0">
                <a:solidFill>
                  <a:schemeClr val="tx1"/>
                </a:solidFill>
                <a:latin typeface="Arial"/>
                <a:cs typeface="Arial"/>
              </a:rPr>
              <a:t>[] </a:t>
            </a:r>
            <a:r>
              <a:rPr lang="pt-BR" sz="3200" b="1" kern="0" spc="180" dirty="0" err="1">
                <a:solidFill>
                  <a:schemeClr val="tx1"/>
                </a:solidFill>
                <a:latin typeface="Arial"/>
                <a:cs typeface="Arial"/>
              </a:rPr>
              <a:t>array</a:t>
            </a:r>
            <a:r>
              <a:rPr lang="pt-BR" sz="3200" b="1" kern="0" spc="180" dirty="0">
                <a:solidFill>
                  <a:schemeClr val="tx1"/>
                </a:solidFill>
                <a:latin typeface="Arial"/>
                <a:cs typeface="Arial"/>
              </a:rPr>
              <a:t> = {"Quadrado", "Círculo", "Triângulo", "Retângulo"};</a:t>
            </a:r>
          </a:p>
          <a:p>
            <a:pPr marL="12700" algn="just">
              <a:spcBef>
                <a:spcPts val="95"/>
              </a:spcBef>
            </a:pPr>
            <a:r>
              <a:rPr lang="pt-BR" sz="32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lang="pt-BR" sz="32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string</a:t>
            </a:r>
            <a:r>
              <a:rPr lang="pt-BR" sz="32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3200" b="1" kern="0" spc="180" dirty="0">
                <a:solidFill>
                  <a:schemeClr val="tx1"/>
                </a:solidFill>
                <a:latin typeface="Arial"/>
                <a:cs typeface="Arial"/>
              </a:rPr>
              <a:t>forma =  </a:t>
            </a:r>
            <a:r>
              <a:rPr lang="pt-BR" sz="3200" b="1" kern="0" spc="180" dirty="0" err="1">
                <a:solidFill>
                  <a:schemeClr val="tx1"/>
                </a:solidFill>
                <a:latin typeface="Arial"/>
                <a:cs typeface="Arial"/>
              </a:rPr>
              <a:t>array</a:t>
            </a:r>
            <a:r>
              <a:rPr lang="pt-BR" sz="3200" b="1" kern="0" spc="180" dirty="0">
                <a:solidFill>
                  <a:schemeClr val="tx1"/>
                </a:solidFill>
                <a:latin typeface="Arial"/>
                <a:cs typeface="Arial"/>
              </a:rPr>
              <a:t>[2</a:t>
            </a:r>
            <a:r>
              <a:rPr lang="pt-BR" sz="32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];</a:t>
            </a:r>
          </a:p>
          <a:p>
            <a:pPr marL="12700" algn="just">
              <a:spcBef>
                <a:spcPts val="95"/>
              </a:spcBef>
            </a:pPr>
            <a:endParaRPr lang="pt-BR" sz="32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Lembrando que um índice começa do zero, no exemplo acima a variável forma irá buscar o valor do terceiro índice do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array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, retornando o valor "Triângulo".</a:t>
            </a:r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Variáveis:</a:t>
            </a:r>
            <a:endParaRPr lang="pt-BR" sz="605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19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1204060" y="2324100"/>
            <a:ext cx="15559939" cy="55778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As variáveis são utilizadas para armazenar informações na memória em tempo de execução da aplicação, isso significa que essas informações estarão disponíveis enquanto a aplicação estiver em execução e, mais precisamente, enquanto a classe ou método em que ela foi criada estiver em execução.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No C# toda variável deve ter: modificador de acesso, tipo de dados e nome.</a:t>
            </a:r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Variáveis:</a:t>
            </a:r>
            <a:endParaRPr lang="pt-BR" sz="605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932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1204060" y="2324100"/>
            <a:ext cx="15559939" cy="43723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Tipo </a:t>
            </a:r>
            <a:r>
              <a:rPr lang="pt-BR" sz="4000" b="1" kern="0" spc="180" dirty="0" err="1" smtClean="0">
                <a:solidFill>
                  <a:srgbClr val="92D050"/>
                </a:solidFill>
                <a:latin typeface="Arial"/>
                <a:cs typeface="Arial"/>
              </a:rPr>
              <a:t>array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:</a:t>
            </a:r>
            <a:endParaRPr lang="pt-BR" sz="4000" b="1" kern="0" spc="180" dirty="0">
              <a:solidFill>
                <a:srgbClr val="92D050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Para se obter o tamanho de um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array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deve-se usar a propriedade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Length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. Com essa propriedade se obtém o número de índices em um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array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12700" algn="just">
              <a:spcBef>
                <a:spcPts val="95"/>
              </a:spcBef>
            </a:pP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2700" algn="just">
              <a:spcBef>
                <a:spcPts val="95"/>
              </a:spcBef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		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string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[] frutas = {“Laranja”, “Pera”, “Banana”};</a:t>
            </a:r>
          </a:p>
          <a:p>
            <a:pPr marL="12700" algn="just">
              <a:spcBef>
                <a:spcPts val="95"/>
              </a:spcBef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		</a:t>
            </a:r>
            <a:r>
              <a:rPr lang="pt-BR" sz="40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Console.WriteLine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pt-BR" sz="40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frutas.Length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); //3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Variáveis:</a:t>
            </a:r>
            <a:endParaRPr lang="pt-BR" sz="605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950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1204060" y="2324100"/>
            <a:ext cx="15559939" cy="61805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Regras para nomes de variáveis: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 regra para nomear uma variável é que o nome dela sempre comece por uma letra ou _. No meio do nome podem-se usar números, mas não se devem usar caracteres especiais e também não pode ser uma palavra reservada. Entende-se por palavras reservadas os comandos do C# e que são facilmente identificadas quando digitadas, por ficarem da cor azul. Exemplos de palavras que não podem ser utilizadas são: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if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, for,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while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string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e etc.</a:t>
            </a:r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Variáveis:</a:t>
            </a:r>
            <a:endParaRPr lang="pt-BR" sz="605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872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1204060" y="2324100"/>
            <a:ext cx="15559939" cy="12561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Modificadores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endParaRPr lang="pt-BR" sz="4000" b="1" kern="0" spc="180" dirty="0">
              <a:solidFill>
                <a:srgbClr val="92D050"/>
              </a:solidFill>
              <a:latin typeface="Arial"/>
              <a:cs typeface="Arial"/>
            </a:endParaRPr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Variáveis:</a:t>
            </a:r>
            <a:endParaRPr lang="pt-BR" sz="6050" kern="0" dirty="0"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081" y="3672840"/>
            <a:ext cx="14856038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590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1204060" y="2324100"/>
            <a:ext cx="15559939" cy="68217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Tipos de dados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3600" b="1" kern="0" spc="180" dirty="0">
                <a:solidFill>
                  <a:schemeClr val="tx1"/>
                </a:solidFill>
                <a:latin typeface="Arial"/>
                <a:cs typeface="Arial"/>
              </a:rPr>
              <a:t>C# é uma linguagem de programação fortemente </a:t>
            </a:r>
            <a:r>
              <a:rPr lang="pt-BR" sz="3600" b="1" kern="0" spc="180" dirty="0" err="1">
                <a:solidFill>
                  <a:schemeClr val="tx1"/>
                </a:solidFill>
                <a:latin typeface="Arial"/>
                <a:cs typeface="Arial"/>
              </a:rPr>
              <a:t>tipada</a:t>
            </a:r>
            <a:r>
              <a:rPr lang="pt-BR" sz="3600" b="1" kern="0" spc="180" dirty="0">
                <a:solidFill>
                  <a:schemeClr val="tx1"/>
                </a:solidFill>
                <a:latin typeface="Arial"/>
                <a:cs typeface="Arial"/>
              </a:rPr>
              <a:t>, isso significa que todas as variáveis e objetos devem ter um tipo declarado. Os tipos de dados são divididos em </a:t>
            </a:r>
            <a:r>
              <a:rPr lang="pt-BR" sz="3600" b="1" kern="0" spc="180" dirty="0" err="1">
                <a:solidFill>
                  <a:schemeClr val="tx1"/>
                </a:solidFill>
                <a:latin typeface="Arial"/>
                <a:cs typeface="Arial"/>
              </a:rPr>
              <a:t>value</a:t>
            </a:r>
            <a:r>
              <a:rPr lang="pt-BR" sz="3600" b="1" kern="0" spc="1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3600" b="1" kern="0" spc="180" dirty="0" err="1">
                <a:solidFill>
                  <a:schemeClr val="tx1"/>
                </a:solidFill>
                <a:latin typeface="Arial"/>
                <a:cs typeface="Arial"/>
              </a:rPr>
              <a:t>types</a:t>
            </a:r>
            <a:r>
              <a:rPr lang="pt-BR" sz="3600" b="1" kern="0" spc="180" dirty="0">
                <a:solidFill>
                  <a:schemeClr val="tx1"/>
                </a:solidFill>
                <a:latin typeface="Arial"/>
                <a:cs typeface="Arial"/>
              </a:rPr>
              <a:t> e </a:t>
            </a:r>
            <a:r>
              <a:rPr lang="pt-BR" sz="3600" b="1" kern="0" spc="180" dirty="0" err="1">
                <a:solidFill>
                  <a:schemeClr val="tx1"/>
                </a:solidFill>
                <a:latin typeface="Arial"/>
                <a:cs typeface="Arial"/>
              </a:rPr>
              <a:t>reference</a:t>
            </a:r>
            <a:r>
              <a:rPr lang="pt-BR" sz="3600" b="1" kern="0" spc="1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3600" b="1" kern="0" spc="180" dirty="0" err="1">
                <a:solidFill>
                  <a:schemeClr val="tx1"/>
                </a:solidFill>
                <a:latin typeface="Arial"/>
                <a:cs typeface="Arial"/>
              </a:rPr>
              <a:t>types</a:t>
            </a:r>
            <a:r>
              <a:rPr lang="pt-BR" sz="3600" b="1" kern="0" spc="180" dirty="0">
                <a:solidFill>
                  <a:schemeClr val="tx1"/>
                </a:solidFill>
                <a:latin typeface="Arial"/>
                <a:cs typeface="Arial"/>
              </a:rPr>
              <a:t>. Os </a:t>
            </a:r>
            <a:r>
              <a:rPr lang="pt-BR" sz="3600" b="1" kern="0" spc="180" dirty="0" err="1">
                <a:solidFill>
                  <a:schemeClr val="tx1"/>
                </a:solidFill>
                <a:latin typeface="Arial"/>
                <a:cs typeface="Arial"/>
              </a:rPr>
              <a:t>value</a:t>
            </a:r>
            <a:r>
              <a:rPr lang="pt-BR" sz="3600" b="1" kern="0" spc="1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3600" b="1" kern="0" spc="180" dirty="0" err="1">
                <a:solidFill>
                  <a:schemeClr val="tx1"/>
                </a:solidFill>
                <a:latin typeface="Arial"/>
                <a:cs typeface="Arial"/>
              </a:rPr>
              <a:t>types</a:t>
            </a:r>
            <a:r>
              <a:rPr lang="pt-BR" sz="3600" b="1" kern="0" spc="180" dirty="0">
                <a:solidFill>
                  <a:schemeClr val="tx1"/>
                </a:solidFill>
                <a:latin typeface="Arial"/>
                <a:cs typeface="Arial"/>
              </a:rPr>
              <a:t> são derivados de </a:t>
            </a:r>
            <a:r>
              <a:rPr lang="pt-BR" sz="3600" b="1" kern="0" spc="180" dirty="0" err="1">
                <a:solidFill>
                  <a:schemeClr val="tx1"/>
                </a:solidFill>
                <a:latin typeface="Arial"/>
                <a:cs typeface="Arial"/>
              </a:rPr>
              <a:t>System.ValueType</a:t>
            </a:r>
            <a:r>
              <a:rPr lang="pt-BR" sz="3600" b="1" kern="0" spc="180" dirty="0">
                <a:solidFill>
                  <a:schemeClr val="tx1"/>
                </a:solidFill>
                <a:latin typeface="Arial"/>
                <a:cs typeface="Arial"/>
              </a:rPr>
              <a:t> e </a:t>
            </a:r>
            <a:r>
              <a:rPr lang="pt-BR" sz="3600" b="1" kern="0" spc="180" dirty="0" err="1">
                <a:solidFill>
                  <a:schemeClr val="tx1"/>
                </a:solidFill>
                <a:latin typeface="Arial"/>
                <a:cs typeface="Arial"/>
              </a:rPr>
              <a:t>reference</a:t>
            </a:r>
            <a:r>
              <a:rPr lang="pt-BR" sz="3600" b="1" kern="0" spc="1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3600" b="1" kern="0" spc="180" dirty="0" err="1">
                <a:solidFill>
                  <a:schemeClr val="tx1"/>
                </a:solidFill>
                <a:latin typeface="Arial"/>
                <a:cs typeface="Arial"/>
              </a:rPr>
              <a:t>types</a:t>
            </a:r>
            <a:r>
              <a:rPr lang="pt-BR" sz="3600" b="1" kern="0" spc="180" dirty="0">
                <a:solidFill>
                  <a:schemeClr val="tx1"/>
                </a:solidFill>
                <a:latin typeface="Arial"/>
                <a:cs typeface="Arial"/>
              </a:rPr>
              <a:t> são derivados de </a:t>
            </a:r>
            <a:r>
              <a:rPr lang="pt-BR" sz="3600" b="1" kern="0" spc="180" dirty="0" err="1">
                <a:solidFill>
                  <a:schemeClr val="tx1"/>
                </a:solidFill>
                <a:latin typeface="Arial"/>
                <a:cs typeface="Arial"/>
              </a:rPr>
              <a:t>System.Object</a:t>
            </a:r>
            <a:r>
              <a:rPr lang="pt-BR" sz="36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pt-BR" sz="36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3600" b="1" kern="0" spc="180" dirty="0">
                <a:solidFill>
                  <a:schemeClr val="tx1"/>
                </a:solidFill>
                <a:latin typeface="Arial"/>
                <a:cs typeface="Arial"/>
              </a:rPr>
              <a:t>O valor atribuído a uma variável deve estar de acordo com o seu tipo declarado. Por exemplo uma variável declarada com o tipo </a:t>
            </a:r>
            <a:r>
              <a:rPr lang="pt-BR" sz="3600" b="1" kern="0" spc="180" dirty="0" err="1">
                <a:solidFill>
                  <a:schemeClr val="tx1"/>
                </a:solidFill>
                <a:latin typeface="Arial"/>
                <a:cs typeface="Arial"/>
              </a:rPr>
              <a:t>int</a:t>
            </a:r>
            <a:r>
              <a:rPr lang="pt-BR" sz="3600" b="1" kern="0" spc="180" dirty="0">
                <a:solidFill>
                  <a:schemeClr val="tx1"/>
                </a:solidFill>
                <a:latin typeface="Arial"/>
                <a:cs typeface="Arial"/>
              </a:rPr>
              <a:t> não pode receber um valor numérico de ponto flutuante (de tipo </a:t>
            </a:r>
            <a:r>
              <a:rPr lang="pt-BR" sz="3600" b="1" kern="0" spc="180" dirty="0" err="1">
                <a:solidFill>
                  <a:schemeClr val="tx1"/>
                </a:solidFill>
                <a:latin typeface="Arial"/>
                <a:cs typeface="Arial"/>
              </a:rPr>
              <a:t>double</a:t>
            </a:r>
            <a:r>
              <a:rPr lang="pt-BR" sz="3600" b="1" kern="0" spc="180" dirty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pt-BR" sz="3600" b="1" kern="0" spc="180" dirty="0" err="1">
                <a:solidFill>
                  <a:schemeClr val="tx1"/>
                </a:solidFill>
                <a:latin typeface="Arial"/>
                <a:cs typeface="Arial"/>
              </a:rPr>
              <a:t>float</a:t>
            </a:r>
            <a:r>
              <a:rPr lang="pt-BR" sz="3600" b="1" kern="0" spc="180" dirty="0">
                <a:solidFill>
                  <a:schemeClr val="tx1"/>
                </a:solidFill>
                <a:latin typeface="Arial"/>
                <a:cs typeface="Arial"/>
              </a:rPr>
              <a:t> ou decimal).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endParaRPr lang="pt-BR" sz="4000" b="1" kern="0" spc="180" dirty="0">
              <a:solidFill>
                <a:srgbClr val="92D050"/>
              </a:solidFill>
              <a:latin typeface="Arial"/>
              <a:cs typeface="Arial"/>
            </a:endParaRPr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Variáveis:</a:t>
            </a:r>
            <a:endParaRPr lang="pt-BR" sz="605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810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1204060" y="2324100"/>
            <a:ext cx="15559939" cy="55778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Variáveis </a:t>
            </a:r>
            <a:r>
              <a:rPr lang="pt-BR" sz="4000" b="1" kern="0" spc="180" dirty="0" err="1">
                <a:solidFill>
                  <a:srgbClr val="92D050"/>
                </a:solidFill>
                <a:latin typeface="Arial"/>
                <a:cs typeface="Arial"/>
              </a:rPr>
              <a:t>Value</a:t>
            </a: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pt-BR" sz="4000" b="1" kern="0" spc="180" dirty="0" err="1">
                <a:solidFill>
                  <a:srgbClr val="92D050"/>
                </a:solidFill>
                <a:latin typeface="Arial"/>
                <a:cs typeface="Arial"/>
              </a:rPr>
              <a:t>Type</a:t>
            </a: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As variáveis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value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type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contém dentro delas um valor, enquanto as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reference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type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contém uma referência. Isso significa que se copiar uma variável do tipo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value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type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para dentro de outra o valor é copiado e, se o mesmo for feito com uma do tipo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reference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type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será copiado apenas a referência do objeto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Dentro de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Value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Type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existem duas categorias: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struct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e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enum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Variáveis:</a:t>
            </a:r>
            <a:endParaRPr lang="pt-BR" sz="605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665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1204060" y="2324100"/>
            <a:ext cx="15559939" cy="18716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err="1">
                <a:solidFill>
                  <a:srgbClr val="92D050"/>
                </a:solidFill>
                <a:latin typeface="Arial"/>
                <a:cs typeface="Arial"/>
              </a:rPr>
              <a:t>Struct</a:t>
            </a: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É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dividida em tipos numéricos,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bool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e estruturas personalizadas pelo usuário.</a:t>
            </a:r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Variáveis:</a:t>
            </a:r>
            <a:endParaRPr lang="pt-BR" sz="6050" kern="0" dirty="0">
              <a:latin typeface="Arial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195765"/>
            <a:ext cx="7028724" cy="411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242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1204060" y="2324100"/>
            <a:ext cx="15559939" cy="49494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err="1">
                <a:solidFill>
                  <a:srgbClr val="92D050"/>
                </a:solidFill>
                <a:latin typeface="Arial"/>
                <a:cs typeface="Arial"/>
              </a:rPr>
              <a:t>Enum</a:t>
            </a: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Permite criar um tipo que é formado por várias constantes. Normalmente é usada quando em algum momento existe a necessidade de um atributo que pode ter múltiplos valores, como por exemplo, em uma aplicação de venda que tem a tela de pedidos: cada pedido tem a sua situação que pode ser Aberto, Faturado e Cancelado.</a:t>
            </a:r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Variáveis:</a:t>
            </a:r>
            <a:endParaRPr lang="pt-BR" sz="605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95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1204060" y="2324100"/>
            <a:ext cx="15559939" cy="622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err="1">
                <a:solidFill>
                  <a:srgbClr val="92D050"/>
                </a:solidFill>
                <a:latin typeface="Arial"/>
                <a:cs typeface="Arial"/>
              </a:rPr>
              <a:t>Enum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:</a:t>
            </a:r>
          </a:p>
          <a:p>
            <a:pPr marL="12700" algn="just">
              <a:spcBef>
                <a:spcPts val="95"/>
              </a:spcBef>
            </a:pPr>
            <a:endParaRPr lang="pt-BR" sz="4000" b="1" kern="0" spc="180" dirty="0">
              <a:solidFill>
                <a:srgbClr val="92D050"/>
              </a:solidFill>
              <a:latin typeface="Arial"/>
              <a:cs typeface="Arial"/>
            </a:endParaRPr>
          </a:p>
          <a:p>
            <a:pPr marL="12700" algn="just">
              <a:spcBef>
                <a:spcPts val="95"/>
              </a:spcBef>
            </a:pPr>
            <a:r>
              <a:rPr lang="pt-BR" sz="24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public</a:t>
            </a:r>
            <a:r>
              <a:rPr lang="pt-BR" sz="24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24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class</a:t>
            </a:r>
            <a:r>
              <a:rPr lang="pt-BR" sz="24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2400" b="1" kern="0" spc="180" dirty="0">
                <a:solidFill>
                  <a:schemeClr val="tx1"/>
                </a:solidFill>
                <a:latin typeface="Arial"/>
                <a:cs typeface="Arial"/>
              </a:rPr>
              <a:t>Pedido</a:t>
            </a:r>
          </a:p>
          <a:p>
            <a:pPr marL="12700" algn="just">
              <a:spcBef>
                <a:spcPts val="95"/>
              </a:spcBef>
            </a:pPr>
            <a:r>
              <a:rPr lang="pt-BR" sz="24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{</a:t>
            </a:r>
            <a:endParaRPr lang="pt-BR" sz="24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algn="just">
              <a:spcBef>
                <a:spcPts val="95"/>
              </a:spcBef>
            </a:pPr>
            <a:r>
              <a:rPr lang="pt-BR" sz="2400" b="1" kern="0" spc="180" dirty="0">
                <a:solidFill>
                  <a:schemeClr val="tx1"/>
                </a:solidFill>
                <a:latin typeface="Arial"/>
                <a:cs typeface="Arial"/>
              </a:rPr>
              <a:t>    </a:t>
            </a:r>
            <a:r>
              <a:rPr lang="pt-BR" sz="24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public</a:t>
            </a:r>
            <a:r>
              <a:rPr lang="pt-BR" sz="24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2400" b="1" kern="0" spc="180" dirty="0" err="1">
                <a:solidFill>
                  <a:schemeClr val="tx1"/>
                </a:solidFill>
                <a:latin typeface="Arial"/>
                <a:cs typeface="Arial"/>
              </a:rPr>
              <a:t>int</a:t>
            </a:r>
            <a:r>
              <a:rPr lang="pt-BR" sz="2400" b="1" kern="0" spc="180" dirty="0">
                <a:solidFill>
                  <a:schemeClr val="tx1"/>
                </a:solidFill>
                <a:latin typeface="Arial"/>
                <a:cs typeface="Arial"/>
              </a:rPr>
              <a:t> numero;</a:t>
            </a:r>
          </a:p>
          <a:p>
            <a:pPr marL="12700" algn="just">
              <a:spcBef>
                <a:spcPts val="95"/>
              </a:spcBef>
            </a:pPr>
            <a:r>
              <a:rPr lang="pt-BR" sz="2400" b="1" kern="0" spc="180" dirty="0">
                <a:solidFill>
                  <a:schemeClr val="tx1"/>
                </a:solidFill>
                <a:latin typeface="Arial"/>
                <a:cs typeface="Arial"/>
              </a:rPr>
              <a:t>    </a:t>
            </a:r>
            <a:r>
              <a:rPr lang="pt-BR" sz="24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public</a:t>
            </a:r>
            <a:r>
              <a:rPr lang="pt-BR" sz="24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2400" b="1" kern="0" spc="180" dirty="0" err="1">
                <a:solidFill>
                  <a:schemeClr val="tx1"/>
                </a:solidFill>
                <a:latin typeface="Arial"/>
                <a:cs typeface="Arial"/>
              </a:rPr>
              <a:t>DateTime</a:t>
            </a:r>
            <a:r>
              <a:rPr lang="pt-BR" sz="2400" b="1" kern="0" spc="1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2400" b="1" kern="0" spc="180" dirty="0" err="1">
                <a:solidFill>
                  <a:schemeClr val="tx1"/>
                </a:solidFill>
                <a:latin typeface="Arial"/>
                <a:cs typeface="Arial"/>
              </a:rPr>
              <a:t>dataHora</a:t>
            </a:r>
            <a:r>
              <a:rPr lang="pt-BR" sz="2400" b="1" kern="0" spc="180" dirty="0">
                <a:solidFill>
                  <a:schemeClr val="tx1"/>
                </a:solidFill>
                <a:latin typeface="Arial"/>
                <a:cs typeface="Arial"/>
              </a:rPr>
              <a:t>;</a:t>
            </a:r>
          </a:p>
          <a:p>
            <a:pPr marL="12700" algn="just">
              <a:spcBef>
                <a:spcPts val="95"/>
              </a:spcBef>
            </a:pPr>
            <a:r>
              <a:rPr lang="pt-BR" sz="2400" b="1" kern="0" spc="180" dirty="0">
                <a:solidFill>
                  <a:schemeClr val="tx1"/>
                </a:solidFill>
                <a:latin typeface="Arial"/>
                <a:cs typeface="Arial"/>
              </a:rPr>
              <a:t>    </a:t>
            </a:r>
            <a:r>
              <a:rPr lang="pt-BR" sz="24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public</a:t>
            </a:r>
            <a:r>
              <a:rPr lang="pt-BR" sz="24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2400" b="1" kern="0" spc="180" dirty="0" err="1">
                <a:solidFill>
                  <a:schemeClr val="tx1"/>
                </a:solidFill>
                <a:latin typeface="Arial"/>
                <a:cs typeface="Arial"/>
              </a:rPr>
              <a:t>ESituacao</a:t>
            </a:r>
            <a:r>
              <a:rPr lang="pt-BR" sz="2400" b="1" kern="0" spc="1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24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situacao</a:t>
            </a:r>
            <a:r>
              <a:rPr lang="pt-BR" sz="24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;</a:t>
            </a:r>
            <a:endParaRPr lang="pt-BR" sz="24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algn="just">
              <a:spcBef>
                <a:spcPts val="95"/>
              </a:spcBef>
            </a:pPr>
            <a:r>
              <a:rPr lang="pt-BR" sz="24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}</a:t>
            </a:r>
          </a:p>
          <a:p>
            <a:pPr marL="12700" algn="just">
              <a:spcBef>
                <a:spcPts val="95"/>
              </a:spcBef>
            </a:pPr>
            <a:endParaRPr lang="pt-BR" sz="24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2700" algn="just">
              <a:spcBef>
                <a:spcPts val="95"/>
              </a:spcBef>
            </a:pPr>
            <a:r>
              <a:rPr lang="pt-BR" sz="2400" b="1" kern="0" spc="180" dirty="0" err="1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lang="pt-BR" sz="24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ublic</a:t>
            </a:r>
            <a:r>
              <a:rPr lang="pt-BR" sz="24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24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enum</a:t>
            </a:r>
            <a:r>
              <a:rPr lang="pt-BR" sz="24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24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ESituacao</a:t>
            </a:r>
            <a:endParaRPr lang="pt-BR" sz="24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algn="just">
              <a:spcBef>
                <a:spcPts val="95"/>
              </a:spcBef>
            </a:pPr>
            <a:r>
              <a:rPr lang="pt-BR" sz="24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{</a:t>
            </a:r>
            <a:endParaRPr lang="pt-BR" sz="24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algn="just">
              <a:spcBef>
                <a:spcPts val="95"/>
              </a:spcBef>
            </a:pPr>
            <a:r>
              <a:rPr lang="pt-BR" sz="2400" b="1" kern="0" spc="1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24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   Aberto = 1,</a:t>
            </a:r>
            <a:endParaRPr lang="pt-BR" sz="24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algn="just">
              <a:spcBef>
                <a:spcPts val="95"/>
              </a:spcBef>
            </a:pPr>
            <a:r>
              <a:rPr lang="pt-BR" sz="2400" b="1" kern="0" spc="180" dirty="0">
                <a:solidFill>
                  <a:schemeClr val="tx1"/>
                </a:solidFill>
                <a:latin typeface="Arial"/>
                <a:cs typeface="Arial"/>
              </a:rPr>
              <a:t>  </a:t>
            </a:r>
            <a:r>
              <a:rPr lang="pt-BR" sz="24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  Faturado = 2,</a:t>
            </a:r>
            <a:endParaRPr lang="pt-BR" sz="24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algn="just">
              <a:spcBef>
                <a:spcPts val="95"/>
              </a:spcBef>
            </a:pPr>
            <a:r>
              <a:rPr lang="pt-BR" sz="2400" b="1" kern="0" spc="180" dirty="0">
                <a:solidFill>
                  <a:schemeClr val="tx1"/>
                </a:solidFill>
                <a:latin typeface="Arial"/>
                <a:cs typeface="Arial"/>
              </a:rPr>
              <a:t>  </a:t>
            </a:r>
            <a:r>
              <a:rPr lang="pt-BR" sz="24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  Cancelado = 3</a:t>
            </a:r>
            <a:endParaRPr lang="pt-BR" sz="24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algn="just">
              <a:spcBef>
                <a:spcPts val="95"/>
              </a:spcBef>
            </a:pPr>
            <a:r>
              <a:rPr lang="pt-BR" sz="24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}</a:t>
            </a:r>
            <a:endParaRPr lang="pt-BR" sz="24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Variáveis:</a:t>
            </a:r>
            <a:endParaRPr lang="pt-BR" sz="605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192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Words>982</Words>
  <Application>Microsoft Office PowerPoint</Application>
  <PresentationFormat>Personalizar</PresentationFormat>
  <Paragraphs>118</Paragraphs>
  <Slides>21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Office Theme</vt:lpstr>
      <vt:lpstr>C# Fundamentals Variáveis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90</cp:revision>
  <dcterms:created xsi:type="dcterms:W3CDTF">2021-01-29T17:28:06Z</dcterms:created>
  <dcterms:modified xsi:type="dcterms:W3CDTF">2021-03-16T01:58:50Z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