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3354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787774" y="2482786"/>
            <a:ext cx="156845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0922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1">
                <a:solidFill>
                  <a:srgbClr val="4D4D4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0922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1">
                <a:solidFill>
                  <a:srgbClr val="4D4D4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0922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1">
                <a:solidFill>
                  <a:srgbClr val="4D4D4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0922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0922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1477" y="119697"/>
            <a:ext cx="8361044" cy="63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1">
                <a:solidFill>
                  <a:srgbClr val="4D4D4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27087" y="3171761"/>
            <a:ext cx="5238115" cy="15265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17559" y="6462042"/>
            <a:ext cx="218440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0922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object 2"/>
          <p:cNvGrpSpPr/>
          <p:nvPr/>
        </p:nvGrpSpPr>
        <p:grpSpPr>
          <a:xfrm>
            <a:off x="479453" y="2274805"/>
            <a:ext cx="8216939" cy="2571750"/>
            <a:chOff x="381000" y="1295400"/>
            <a:chExt cx="8229600" cy="205740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3" name="object 3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7886700" y="0"/>
                  </a:moveTo>
                  <a:lnTo>
                    <a:pt x="342912" y="0"/>
                  </a:lnTo>
                  <a:lnTo>
                    <a:pt x="296382" y="3130"/>
                  </a:lnTo>
                  <a:lnTo>
                    <a:pt x="251753" y="12250"/>
                  </a:lnTo>
                  <a:lnTo>
                    <a:pt x="209436" y="26949"/>
                  </a:lnTo>
                  <a:lnTo>
                    <a:pt x="169839" y="46820"/>
                  </a:lnTo>
                  <a:lnTo>
                    <a:pt x="133370" y="71454"/>
                  </a:lnTo>
                  <a:lnTo>
                    <a:pt x="100437" y="100441"/>
                  </a:lnTo>
                  <a:lnTo>
                    <a:pt x="71451" y="133373"/>
                  </a:lnTo>
                  <a:lnTo>
                    <a:pt x="46818" y="169841"/>
                  </a:lnTo>
                  <a:lnTo>
                    <a:pt x="26948" y="209436"/>
                  </a:lnTo>
                  <a:lnTo>
                    <a:pt x="12249" y="251751"/>
                  </a:lnTo>
                  <a:lnTo>
                    <a:pt x="3130" y="296375"/>
                  </a:lnTo>
                  <a:lnTo>
                    <a:pt x="0" y="342900"/>
                  </a:lnTo>
                  <a:lnTo>
                    <a:pt x="0" y="1714500"/>
                  </a:lnTo>
                  <a:lnTo>
                    <a:pt x="3130" y="1761024"/>
                  </a:lnTo>
                  <a:lnTo>
                    <a:pt x="12249" y="1805648"/>
                  </a:lnTo>
                  <a:lnTo>
                    <a:pt x="26948" y="1847963"/>
                  </a:lnTo>
                  <a:lnTo>
                    <a:pt x="46818" y="1887558"/>
                  </a:lnTo>
                  <a:lnTo>
                    <a:pt x="71451" y="1924026"/>
                  </a:lnTo>
                  <a:lnTo>
                    <a:pt x="100437" y="1956958"/>
                  </a:lnTo>
                  <a:lnTo>
                    <a:pt x="133370" y="1985945"/>
                  </a:lnTo>
                  <a:lnTo>
                    <a:pt x="169839" y="2010579"/>
                  </a:lnTo>
                  <a:lnTo>
                    <a:pt x="209436" y="2030450"/>
                  </a:lnTo>
                  <a:lnTo>
                    <a:pt x="251753" y="2045149"/>
                  </a:lnTo>
                  <a:lnTo>
                    <a:pt x="296382" y="2054269"/>
                  </a:lnTo>
                  <a:lnTo>
                    <a:pt x="342912" y="2057400"/>
                  </a:lnTo>
                  <a:lnTo>
                    <a:pt x="7886700" y="0"/>
                  </a:lnTo>
                  <a:close/>
                </a:path>
                <a:path w="8229600" h="2057400">
                  <a:moveTo>
                    <a:pt x="8217349" y="1805648"/>
                  </a:moveTo>
                  <a:lnTo>
                    <a:pt x="7886700" y="2057400"/>
                  </a:lnTo>
                  <a:lnTo>
                    <a:pt x="7933224" y="2054269"/>
                  </a:lnTo>
                  <a:lnTo>
                    <a:pt x="7977848" y="2045149"/>
                  </a:lnTo>
                  <a:lnTo>
                    <a:pt x="8020163" y="2030450"/>
                  </a:lnTo>
                  <a:lnTo>
                    <a:pt x="8059758" y="2010579"/>
                  </a:lnTo>
                  <a:lnTo>
                    <a:pt x="8096226" y="1985945"/>
                  </a:lnTo>
                  <a:lnTo>
                    <a:pt x="8129158" y="1956958"/>
                  </a:lnTo>
                  <a:lnTo>
                    <a:pt x="8158145" y="1924026"/>
                  </a:lnTo>
                  <a:lnTo>
                    <a:pt x="8182779" y="1887558"/>
                  </a:lnTo>
                  <a:lnTo>
                    <a:pt x="8202650" y="1847963"/>
                  </a:lnTo>
                  <a:lnTo>
                    <a:pt x="8217349" y="1805648"/>
                  </a:lnTo>
                  <a:close/>
                </a:path>
                <a:path w="8229600" h="2057400">
                  <a:moveTo>
                    <a:pt x="7886700" y="0"/>
                  </a:moveTo>
                  <a:lnTo>
                    <a:pt x="8226469" y="1761024"/>
                  </a:lnTo>
                  <a:lnTo>
                    <a:pt x="8229600" y="1714500"/>
                  </a:lnTo>
                  <a:lnTo>
                    <a:pt x="8229600" y="342900"/>
                  </a:lnTo>
                  <a:lnTo>
                    <a:pt x="8226469" y="296375"/>
                  </a:lnTo>
                  <a:lnTo>
                    <a:pt x="8217349" y="251751"/>
                  </a:lnTo>
                  <a:lnTo>
                    <a:pt x="8202650" y="209436"/>
                  </a:lnTo>
                  <a:lnTo>
                    <a:pt x="8182779" y="169841"/>
                  </a:lnTo>
                  <a:lnTo>
                    <a:pt x="8158145" y="133373"/>
                  </a:lnTo>
                  <a:lnTo>
                    <a:pt x="8129158" y="100441"/>
                  </a:lnTo>
                  <a:lnTo>
                    <a:pt x="8096226" y="71454"/>
                  </a:lnTo>
                  <a:lnTo>
                    <a:pt x="8059758" y="46820"/>
                  </a:lnTo>
                  <a:lnTo>
                    <a:pt x="8020163" y="26949"/>
                  </a:lnTo>
                  <a:lnTo>
                    <a:pt x="7977848" y="12250"/>
                  </a:lnTo>
                  <a:lnTo>
                    <a:pt x="7933224" y="3130"/>
                  </a:lnTo>
                  <a:lnTo>
                    <a:pt x="78867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" name="object 4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0" y="342900"/>
                  </a:moveTo>
                  <a:lnTo>
                    <a:pt x="3130" y="296375"/>
                  </a:lnTo>
                  <a:lnTo>
                    <a:pt x="12249" y="251751"/>
                  </a:lnTo>
                  <a:lnTo>
                    <a:pt x="26948" y="209436"/>
                  </a:lnTo>
                  <a:lnTo>
                    <a:pt x="46818" y="169841"/>
                  </a:lnTo>
                  <a:lnTo>
                    <a:pt x="71451" y="133373"/>
                  </a:lnTo>
                  <a:lnTo>
                    <a:pt x="100437" y="100441"/>
                  </a:lnTo>
                  <a:lnTo>
                    <a:pt x="133370" y="71454"/>
                  </a:lnTo>
                  <a:lnTo>
                    <a:pt x="169839" y="46820"/>
                  </a:lnTo>
                  <a:lnTo>
                    <a:pt x="209436" y="26949"/>
                  </a:lnTo>
                  <a:lnTo>
                    <a:pt x="251753" y="12250"/>
                  </a:lnTo>
                  <a:lnTo>
                    <a:pt x="296382" y="3130"/>
                  </a:lnTo>
                  <a:lnTo>
                    <a:pt x="342912" y="0"/>
                  </a:lnTo>
                  <a:lnTo>
                    <a:pt x="7886700" y="0"/>
                  </a:lnTo>
                </a:path>
                <a:path w="8229600" h="2057400">
                  <a:moveTo>
                    <a:pt x="342912" y="2057400"/>
                  </a:moveTo>
                  <a:lnTo>
                    <a:pt x="296382" y="2054269"/>
                  </a:lnTo>
                  <a:lnTo>
                    <a:pt x="251753" y="2045149"/>
                  </a:lnTo>
                  <a:lnTo>
                    <a:pt x="209436" y="2030450"/>
                  </a:lnTo>
                  <a:lnTo>
                    <a:pt x="169839" y="2010579"/>
                  </a:lnTo>
                  <a:lnTo>
                    <a:pt x="133370" y="1985945"/>
                  </a:lnTo>
                  <a:lnTo>
                    <a:pt x="100437" y="1956958"/>
                  </a:lnTo>
                  <a:lnTo>
                    <a:pt x="71451" y="1924026"/>
                  </a:lnTo>
                  <a:lnTo>
                    <a:pt x="46818" y="1887558"/>
                  </a:lnTo>
                  <a:lnTo>
                    <a:pt x="26948" y="1847963"/>
                  </a:lnTo>
                  <a:lnTo>
                    <a:pt x="12249" y="1805648"/>
                  </a:lnTo>
                  <a:lnTo>
                    <a:pt x="3130" y="1761024"/>
                  </a:lnTo>
                  <a:lnTo>
                    <a:pt x="0" y="1714500"/>
                  </a:lnTo>
                  <a:lnTo>
                    <a:pt x="0" y="342900"/>
                  </a:lnTo>
                </a:path>
                <a:path w="8229600" h="2057400">
                  <a:moveTo>
                    <a:pt x="7886700" y="0"/>
                  </a:moveTo>
                  <a:lnTo>
                    <a:pt x="7933224" y="3130"/>
                  </a:lnTo>
                  <a:lnTo>
                    <a:pt x="7977848" y="12250"/>
                  </a:lnTo>
                  <a:lnTo>
                    <a:pt x="8020163" y="26949"/>
                  </a:lnTo>
                  <a:lnTo>
                    <a:pt x="8059758" y="46820"/>
                  </a:lnTo>
                  <a:lnTo>
                    <a:pt x="8096226" y="71454"/>
                  </a:lnTo>
                  <a:lnTo>
                    <a:pt x="8129158" y="100441"/>
                  </a:lnTo>
                  <a:lnTo>
                    <a:pt x="8158145" y="133373"/>
                  </a:lnTo>
                  <a:lnTo>
                    <a:pt x="8182779" y="169841"/>
                  </a:lnTo>
                  <a:lnTo>
                    <a:pt x="8202650" y="209436"/>
                  </a:lnTo>
                  <a:lnTo>
                    <a:pt x="8217349" y="251751"/>
                  </a:lnTo>
                  <a:lnTo>
                    <a:pt x="8226469" y="296375"/>
                  </a:lnTo>
                  <a:lnTo>
                    <a:pt x="8229600" y="342900"/>
                  </a:lnTo>
                  <a:lnTo>
                    <a:pt x="8229600" y="1714500"/>
                  </a:lnTo>
                  <a:lnTo>
                    <a:pt x="8226469" y="1761024"/>
                  </a:lnTo>
                </a:path>
                <a:path w="8229600" h="2057400">
                  <a:moveTo>
                    <a:pt x="8226469" y="1761024"/>
                  </a:moveTo>
                  <a:lnTo>
                    <a:pt x="8217349" y="1805648"/>
                  </a:lnTo>
                </a:path>
                <a:path w="8229600" h="2057400">
                  <a:moveTo>
                    <a:pt x="8217349" y="1805648"/>
                  </a:moveTo>
                  <a:lnTo>
                    <a:pt x="8202650" y="1847963"/>
                  </a:lnTo>
                  <a:lnTo>
                    <a:pt x="8182779" y="1887558"/>
                  </a:lnTo>
                  <a:lnTo>
                    <a:pt x="8158145" y="1924026"/>
                  </a:lnTo>
                  <a:lnTo>
                    <a:pt x="8129158" y="1956958"/>
                  </a:lnTo>
                  <a:lnTo>
                    <a:pt x="8096226" y="1985945"/>
                  </a:lnTo>
                  <a:lnTo>
                    <a:pt x="8059758" y="2010579"/>
                  </a:lnTo>
                  <a:lnTo>
                    <a:pt x="8020163" y="2030450"/>
                  </a:lnTo>
                  <a:lnTo>
                    <a:pt x="7977848" y="2045149"/>
                  </a:lnTo>
                  <a:lnTo>
                    <a:pt x="7933224" y="2054269"/>
                  </a:lnTo>
                  <a:lnTo>
                    <a:pt x="7886700" y="2057400"/>
                  </a:lnTo>
                </a:path>
              </a:pathLst>
            </a:custGeom>
            <a:grpFill/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" name="object 5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7886700" y="0"/>
                  </a:moveTo>
                  <a:lnTo>
                    <a:pt x="342912" y="0"/>
                  </a:lnTo>
                  <a:lnTo>
                    <a:pt x="296382" y="3130"/>
                  </a:lnTo>
                  <a:lnTo>
                    <a:pt x="251753" y="12250"/>
                  </a:lnTo>
                  <a:lnTo>
                    <a:pt x="209436" y="26949"/>
                  </a:lnTo>
                  <a:lnTo>
                    <a:pt x="169839" y="46820"/>
                  </a:lnTo>
                  <a:lnTo>
                    <a:pt x="133370" y="71454"/>
                  </a:lnTo>
                  <a:lnTo>
                    <a:pt x="100437" y="100441"/>
                  </a:lnTo>
                  <a:lnTo>
                    <a:pt x="71451" y="133373"/>
                  </a:lnTo>
                  <a:lnTo>
                    <a:pt x="46818" y="169841"/>
                  </a:lnTo>
                  <a:lnTo>
                    <a:pt x="26948" y="209436"/>
                  </a:lnTo>
                  <a:lnTo>
                    <a:pt x="12249" y="251751"/>
                  </a:lnTo>
                  <a:lnTo>
                    <a:pt x="3130" y="296375"/>
                  </a:lnTo>
                  <a:lnTo>
                    <a:pt x="0" y="342900"/>
                  </a:lnTo>
                  <a:lnTo>
                    <a:pt x="0" y="1714500"/>
                  </a:lnTo>
                  <a:lnTo>
                    <a:pt x="3130" y="1761024"/>
                  </a:lnTo>
                  <a:lnTo>
                    <a:pt x="12249" y="1805648"/>
                  </a:lnTo>
                  <a:lnTo>
                    <a:pt x="26948" y="1847963"/>
                  </a:lnTo>
                  <a:lnTo>
                    <a:pt x="46818" y="1887558"/>
                  </a:lnTo>
                  <a:lnTo>
                    <a:pt x="71451" y="1924026"/>
                  </a:lnTo>
                  <a:lnTo>
                    <a:pt x="100437" y="1956958"/>
                  </a:lnTo>
                  <a:lnTo>
                    <a:pt x="133370" y="1985945"/>
                  </a:lnTo>
                  <a:lnTo>
                    <a:pt x="169839" y="2010579"/>
                  </a:lnTo>
                  <a:lnTo>
                    <a:pt x="209436" y="2030450"/>
                  </a:lnTo>
                  <a:lnTo>
                    <a:pt x="251753" y="2045149"/>
                  </a:lnTo>
                  <a:lnTo>
                    <a:pt x="296382" y="2054269"/>
                  </a:lnTo>
                  <a:lnTo>
                    <a:pt x="342912" y="2057400"/>
                  </a:lnTo>
                  <a:lnTo>
                    <a:pt x="7886700" y="2057400"/>
                  </a:lnTo>
                  <a:lnTo>
                    <a:pt x="7933224" y="2054269"/>
                  </a:lnTo>
                  <a:lnTo>
                    <a:pt x="7977848" y="2045149"/>
                  </a:lnTo>
                  <a:lnTo>
                    <a:pt x="8020163" y="2030450"/>
                  </a:lnTo>
                  <a:lnTo>
                    <a:pt x="8059758" y="2010579"/>
                  </a:lnTo>
                  <a:lnTo>
                    <a:pt x="8096226" y="1985945"/>
                  </a:lnTo>
                  <a:lnTo>
                    <a:pt x="8129158" y="1956958"/>
                  </a:lnTo>
                  <a:lnTo>
                    <a:pt x="8158145" y="1924026"/>
                  </a:lnTo>
                  <a:lnTo>
                    <a:pt x="8182779" y="1887558"/>
                  </a:lnTo>
                  <a:lnTo>
                    <a:pt x="8202650" y="1847963"/>
                  </a:lnTo>
                  <a:lnTo>
                    <a:pt x="8217349" y="1805648"/>
                  </a:lnTo>
                  <a:lnTo>
                    <a:pt x="8226469" y="1761024"/>
                  </a:lnTo>
                  <a:lnTo>
                    <a:pt x="8229600" y="1714500"/>
                  </a:lnTo>
                  <a:lnTo>
                    <a:pt x="8229600" y="342900"/>
                  </a:lnTo>
                  <a:lnTo>
                    <a:pt x="8226469" y="296375"/>
                  </a:lnTo>
                  <a:lnTo>
                    <a:pt x="8217349" y="251751"/>
                  </a:lnTo>
                  <a:lnTo>
                    <a:pt x="8202650" y="209436"/>
                  </a:lnTo>
                  <a:lnTo>
                    <a:pt x="8182779" y="169841"/>
                  </a:lnTo>
                  <a:lnTo>
                    <a:pt x="8158145" y="133373"/>
                  </a:lnTo>
                  <a:lnTo>
                    <a:pt x="8129158" y="100441"/>
                  </a:lnTo>
                  <a:lnTo>
                    <a:pt x="8096226" y="71454"/>
                  </a:lnTo>
                  <a:lnTo>
                    <a:pt x="8059758" y="46820"/>
                  </a:lnTo>
                  <a:lnTo>
                    <a:pt x="8020163" y="26949"/>
                  </a:lnTo>
                  <a:lnTo>
                    <a:pt x="7977848" y="12250"/>
                  </a:lnTo>
                  <a:lnTo>
                    <a:pt x="7933224" y="3130"/>
                  </a:lnTo>
                  <a:lnTo>
                    <a:pt x="78867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6" name="object 6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0" y="342900"/>
                  </a:moveTo>
                  <a:lnTo>
                    <a:pt x="3130" y="296375"/>
                  </a:lnTo>
                  <a:lnTo>
                    <a:pt x="12249" y="251751"/>
                  </a:lnTo>
                  <a:lnTo>
                    <a:pt x="26948" y="209436"/>
                  </a:lnTo>
                  <a:lnTo>
                    <a:pt x="46818" y="169841"/>
                  </a:lnTo>
                  <a:lnTo>
                    <a:pt x="71451" y="133373"/>
                  </a:lnTo>
                  <a:lnTo>
                    <a:pt x="100437" y="100441"/>
                  </a:lnTo>
                  <a:lnTo>
                    <a:pt x="133370" y="71454"/>
                  </a:lnTo>
                  <a:lnTo>
                    <a:pt x="169839" y="46820"/>
                  </a:lnTo>
                  <a:lnTo>
                    <a:pt x="209436" y="26949"/>
                  </a:lnTo>
                  <a:lnTo>
                    <a:pt x="251753" y="12250"/>
                  </a:lnTo>
                  <a:lnTo>
                    <a:pt x="296382" y="3130"/>
                  </a:lnTo>
                  <a:lnTo>
                    <a:pt x="342912" y="0"/>
                  </a:lnTo>
                  <a:lnTo>
                    <a:pt x="7886700" y="0"/>
                  </a:lnTo>
                  <a:lnTo>
                    <a:pt x="7933224" y="3130"/>
                  </a:lnTo>
                  <a:lnTo>
                    <a:pt x="7977848" y="12250"/>
                  </a:lnTo>
                  <a:lnTo>
                    <a:pt x="8020163" y="26949"/>
                  </a:lnTo>
                  <a:lnTo>
                    <a:pt x="8059758" y="46820"/>
                  </a:lnTo>
                  <a:lnTo>
                    <a:pt x="8096226" y="71454"/>
                  </a:lnTo>
                  <a:lnTo>
                    <a:pt x="8129158" y="100441"/>
                  </a:lnTo>
                  <a:lnTo>
                    <a:pt x="8158145" y="133373"/>
                  </a:lnTo>
                  <a:lnTo>
                    <a:pt x="8182779" y="169841"/>
                  </a:lnTo>
                  <a:lnTo>
                    <a:pt x="8202650" y="209436"/>
                  </a:lnTo>
                  <a:lnTo>
                    <a:pt x="8217349" y="251751"/>
                  </a:lnTo>
                  <a:lnTo>
                    <a:pt x="8226469" y="296375"/>
                  </a:lnTo>
                  <a:lnTo>
                    <a:pt x="8229600" y="342900"/>
                  </a:lnTo>
                  <a:lnTo>
                    <a:pt x="8229600" y="1714500"/>
                  </a:lnTo>
                  <a:lnTo>
                    <a:pt x="8226469" y="1761024"/>
                  </a:lnTo>
                  <a:lnTo>
                    <a:pt x="8217349" y="1805648"/>
                  </a:lnTo>
                  <a:lnTo>
                    <a:pt x="8202650" y="1847963"/>
                  </a:lnTo>
                  <a:lnTo>
                    <a:pt x="8182779" y="1887558"/>
                  </a:lnTo>
                  <a:lnTo>
                    <a:pt x="8158145" y="1924026"/>
                  </a:lnTo>
                  <a:lnTo>
                    <a:pt x="8129158" y="1956958"/>
                  </a:lnTo>
                  <a:lnTo>
                    <a:pt x="8096226" y="1985945"/>
                  </a:lnTo>
                  <a:lnTo>
                    <a:pt x="8059758" y="2010579"/>
                  </a:lnTo>
                  <a:lnTo>
                    <a:pt x="8020163" y="2030450"/>
                  </a:lnTo>
                  <a:lnTo>
                    <a:pt x="7977848" y="2045149"/>
                  </a:lnTo>
                  <a:lnTo>
                    <a:pt x="7933224" y="2054269"/>
                  </a:lnTo>
                  <a:lnTo>
                    <a:pt x="7886700" y="2057400"/>
                  </a:lnTo>
                  <a:lnTo>
                    <a:pt x="342912" y="2057400"/>
                  </a:lnTo>
                  <a:lnTo>
                    <a:pt x="296382" y="2054269"/>
                  </a:lnTo>
                  <a:lnTo>
                    <a:pt x="251753" y="2045149"/>
                  </a:lnTo>
                  <a:lnTo>
                    <a:pt x="209436" y="2030450"/>
                  </a:lnTo>
                  <a:lnTo>
                    <a:pt x="169839" y="2010579"/>
                  </a:lnTo>
                  <a:lnTo>
                    <a:pt x="133370" y="1985945"/>
                  </a:lnTo>
                  <a:lnTo>
                    <a:pt x="100437" y="1956958"/>
                  </a:lnTo>
                  <a:lnTo>
                    <a:pt x="71451" y="1924026"/>
                  </a:lnTo>
                  <a:lnTo>
                    <a:pt x="46818" y="1887558"/>
                  </a:lnTo>
                  <a:lnTo>
                    <a:pt x="26948" y="1847963"/>
                  </a:lnTo>
                  <a:lnTo>
                    <a:pt x="12249" y="1805648"/>
                  </a:lnTo>
                  <a:lnTo>
                    <a:pt x="3130" y="1761024"/>
                  </a:lnTo>
                  <a:lnTo>
                    <a:pt x="0" y="1714500"/>
                  </a:lnTo>
                  <a:lnTo>
                    <a:pt x="0" y="342900"/>
                  </a:lnTo>
                  <a:close/>
                </a:path>
              </a:pathLst>
            </a:custGeom>
            <a:grpFill/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10" name="object 7"/>
          <p:cNvSpPr txBox="1">
            <a:spLocks noGrp="1"/>
          </p:cNvSpPr>
          <p:nvPr/>
        </p:nvSpPr>
        <p:spPr>
          <a:xfrm>
            <a:off x="2249653" y="2938380"/>
            <a:ext cx="6123065" cy="5059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wrap="square" lIns="0" tIns="13335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 err="1">
                <a:solidFill>
                  <a:srgbClr val="FFFFFF"/>
                </a:solidFill>
              </a:rPr>
              <a:t>Fundamentos</a:t>
            </a:r>
            <a:r>
              <a:rPr sz="3200" spc="-10" dirty="0">
                <a:solidFill>
                  <a:srgbClr val="FFFFFF"/>
                </a:solidFill>
              </a:rPr>
              <a:t> </a:t>
            </a:r>
            <a:r>
              <a:rPr sz="3200" dirty="0" smtClean="0">
                <a:solidFill>
                  <a:srgbClr val="FFFFFF"/>
                </a:solidFill>
              </a:rPr>
              <a:t>de</a:t>
            </a:r>
            <a:r>
              <a:rPr lang="pt-BR" sz="3200" spc="-35" dirty="0">
                <a:solidFill>
                  <a:srgbClr val="FFFFFF"/>
                </a:solidFill>
              </a:rPr>
              <a:t> </a:t>
            </a:r>
            <a:r>
              <a:rPr sz="3200" spc="-20" dirty="0" err="1" smtClean="0">
                <a:solidFill>
                  <a:srgbClr val="FFFFFF"/>
                </a:solidFill>
              </a:rPr>
              <a:t>Programação</a:t>
            </a:r>
            <a:endParaRPr sz="3200" spc="-20" dirty="0">
              <a:solidFill>
                <a:srgbClr val="FFFFFF"/>
              </a:solidFill>
            </a:endParaRPr>
          </a:p>
        </p:txBody>
      </p:sp>
      <p:sp>
        <p:nvSpPr>
          <p:cNvPr id="11" name="object 8"/>
          <p:cNvSpPr txBox="1"/>
          <p:nvPr/>
        </p:nvSpPr>
        <p:spPr>
          <a:xfrm>
            <a:off x="4289453" y="3726265"/>
            <a:ext cx="1371601" cy="3199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wrap="square" lIns="0" tIns="12065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000" spc="-5" dirty="0" err="1">
                <a:solidFill>
                  <a:srgbClr val="FFFFFF"/>
                </a:solidFill>
                <a:cs typeface="Calibri"/>
              </a:rPr>
              <a:t>Strings</a:t>
            </a:r>
            <a:endParaRPr lang="pt-BR" sz="2000" dirty="0">
              <a:cs typeface="Calibri"/>
            </a:endParaRPr>
          </a:p>
        </p:txBody>
      </p:sp>
      <p:pic>
        <p:nvPicPr>
          <p:cNvPr id="12" name="Picture 2" descr="Deal Technologies | Sobre nó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86" y="2871155"/>
            <a:ext cx="1447800" cy="1379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477" y="119697"/>
            <a:ext cx="638619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Exercício </a:t>
            </a:r>
            <a:r>
              <a:rPr dirty="0"/>
              <a:t>1 – </a:t>
            </a:r>
            <a:r>
              <a:rPr spc="-5" dirty="0"/>
              <a:t>Solução </a:t>
            </a:r>
            <a:r>
              <a:rPr dirty="0"/>
              <a:t>proposta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9750" y="1484375"/>
            <a:ext cx="6186805" cy="47104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0"/>
              </a:spcBef>
            </a:pPr>
            <a:r>
              <a:rPr sz="20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2000" spc="-5" dirty="0">
                <a:latin typeface="Courier New"/>
                <a:cs typeface="Courier New"/>
              </a:rPr>
              <a:t>conta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000" b="1" spc="-5" dirty="0">
                <a:solidFill>
                  <a:srgbClr val="00009F"/>
                </a:solidFill>
                <a:latin typeface="Courier New"/>
                <a:cs typeface="Courier New"/>
              </a:rPr>
              <a:t>string </a:t>
            </a:r>
            <a:r>
              <a:rPr sz="2000" spc="-5" dirty="0">
                <a:latin typeface="Courier New"/>
                <a:cs typeface="Courier New"/>
              </a:rPr>
              <a:t>str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2000" b="1" spc="-5" dirty="0">
                <a:solidFill>
                  <a:srgbClr val="00009F"/>
                </a:solidFill>
                <a:latin typeface="Courier New"/>
                <a:cs typeface="Courier New"/>
              </a:rPr>
              <a:t>char </a:t>
            </a:r>
            <a:r>
              <a:rPr sz="2000" spc="-5" dirty="0">
                <a:latin typeface="Courier New"/>
                <a:cs typeface="Courier New"/>
              </a:rPr>
              <a:t>procurado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396240" marR="3952875">
              <a:lnSpc>
                <a:spcPct val="100000"/>
              </a:lnSpc>
            </a:pPr>
            <a:r>
              <a:rPr sz="20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2000" spc="-5" dirty="0">
                <a:latin typeface="Courier New"/>
                <a:cs typeface="Courier New"/>
              </a:rPr>
              <a:t>cont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2000" spc="-8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2000" dirty="0">
                <a:latin typeface="Courier New"/>
                <a:cs typeface="Courier New"/>
              </a:rPr>
              <a:t>i 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000" spc="-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39624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cont 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0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396240">
              <a:lnSpc>
                <a:spcPct val="100000"/>
              </a:lnSpc>
            </a:pPr>
            <a:r>
              <a:rPr sz="2000" b="1" spc="-5" dirty="0">
                <a:solidFill>
                  <a:srgbClr val="00009F"/>
                </a:solidFill>
                <a:latin typeface="Courier New"/>
                <a:cs typeface="Courier New"/>
              </a:rPr>
              <a:t>while 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latin typeface="Courier New"/>
                <a:cs typeface="Courier New"/>
              </a:rPr>
              <a:t>i 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&lt;</a:t>
            </a:r>
            <a:r>
              <a:rPr sz="20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str.Length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39624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701040">
              <a:lnSpc>
                <a:spcPct val="100000"/>
              </a:lnSpc>
            </a:pPr>
            <a:r>
              <a:rPr sz="2000" b="1" spc="-5" dirty="0">
                <a:solidFill>
                  <a:srgbClr val="00009F"/>
                </a:solidFill>
                <a:latin typeface="Courier New"/>
                <a:cs typeface="Courier New"/>
              </a:rPr>
              <a:t>if 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latin typeface="Courier New"/>
                <a:cs typeface="Courier New"/>
              </a:rPr>
              <a:t>str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000" spc="-5" dirty="0">
                <a:latin typeface="Courier New"/>
                <a:cs typeface="Courier New"/>
              </a:rPr>
              <a:t>i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] ==</a:t>
            </a:r>
            <a:r>
              <a:rPr sz="20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procurado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70104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cont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++;</a:t>
            </a:r>
            <a:endParaRPr sz="2000">
              <a:latin typeface="Courier New"/>
              <a:cs typeface="Courier New"/>
            </a:endParaRPr>
          </a:p>
          <a:p>
            <a:pPr marL="70104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70104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/>
                <a:cs typeface="Courier New"/>
              </a:rPr>
              <a:t>i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++;</a:t>
            </a:r>
            <a:endParaRPr sz="2000">
              <a:latin typeface="Courier New"/>
              <a:cs typeface="Courier New"/>
            </a:endParaRPr>
          </a:p>
          <a:p>
            <a:pPr marL="39624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396240">
              <a:lnSpc>
                <a:spcPct val="100000"/>
              </a:lnSpc>
            </a:pPr>
            <a:r>
              <a:rPr sz="2000" b="1" spc="-5" dirty="0">
                <a:solidFill>
                  <a:srgbClr val="00009F"/>
                </a:solidFill>
                <a:latin typeface="Courier New"/>
                <a:cs typeface="Courier New"/>
              </a:rPr>
              <a:t>return </a:t>
            </a:r>
            <a:r>
              <a:rPr sz="2000" spc="-5" dirty="0">
                <a:latin typeface="Courier New"/>
                <a:cs typeface="Courier New"/>
              </a:rPr>
              <a:t>cont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40"/>
              </a:spcBef>
            </a:pP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67400" y="1052575"/>
            <a:ext cx="2881630" cy="12001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60"/>
              </a:spcBef>
            </a:pPr>
            <a:r>
              <a:rPr sz="1800" b="1" spc="-5" dirty="0">
                <a:latin typeface="Tahoma"/>
                <a:cs typeface="Tahoma"/>
              </a:rPr>
              <a:t>Entrada:</a:t>
            </a:r>
            <a:endParaRPr sz="1800">
              <a:latin typeface="Tahoma"/>
              <a:cs typeface="Tahoma"/>
            </a:endParaRPr>
          </a:p>
          <a:p>
            <a:pPr marL="306070" marR="1064895" indent="-13335">
              <a:lnSpc>
                <a:spcPct val="100000"/>
              </a:lnSpc>
            </a:pPr>
            <a:r>
              <a:rPr sz="1800" spc="-5" dirty="0">
                <a:latin typeface="Tahoma"/>
                <a:cs typeface="Tahoma"/>
              </a:rPr>
              <a:t>str </a:t>
            </a:r>
            <a:r>
              <a:rPr sz="1800" dirty="0">
                <a:latin typeface="Tahoma"/>
                <a:cs typeface="Tahoma"/>
              </a:rPr>
              <a:t>= </a:t>
            </a:r>
            <a:r>
              <a:rPr sz="1800" spc="-10" dirty="0">
                <a:latin typeface="Tahoma"/>
                <a:cs typeface="Tahoma"/>
              </a:rPr>
              <a:t>“teste”  </a:t>
            </a:r>
            <a:r>
              <a:rPr sz="1800" spc="-30" dirty="0">
                <a:latin typeface="Tahoma"/>
                <a:cs typeface="Tahoma"/>
              </a:rPr>
              <a:t>str.Length </a:t>
            </a:r>
            <a:r>
              <a:rPr sz="1800" dirty="0">
                <a:latin typeface="Tahoma"/>
                <a:cs typeface="Tahoma"/>
              </a:rPr>
              <a:t>= 5  </a:t>
            </a:r>
            <a:r>
              <a:rPr sz="1800" spc="-10" dirty="0">
                <a:latin typeface="Tahoma"/>
                <a:cs typeface="Tahoma"/>
              </a:rPr>
              <a:t>procurado </a:t>
            </a:r>
            <a:r>
              <a:rPr sz="1800" dirty="0">
                <a:latin typeface="Tahoma"/>
                <a:cs typeface="Tahoma"/>
              </a:rPr>
              <a:t>=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‘t’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77" y="119697"/>
            <a:ext cx="576453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Exercício </a:t>
            </a:r>
            <a:r>
              <a:rPr dirty="0"/>
              <a:t>1 – </a:t>
            </a:r>
            <a:r>
              <a:rPr spc="-5" dirty="0"/>
              <a:t>Teste </a:t>
            </a:r>
            <a:r>
              <a:rPr dirty="0"/>
              <a:t>de</a:t>
            </a:r>
            <a:r>
              <a:rPr spc="-55" dirty="0"/>
              <a:t> </a:t>
            </a:r>
            <a:r>
              <a:rPr spc="-5" dirty="0"/>
              <a:t>Mesa</a:t>
            </a:r>
          </a:p>
        </p:txBody>
      </p:sp>
      <p:sp>
        <p:nvSpPr>
          <p:cNvPr id="4" name="object 4"/>
          <p:cNvSpPr/>
          <p:nvPr/>
        </p:nvSpPr>
        <p:spPr>
          <a:xfrm>
            <a:off x="153987" y="1057275"/>
            <a:ext cx="5570855" cy="5324475"/>
          </a:xfrm>
          <a:custGeom>
            <a:avLst/>
            <a:gdLst/>
            <a:ahLst/>
            <a:cxnLst/>
            <a:rect l="l" t="t" r="r" b="b"/>
            <a:pathLst>
              <a:path w="5570855" h="5324475">
                <a:moveTo>
                  <a:pt x="0" y="5324475"/>
                </a:moveTo>
                <a:lnTo>
                  <a:pt x="5570474" y="5324475"/>
                </a:lnTo>
                <a:lnTo>
                  <a:pt x="5570474" y="0"/>
                </a:lnTo>
                <a:lnTo>
                  <a:pt x="0" y="0"/>
                </a:lnTo>
                <a:lnTo>
                  <a:pt x="0" y="5324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2727" y="1085786"/>
            <a:ext cx="45986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Courier New"/>
              <a:buAutoNum type="arabicPlain"/>
              <a:tabLst>
                <a:tab pos="469900" algn="l"/>
                <a:tab pos="470534" algn="l"/>
              </a:tabLst>
            </a:pPr>
            <a:r>
              <a:rPr sz="20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2000" spc="-5" dirty="0">
                <a:latin typeface="Courier New"/>
                <a:cs typeface="Courier New"/>
              </a:rPr>
              <a:t>conta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( </a:t>
            </a:r>
            <a:r>
              <a:rPr sz="2000" b="1" spc="-5" dirty="0">
                <a:solidFill>
                  <a:srgbClr val="00009F"/>
                </a:solidFill>
                <a:latin typeface="Courier New"/>
                <a:cs typeface="Courier New"/>
              </a:rPr>
              <a:t>string</a:t>
            </a:r>
            <a:r>
              <a:rPr sz="2000" b="1" spc="-2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str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endParaRPr sz="2000">
              <a:latin typeface="Courier New"/>
              <a:cs typeface="Courier New"/>
            </a:endParaRPr>
          </a:p>
          <a:p>
            <a:pPr marL="2146935" indent="-2134870">
              <a:lnSpc>
                <a:spcPct val="100000"/>
              </a:lnSpc>
              <a:buClr>
                <a:srgbClr val="000000"/>
              </a:buClr>
              <a:buFont typeface="Courier New"/>
              <a:buAutoNum type="arabicPlain"/>
              <a:tabLst>
                <a:tab pos="2146935" algn="l"/>
                <a:tab pos="2147570" algn="l"/>
              </a:tabLst>
            </a:pPr>
            <a:r>
              <a:rPr sz="2000" b="1" spc="-5" dirty="0">
                <a:solidFill>
                  <a:srgbClr val="00009F"/>
                </a:solidFill>
                <a:latin typeface="Courier New"/>
                <a:cs typeface="Courier New"/>
              </a:rPr>
              <a:t>char </a:t>
            </a:r>
            <a:r>
              <a:rPr sz="2000" spc="-5" dirty="0">
                <a:latin typeface="Courier New"/>
                <a:cs typeface="Courier New"/>
              </a:rPr>
              <a:t>procurado</a:t>
            </a:r>
            <a:r>
              <a:rPr sz="2000" spc="-80" dirty="0"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4702" y="2000567"/>
            <a:ext cx="185547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2000" spc="-5" dirty="0">
                <a:latin typeface="Courier New"/>
                <a:cs typeface="Courier New"/>
              </a:rPr>
              <a:t>cont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2000" spc="-7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i 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000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cont 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000" spc="-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2727" y="1695703"/>
            <a:ext cx="5056505" cy="4294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900" algn="l"/>
              </a:tabLst>
            </a:pPr>
            <a:r>
              <a:rPr sz="2000" dirty="0">
                <a:latin typeface="Courier New"/>
                <a:cs typeface="Courier New"/>
              </a:rPr>
              <a:t>3	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4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5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6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ourier New"/>
                <a:cs typeface="Courier New"/>
              </a:rPr>
              <a:t>7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774700" algn="l"/>
              </a:tabLst>
            </a:pPr>
            <a:r>
              <a:rPr sz="2000" dirty="0">
                <a:latin typeface="Courier New"/>
                <a:cs typeface="Courier New"/>
              </a:rPr>
              <a:t>8	</a:t>
            </a:r>
            <a:r>
              <a:rPr sz="2000" b="1" spc="-5" dirty="0">
                <a:solidFill>
                  <a:srgbClr val="00009F"/>
                </a:solidFill>
                <a:latin typeface="Courier New"/>
                <a:cs typeface="Courier New"/>
              </a:rPr>
              <a:t>while 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( </a:t>
            </a:r>
            <a:r>
              <a:rPr sz="2000" dirty="0">
                <a:latin typeface="Courier New"/>
                <a:cs typeface="Courier New"/>
              </a:rPr>
              <a:t>i 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&lt; </a:t>
            </a:r>
            <a:r>
              <a:rPr sz="2000" spc="-5" dirty="0">
                <a:latin typeface="Courier New"/>
                <a:cs typeface="Courier New"/>
              </a:rPr>
              <a:t>str.Length</a:t>
            </a:r>
            <a:r>
              <a:rPr sz="2000" spc="-55" dirty="0"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774700" algn="l"/>
              </a:tabLst>
            </a:pPr>
            <a:r>
              <a:rPr sz="2000" dirty="0">
                <a:latin typeface="Courier New"/>
                <a:cs typeface="Courier New"/>
              </a:rPr>
              <a:t>9	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tabLst>
                <a:tab pos="1079500" algn="l"/>
                <a:tab pos="3366135" algn="l"/>
              </a:tabLst>
            </a:pPr>
            <a:r>
              <a:rPr sz="2000" spc="-5" dirty="0">
                <a:latin typeface="Courier New"/>
                <a:cs typeface="Courier New"/>
              </a:rPr>
              <a:t>10	</a:t>
            </a:r>
            <a:r>
              <a:rPr sz="2000" b="1" spc="-5" dirty="0">
                <a:solidFill>
                  <a:srgbClr val="00009F"/>
                </a:solidFill>
                <a:latin typeface="Courier New"/>
                <a:cs typeface="Courier New"/>
              </a:rPr>
              <a:t>if 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000" spc="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str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000" spc="-5" dirty="0">
                <a:latin typeface="Courier New"/>
                <a:cs typeface="Courier New"/>
              </a:rPr>
              <a:t>i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]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==	</a:t>
            </a:r>
            <a:r>
              <a:rPr sz="2000" spc="-5" dirty="0">
                <a:latin typeface="Courier New"/>
                <a:cs typeface="Courier New"/>
              </a:rPr>
              <a:t>procurado</a:t>
            </a:r>
            <a:r>
              <a:rPr sz="2000" spc="-90" dirty="0"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) 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11	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383665" algn="l"/>
              </a:tabLst>
            </a:pPr>
            <a:r>
              <a:rPr sz="2000" spc="-5" dirty="0">
                <a:latin typeface="Courier New"/>
                <a:cs typeface="Courier New"/>
              </a:rPr>
              <a:t>12	cont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++;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1079500" algn="l"/>
              </a:tabLst>
            </a:pPr>
            <a:r>
              <a:rPr sz="2000" spc="-5" dirty="0">
                <a:latin typeface="Courier New"/>
                <a:cs typeface="Courier New"/>
              </a:rPr>
              <a:t>13	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1078865" algn="l"/>
              </a:tabLst>
            </a:pPr>
            <a:r>
              <a:rPr sz="2000" spc="-5" dirty="0">
                <a:latin typeface="Courier New"/>
                <a:cs typeface="Courier New"/>
              </a:rPr>
              <a:t>14	i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++;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774700" algn="l"/>
              </a:tabLst>
            </a:pPr>
            <a:r>
              <a:rPr sz="2000" spc="-5" dirty="0">
                <a:latin typeface="Courier New"/>
                <a:cs typeface="Courier New"/>
              </a:rPr>
              <a:t>15	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774700" algn="l"/>
              </a:tabLst>
            </a:pPr>
            <a:r>
              <a:rPr sz="2000" spc="-5" dirty="0">
                <a:latin typeface="Courier New"/>
                <a:cs typeface="Courier New"/>
              </a:rPr>
              <a:t>16	</a:t>
            </a:r>
            <a:r>
              <a:rPr sz="2000" b="1" spc="-5" dirty="0">
                <a:solidFill>
                  <a:srgbClr val="00009F"/>
                </a:solidFill>
                <a:latin typeface="Courier New"/>
                <a:cs typeface="Courier New"/>
              </a:rPr>
              <a:t>return</a:t>
            </a:r>
            <a:r>
              <a:rPr sz="2000" b="1" spc="-1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cont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2727" y="5969634"/>
            <a:ext cx="6356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ourier New"/>
                <a:cs typeface="Courier New"/>
              </a:rPr>
              <a:t>17</a:t>
            </a:r>
            <a:r>
              <a:rPr sz="2000" spc="-85" dirty="0"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861050" y="3625850"/>
          <a:ext cx="2487295" cy="7334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4030"/>
                <a:gridCol w="370205"/>
                <a:gridCol w="391795"/>
                <a:gridCol w="401955"/>
                <a:gridCol w="414655"/>
                <a:gridCol w="414655"/>
              </a:tblGrid>
              <a:tr h="3543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4097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</a:tr>
              <a:tr h="379095">
                <a:tc>
                  <a:txBody>
                    <a:bodyPr/>
                    <a:lstStyle/>
                    <a:p>
                      <a:pPr marR="5715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str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R="140335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169862" y="1052575"/>
            <a:ext cx="5539105" cy="698500"/>
          </a:xfrm>
          <a:custGeom>
            <a:avLst/>
            <a:gdLst/>
            <a:ahLst/>
            <a:cxnLst/>
            <a:rect l="l" t="t" r="r" b="b"/>
            <a:pathLst>
              <a:path w="5539105" h="698500">
                <a:moveTo>
                  <a:pt x="0" y="698500"/>
                </a:moveTo>
                <a:lnTo>
                  <a:pt x="5538724" y="698500"/>
                </a:lnTo>
                <a:lnTo>
                  <a:pt x="5538724" y="0"/>
                </a:lnTo>
                <a:lnTo>
                  <a:pt x="0" y="0"/>
                </a:lnTo>
                <a:lnTo>
                  <a:pt x="0" y="69850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867400" y="2424112"/>
            <a:ext cx="2881630" cy="9226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65"/>
              </a:spcBef>
            </a:pPr>
            <a:r>
              <a:rPr sz="1800" b="1" spc="-5" dirty="0">
                <a:latin typeface="Tahoma"/>
                <a:cs typeface="Tahoma"/>
              </a:rPr>
              <a:t>Variáveis:</a:t>
            </a:r>
            <a:endParaRPr sz="1800">
              <a:latin typeface="Tahoma"/>
              <a:cs typeface="Tahoma"/>
            </a:endParaRPr>
          </a:p>
          <a:p>
            <a:pPr marL="293370">
              <a:lnSpc>
                <a:spcPct val="100000"/>
              </a:lnSpc>
              <a:spcBef>
                <a:spcPts val="5"/>
              </a:spcBef>
              <a:tabLst>
                <a:tab pos="772795" algn="l"/>
              </a:tabLst>
            </a:pPr>
            <a:r>
              <a:rPr sz="1800" dirty="0">
                <a:latin typeface="Tahoma"/>
                <a:cs typeface="Tahoma"/>
              </a:rPr>
              <a:t>i	=</a:t>
            </a:r>
            <a:endParaRPr sz="1800">
              <a:latin typeface="Tahoma"/>
              <a:cs typeface="Tahoma"/>
            </a:endParaRPr>
          </a:p>
          <a:p>
            <a:pPr marL="306070">
              <a:lnSpc>
                <a:spcPct val="100000"/>
              </a:lnSpc>
            </a:pPr>
            <a:r>
              <a:rPr sz="1800" dirty="0">
                <a:latin typeface="Tahoma"/>
                <a:cs typeface="Tahoma"/>
              </a:rPr>
              <a:t>cont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=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867400" y="1052575"/>
            <a:ext cx="2881630" cy="12001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60"/>
              </a:spcBef>
            </a:pPr>
            <a:r>
              <a:rPr sz="1800" b="1" spc="-5" dirty="0">
                <a:latin typeface="Tahoma"/>
                <a:cs typeface="Tahoma"/>
              </a:rPr>
              <a:t>Entrada:</a:t>
            </a:r>
            <a:endParaRPr sz="1800">
              <a:latin typeface="Tahoma"/>
              <a:cs typeface="Tahoma"/>
            </a:endParaRPr>
          </a:p>
          <a:p>
            <a:pPr marL="306070" marR="1064895" indent="-13335">
              <a:lnSpc>
                <a:spcPct val="100000"/>
              </a:lnSpc>
            </a:pPr>
            <a:r>
              <a:rPr sz="1800" spc="-5" dirty="0">
                <a:latin typeface="Tahoma"/>
                <a:cs typeface="Tahoma"/>
              </a:rPr>
              <a:t>str </a:t>
            </a:r>
            <a:r>
              <a:rPr sz="1800" dirty="0">
                <a:latin typeface="Tahoma"/>
                <a:cs typeface="Tahoma"/>
              </a:rPr>
              <a:t>= </a:t>
            </a:r>
            <a:r>
              <a:rPr sz="1800" spc="-10" dirty="0">
                <a:latin typeface="Tahoma"/>
                <a:cs typeface="Tahoma"/>
              </a:rPr>
              <a:t>“teste”  </a:t>
            </a:r>
            <a:r>
              <a:rPr sz="1800" spc="-30" dirty="0">
                <a:latin typeface="Tahoma"/>
                <a:cs typeface="Tahoma"/>
              </a:rPr>
              <a:t>str.Length </a:t>
            </a:r>
            <a:r>
              <a:rPr sz="1800" dirty="0">
                <a:latin typeface="Tahoma"/>
                <a:cs typeface="Tahoma"/>
              </a:rPr>
              <a:t>= 5  </a:t>
            </a:r>
            <a:r>
              <a:rPr sz="1800" spc="-10" dirty="0">
                <a:latin typeface="Tahoma"/>
                <a:cs typeface="Tahoma"/>
              </a:rPr>
              <a:t>procurado </a:t>
            </a:r>
            <a:r>
              <a:rPr sz="1800" dirty="0">
                <a:latin typeface="Tahoma"/>
                <a:cs typeface="Tahoma"/>
              </a:rPr>
              <a:t>=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‘t’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77" y="119697"/>
            <a:ext cx="576453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Exercício </a:t>
            </a:r>
            <a:r>
              <a:rPr dirty="0"/>
              <a:t>1 – </a:t>
            </a:r>
            <a:r>
              <a:rPr spc="-5" dirty="0"/>
              <a:t>Teste </a:t>
            </a:r>
            <a:r>
              <a:rPr dirty="0"/>
              <a:t>de</a:t>
            </a:r>
            <a:r>
              <a:rPr spc="-55" dirty="0"/>
              <a:t> </a:t>
            </a:r>
            <a:r>
              <a:rPr spc="-5" dirty="0"/>
              <a:t>Mesa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7318" y="1052512"/>
          <a:ext cx="5570220" cy="53244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440"/>
                <a:gridCol w="5097780"/>
              </a:tblGrid>
              <a:tr h="97472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conta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r>
                        <a:rPr sz="20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str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1752600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char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procurado</a:t>
                      </a:r>
                      <a:r>
                        <a:rPr sz="20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4127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90805">
                        <a:lnSpc>
                          <a:spcPts val="225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4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0">
                        <a:lnSpc>
                          <a:spcPts val="2255"/>
                        </a:lnSpc>
                      </a:pP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20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38100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275942">
                <a:tc>
                  <a:txBody>
                    <a:bodyPr/>
                    <a:lstStyle/>
                    <a:p>
                      <a:pPr marL="90805">
                        <a:lnSpc>
                          <a:spcPts val="190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5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80365">
                        <a:lnSpc>
                          <a:spcPts val="190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0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  <a:tr h="304990">
                <a:tc>
                  <a:txBody>
                    <a:bodyPr/>
                    <a:lstStyle/>
                    <a:p>
                      <a:pPr marL="90805">
                        <a:lnSpc>
                          <a:spcPts val="213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6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80365">
                        <a:lnSpc>
                          <a:spcPts val="213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cont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04990">
                <a:tc gridSpan="2">
                  <a:txBody>
                    <a:bodyPr/>
                    <a:lstStyle/>
                    <a:p>
                      <a:pPr marL="90805">
                        <a:lnSpc>
                          <a:spcPts val="213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7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4794">
                <a:tc>
                  <a:txBody>
                    <a:bodyPr/>
                    <a:lstStyle/>
                    <a:p>
                      <a:pPr marL="90805">
                        <a:lnSpc>
                          <a:spcPts val="213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8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81000">
                        <a:lnSpc>
                          <a:spcPts val="2130"/>
                        </a:lnSpc>
                      </a:pP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while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str.Length</a:t>
                      </a:r>
                      <a:r>
                        <a:rPr sz="20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05106">
                <a:tc>
                  <a:txBody>
                    <a:bodyPr/>
                    <a:lstStyle/>
                    <a:p>
                      <a:pPr marL="90805">
                        <a:lnSpc>
                          <a:spcPts val="213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9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81000">
                        <a:lnSpc>
                          <a:spcPts val="2135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04752">
                <a:tc>
                  <a:txBody>
                    <a:bodyPr/>
                    <a:lstStyle/>
                    <a:p>
                      <a:pPr marL="90805">
                        <a:lnSpc>
                          <a:spcPts val="213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37490" algn="ctr">
                        <a:lnSpc>
                          <a:spcPts val="2130"/>
                        </a:lnSpc>
                        <a:tabLst>
                          <a:tab pos="2524125" algn="l"/>
                        </a:tabLst>
                      </a:pP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if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0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str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==	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procurado</a:t>
                      </a:r>
                      <a:r>
                        <a:rPr sz="20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04794">
                <a:tc>
                  <a:txBody>
                    <a:bodyPr/>
                    <a:lstStyle/>
                    <a:p>
                      <a:pPr marL="90805">
                        <a:lnSpc>
                          <a:spcPts val="213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685800">
                        <a:lnSpc>
                          <a:spcPts val="213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05106">
                <a:tc>
                  <a:txBody>
                    <a:bodyPr/>
                    <a:lstStyle/>
                    <a:p>
                      <a:pPr marL="90805">
                        <a:lnSpc>
                          <a:spcPts val="213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89965">
                        <a:lnSpc>
                          <a:spcPts val="213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04815">
                <a:tc>
                  <a:txBody>
                    <a:bodyPr/>
                    <a:lstStyle/>
                    <a:p>
                      <a:pPr marL="90805">
                        <a:lnSpc>
                          <a:spcPts val="213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685800">
                        <a:lnSpc>
                          <a:spcPts val="213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04990">
                <a:tc>
                  <a:txBody>
                    <a:bodyPr/>
                    <a:lstStyle/>
                    <a:p>
                      <a:pPr marL="90805">
                        <a:lnSpc>
                          <a:spcPts val="213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14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685165">
                        <a:lnSpc>
                          <a:spcPts val="213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04927">
                <a:tc>
                  <a:txBody>
                    <a:bodyPr/>
                    <a:lstStyle/>
                    <a:p>
                      <a:pPr marL="90805">
                        <a:lnSpc>
                          <a:spcPts val="213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15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81000">
                        <a:lnSpc>
                          <a:spcPts val="2135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07366">
                <a:tc>
                  <a:txBody>
                    <a:bodyPr/>
                    <a:lstStyle/>
                    <a:p>
                      <a:pPr marL="90805">
                        <a:lnSpc>
                          <a:spcPts val="213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16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81000">
                        <a:lnSpc>
                          <a:spcPts val="2130"/>
                        </a:lnSpc>
                      </a:pP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return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67921">
                <a:tc gridSpan="2">
                  <a:txBody>
                    <a:bodyPr/>
                    <a:lstStyle/>
                    <a:p>
                      <a:pPr marL="90805">
                        <a:lnSpc>
                          <a:spcPts val="215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17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861050" y="3625850"/>
          <a:ext cx="2487295" cy="7334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4030"/>
                <a:gridCol w="370205"/>
                <a:gridCol w="391795"/>
                <a:gridCol w="401955"/>
                <a:gridCol w="414655"/>
                <a:gridCol w="414655"/>
              </a:tblGrid>
              <a:tr h="3543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4097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</a:tr>
              <a:tr h="379095">
                <a:tc>
                  <a:txBody>
                    <a:bodyPr/>
                    <a:lstStyle/>
                    <a:p>
                      <a:pPr marR="5715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str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R="140335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867400" y="2424112"/>
            <a:ext cx="2881630" cy="9226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65"/>
              </a:spcBef>
            </a:pPr>
            <a:r>
              <a:rPr sz="1800" b="1" spc="-5" dirty="0">
                <a:latin typeface="Tahoma"/>
                <a:cs typeface="Tahoma"/>
              </a:rPr>
              <a:t>Variáveis:</a:t>
            </a:r>
            <a:endParaRPr sz="1800">
              <a:latin typeface="Tahoma"/>
              <a:cs typeface="Tahoma"/>
            </a:endParaRPr>
          </a:p>
          <a:p>
            <a:pPr marL="293370">
              <a:lnSpc>
                <a:spcPct val="100000"/>
              </a:lnSpc>
              <a:spcBef>
                <a:spcPts val="5"/>
              </a:spcBef>
              <a:tabLst>
                <a:tab pos="772795" algn="l"/>
              </a:tabLst>
            </a:pPr>
            <a:r>
              <a:rPr sz="1800" dirty="0">
                <a:latin typeface="Tahoma"/>
                <a:cs typeface="Tahoma"/>
              </a:rPr>
              <a:t>i	=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?</a:t>
            </a:r>
            <a:endParaRPr sz="1800">
              <a:latin typeface="Tahoma"/>
              <a:cs typeface="Tahoma"/>
            </a:endParaRPr>
          </a:p>
          <a:p>
            <a:pPr marL="306070">
              <a:lnSpc>
                <a:spcPct val="100000"/>
              </a:lnSpc>
            </a:pPr>
            <a:r>
              <a:rPr sz="1800" dirty="0">
                <a:latin typeface="Tahoma"/>
                <a:cs typeface="Tahoma"/>
              </a:rPr>
              <a:t>cont =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?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867400" y="1052575"/>
            <a:ext cx="2881630" cy="12001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60"/>
              </a:spcBef>
            </a:pPr>
            <a:r>
              <a:rPr sz="1800" b="1" spc="-5" dirty="0">
                <a:latin typeface="Tahoma"/>
                <a:cs typeface="Tahoma"/>
              </a:rPr>
              <a:t>Entrada:</a:t>
            </a:r>
            <a:endParaRPr sz="1800">
              <a:latin typeface="Tahoma"/>
              <a:cs typeface="Tahoma"/>
            </a:endParaRPr>
          </a:p>
          <a:p>
            <a:pPr marL="306070" marR="1064895" indent="-13335">
              <a:lnSpc>
                <a:spcPct val="100000"/>
              </a:lnSpc>
            </a:pPr>
            <a:r>
              <a:rPr sz="1800" spc="-5" dirty="0">
                <a:latin typeface="Tahoma"/>
                <a:cs typeface="Tahoma"/>
              </a:rPr>
              <a:t>str </a:t>
            </a:r>
            <a:r>
              <a:rPr sz="1800" dirty="0">
                <a:latin typeface="Tahoma"/>
                <a:cs typeface="Tahoma"/>
              </a:rPr>
              <a:t>= </a:t>
            </a:r>
            <a:r>
              <a:rPr sz="1800" spc="-10" dirty="0">
                <a:latin typeface="Tahoma"/>
                <a:cs typeface="Tahoma"/>
              </a:rPr>
              <a:t>“teste”  </a:t>
            </a:r>
            <a:r>
              <a:rPr sz="1800" spc="-30" dirty="0">
                <a:latin typeface="Tahoma"/>
                <a:cs typeface="Tahoma"/>
              </a:rPr>
              <a:t>str.Length </a:t>
            </a:r>
            <a:r>
              <a:rPr sz="1800" dirty="0">
                <a:latin typeface="Tahoma"/>
                <a:cs typeface="Tahoma"/>
              </a:rPr>
              <a:t>= 5  </a:t>
            </a:r>
            <a:r>
              <a:rPr sz="1800" spc="-10" dirty="0">
                <a:latin typeface="Tahoma"/>
                <a:cs typeface="Tahoma"/>
              </a:rPr>
              <a:t>procurado </a:t>
            </a:r>
            <a:r>
              <a:rPr sz="1800" dirty="0">
                <a:latin typeface="Tahoma"/>
                <a:cs typeface="Tahoma"/>
              </a:rPr>
              <a:t>=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‘t’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77" y="119697"/>
            <a:ext cx="576453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Exercício </a:t>
            </a:r>
            <a:r>
              <a:rPr dirty="0"/>
              <a:t>1 – </a:t>
            </a:r>
            <a:r>
              <a:rPr spc="-5" dirty="0"/>
              <a:t>Teste </a:t>
            </a:r>
            <a:r>
              <a:rPr dirty="0"/>
              <a:t>de</a:t>
            </a:r>
            <a:r>
              <a:rPr spc="-55" dirty="0"/>
              <a:t> </a:t>
            </a:r>
            <a:r>
              <a:rPr spc="-5" dirty="0"/>
              <a:t>Mesa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7318" y="1052512"/>
          <a:ext cx="5570220" cy="53244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240"/>
                <a:gridCol w="4792980"/>
              </a:tblGrid>
              <a:tr h="1301813">
                <a:tc gridSpan="2">
                  <a:txBody>
                    <a:bodyPr/>
                    <a:lstStyle/>
                    <a:p>
                      <a:pPr marL="548640" indent="-458470">
                        <a:lnSpc>
                          <a:spcPct val="100000"/>
                        </a:lnSpc>
                        <a:spcBef>
                          <a:spcPts val="325"/>
                        </a:spcBef>
                        <a:buClr>
                          <a:srgbClr val="000000"/>
                        </a:buClr>
                        <a:buFont typeface="Courier New"/>
                        <a:buAutoNum type="arabicPlain"/>
                        <a:tabLst>
                          <a:tab pos="548640" algn="l"/>
                          <a:tab pos="549275" algn="l"/>
                        </a:tabLst>
                      </a:pP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conta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r>
                        <a:rPr sz="20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str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 marR="89789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/>
                        <a:tabLst>
                          <a:tab pos="548640" algn="l"/>
                          <a:tab pos="2225675" algn="l"/>
                          <a:tab pos="2226310" algn="l"/>
                        </a:tabLst>
                      </a:pP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char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procurado</a:t>
                      </a:r>
                      <a:r>
                        <a:rPr sz="20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 3	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853440" algn="l"/>
                        </a:tabLst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4	</a:t>
                      </a: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20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79437">
                <a:tc>
                  <a:txBody>
                    <a:bodyPr/>
                    <a:lstStyle/>
                    <a:p>
                      <a:pPr marL="90805">
                        <a:lnSpc>
                          <a:spcPts val="208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5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ts val="238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6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8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0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75565">
                        <a:lnSpc>
                          <a:spcPts val="238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cont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38100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328647">
                <a:tc>
                  <a:txBody>
                    <a:bodyPr/>
                    <a:lstStyle/>
                    <a:p>
                      <a:pPr marL="90805">
                        <a:lnSpc>
                          <a:spcPts val="232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7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  <a:tr h="304794">
                <a:tc>
                  <a:txBody>
                    <a:bodyPr/>
                    <a:lstStyle/>
                    <a:p>
                      <a:pPr marL="90805">
                        <a:lnSpc>
                          <a:spcPts val="213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8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130"/>
                        </a:lnSpc>
                      </a:pP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while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str.Length</a:t>
                      </a:r>
                      <a:r>
                        <a:rPr sz="20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05106">
                <a:tc>
                  <a:txBody>
                    <a:bodyPr/>
                    <a:lstStyle/>
                    <a:p>
                      <a:pPr marL="90805">
                        <a:lnSpc>
                          <a:spcPts val="213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9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135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04752">
                <a:tc>
                  <a:txBody>
                    <a:bodyPr/>
                    <a:lstStyle/>
                    <a:p>
                      <a:pPr marL="90805">
                        <a:lnSpc>
                          <a:spcPts val="213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81000">
                        <a:lnSpc>
                          <a:spcPts val="2130"/>
                        </a:lnSpc>
                        <a:tabLst>
                          <a:tab pos="2667635" algn="l"/>
                        </a:tabLst>
                      </a:pP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if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0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str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==	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procurado</a:t>
                      </a:r>
                      <a:r>
                        <a:rPr sz="20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04794">
                <a:tc>
                  <a:txBody>
                    <a:bodyPr/>
                    <a:lstStyle/>
                    <a:p>
                      <a:pPr marL="90805">
                        <a:lnSpc>
                          <a:spcPts val="213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81000">
                        <a:lnSpc>
                          <a:spcPts val="213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05106">
                <a:tc>
                  <a:txBody>
                    <a:bodyPr/>
                    <a:lstStyle/>
                    <a:p>
                      <a:pPr marL="90805">
                        <a:lnSpc>
                          <a:spcPts val="213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685165">
                        <a:lnSpc>
                          <a:spcPts val="213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04815">
                <a:tc>
                  <a:txBody>
                    <a:bodyPr/>
                    <a:lstStyle/>
                    <a:p>
                      <a:pPr marL="90805">
                        <a:lnSpc>
                          <a:spcPts val="213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81000">
                        <a:lnSpc>
                          <a:spcPts val="213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04990">
                <a:tc>
                  <a:txBody>
                    <a:bodyPr/>
                    <a:lstStyle/>
                    <a:p>
                      <a:pPr marL="90805">
                        <a:lnSpc>
                          <a:spcPts val="213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14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80365">
                        <a:lnSpc>
                          <a:spcPts val="213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04927">
                <a:tc>
                  <a:txBody>
                    <a:bodyPr/>
                    <a:lstStyle/>
                    <a:p>
                      <a:pPr marL="90805">
                        <a:lnSpc>
                          <a:spcPts val="213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15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135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07366">
                <a:tc>
                  <a:txBody>
                    <a:bodyPr/>
                    <a:lstStyle/>
                    <a:p>
                      <a:pPr marL="90805">
                        <a:lnSpc>
                          <a:spcPts val="213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16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130"/>
                        </a:lnSpc>
                      </a:pP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return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67921">
                <a:tc>
                  <a:txBody>
                    <a:bodyPr/>
                    <a:lstStyle/>
                    <a:p>
                      <a:pPr marL="90805">
                        <a:lnSpc>
                          <a:spcPts val="215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17</a:t>
                      </a:r>
                      <a:r>
                        <a:rPr sz="2000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861050" y="3625850"/>
          <a:ext cx="2487295" cy="7334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4030"/>
                <a:gridCol w="370205"/>
                <a:gridCol w="391795"/>
                <a:gridCol w="401955"/>
                <a:gridCol w="414655"/>
                <a:gridCol w="414655"/>
              </a:tblGrid>
              <a:tr h="3543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4097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</a:tr>
              <a:tr h="379095">
                <a:tc>
                  <a:txBody>
                    <a:bodyPr/>
                    <a:lstStyle/>
                    <a:p>
                      <a:pPr marR="5715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str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R="140335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867400" y="2424112"/>
            <a:ext cx="2881630" cy="9226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65"/>
              </a:spcBef>
            </a:pPr>
            <a:r>
              <a:rPr sz="1800" b="1" spc="-5" dirty="0">
                <a:latin typeface="Tahoma"/>
                <a:cs typeface="Tahoma"/>
              </a:rPr>
              <a:t>Variáveis:</a:t>
            </a:r>
            <a:endParaRPr sz="1800">
              <a:latin typeface="Tahoma"/>
              <a:cs typeface="Tahoma"/>
            </a:endParaRPr>
          </a:p>
          <a:p>
            <a:pPr marL="293370">
              <a:lnSpc>
                <a:spcPct val="100000"/>
              </a:lnSpc>
              <a:spcBef>
                <a:spcPts val="5"/>
              </a:spcBef>
              <a:tabLst>
                <a:tab pos="772795" algn="l"/>
              </a:tabLst>
            </a:pPr>
            <a:r>
              <a:rPr sz="1800" dirty="0">
                <a:latin typeface="Tahoma"/>
                <a:cs typeface="Tahoma"/>
              </a:rPr>
              <a:t>i	=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0</a:t>
            </a:r>
            <a:endParaRPr sz="1800">
              <a:latin typeface="Tahoma"/>
              <a:cs typeface="Tahoma"/>
            </a:endParaRPr>
          </a:p>
          <a:p>
            <a:pPr marL="306070">
              <a:lnSpc>
                <a:spcPct val="100000"/>
              </a:lnSpc>
            </a:pPr>
            <a:r>
              <a:rPr sz="1800" dirty="0">
                <a:latin typeface="Tahoma"/>
                <a:cs typeface="Tahoma"/>
              </a:rPr>
              <a:t>cont =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0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867400" y="1052575"/>
            <a:ext cx="2881630" cy="12001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60"/>
              </a:spcBef>
            </a:pPr>
            <a:r>
              <a:rPr sz="1800" b="1" spc="-5" dirty="0">
                <a:latin typeface="Tahoma"/>
                <a:cs typeface="Tahoma"/>
              </a:rPr>
              <a:t>Entrada:</a:t>
            </a:r>
            <a:endParaRPr sz="1800">
              <a:latin typeface="Tahoma"/>
              <a:cs typeface="Tahoma"/>
            </a:endParaRPr>
          </a:p>
          <a:p>
            <a:pPr marL="306070" marR="1064895" indent="-13335">
              <a:lnSpc>
                <a:spcPct val="100000"/>
              </a:lnSpc>
            </a:pPr>
            <a:r>
              <a:rPr sz="1800" spc="-5" dirty="0">
                <a:latin typeface="Tahoma"/>
                <a:cs typeface="Tahoma"/>
              </a:rPr>
              <a:t>str </a:t>
            </a:r>
            <a:r>
              <a:rPr sz="1800" dirty="0">
                <a:latin typeface="Tahoma"/>
                <a:cs typeface="Tahoma"/>
              </a:rPr>
              <a:t>= </a:t>
            </a:r>
            <a:r>
              <a:rPr sz="1800" spc="-10" dirty="0">
                <a:latin typeface="Tahoma"/>
                <a:cs typeface="Tahoma"/>
              </a:rPr>
              <a:t>“teste”  </a:t>
            </a:r>
            <a:r>
              <a:rPr sz="1800" spc="-30" dirty="0">
                <a:solidFill>
                  <a:srgbClr val="FF0000"/>
                </a:solidFill>
                <a:latin typeface="Tahoma"/>
                <a:cs typeface="Tahoma"/>
              </a:rPr>
              <a:t>str.Length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= 5  </a:t>
            </a:r>
            <a:r>
              <a:rPr sz="1800" spc="-10" dirty="0">
                <a:latin typeface="Tahoma"/>
                <a:cs typeface="Tahoma"/>
              </a:rPr>
              <a:t>procurado </a:t>
            </a:r>
            <a:r>
              <a:rPr sz="1800" dirty="0">
                <a:latin typeface="Tahoma"/>
                <a:cs typeface="Tahoma"/>
              </a:rPr>
              <a:t>=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‘t’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77" y="119697"/>
            <a:ext cx="576453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Exercício </a:t>
            </a:r>
            <a:r>
              <a:rPr dirty="0"/>
              <a:t>1 – </a:t>
            </a:r>
            <a:r>
              <a:rPr spc="-5" dirty="0"/>
              <a:t>Teste </a:t>
            </a:r>
            <a:r>
              <a:rPr dirty="0"/>
              <a:t>de</a:t>
            </a:r>
            <a:r>
              <a:rPr spc="-55" dirty="0"/>
              <a:t> </a:t>
            </a:r>
            <a:r>
              <a:rPr spc="-5" dirty="0"/>
              <a:t>Mesa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7318" y="1052512"/>
          <a:ext cx="5570220" cy="53244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440"/>
                <a:gridCol w="5097780"/>
              </a:tblGrid>
              <a:tr h="215271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4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5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6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ts val="212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7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conta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r>
                        <a:rPr sz="20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str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1752600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char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procurado</a:t>
                      </a:r>
                      <a:r>
                        <a:rPr sz="20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3810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20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38036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0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38036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cont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4127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36988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8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2860" marB="0">
                    <a:lnL w="38100">
                      <a:solidFill>
                        <a:srgbClr val="FF0000"/>
                      </a:solidFill>
                      <a:prstDash val="solid"/>
                    </a:lnL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while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str.Length</a:t>
                      </a:r>
                      <a:r>
                        <a:rPr sz="20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2860" marB="0">
                    <a:lnR w="38100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297198">
                <a:tc>
                  <a:txBody>
                    <a:bodyPr/>
                    <a:lstStyle/>
                    <a:p>
                      <a:pPr marL="90805">
                        <a:lnSpc>
                          <a:spcPts val="207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9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81000">
                        <a:lnSpc>
                          <a:spcPts val="207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  <a:tr h="304752">
                <a:tc>
                  <a:txBody>
                    <a:bodyPr/>
                    <a:lstStyle/>
                    <a:p>
                      <a:pPr marL="90805">
                        <a:lnSpc>
                          <a:spcPts val="213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37490" algn="ctr">
                        <a:lnSpc>
                          <a:spcPts val="2130"/>
                        </a:lnSpc>
                        <a:tabLst>
                          <a:tab pos="2524125" algn="l"/>
                        </a:tabLst>
                      </a:pP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if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0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str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==	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procurado</a:t>
                      </a:r>
                      <a:r>
                        <a:rPr sz="20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04794">
                <a:tc>
                  <a:txBody>
                    <a:bodyPr/>
                    <a:lstStyle/>
                    <a:p>
                      <a:pPr marL="90805">
                        <a:lnSpc>
                          <a:spcPts val="213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685800">
                        <a:lnSpc>
                          <a:spcPts val="213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05106">
                <a:tc>
                  <a:txBody>
                    <a:bodyPr/>
                    <a:lstStyle/>
                    <a:p>
                      <a:pPr marL="90805">
                        <a:lnSpc>
                          <a:spcPts val="213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89965">
                        <a:lnSpc>
                          <a:spcPts val="213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04815">
                <a:tc>
                  <a:txBody>
                    <a:bodyPr/>
                    <a:lstStyle/>
                    <a:p>
                      <a:pPr marL="90805">
                        <a:lnSpc>
                          <a:spcPts val="213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685800">
                        <a:lnSpc>
                          <a:spcPts val="213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04990">
                <a:tc>
                  <a:txBody>
                    <a:bodyPr/>
                    <a:lstStyle/>
                    <a:p>
                      <a:pPr marL="90805">
                        <a:lnSpc>
                          <a:spcPts val="213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14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685165">
                        <a:lnSpc>
                          <a:spcPts val="213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04927">
                <a:tc>
                  <a:txBody>
                    <a:bodyPr/>
                    <a:lstStyle/>
                    <a:p>
                      <a:pPr marL="90805">
                        <a:lnSpc>
                          <a:spcPts val="213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15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81000">
                        <a:lnSpc>
                          <a:spcPts val="2135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07366">
                <a:tc>
                  <a:txBody>
                    <a:bodyPr/>
                    <a:lstStyle/>
                    <a:p>
                      <a:pPr marL="90805">
                        <a:lnSpc>
                          <a:spcPts val="213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16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81000">
                        <a:lnSpc>
                          <a:spcPts val="2130"/>
                        </a:lnSpc>
                      </a:pP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return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67921">
                <a:tc gridSpan="2">
                  <a:txBody>
                    <a:bodyPr/>
                    <a:lstStyle/>
                    <a:p>
                      <a:pPr marL="90805">
                        <a:lnSpc>
                          <a:spcPts val="215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17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861050" y="3625850"/>
          <a:ext cx="2487295" cy="7334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4030"/>
                <a:gridCol w="370205"/>
                <a:gridCol w="391795"/>
                <a:gridCol w="401955"/>
                <a:gridCol w="414655"/>
                <a:gridCol w="414655"/>
              </a:tblGrid>
              <a:tr h="3543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4097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</a:tr>
              <a:tr h="379095">
                <a:tc>
                  <a:txBody>
                    <a:bodyPr/>
                    <a:lstStyle/>
                    <a:p>
                      <a:pPr marR="5715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str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R="140335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867400" y="2424112"/>
            <a:ext cx="2881630" cy="9226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65"/>
              </a:spcBef>
            </a:pPr>
            <a:r>
              <a:rPr sz="1800" b="1" spc="-5" dirty="0">
                <a:latin typeface="Tahoma"/>
                <a:cs typeface="Tahoma"/>
              </a:rPr>
              <a:t>Variáveis:</a:t>
            </a:r>
            <a:endParaRPr sz="1800">
              <a:latin typeface="Tahoma"/>
              <a:cs typeface="Tahoma"/>
            </a:endParaRPr>
          </a:p>
          <a:p>
            <a:pPr marL="293370">
              <a:lnSpc>
                <a:spcPct val="100000"/>
              </a:lnSpc>
              <a:spcBef>
                <a:spcPts val="5"/>
              </a:spcBef>
              <a:tabLst>
                <a:tab pos="772795" algn="l"/>
              </a:tabLst>
            </a:pP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i	=</a:t>
            </a:r>
            <a:r>
              <a:rPr sz="1800" spc="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0</a:t>
            </a:r>
            <a:endParaRPr sz="1800">
              <a:latin typeface="Tahoma"/>
              <a:cs typeface="Tahoma"/>
            </a:endParaRPr>
          </a:p>
          <a:p>
            <a:pPr marL="306070">
              <a:lnSpc>
                <a:spcPct val="100000"/>
              </a:lnSpc>
            </a:pPr>
            <a:r>
              <a:rPr sz="1800" dirty="0">
                <a:latin typeface="Tahoma"/>
                <a:cs typeface="Tahoma"/>
              </a:rPr>
              <a:t>cont =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0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867400" y="1052575"/>
            <a:ext cx="2881630" cy="12001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60"/>
              </a:spcBef>
            </a:pPr>
            <a:r>
              <a:rPr sz="1800" b="1" spc="-5" dirty="0">
                <a:latin typeface="Tahoma"/>
                <a:cs typeface="Tahoma"/>
              </a:rPr>
              <a:t>Entrada:</a:t>
            </a:r>
            <a:endParaRPr sz="1800">
              <a:latin typeface="Tahoma"/>
              <a:cs typeface="Tahoma"/>
            </a:endParaRPr>
          </a:p>
          <a:p>
            <a:pPr marL="306070" marR="1064895" indent="-13335">
              <a:lnSpc>
                <a:spcPct val="100000"/>
              </a:lnSpc>
            </a:pPr>
            <a:r>
              <a:rPr sz="1800" spc="-5" dirty="0">
                <a:latin typeface="Tahoma"/>
                <a:cs typeface="Tahoma"/>
              </a:rPr>
              <a:t>str </a:t>
            </a:r>
            <a:r>
              <a:rPr sz="1800" dirty="0">
                <a:latin typeface="Tahoma"/>
                <a:cs typeface="Tahoma"/>
              </a:rPr>
              <a:t>= </a:t>
            </a:r>
            <a:r>
              <a:rPr sz="1800" spc="-10" dirty="0">
                <a:latin typeface="Tahoma"/>
                <a:cs typeface="Tahoma"/>
              </a:rPr>
              <a:t>“teste”  </a:t>
            </a:r>
            <a:r>
              <a:rPr sz="1800" spc="-30" dirty="0">
                <a:latin typeface="Tahoma"/>
                <a:cs typeface="Tahoma"/>
              </a:rPr>
              <a:t>str.Length </a:t>
            </a:r>
            <a:r>
              <a:rPr sz="1800" dirty="0">
                <a:latin typeface="Tahoma"/>
                <a:cs typeface="Tahoma"/>
              </a:rPr>
              <a:t>= 5  </a:t>
            </a:r>
            <a:r>
              <a:rPr sz="1800" spc="-10" dirty="0">
                <a:solidFill>
                  <a:srgbClr val="FF0000"/>
                </a:solidFill>
                <a:latin typeface="Tahoma"/>
                <a:cs typeface="Tahoma"/>
              </a:rPr>
              <a:t>procurado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=</a:t>
            </a:r>
            <a:r>
              <a:rPr sz="1800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‘t’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77" y="119697"/>
            <a:ext cx="576453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Exercício </a:t>
            </a:r>
            <a:r>
              <a:rPr dirty="0"/>
              <a:t>1 – </a:t>
            </a:r>
            <a:r>
              <a:rPr spc="-5" dirty="0"/>
              <a:t>Teste </a:t>
            </a:r>
            <a:r>
              <a:rPr dirty="0"/>
              <a:t>de</a:t>
            </a:r>
            <a:r>
              <a:rPr spc="-55" dirty="0"/>
              <a:t> </a:t>
            </a:r>
            <a:r>
              <a:rPr spc="-5" dirty="0"/>
              <a:t>Mesa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7318" y="1052512"/>
          <a:ext cx="5652135" cy="53244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9790"/>
                <a:gridCol w="2134235"/>
                <a:gridCol w="457200"/>
                <a:gridCol w="1524000"/>
                <a:gridCol w="676910"/>
              </a:tblGrid>
              <a:tr h="38038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5"/>
                        </a:spcBef>
                        <a:tabLst>
                          <a:tab pos="548640" algn="l"/>
                        </a:tabLst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	</a:t>
                      </a: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4"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b="1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t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conta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r>
                        <a:rPr sz="2000" b="1" spc="-2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str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4127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4752">
                <a:tc>
                  <a:txBody>
                    <a:bodyPr/>
                    <a:lstStyle/>
                    <a:p>
                      <a:pPr marL="90805" marR="76200">
                        <a:lnSpc>
                          <a:spcPts val="213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gridSpan="4">
                  <a:txBody>
                    <a:bodyPr/>
                    <a:lstStyle/>
                    <a:p>
                      <a:pPr marL="542290" algn="ctr">
                        <a:lnSpc>
                          <a:spcPts val="2130"/>
                        </a:lnSpc>
                      </a:pP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char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procurado</a:t>
                      </a:r>
                      <a:r>
                        <a:rPr sz="20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4858">
                <a:tc>
                  <a:txBody>
                    <a:bodyPr/>
                    <a:lstStyle/>
                    <a:p>
                      <a:pPr marL="90805" marR="76200">
                        <a:lnSpc>
                          <a:spcPts val="2130"/>
                        </a:lnSpc>
                        <a:tabLst>
                          <a:tab pos="548640" algn="l"/>
                        </a:tabLst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3	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5170">
                <a:tc>
                  <a:txBody>
                    <a:bodyPr/>
                    <a:lstStyle/>
                    <a:p>
                      <a:pPr marL="90805" marR="76200">
                        <a:lnSpc>
                          <a:spcPts val="213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4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gridSpan="4">
                  <a:txBody>
                    <a:bodyPr/>
                    <a:lstStyle/>
                    <a:p>
                      <a:pPr marL="76200">
                        <a:lnSpc>
                          <a:spcPts val="2135"/>
                        </a:lnSpc>
                      </a:pP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20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4752">
                <a:tc>
                  <a:txBody>
                    <a:bodyPr/>
                    <a:lstStyle/>
                    <a:p>
                      <a:pPr marL="90805" marR="76200">
                        <a:lnSpc>
                          <a:spcPts val="213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5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gridSpan="4">
                  <a:txBody>
                    <a:bodyPr/>
                    <a:lstStyle/>
                    <a:p>
                      <a:pPr marL="75565">
                        <a:lnSpc>
                          <a:spcPts val="213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0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4990">
                <a:tc>
                  <a:txBody>
                    <a:bodyPr/>
                    <a:lstStyle/>
                    <a:p>
                      <a:pPr marL="90805" marR="76200">
                        <a:lnSpc>
                          <a:spcPts val="213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6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gridSpan="4">
                  <a:txBody>
                    <a:bodyPr/>
                    <a:lstStyle/>
                    <a:p>
                      <a:pPr marL="75565">
                        <a:lnSpc>
                          <a:spcPts val="213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cont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4990">
                <a:tc>
                  <a:txBody>
                    <a:bodyPr/>
                    <a:lstStyle/>
                    <a:p>
                      <a:pPr marL="90805" marR="76200">
                        <a:lnSpc>
                          <a:spcPts val="213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7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4794">
                <a:tc>
                  <a:txBody>
                    <a:bodyPr/>
                    <a:lstStyle/>
                    <a:p>
                      <a:pPr marL="90805" marR="76200">
                        <a:lnSpc>
                          <a:spcPts val="213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8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gridSpan="4">
                  <a:txBody>
                    <a:bodyPr/>
                    <a:lstStyle/>
                    <a:p>
                      <a:pPr marL="76200">
                        <a:lnSpc>
                          <a:spcPts val="2130"/>
                        </a:lnSpc>
                      </a:pP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while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str.Length</a:t>
                      </a:r>
                      <a:r>
                        <a:rPr sz="20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42794">
                <a:tc>
                  <a:txBody>
                    <a:bodyPr/>
                    <a:lstStyle/>
                    <a:p>
                      <a:pPr marL="90805" marR="76200">
                        <a:lnSpc>
                          <a:spcPts val="181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9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marL="76200">
                        <a:lnSpc>
                          <a:spcPts val="181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69887">
                <a:tc>
                  <a:txBody>
                    <a:bodyPr/>
                    <a:lstStyle/>
                    <a:p>
                      <a:pPr marL="90805" marR="7620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7940" marB="0">
                    <a:lnL w="38100">
                      <a:solidFill>
                        <a:srgbClr val="FF0000"/>
                      </a:solidFill>
                      <a:prstDash val="solid"/>
                    </a:lnL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if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000" spc="-7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str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7940" marB="0"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7940" marB="0"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procurado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7940" marB="0"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7940" marB="0">
                    <a:lnR w="38100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301972">
                <a:tc>
                  <a:txBody>
                    <a:bodyPr/>
                    <a:lstStyle/>
                    <a:p>
                      <a:pPr marL="90805" marR="76200">
                        <a:lnSpc>
                          <a:spcPts val="211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  <a:tc gridSpan="4">
                  <a:txBody>
                    <a:bodyPr/>
                    <a:lstStyle/>
                    <a:p>
                      <a:pPr marL="381000">
                        <a:lnSpc>
                          <a:spcPts val="211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5106">
                <a:tc>
                  <a:txBody>
                    <a:bodyPr/>
                    <a:lstStyle/>
                    <a:p>
                      <a:pPr marL="90805" marR="76200">
                        <a:lnSpc>
                          <a:spcPts val="213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gridSpan="4">
                  <a:txBody>
                    <a:bodyPr/>
                    <a:lstStyle/>
                    <a:p>
                      <a:pPr marL="685165">
                        <a:lnSpc>
                          <a:spcPts val="213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4815">
                <a:tc>
                  <a:txBody>
                    <a:bodyPr/>
                    <a:lstStyle/>
                    <a:p>
                      <a:pPr marL="90805" marR="76200">
                        <a:lnSpc>
                          <a:spcPts val="213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gridSpan="4">
                  <a:txBody>
                    <a:bodyPr/>
                    <a:lstStyle/>
                    <a:p>
                      <a:pPr marL="381000">
                        <a:lnSpc>
                          <a:spcPts val="213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4990">
                <a:tc>
                  <a:txBody>
                    <a:bodyPr/>
                    <a:lstStyle/>
                    <a:p>
                      <a:pPr marL="90805" marR="76200">
                        <a:lnSpc>
                          <a:spcPts val="213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14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gridSpan="4">
                  <a:txBody>
                    <a:bodyPr/>
                    <a:lstStyle/>
                    <a:p>
                      <a:pPr marL="380365">
                        <a:lnSpc>
                          <a:spcPts val="213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4927">
                <a:tc>
                  <a:txBody>
                    <a:bodyPr/>
                    <a:lstStyle/>
                    <a:p>
                      <a:pPr marL="90805" marR="76200">
                        <a:lnSpc>
                          <a:spcPts val="213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15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gridSpan="4">
                  <a:txBody>
                    <a:bodyPr/>
                    <a:lstStyle/>
                    <a:p>
                      <a:pPr marL="76200">
                        <a:lnSpc>
                          <a:spcPts val="2135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7366">
                <a:tc>
                  <a:txBody>
                    <a:bodyPr/>
                    <a:lstStyle/>
                    <a:p>
                      <a:pPr marL="90805" marR="76200">
                        <a:lnSpc>
                          <a:spcPts val="213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16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gridSpan="4">
                  <a:txBody>
                    <a:bodyPr/>
                    <a:lstStyle/>
                    <a:p>
                      <a:pPr marL="76200">
                        <a:lnSpc>
                          <a:spcPts val="2130"/>
                        </a:lnSpc>
                      </a:pP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return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67921">
                <a:tc>
                  <a:txBody>
                    <a:bodyPr/>
                    <a:lstStyle/>
                    <a:p>
                      <a:pPr marL="90805" marR="76200">
                        <a:lnSpc>
                          <a:spcPts val="215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17</a:t>
                      </a:r>
                      <a:r>
                        <a:rPr sz="2000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861050" y="3625850"/>
          <a:ext cx="2487295" cy="7334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4030"/>
                <a:gridCol w="370205"/>
                <a:gridCol w="391795"/>
                <a:gridCol w="401955"/>
                <a:gridCol w="414655"/>
                <a:gridCol w="414655"/>
              </a:tblGrid>
              <a:tr h="3543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4097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</a:tr>
              <a:tr h="379095">
                <a:tc>
                  <a:txBody>
                    <a:bodyPr/>
                    <a:lstStyle/>
                    <a:p>
                      <a:pPr marR="5715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str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R="140335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867400" y="2424112"/>
            <a:ext cx="2881630" cy="9226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65"/>
              </a:spcBef>
            </a:pPr>
            <a:r>
              <a:rPr sz="1800" b="1" spc="-5" dirty="0">
                <a:latin typeface="Tahoma"/>
                <a:cs typeface="Tahoma"/>
              </a:rPr>
              <a:t>Variáveis:</a:t>
            </a:r>
            <a:endParaRPr sz="1800">
              <a:latin typeface="Tahoma"/>
              <a:cs typeface="Tahoma"/>
            </a:endParaRPr>
          </a:p>
          <a:p>
            <a:pPr marL="293370">
              <a:lnSpc>
                <a:spcPct val="100000"/>
              </a:lnSpc>
              <a:spcBef>
                <a:spcPts val="5"/>
              </a:spcBef>
              <a:tabLst>
                <a:tab pos="772795" algn="l"/>
              </a:tabLst>
            </a:pPr>
            <a:r>
              <a:rPr sz="1800" dirty="0">
                <a:latin typeface="Tahoma"/>
                <a:cs typeface="Tahoma"/>
              </a:rPr>
              <a:t>i	=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0</a:t>
            </a:r>
            <a:endParaRPr sz="1800">
              <a:latin typeface="Tahoma"/>
              <a:cs typeface="Tahoma"/>
            </a:endParaRPr>
          </a:p>
          <a:p>
            <a:pPr marL="306070">
              <a:lnSpc>
                <a:spcPct val="100000"/>
              </a:lnSpc>
            </a:pPr>
            <a:r>
              <a:rPr sz="1800" dirty="0">
                <a:latin typeface="Tahoma"/>
                <a:cs typeface="Tahoma"/>
              </a:rPr>
              <a:t>cont =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0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867400" y="1052575"/>
            <a:ext cx="2881630" cy="12001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60"/>
              </a:spcBef>
            </a:pPr>
            <a:r>
              <a:rPr sz="1800" b="1" spc="-5" dirty="0">
                <a:latin typeface="Tahoma"/>
                <a:cs typeface="Tahoma"/>
              </a:rPr>
              <a:t>Entrada:</a:t>
            </a:r>
            <a:endParaRPr sz="1800">
              <a:latin typeface="Tahoma"/>
              <a:cs typeface="Tahoma"/>
            </a:endParaRPr>
          </a:p>
          <a:p>
            <a:pPr marL="306070" marR="1064895" indent="-13335">
              <a:lnSpc>
                <a:spcPct val="100000"/>
              </a:lnSpc>
            </a:pPr>
            <a:r>
              <a:rPr sz="1800" spc="-5" dirty="0">
                <a:latin typeface="Tahoma"/>
                <a:cs typeface="Tahoma"/>
              </a:rPr>
              <a:t>str </a:t>
            </a:r>
            <a:r>
              <a:rPr sz="1800" dirty="0">
                <a:latin typeface="Tahoma"/>
                <a:cs typeface="Tahoma"/>
              </a:rPr>
              <a:t>= </a:t>
            </a:r>
            <a:r>
              <a:rPr sz="1800" spc="-10" dirty="0">
                <a:latin typeface="Tahoma"/>
                <a:cs typeface="Tahoma"/>
              </a:rPr>
              <a:t>“teste”  </a:t>
            </a:r>
            <a:r>
              <a:rPr sz="1800" spc="-30" dirty="0">
                <a:latin typeface="Tahoma"/>
                <a:cs typeface="Tahoma"/>
              </a:rPr>
              <a:t>str.Length </a:t>
            </a:r>
            <a:r>
              <a:rPr sz="1800" dirty="0">
                <a:latin typeface="Tahoma"/>
                <a:cs typeface="Tahoma"/>
              </a:rPr>
              <a:t>= 5  </a:t>
            </a:r>
            <a:r>
              <a:rPr sz="1800" spc="-10" dirty="0">
                <a:latin typeface="Tahoma"/>
                <a:cs typeface="Tahoma"/>
              </a:rPr>
              <a:t>procurado </a:t>
            </a:r>
            <a:r>
              <a:rPr sz="1800" dirty="0">
                <a:latin typeface="Tahoma"/>
                <a:cs typeface="Tahoma"/>
              </a:rPr>
              <a:t>=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‘t’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77" y="119697"/>
            <a:ext cx="576453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Exercício </a:t>
            </a:r>
            <a:r>
              <a:rPr dirty="0"/>
              <a:t>1 – </a:t>
            </a:r>
            <a:r>
              <a:rPr spc="-5" dirty="0"/>
              <a:t>Teste </a:t>
            </a:r>
            <a:r>
              <a:rPr dirty="0"/>
              <a:t>de</a:t>
            </a:r>
            <a:r>
              <a:rPr spc="-55" dirty="0"/>
              <a:t> </a:t>
            </a:r>
            <a:r>
              <a:rPr spc="-5" dirty="0"/>
              <a:t>Mesa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7318" y="1052512"/>
          <a:ext cx="5570220" cy="53244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70220"/>
              </a:tblGrid>
              <a:tr h="3370262">
                <a:tc>
                  <a:txBody>
                    <a:bodyPr/>
                    <a:lstStyle/>
                    <a:p>
                      <a:pPr marL="548640" indent="-458470">
                        <a:lnSpc>
                          <a:spcPct val="100000"/>
                        </a:lnSpc>
                        <a:spcBef>
                          <a:spcPts val="325"/>
                        </a:spcBef>
                        <a:buClr>
                          <a:srgbClr val="000000"/>
                        </a:buClr>
                        <a:buFont typeface="Courier New"/>
                        <a:buAutoNum type="arabicPlain"/>
                        <a:tabLst>
                          <a:tab pos="548640" algn="l"/>
                          <a:tab pos="549275" algn="l"/>
                        </a:tabLst>
                      </a:pP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conta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r>
                        <a:rPr sz="20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str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 marR="89789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/>
                        <a:tabLst>
                          <a:tab pos="548640" algn="l"/>
                          <a:tab pos="2225675" algn="l"/>
                          <a:tab pos="2226310" algn="l"/>
                        </a:tabLst>
                      </a:pP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char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procurado</a:t>
                      </a:r>
                      <a:r>
                        <a:rPr sz="20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 3	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853440" algn="l"/>
                        </a:tabLst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4	</a:t>
                      </a: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20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tabLst>
                          <a:tab pos="852805" algn="l"/>
                        </a:tabLst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5	i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0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 marR="3336925">
                        <a:lnSpc>
                          <a:spcPct val="100000"/>
                        </a:lnSpc>
                        <a:tabLst>
                          <a:tab pos="852805" algn="l"/>
                        </a:tabLst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6	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cont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000" spc="-8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7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tabLst>
                          <a:tab pos="853440" algn="l"/>
                        </a:tabLst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8	</a:t>
                      </a: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while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str.Length</a:t>
                      </a:r>
                      <a:r>
                        <a:rPr sz="20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853440" algn="l"/>
                        </a:tabLst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9	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 marR="440055">
                        <a:lnSpc>
                          <a:spcPct val="100000"/>
                        </a:lnSpc>
                        <a:tabLst>
                          <a:tab pos="1158240" algn="l"/>
                          <a:tab pos="3444875" algn="l"/>
                        </a:tabLst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10	</a:t>
                      </a: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if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0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str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==	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procurado</a:t>
                      </a:r>
                      <a:r>
                        <a:rPr sz="2000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11	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36988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0"/>
                        </a:spcBef>
                        <a:tabLst>
                          <a:tab pos="1462405" algn="l"/>
                        </a:tabLst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12	cont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1584325">
                <a:tc>
                  <a:txBody>
                    <a:bodyPr/>
                    <a:lstStyle/>
                    <a:p>
                      <a:pPr marL="90805">
                        <a:lnSpc>
                          <a:spcPts val="2085"/>
                        </a:lnSpc>
                        <a:tabLst>
                          <a:tab pos="1158240" algn="l"/>
                        </a:tabLst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13	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tabLst>
                          <a:tab pos="1157605" algn="l"/>
                        </a:tabLst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14	i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tabLst>
                          <a:tab pos="853440" algn="l"/>
                        </a:tabLst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15	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tabLst>
                          <a:tab pos="853440" algn="l"/>
                        </a:tabLst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16	</a:t>
                      </a: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return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17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861050" y="3625850"/>
          <a:ext cx="2487295" cy="7334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4030"/>
                <a:gridCol w="370205"/>
                <a:gridCol w="391795"/>
                <a:gridCol w="401955"/>
                <a:gridCol w="414655"/>
                <a:gridCol w="414655"/>
              </a:tblGrid>
              <a:tr h="3543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4097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</a:tr>
              <a:tr h="379095">
                <a:tc>
                  <a:txBody>
                    <a:bodyPr/>
                    <a:lstStyle/>
                    <a:p>
                      <a:pPr marR="5715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str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R="140335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867400" y="2424112"/>
            <a:ext cx="2881630" cy="9226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65"/>
              </a:spcBef>
            </a:pPr>
            <a:r>
              <a:rPr sz="1800" b="1" spc="-5" dirty="0">
                <a:latin typeface="Tahoma"/>
                <a:cs typeface="Tahoma"/>
              </a:rPr>
              <a:t>Variáveis:</a:t>
            </a:r>
            <a:endParaRPr sz="1800">
              <a:latin typeface="Tahoma"/>
              <a:cs typeface="Tahoma"/>
            </a:endParaRPr>
          </a:p>
          <a:p>
            <a:pPr marL="293370">
              <a:lnSpc>
                <a:spcPct val="100000"/>
              </a:lnSpc>
              <a:spcBef>
                <a:spcPts val="5"/>
              </a:spcBef>
              <a:tabLst>
                <a:tab pos="772795" algn="l"/>
              </a:tabLst>
            </a:pPr>
            <a:r>
              <a:rPr sz="1800" dirty="0">
                <a:latin typeface="Tahoma"/>
                <a:cs typeface="Tahoma"/>
              </a:rPr>
              <a:t>i	=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0</a:t>
            </a:r>
            <a:endParaRPr sz="1800">
              <a:latin typeface="Tahoma"/>
              <a:cs typeface="Tahoma"/>
            </a:endParaRPr>
          </a:p>
          <a:p>
            <a:pPr marL="30607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cont =</a:t>
            </a:r>
            <a:r>
              <a:rPr sz="1800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867400" y="1052575"/>
            <a:ext cx="2881630" cy="12001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60"/>
              </a:spcBef>
            </a:pPr>
            <a:r>
              <a:rPr sz="1800" b="1" spc="-5" dirty="0">
                <a:latin typeface="Tahoma"/>
                <a:cs typeface="Tahoma"/>
              </a:rPr>
              <a:t>Entrada:</a:t>
            </a:r>
            <a:endParaRPr sz="1800">
              <a:latin typeface="Tahoma"/>
              <a:cs typeface="Tahoma"/>
            </a:endParaRPr>
          </a:p>
          <a:p>
            <a:pPr marL="306070" marR="1064895" indent="-13335">
              <a:lnSpc>
                <a:spcPct val="100000"/>
              </a:lnSpc>
            </a:pPr>
            <a:r>
              <a:rPr sz="1800" spc="-5" dirty="0">
                <a:latin typeface="Tahoma"/>
                <a:cs typeface="Tahoma"/>
              </a:rPr>
              <a:t>str </a:t>
            </a:r>
            <a:r>
              <a:rPr sz="1800" dirty="0">
                <a:latin typeface="Tahoma"/>
                <a:cs typeface="Tahoma"/>
              </a:rPr>
              <a:t>= </a:t>
            </a:r>
            <a:r>
              <a:rPr sz="1800" spc="-10" dirty="0">
                <a:latin typeface="Tahoma"/>
                <a:cs typeface="Tahoma"/>
              </a:rPr>
              <a:t>“teste”  </a:t>
            </a:r>
            <a:r>
              <a:rPr sz="1800" spc="-30" dirty="0">
                <a:latin typeface="Tahoma"/>
                <a:cs typeface="Tahoma"/>
              </a:rPr>
              <a:t>str.Length </a:t>
            </a:r>
            <a:r>
              <a:rPr sz="1800" dirty="0">
                <a:latin typeface="Tahoma"/>
                <a:cs typeface="Tahoma"/>
              </a:rPr>
              <a:t>= 5  </a:t>
            </a:r>
            <a:r>
              <a:rPr sz="1800" spc="-10" dirty="0">
                <a:latin typeface="Tahoma"/>
                <a:cs typeface="Tahoma"/>
              </a:rPr>
              <a:t>procurado </a:t>
            </a:r>
            <a:r>
              <a:rPr sz="1800" dirty="0">
                <a:latin typeface="Tahoma"/>
                <a:cs typeface="Tahoma"/>
              </a:rPr>
              <a:t>=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‘t’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77" y="119697"/>
            <a:ext cx="576453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Exercício </a:t>
            </a:r>
            <a:r>
              <a:rPr dirty="0"/>
              <a:t>1 – </a:t>
            </a:r>
            <a:r>
              <a:rPr spc="-5" dirty="0"/>
              <a:t>Teste </a:t>
            </a:r>
            <a:r>
              <a:rPr dirty="0"/>
              <a:t>de</a:t>
            </a:r>
            <a:r>
              <a:rPr spc="-55" dirty="0"/>
              <a:t> </a:t>
            </a:r>
            <a:r>
              <a:rPr spc="-5" dirty="0"/>
              <a:t>Mesa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7318" y="1052512"/>
          <a:ext cx="5570220" cy="53244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70220"/>
              </a:tblGrid>
              <a:tr h="3984688">
                <a:tc>
                  <a:txBody>
                    <a:bodyPr/>
                    <a:lstStyle/>
                    <a:p>
                      <a:pPr marL="548640" indent="-458470">
                        <a:lnSpc>
                          <a:spcPct val="100000"/>
                        </a:lnSpc>
                        <a:spcBef>
                          <a:spcPts val="325"/>
                        </a:spcBef>
                        <a:buClr>
                          <a:srgbClr val="000000"/>
                        </a:buClr>
                        <a:buFont typeface="Courier New"/>
                        <a:buAutoNum type="arabicPlain"/>
                        <a:tabLst>
                          <a:tab pos="548640" algn="l"/>
                          <a:tab pos="549275" algn="l"/>
                        </a:tabLst>
                      </a:pP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conta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r>
                        <a:rPr sz="20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str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 marR="89789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/>
                        <a:tabLst>
                          <a:tab pos="548640" algn="l"/>
                          <a:tab pos="2225675" algn="l"/>
                          <a:tab pos="2226310" algn="l"/>
                        </a:tabLst>
                      </a:pP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char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procurado</a:t>
                      </a:r>
                      <a:r>
                        <a:rPr sz="20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 3	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853440" algn="l"/>
                        </a:tabLst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4	</a:t>
                      </a: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20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tabLst>
                          <a:tab pos="852805" algn="l"/>
                        </a:tabLst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5	i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0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 marR="3336925">
                        <a:lnSpc>
                          <a:spcPct val="100000"/>
                        </a:lnSpc>
                        <a:tabLst>
                          <a:tab pos="852805" algn="l"/>
                        </a:tabLst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6	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cont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000" spc="-8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7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tabLst>
                          <a:tab pos="853440" algn="l"/>
                        </a:tabLst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8	</a:t>
                      </a: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while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str.Length</a:t>
                      </a:r>
                      <a:r>
                        <a:rPr sz="20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853440" algn="l"/>
                        </a:tabLst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9	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 marR="440055">
                        <a:lnSpc>
                          <a:spcPct val="100000"/>
                        </a:lnSpc>
                        <a:tabLst>
                          <a:tab pos="1158240" algn="l"/>
                          <a:tab pos="3444875" algn="l"/>
                        </a:tabLst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10	</a:t>
                      </a: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if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0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str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==	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procurado</a:t>
                      </a:r>
                      <a:r>
                        <a:rPr sz="2000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11	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tabLst>
                          <a:tab pos="1462405" algn="l"/>
                        </a:tabLst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12	cont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ts val="2140"/>
                        </a:lnSpc>
                        <a:tabLst>
                          <a:tab pos="1158240" algn="l"/>
                        </a:tabLst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13	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36988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0"/>
                        </a:spcBef>
                        <a:tabLst>
                          <a:tab pos="1157605" algn="l"/>
                        </a:tabLst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14	i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969899">
                <a:tc>
                  <a:txBody>
                    <a:bodyPr/>
                    <a:lstStyle/>
                    <a:p>
                      <a:pPr marL="90805">
                        <a:lnSpc>
                          <a:spcPts val="2050"/>
                        </a:lnSpc>
                        <a:tabLst>
                          <a:tab pos="853440" algn="l"/>
                        </a:tabLst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15	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tabLst>
                          <a:tab pos="853440" algn="l"/>
                        </a:tabLst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16	</a:t>
                      </a: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return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17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861050" y="3625850"/>
          <a:ext cx="2487295" cy="7334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4030"/>
                <a:gridCol w="370205"/>
                <a:gridCol w="391795"/>
                <a:gridCol w="401955"/>
                <a:gridCol w="414655"/>
                <a:gridCol w="414655"/>
              </a:tblGrid>
              <a:tr h="3543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4097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</a:tr>
              <a:tr h="379095">
                <a:tc>
                  <a:txBody>
                    <a:bodyPr/>
                    <a:lstStyle/>
                    <a:p>
                      <a:pPr marR="5715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str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R="140335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867400" y="2424112"/>
            <a:ext cx="2881630" cy="9226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65"/>
              </a:spcBef>
            </a:pPr>
            <a:r>
              <a:rPr sz="1800" b="1" spc="-5" dirty="0">
                <a:latin typeface="Tahoma"/>
                <a:cs typeface="Tahoma"/>
              </a:rPr>
              <a:t>Variáveis:</a:t>
            </a:r>
            <a:endParaRPr sz="1800">
              <a:latin typeface="Tahoma"/>
              <a:cs typeface="Tahoma"/>
            </a:endParaRPr>
          </a:p>
          <a:p>
            <a:pPr marL="293370">
              <a:lnSpc>
                <a:spcPct val="100000"/>
              </a:lnSpc>
              <a:spcBef>
                <a:spcPts val="5"/>
              </a:spcBef>
              <a:tabLst>
                <a:tab pos="772795" algn="l"/>
              </a:tabLst>
            </a:pP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i	=</a:t>
            </a:r>
            <a:r>
              <a:rPr sz="1800" spc="-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  <a:p>
            <a:pPr marL="306070">
              <a:lnSpc>
                <a:spcPct val="100000"/>
              </a:lnSpc>
            </a:pPr>
            <a:r>
              <a:rPr sz="1800" dirty="0">
                <a:latin typeface="Tahoma"/>
                <a:cs typeface="Tahoma"/>
              </a:rPr>
              <a:t>cont =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867400" y="1052575"/>
            <a:ext cx="2881630" cy="12001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60"/>
              </a:spcBef>
            </a:pPr>
            <a:r>
              <a:rPr sz="1800" b="1" spc="-5" dirty="0">
                <a:latin typeface="Tahoma"/>
                <a:cs typeface="Tahoma"/>
              </a:rPr>
              <a:t>Entrada:</a:t>
            </a:r>
            <a:endParaRPr sz="1800">
              <a:latin typeface="Tahoma"/>
              <a:cs typeface="Tahoma"/>
            </a:endParaRPr>
          </a:p>
          <a:p>
            <a:pPr marL="306070" marR="1064895" indent="-13335">
              <a:lnSpc>
                <a:spcPct val="100000"/>
              </a:lnSpc>
            </a:pPr>
            <a:r>
              <a:rPr sz="1800" spc="-5" dirty="0">
                <a:latin typeface="Tahoma"/>
                <a:cs typeface="Tahoma"/>
              </a:rPr>
              <a:t>str </a:t>
            </a:r>
            <a:r>
              <a:rPr sz="1800" dirty="0">
                <a:latin typeface="Tahoma"/>
                <a:cs typeface="Tahoma"/>
              </a:rPr>
              <a:t>= </a:t>
            </a:r>
            <a:r>
              <a:rPr sz="1800" spc="-10" dirty="0">
                <a:latin typeface="Tahoma"/>
                <a:cs typeface="Tahoma"/>
              </a:rPr>
              <a:t>“teste”  </a:t>
            </a:r>
            <a:r>
              <a:rPr sz="1800" spc="-30" dirty="0">
                <a:solidFill>
                  <a:srgbClr val="FF0000"/>
                </a:solidFill>
                <a:latin typeface="Tahoma"/>
                <a:cs typeface="Tahoma"/>
              </a:rPr>
              <a:t>str.Length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= 5  </a:t>
            </a:r>
            <a:r>
              <a:rPr sz="1800" spc="-10" dirty="0">
                <a:latin typeface="Tahoma"/>
                <a:cs typeface="Tahoma"/>
              </a:rPr>
              <a:t>procurado </a:t>
            </a:r>
            <a:r>
              <a:rPr sz="1800" dirty="0">
                <a:latin typeface="Tahoma"/>
                <a:cs typeface="Tahoma"/>
              </a:rPr>
              <a:t>=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‘t’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77" y="119697"/>
            <a:ext cx="576453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Exercício </a:t>
            </a:r>
            <a:r>
              <a:rPr dirty="0"/>
              <a:t>1 – </a:t>
            </a:r>
            <a:r>
              <a:rPr spc="-5" dirty="0"/>
              <a:t>Teste </a:t>
            </a:r>
            <a:r>
              <a:rPr dirty="0"/>
              <a:t>de</a:t>
            </a:r>
            <a:r>
              <a:rPr spc="-55" dirty="0"/>
              <a:t> </a:t>
            </a:r>
            <a:r>
              <a:rPr spc="-5" dirty="0"/>
              <a:t>Mesa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7318" y="1052512"/>
          <a:ext cx="5570220" cy="53244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440"/>
                <a:gridCol w="5097780"/>
              </a:tblGrid>
              <a:tr h="215588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4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5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6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ts val="214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7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conta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r>
                        <a:rPr sz="20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str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1752600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char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procurado</a:t>
                      </a:r>
                      <a:r>
                        <a:rPr sz="20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3810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20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38036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0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38036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cont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4127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36988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8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9685" marB="0">
                    <a:lnL w="38100">
                      <a:solidFill>
                        <a:srgbClr val="FF0000"/>
                      </a:solidFill>
                      <a:prstDash val="solid"/>
                    </a:lnL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while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str.Length</a:t>
                      </a:r>
                      <a:r>
                        <a:rPr sz="20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9685" marB="0">
                    <a:lnR w="38100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294023">
                <a:tc>
                  <a:txBody>
                    <a:bodyPr/>
                    <a:lstStyle/>
                    <a:p>
                      <a:pPr marL="90805">
                        <a:lnSpc>
                          <a:spcPts val="204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9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81000">
                        <a:lnSpc>
                          <a:spcPts val="2045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  <a:tr h="304752">
                <a:tc>
                  <a:txBody>
                    <a:bodyPr/>
                    <a:lstStyle/>
                    <a:p>
                      <a:pPr marL="90805">
                        <a:lnSpc>
                          <a:spcPts val="213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37490" algn="ctr">
                        <a:lnSpc>
                          <a:spcPts val="2130"/>
                        </a:lnSpc>
                        <a:tabLst>
                          <a:tab pos="2524125" algn="l"/>
                        </a:tabLst>
                      </a:pP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if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0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str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==	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procurado</a:t>
                      </a:r>
                      <a:r>
                        <a:rPr sz="20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04794">
                <a:tc>
                  <a:txBody>
                    <a:bodyPr/>
                    <a:lstStyle/>
                    <a:p>
                      <a:pPr marL="90805">
                        <a:lnSpc>
                          <a:spcPts val="213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685800">
                        <a:lnSpc>
                          <a:spcPts val="213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05106">
                <a:tc>
                  <a:txBody>
                    <a:bodyPr/>
                    <a:lstStyle/>
                    <a:p>
                      <a:pPr marL="90805">
                        <a:lnSpc>
                          <a:spcPts val="213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89965">
                        <a:lnSpc>
                          <a:spcPts val="213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04815">
                <a:tc>
                  <a:txBody>
                    <a:bodyPr/>
                    <a:lstStyle/>
                    <a:p>
                      <a:pPr marL="90805">
                        <a:lnSpc>
                          <a:spcPts val="213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685800">
                        <a:lnSpc>
                          <a:spcPts val="213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04990">
                <a:tc>
                  <a:txBody>
                    <a:bodyPr/>
                    <a:lstStyle/>
                    <a:p>
                      <a:pPr marL="90805">
                        <a:lnSpc>
                          <a:spcPts val="213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14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685165">
                        <a:lnSpc>
                          <a:spcPts val="213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04927">
                <a:tc>
                  <a:txBody>
                    <a:bodyPr/>
                    <a:lstStyle/>
                    <a:p>
                      <a:pPr marL="90805">
                        <a:lnSpc>
                          <a:spcPts val="213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15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81000">
                        <a:lnSpc>
                          <a:spcPts val="2135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07366">
                <a:tc>
                  <a:txBody>
                    <a:bodyPr/>
                    <a:lstStyle/>
                    <a:p>
                      <a:pPr marL="90805">
                        <a:lnSpc>
                          <a:spcPts val="213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16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81000">
                        <a:lnSpc>
                          <a:spcPts val="2130"/>
                        </a:lnSpc>
                      </a:pP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return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67921">
                <a:tc gridSpan="2">
                  <a:txBody>
                    <a:bodyPr/>
                    <a:lstStyle/>
                    <a:p>
                      <a:pPr marL="90805">
                        <a:lnSpc>
                          <a:spcPts val="215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17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861050" y="3625850"/>
          <a:ext cx="2487295" cy="7334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4030"/>
                <a:gridCol w="370205"/>
                <a:gridCol w="391795"/>
                <a:gridCol w="401955"/>
                <a:gridCol w="414655"/>
                <a:gridCol w="414655"/>
              </a:tblGrid>
              <a:tr h="3543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4097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</a:tr>
              <a:tr h="379095">
                <a:tc>
                  <a:txBody>
                    <a:bodyPr/>
                    <a:lstStyle/>
                    <a:p>
                      <a:pPr marR="5715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str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R="140335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867400" y="2424112"/>
            <a:ext cx="2881630" cy="9226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65"/>
              </a:spcBef>
            </a:pPr>
            <a:r>
              <a:rPr sz="1800" b="1" spc="-5" dirty="0">
                <a:latin typeface="Tahoma"/>
                <a:cs typeface="Tahoma"/>
              </a:rPr>
              <a:t>Variáveis:</a:t>
            </a:r>
            <a:endParaRPr sz="1800">
              <a:latin typeface="Tahoma"/>
              <a:cs typeface="Tahoma"/>
            </a:endParaRPr>
          </a:p>
          <a:p>
            <a:pPr marL="293370">
              <a:lnSpc>
                <a:spcPct val="100000"/>
              </a:lnSpc>
              <a:spcBef>
                <a:spcPts val="5"/>
              </a:spcBef>
              <a:tabLst>
                <a:tab pos="772795" algn="l"/>
              </a:tabLst>
            </a:pP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i	=</a:t>
            </a:r>
            <a:r>
              <a:rPr sz="1800" spc="-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  <a:p>
            <a:pPr marL="306070">
              <a:lnSpc>
                <a:spcPct val="100000"/>
              </a:lnSpc>
            </a:pPr>
            <a:r>
              <a:rPr sz="1800" dirty="0">
                <a:latin typeface="Tahoma"/>
                <a:cs typeface="Tahoma"/>
              </a:rPr>
              <a:t>cont =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867400" y="1052575"/>
            <a:ext cx="2881630" cy="12001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60"/>
              </a:spcBef>
            </a:pPr>
            <a:r>
              <a:rPr sz="1800" b="1" spc="-5" dirty="0">
                <a:latin typeface="Tahoma"/>
                <a:cs typeface="Tahoma"/>
              </a:rPr>
              <a:t>Entrada:</a:t>
            </a:r>
            <a:endParaRPr sz="1800">
              <a:latin typeface="Tahoma"/>
              <a:cs typeface="Tahoma"/>
            </a:endParaRPr>
          </a:p>
          <a:p>
            <a:pPr marL="306070" marR="1064895" indent="-13335">
              <a:lnSpc>
                <a:spcPct val="100000"/>
              </a:lnSpc>
            </a:pPr>
            <a:r>
              <a:rPr sz="1800" spc="-5" dirty="0">
                <a:latin typeface="Tahoma"/>
                <a:cs typeface="Tahoma"/>
              </a:rPr>
              <a:t>str </a:t>
            </a:r>
            <a:r>
              <a:rPr sz="1800" dirty="0">
                <a:latin typeface="Tahoma"/>
                <a:cs typeface="Tahoma"/>
              </a:rPr>
              <a:t>= </a:t>
            </a:r>
            <a:r>
              <a:rPr sz="1800" spc="-10" dirty="0">
                <a:latin typeface="Tahoma"/>
                <a:cs typeface="Tahoma"/>
              </a:rPr>
              <a:t>“teste”  </a:t>
            </a:r>
            <a:r>
              <a:rPr sz="1800" spc="-30" dirty="0">
                <a:latin typeface="Tahoma"/>
                <a:cs typeface="Tahoma"/>
              </a:rPr>
              <a:t>str.Length </a:t>
            </a:r>
            <a:r>
              <a:rPr sz="1800" dirty="0">
                <a:latin typeface="Tahoma"/>
                <a:cs typeface="Tahoma"/>
              </a:rPr>
              <a:t>= 5  </a:t>
            </a:r>
            <a:r>
              <a:rPr sz="1800" spc="-10" dirty="0">
                <a:solidFill>
                  <a:srgbClr val="FF0000"/>
                </a:solidFill>
                <a:latin typeface="Tahoma"/>
                <a:cs typeface="Tahoma"/>
              </a:rPr>
              <a:t>procurado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=</a:t>
            </a:r>
            <a:r>
              <a:rPr sz="1800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‘t’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77" y="119697"/>
            <a:ext cx="576453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Exercício </a:t>
            </a:r>
            <a:r>
              <a:rPr dirty="0"/>
              <a:t>1 – </a:t>
            </a:r>
            <a:r>
              <a:rPr spc="-5" dirty="0"/>
              <a:t>Teste </a:t>
            </a:r>
            <a:r>
              <a:rPr dirty="0"/>
              <a:t>de</a:t>
            </a:r>
            <a:r>
              <a:rPr spc="-55" dirty="0"/>
              <a:t> </a:t>
            </a:r>
            <a:r>
              <a:rPr spc="-5" dirty="0"/>
              <a:t>Mesa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7318" y="1052512"/>
          <a:ext cx="5652135" cy="53244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9790"/>
                <a:gridCol w="2134235"/>
                <a:gridCol w="457200"/>
                <a:gridCol w="1524000"/>
                <a:gridCol w="676910"/>
              </a:tblGrid>
              <a:tr h="38038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5"/>
                        </a:spcBef>
                        <a:tabLst>
                          <a:tab pos="548640" algn="l"/>
                        </a:tabLst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	</a:t>
                      </a: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4"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b="1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t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conta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r>
                        <a:rPr sz="2000" b="1" spc="-2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str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4127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4752">
                <a:tc>
                  <a:txBody>
                    <a:bodyPr/>
                    <a:lstStyle/>
                    <a:p>
                      <a:pPr marL="90805" marR="76200">
                        <a:lnSpc>
                          <a:spcPts val="213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gridSpan="4">
                  <a:txBody>
                    <a:bodyPr/>
                    <a:lstStyle/>
                    <a:p>
                      <a:pPr marL="542290" algn="ctr">
                        <a:lnSpc>
                          <a:spcPts val="2130"/>
                        </a:lnSpc>
                      </a:pP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char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procurado</a:t>
                      </a:r>
                      <a:r>
                        <a:rPr sz="20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4858">
                <a:tc>
                  <a:txBody>
                    <a:bodyPr/>
                    <a:lstStyle/>
                    <a:p>
                      <a:pPr marL="90805" marR="76200">
                        <a:lnSpc>
                          <a:spcPts val="2130"/>
                        </a:lnSpc>
                        <a:tabLst>
                          <a:tab pos="548640" algn="l"/>
                        </a:tabLst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3	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5170">
                <a:tc>
                  <a:txBody>
                    <a:bodyPr/>
                    <a:lstStyle/>
                    <a:p>
                      <a:pPr marL="90805" marR="76200">
                        <a:lnSpc>
                          <a:spcPts val="213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4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gridSpan="4">
                  <a:txBody>
                    <a:bodyPr/>
                    <a:lstStyle/>
                    <a:p>
                      <a:pPr marL="76200">
                        <a:lnSpc>
                          <a:spcPts val="2135"/>
                        </a:lnSpc>
                      </a:pP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20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4752">
                <a:tc>
                  <a:txBody>
                    <a:bodyPr/>
                    <a:lstStyle/>
                    <a:p>
                      <a:pPr marL="90805" marR="76200">
                        <a:lnSpc>
                          <a:spcPts val="213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5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gridSpan="4">
                  <a:txBody>
                    <a:bodyPr/>
                    <a:lstStyle/>
                    <a:p>
                      <a:pPr marL="75565">
                        <a:lnSpc>
                          <a:spcPts val="213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0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4990">
                <a:tc>
                  <a:txBody>
                    <a:bodyPr/>
                    <a:lstStyle/>
                    <a:p>
                      <a:pPr marL="90805" marR="76200">
                        <a:lnSpc>
                          <a:spcPts val="213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6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gridSpan="4">
                  <a:txBody>
                    <a:bodyPr/>
                    <a:lstStyle/>
                    <a:p>
                      <a:pPr marL="75565">
                        <a:lnSpc>
                          <a:spcPts val="213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cont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4990">
                <a:tc>
                  <a:txBody>
                    <a:bodyPr/>
                    <a:lstStyle/>
                    <a:p>
                      <a:pPr marL="90805" marR="76200">
                        <a:lnSpc>
                          <a:spcPts val="213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7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4794">
                <a:tc>
                  <a:txBody>
                    <a:bodyPr/>
                    <a:lstStyle/>
                    <a:p>
                      <a:pPr marL="90805" marR="76200">
                        <a:lnSpc>
                          <a:spcPts val="213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8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gridSpan="4">
                  <a:txBody>
                    <a:bodyPr/>
                    <a:lstStyle/>
                    <a:p>
                      <a:pPr marL="76200">
                        <a:lnSpc>
                          <a:spcPts val="2130"/>
                        </a:lnSpc>
                      </a:pP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while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str.Length</a:t>
                      </a:r>
                      <a:r>
                        <a:rPr sz="20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53906">
                <a:tc>
                  <a:txBody>
                    <a:bodyPr/>
                    <a:lstStyle/>
                    <a:p>
                      <a:pPr marL="90805" marR="76200">
                        <a:lnSpc>
                          <a:spcPts val="19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9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marL="76200">
                        <a:lnSpc>
                          <a:spcPts val="190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68300">
                <a:tc>
                  <a:txBody>
                    <a:bodyPr/>
                    <a:lstStyle/>
                    <a:p>
                      <a:pPr marL="90805" marR="7620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38100">
                      <a:solidFill>
                        <a:srgbClr val="FF0000"/>
                      </a:solidFill>
                      <a:prstDash val="solid"/>
                    </a:lnL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if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000" spc="-7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str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procurado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R w="38100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292447">
                <a:tc>
                  <a:txBody>
                    <a:bodyPr/>
                    <a:lstStyle/>
                    <a:p>
                      <a:pPr marL="90805" marR="76200">
                        <a:lnSpc>
                          <a:spcPts val="203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  <a:tc gridSpan="4">
                  <a:txBody>
                    <a:bodyPr/>
                    <a:lstStyle/>
                    <a:p>
                      <a:pPr marL="381000">
                        <a:lnSpc>
                          <a:spcPts val="2035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5106">
                <a:tc>
                  <a:txBody>
                    <a:bodyPr/>
                    <a:lstStyle/>
                    <a:p>
                      <a:pPr marL="90805" marR="76200">
                        <a:lnSpc>
                          <a:spcPts val="213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gridSpan="4">
                  <a:txBody>
                    <a:bodyPr/>
                    <a:lstStyle/>
                    <a:p>
                      <a:pPr marL="685165">
                        <a:lnSpc>
                          <a:spcPts val="213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4815">
                <a:tc>
                  <a:txBody>
                    <a:bodyPr/>
                    <a:lstStyle/>
                    <a:p>
                      <a:pPr marL="90805" marR="76200">
                        <a:lnSpc>
                          <a:spcPts val="213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gridSpan="4">
                  <a:txBody>
                    <a:bodyPr/>
                    <a:lstStyle/>
                    <a:p>
                      <a:pPr marL="381000">
                        <a:lnSpc>
                          <a:spcPts val="213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4990">
                <a:tc>
                  <a:txBody>
                    <a:bodyPr/>
                    <a:lstStyle/>
                    <a:p>
                      <a:pPr marL="90805" marR="76200">
                        <a:lnSpc>
                          <a:spcPts val="213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14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gridSpan="4">
                  <a:txBody>
                    <a:bodyPr/>
                    <a:lstStyle/>
                    <a:p>
                      <a:pPr marL="380365">
                        <a:lnSpc>
                          <a:spcPts val="213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4927">
                <a:tc>
                  <a:txBody>
                    <a:bodyPr/>
                    <a:lstStyle/>
                    <a:p>
                      <a:pPr marL="90805" marR="76200">
                        <a:lnSpc>
                          <a:spcPts val="213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15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gridSpan="4">
                  <a:txBody>
                    <a:bodyPr/>
                    <a:lstStyle/>
                    <a:p>
                      <a:pPr marL="76200">
                        <a:lnSpc>
                          <a:spcPts val="2135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7366">
                <a:tc>
                  <a:txBody>
                    <a:bodyPr/>
                    <a:lstStyle/>
                    <a:p>
                      <a:pPr marL="90805" marR="76200">
                        <a:lnSpc>
                          <a:spcPts val="213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16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gridSpan="4">
                  <a:txBody>
                    <a:bodyPr/>
                    <a:lstStyle/>
                    <a:p>
                      <a:pPr marL="76200">
                        <a:lnSpc>
                          <a:spcPts val="2130"/>
                        </a:lnSpc>
                      </a:pP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return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67921">
                <a:tc>
                  <a:txBody>
                    <a:bodyPr/>
                    <a:lstStyle/>
                    <a:p>
                      <a:pPr marL="90805" marR="76200">
                        <a:lnSpc>
                          <a:spcPts val="215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17</a:t>
                      </a:r>
                      <a:r>
                        <a:rPr sz="2000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861050" y="3625850"/>
          <a:ext cx="2487295" cy="7334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4030"/>
                <a:gridCol w="370205"/>
                <a:gridCol w="391795"/>
                <a:gridCol w="401955"/>
                <a:gridCol w="414655"/>
                <a:gridCol w="414655"/>
              </a:tblGrid>
              <a:tr h="3543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4097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</a:tr>
              <a:tr h="379095">
                <a:tc>
                  <a:txBody>
                    <a:bodyPr/>
                    <a:lstStyle/>
                    <a:p>
                      <a:pPr marR="5715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str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R="140335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867400" y="2424112"/>
            <a:ext cx="2881630" cy="9226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65"/>
              </a:spcBef>
            </a:pPr>
            <a:r>
              <a:rPr sz="1800" b="1" spc="-5" dirty="0">
                <a:latin typeface="Tahoma"/>
                <a:cs typeface="Tahoma"/>
              </a:rPr>
              <a:t>Variáveis:</a:t>
            </a:r>
            <a:endParaRPr sz="1800">
              <a:latin typeface="Tahoma"/>
              <a:cs typeface="Tahoma"/>
            </a:endParaRPr>
          </a:p>
          <a:p>
            <a:pPr marL="293370">
              <a:lnSpc>
                <a:spcPct val="100000"/>
              </a:lnSpc>
              <a:spcBef>
                <a:spcPts val="5"/>
              </a:spcBef>
              <a:tabLst>
                <a:tab pos="772795" algn="l"/>
              </a:tabLst>
            </a:pPr>
            <a:r>
              <a:rPr sz="1800" dirty="0">
                <a:latin typeface="Tahoma"/>
                <a:cs typeface="Tahoma"/>
              </a:rPr>
              <a:t>i	=</a:t>
            </a:r>
            <a:r>
              <a:rPr sz="1800" spc="-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  <a:p>
            <a:pPr marL="306070">
              <a:lnSpc>
                <a:spcPct val="100000"/>
              </a:lnSpc>
            </a:pPr>
            <a:r>
              <a:rPr sz="1800" dirty="0">
                <a:latin typeface="Tahoma"/>
                <a:cs typeface="Tahoma"/>
              </a:rPr>
              <a:t>cont =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329565" y="986853"/>
            <a:ext cx="8211820" cy="474662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marR="780415" indent="-343535">
              <a:lnSpc>
                <a:spcPct val="80000"/>
              </a:lnSpc>
              <a:spcBef>
                <a:spcPts val="7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Calibri"/>
                <a:cs typeface="Calibri"/>
              </a:rPr>
              <a:t>Sequências </a:t>
            </a:r>
            <a:r>
              <a:rPr sz="2800" dirty="0">
                <a:latin typeface="Calibri"/>
                <a:cs typeface="Calibri"/>
              </a:rPr>
              <a:t>de </a:t>
            </a:r>
            <a:r>
              <a:rPr sz="2800" spc="-20" dirty="0">
                <a:latin typeface="Calibri"/>
                <a:cs typeface="Calibri"/>
              </a:rPr>
              <a:t>caracteres </a:t>
            </a:r>
            <a:r>
              <a:rPr sz="2800" spc="-15" dirty="0">
                <a:latin typeface="Calibri"/>
                <a:cs typeface="Calibri"/>
              </a:rPr>
              <a:t>justapostos </a:t>
            </a:r>
            <a:r>
              <a:rPr sz="2800" spc="-5" dirty="0">
                <a:latin typeface="Calibri"/>
                <a:cs typeface="Calibri"/>
              </a:rPr>
              <a:t>são  fundamentais </a:t>
            </a:r>
            <a:r>
              <a:rPr sz="2800" dirty="0">
                <a:latin typeface="Calibri"/>
                <a:cs typeface="Calibri"/>
              </a:rPr>
              <a:t>no </a:t>
            </a:r>
            <a:r>
              <a:rPr sz="2800" spc="-10" dirty="0">
                <a:latin typeface="Calibri"/>
                <a:cs typeface="Calibri"/>
              </a:rPr>
              <a:t>desenvolvimento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programas  </a:t>
            </a:r>
            <a:r>
              <a:rPr sz="2800" spc="-5" dirty="0">
                <a:latin typeface="Calibri"/>
                <a:cs typeface="Calibri"/>
              </a:rPr>
              <a:t>computacionais.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300">
              <a:latin typeface="Calibri"/>
              <a:cs typeface="Calibri"/>
            </a:endParaRPr>
          </a:p>
          <a:p>
            <a:pPr marL="355600" marR="91440" indent="-343535">
              <a:lnSpc>
                <a:spcPct val="799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0" dirty="0">
                <a:latin typeface="Calibri"/>
                <a:cs typeface="Calibri"/>
              </a:rPr>
              <a:t>Exemplos </a:t>
            </a:r>
            <a:r>
              <a:rPr sz="2800" spc="-5" dirty="0">
                <a:latin typeface="Calibri"/>
                <a:cs typeface="Calibri"/>
              </a:rPr>
              <a:t>de </a:t>
            </a:r>
            <a:r>
              <a:rPr sz="2800" dirty="0">
                <a:latin typeface="Calibri"/>
                <a:cs typeface="Calibri"/>
              </a:rPr>
              <a:t>sequências de </a:t>
            </a:r>
            <a:r>
              <a:rPr sz="2800" spc="-20" dirty="0">
                <a:latin typeface="Calibri"/>
                <a:cs typeface="Calibri"/>
              </a:rPr>
              <a:t>caracteres </a:t>
            </a:r>
            <a:r>
              <a:rPr sz="2800" spc="-10" dirty="0">
                <a:latin typeface="Calibri"/>
                <a:cs typeface="Calibri"/>
              </a:rPr>
              <a:t>(representadas  internamente </a:t>
            </a:r>
            <a:r>
              <a:rPr sz="2800" dirty="0">
                <a:latin typeface="Calibri"/>
                <a:cs typeface="Calibri"/>
              </a:rPr>
              <a:t>num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programa):</a:t>
            </a:r>
            <a:endParaRPr sz="2800">
              <a:latin typeface="Calibri"/>
              <a:cs typeface="Calibri"/>
            </a:endParaRPr>
          </a:p>
          <a:p>
            <a:pPr marL="756920" lvl="1" indent="-287655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756920" algn="l"/>
                <a:tab pos="757555" algn="l"/>
              </a:tabLst>
            </a:pPr>
            <a:r>
              <a:rPr sz="2400" spc="-5" dirty="0">
                <a:latin typeface="Calibri"/>
                <a:cs typeface="Calibri"/>
              </a:rPr>
              <a:t>Mensagem de</a:t>
            </a:r>
            <a:r>
              <a:rPr sz="2400" dirty="0">
                <a:latin typeface="Calibri"/>
                <a:cs typeface="Calibri"/>
              </a:rPr>
              <a:t> e-mail;</a:t>
            </a:r>
            <a:endParaRPr sz="2400">
              <a:latin typeface="Calibri"/>
              <a:cs typeface="Calibri"/>
            </a:endParaRPr>
          </a:p>
          <a:p>
            <a:pPr marL="756920" lvl="1" indent="-28765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756920" algn="l"/>
                <a:tab pos="757555" algn="l"/>
              </a:tabLst>
            </a:pPr>
            <a:r>
              <a:rPr sz="2400" spc="-60" dirty="0">
                <a:latin typeface="Calibri"/>
                <a:cs typeface="Calibri"/>
              </a:rPr>
              <a:t>Texto </a:t>
            </a:r>
            <a:r>
              <a:rPr sz="2400" spc="-5" dirty="0">
                <a:latin typeface="Calibri"/>
                <a:cs typeface="Calibri"/>
              </a:rPr>
              <a:t>de um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programa;</a:t>
            </a:r>
            <a:endParaRPr sz="2400">
              <a:latin typeface="Calibri"/>
              <a:cs typeface="Calibri"/>
            </a:endParaRPr>
          </a:p>
          <a:p>
            <a:pPr marL="756920" lvl="1" indent="-287655">
              <a:lnSpc>
                <a:spcPct val="100000"/>
              </a:lnSpc>
              <a:buFont typeface="Arial"/>
              <a:buChar char="•"/>
              <a:tabLst>
                <a:tab pos="756920" algn="l"/>
                <a:tab pos="757555" algn="l"/>
              </a:tabLst>
            </a:pPr>
            <a:r>
              <a:rPr sz="2400" spc="-5" dirty="0">
                <a:latin typeface="Calibri"/>
                <a:cs typeface="Calibri"/>
              </a:rPr>
              <a:t>Nome 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10" dirty="0">
                <a:latin typeface="Calibri"/>
                <a:cs typeface="Calibri"/>
              </a:rPr>
              <a:t>endereço </a:t>
            </a:r>
            <a:r>
              <a:rPr sz="2400" dirty="0">
                <a:latin typeface="Calibri"/>
                <a:cs typeface="Calibri"/>
              </a:rPr>
              <a:t>em </a:t>
            </a:r>
            <a:r>
              <a:rPr sz="2400" spc="-15" dirty="0">
                <a:latin typeface="Calibri"/>
                <a:cs typeface="Calibri"/>
              </a:rPr>
              <a:t>cadastro </a:t>
            </a:r>
            <a:r>
              <a:rPr sz="2400" spc="-5" dirty="0">
                <a:latin typeface="Calibri"/>
                <a:cs typeface="Calibri"/>
              </a:rPr>
              <a:t>de clientes,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alunos;</a:t>
            </a:r>
            <a:endParaRPr sz="2400">
              <a:latin typeface="Calibri"/>
              <a:cs typeface="Calibri"/>
            </a:endParaRPr>
          </a:p>
          <a:p>
            <a:pPr marL="756920" marR="5080" lvl="1" indent="-287020">
              <a:lnSpc>
                <a:spcPct val="79900"/>
              </a:lnSpc>
              <a:spcBef>
                <a:spcPts val="580"/>
              </a:spcBef>
              <a:buFont typeface="Arial"/>
              <a:buChar char="•"/>
              <a:tabLst>
                <a:tab pos="756920" algn="l"/>
                <a:tab pos="757555" algn="l"/>
              </a:tabLst>
            </a:pPr>
            <a:r>
              <a:rPr sz="2400" spc="-5" dirty="0">
                <a:latin typeface="Calibri"/>
                <a:cs typeface="Calibri"/>
              </a:rPr>
              <a:t>Sequencia </a:t>
            </a:r>
            <a:r>
              <a:rPr sz="2400" spc="-10" dirty="0">
                <a:latin typeface="Calibri"/>
                <a:cs typeface="Calibri"/>
              </a:rPr>
              <a:t>genética. </a:t>
            </a:r>
            <a:r>
              <a:rPr sz="2400" dirty="0">
                <a:latin typeface="Calibri"/>
                <a:cs typeface="Calibri"/>
              </a:rPr>
              <a:t>Um </a:t>
            </a:r>
            <a:r>
              <a:rPr sz="2400" spc="-10" dirty="0">
                <a:latin typeface="Calibri"/>
                <a:cs typeface="Calibri"/>
              </a:rPr>
              <a:t>gene </a:t>
            </a:r>
            <a:r>
              <a:rPr sz="2400" spc="-5" dirty="0">
                <a:latin typeface="Calibri"/>
                <a:cs typeface="Calibri"/>
              </a:rPr>
              <a:t>(ou </a:t>
            </a:r>
            <a:r>
              <a:rPr sz="2400" dirty="0">
                <a:latin typeface="Calibri"/>
                <a:cs typeface="Calibri"/>
              </a:rPr>
              <a:t>o </a:t>
            </a:r>
            <a:r>
              <a:rPr sz="2400" spc="-10" dirty="0">
                <a:latin typeface="Calibri"/>
                <a:cs typeface="Calibri"/>
              </a:rPr>
              <a:t>DNA </a:t>
            </a:r>
            <a:r>
              <a:rPr sz="2400" spc="-5" dirty="0">
                <a:latin typeface="Calibri"/>
                <a:cs typeface="Calibri"/>
              </a:rPr>
              <a:t>de </a:t>
            </a:r>
            <a:r>
              <a:rPr sz="2400" spc="-10" dirty="0">
                <a:latin typeface="Calibri"/>
                <a:cs typeface="Calibri"/>
              </a:rPr>
              <a:t>algum  </a:t>
            </a:r>
            <a:r>
              <a:rPr sz="2400" spc="-15" dirty="0">
                <a:latin typeface="Calibri"/>
                <a:cs typeface="Calibri"/>
              </a:rPr>
              <a:t>organismo) </a:t>
            </a:r>
            <a:r>
              <a:rPr sz="2400" dirty="0">
                <a:latin typeface="Calibri"/>
                <a:cs typeface="Calibri"/>
              </a:rPr>
              <a:t>é </a:t>
            </a:r>
            <a:r>
              <a:rPr sz="2400" spc="-15" dirty="0">
                <a:latin typeface="Calibri"/>
                <a:cs typeface="Calibri"/>
              </a:rPr>
              <a:t>representado </a:t>
            </a:r>
            <a:r>
              <a:rPr sz="2400" spc="-5" dirty="0">
                <a:latin typeface="Calibri"/>
                <a:cs typeface="Calibri"/>
              </a:rPr>
              <a:t>por sequencias dos </a:t>
            </a:r>
            <a:r>
              <a:rPr sz="2400" spc="-15" dirty="0">
                <a:latin typeface="Calibri"/>
                <a:cs typeface="Calibri"/>
              </a:rPr>
              <a:t>caracteres </a:t>
            </a:r>
            <a:r>
              <a:rPr sz="2400" dirty="0">
                <a:latin typeface="Calibri"/>
                <a:cs typeface="Calibri"/>
              </a:rPr>
              <a:t>A,  </a:t>
            </a:r>
            <a:r>
              <a:rPr sz="2400" spc="-130" dirty="0">
                <a:latin typeface="Calibri"/>
                <a:cs typeface="Calibri"/>
              </a:rPr>
              <a:t>T, </a:t>
            </a:r>
            <a:r>
              <a:rPr sz="2400" dirty="0">
                <a:latin typeface="Calibri"/>
                <a:cs typeface="Calibri"/>
              </a:rPr>
              <a:t>G e C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(nucleotídeos);</a:t>
            </a:r>
            <a:endParaRPr sz="2400">
              <a:latin typeface="Calibri"/>
              <a:cs typeface="Calibri"/>
            </a:endParaRPr>
          </a:p>
          <a:p>
            <a:pPr marL="756920" lvl="1" indent="-28765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756920" algn="l"/>
                <a:tab pos="757555" algn="l"/>
              </a:tabLst>
            </a:pPr>
            <a:r>
              <a:rPr sz="240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etc...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77" y="119697"/>
            <a:ext cx="53606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Sequências </a:t>
            </a:r>
            <a:r>
              <a:rPr dirty="0"/>
              <a:t>de</a:t>
            </a:r>
            <a:r>
              <a:rPr spc="-35" dirty="0"/>
              <a:t> </a:t>
            </a:r>
            <a:r>
              <a:rPr spc="-5" dirty="0"/>
              <a:t>Caracteres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867400" y="1052575"/>
            <a:ext cx="2881630" cy="12001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60"/>
              </a:spcBef>
            </a:pPr>
            <a:r>
              <a:rPr sz="1800" b="1" spc="-5" dirty="0">
                <a:latin typeface="Tahoma"/>
                <a:cs typeface="Tahoma"/>
              </a:rPr>
              <a:t>Entrada:</a:t>
            </a:r>
            <a:endParaRPr sz="1800">
              <a:latin typeface="Tahoma"/>
              <a:cs typeface="Tahoma"/>
            </a:endParaRPr>
          </a:p>
          <a:p>
            <a:pPr marL="306070" marR="1064895" indent="-13335">
              <a:lnSpc>
                <a:spcPct val="100000"/>
              </a:lnSpc>
            </a:pPr>
            <a:r>
              <a:rPr sz="1800" spc="-5" dirty="0">
                <a:latin typeface="Tahoma"/>
                <a:cs typeface="Tahoma"/>
              </a:rPr>
              <a:t>str </a:t>
            </a:r>
            <a:r>
              <a:rPr sz="1800" dirty="0">
                <a:latin typeface="Tahoma"/>
                <a:cs typeface="Tahoma"/>
              </a:rPr>
              <a:t>= </a:t>
            </a:r>
            <a:r>
              <a:rPr sz="1800" spc="-10" dirty="0">
                <a:latin typeface="Tahoma"/>
                <a:cs typeface="Tahoma"/>
              </a:rPr>
              <a:t>“teste”  </a:t>
            </a:r>
            <a:r>
              <a:rPr sz="1800" spc="-30" dirty="0">
                <a:latin typeface="Tahoma"/>
                <a:cs typeface="Tahoma"/>
              </a:rPr>
              <a:t>str.Length </a:t>
            </a:r>
            <a:r>
              <a:rPr sz="1800" dirty="0">
                <a:latin typeface="Tahoma"/>
                <a:cs typeface="Tahoma"/>
              </a:rPr>
              <a:t>= 5  </a:t>
            </a:r>
            <a:r>
              <a:rPr sz="1800" spc="-10" dirty="0">
                <a:latin typeface="Tahoma"/>
                <a:cs typeface="Tahoma"/>
              </a:rPr>
              <a:t>procurado </a:t>
            </a:r>
            <a:r>
              <a:rPr sz="1800" dirty="0">
                <a:latin typeface="Tahoma"/>
                <a:cs typeface="Tahoma"/>
              </a:rPr>
              <a:t>=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‘t’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77" y="119697"/>
            <a:ext cx="576453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Exercício </a:t>
            </a:r>
            <a:r>
              <a:rPr dirty="0"/>
              <a:t>1 – </a:t>
            </a:r>
            <a:r>
              <a:rPr spc="-5" dirty="0"/>
              <a:t>Teste </a:t>
            </a:r>
            <a:r>
              <a:rPr dirty="0"/>
              <a:t>de</a:t>
            </a:r>
            <a:r>
              <a:rPr spc="-55" dirty="0"/>
              <a:t> </a:t>
            </a:r>
            <a:r>
              <a:rPr spc="-5" dirty="0"/>
              <a:t>Mesa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7318" y="1052512"/>
          <a:ext cx="5570220" cy="53244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70220"/>
              </a:tblGrid>
              <a:tr h="3971988">
                <a:tc>
                  <a:txBody>
                    <a:bodyPr/>
                    <a:lstStyle/>
                    <a:p>
                      <a:pPr marL="548640" indent="-458470">
                        <a:lnSpc>
                          <a:spcPct val="100000"/>
                        </a:lnSpc>
                        <a:spcBef>
                          <a:spcPts val="325"/>
                        </a:spcBef>
                        <a:buClr>
                          <a:srgbClr val="000000"/>
                        </a:buClr>
                        <a:buFont typeface="Courier New"/>
                        <a:buAutoNum type="arabicPlain"/>
                        <a:tabLst>
                          <a:tab pos="548640" algn="l"/>
                          <a:tab pos="549275" algn="l"/>
                        </a:tabLst>
                      </a:pP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conta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r>
                        <a:rPr sz="20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str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 marR="89789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/>
                        <a:tabLst>
                          <a:tab pos="548640" algn="l"/>
                          <a:tab pos="2225675" algn="l"/>
                          <a:tab pos="2226310" algn="l"/>
                        </a:tabLst>
                      </a:pP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char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procurado</a:t>
                      </a:r>
                      <a:r>
                        <a:rPr sz="20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 3	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853440" algn="l"/>
                        </a:tabLst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4	</a:t>
                      </a: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20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tabLst>
                          <a:tab pos="852805" algn="l"/>
                        </a:tabLst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5	i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0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 marR="3336925">
                        <a:lnSpc>
                          <a:spcPct val="100000"/>
                        </a:lnSpc>
                        <a:tabLst>
                          <a:tab pos="852805" algn="l"/>
                        </a:tabLst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6	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cont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000" spc="-8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7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tabLst>
                          <a:tab pos="853440" algn="l"/>
                        </a:tabLst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8	</a:t>
                      </a: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while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str.Length</a:t>
                      </a:r>
                      <a:r>
                        <a:rPr sz="20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853440" algn="l"/>
                        </a:tabLst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9	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 marR="440055">
                        <a:lnSpc>
                          <a:spcPct val="100000"/>
                        </a:lnSpc>
                        <a:tabLst>
                          <a:tab pos="1158240" algn="l"/>
                          <a:tab pos="3444875" algn="l"/>
                        </a:tabLst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10	</a:t>
                      </a: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if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0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str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==	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procurado</a:t>
                      </a:r>
                      <a:r>
                        <a:rPr sz="2000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11	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tabLst>
                          <a:tab pos="1462405" algn="l"/>
                        </a:tabLst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12	cont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ts val="2039"/>
                        </a:lnSpc>
                        <a:tabLst>
                          <a:tab pos="1158240" algn="l"/>
                        </a:tabLst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13	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36988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  <a:tabLst>
                          <a:tab pos="1157605" algn="l"/>
                        </a:tabLst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14	i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302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982599">
                <a:tc>
                  <a:txBody>
                    <a:bodyPr/>
                    <a:lstStyle/>
                    <a:p>
                      <a:pPr marL="90805">
                        <a:lnSpc>
                          <a:spcPts val="2150"/>
                        </a:lnSpc>
                        <a:tabLst>
                          <a:tab pos="853440" algn="l"/>
                        </a:tabLst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15	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tabLst>
                          <a:tab pos="853440" algn="l"/>
                        </a:tabLst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16	</a:t>
                      </a: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return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17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861050" y="3625850"/>
          <a:ext cx="2487295" cy="7334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4030"/>
                <a:gridCol w="370205"/>
                <a:gridCol w="391795"/>
                <a:gridCol w="401955"/>
                <a:gridCol w="414655"/>
                <a:gridCol w="414655"/>
              </a:tblGrid>
              <a:tr h="3543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4097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</a:tr>
              <a:tr h="379095">
                <a:tc>
                  <a:txBody>
                    <a:bodyPr/>
                    <a:lstStyle/>
                    <a:p>
                      <a:pPr marR="5715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str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R="140335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867400" y="2424112"/>
            <a:ext cx="2881630" cy="9226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65"/>
              </a:spcBef>
            </a:pPr>
            <a:r>
              <a:rPr sz="1800" b="1" spc="-5" dirty="0">
                <a:latin typeface="Tahoma"/>
                <a:cs typeface="Tahoma"/>
              </a:rPr>
              <a:t>Variáveis:</a:t>
            </a:r>
            <a:endParaRPr sz="1800">
              <a:latin typeface="Tahoma"/>
              <a:cs typeface="Tahoma"/>
            </a:endParaRPr>
          </a:p>
          <a:p>
            <a:pPr marL="293370">
              <a:lnSpc>
                <a:spcPct val="100000"/>
              </a:lnSpc>
              <a:spcBef>
                <a:spcPts val="5"/>
              </a:spcBef>
              <a:tabLst>
                <a:tab pos="772795" algn="l"/>
              </a:tabLst>
            </a:pP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i	=</a:t>
            </a:r>
            <a:r>
              <a:rPr sz="1800" spc="-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  <a:p>
            <a:pPr marL="306070">
              <a:lnSpc>
                <a:spcPct val="100000"/>
              </a:lnSpc>
            </a:pPr>
            <a:r>
              <a:rPr sz="1800" dirty="0">
                <a:latin typeface="Tahoma"/>
                <a:cs typeface="Tahoma"/>
              </a:rPr>
              <a:t>cont =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867400" y="1052575"/>
            <a:ext cx="2881630" cy="12001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60"/>
              </a:spcBef>
            </a:pPr>
            <a:r>
              <a:rPr sz="1800" b="1" spc="-5" dirty="0">
                <a:latin typeface="Tahoma"/>
                <a:cs typeface="Tahoma"/>
              </a:rPr>
              <a:t>Entrada:</a:t>
            </a:r>
            <a:endParaRPr sz="1800">
              <a:latin typeface="Tahoma"/>
              <a:cs typeface="Tahoma"/>
            </a:endParaRPr>
          </a:p>
          <a:p>
            <a:pPr marL="306070" marR="1064895" indent="-13335">
              <a:lnSpc>
                <a:spcPct val="100000"/>
              </a:lnSpc>
            </a:pPr>
            <a:r>
              <a:rPr sz="1800" spc="-5" dirty="0">
                <a:latin typeface="Tahoma"/>
                <a:cs typeface="Tahoma"/>
              </a:rPr>
              <a:t>str </a:t>
            </a:r>
            <a:r>
              <a:rPr sz="1800" dirty="0">
                <a:latin typeface="Tahoma"/>
                <a:cs typeface="Tahoma"/>
              </a:rPr>
              <a:t>= </a:t>
            </a:r>
            <a:r>
              <a:rPr sz="1800" spc="-10" dirty="0">
                <a:latin typeface="Tahoma"/>
                <a:cs typeface="Tahoma"/>
              </a:rPr>
              <a:t>“teste”  </a:t>
            </a:r>
            <a:r>
              <a:rPr sz="1800" spc="-30" dirty="0">
                <a:solidFill>
                  <a:srgbClr val="FF0000"/>
                </a:solidFill>
                <a:latin typeface="Tahoma"/>
                <a:cs typeface="Tahoma"/>
              </a:rPr>
              <a:t>str.Length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= 5  </a:t>
            </a:r>
            <a:r>
              <a:rPr sz="1800" spc="-10" dirty="0">
                <a:latin typeface="Tahoma"/>
                <a:cs typeface="Tahoma"/>
              </a:rPr>
              <a:t>procurado </a:t>
            </a:r>
            <a:r>
              <a:rPr sz="1800" dirty="0">
                <a:latin typeface="Tahoma"/>
                <a:cs typeface="Tahoma"/>
              </a:rPr>
              <a:t>=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‘t’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77" y="119697"/>
            <a:ext cx="576453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Exercício </a:t>
            </a:r>
            <a:r>
              <a:rPr dirty="0"/>
              <a:t>1 – </a:t>
            </a:r>
            <a:r>
              <a:rPr spc="-5" dirty="0"/>
              <a:t>Teste </a:t>
            </a:r>
            <a:r>
              <a:rPr dirty="0"/>
              <a:t>de</a:t>
            </a:r>
            <a:r>
              <a:rPr spc="-55" dirty="0"/>
              <a:t> </a:t>
            </a:r>
            <a:r>
              <a:rPr spc="-5" dirty="0"/>
              <a:t>Mesa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7318" y="1052512"/>
          <a:ext cx="5570220" cy="53244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440"/>
                <a:gridCol w="5097780"/>
              </a:tblGrid>
              <a:tr h="215588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4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5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6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ts val="214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7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conta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r>
                        <a:rPr sz="20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str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1752600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char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procurado</a:t>
                      </a:r>
                      <a:r>
                        <a:rPr sz="20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3810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20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38036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0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38036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cont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4127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36988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8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9685" marB="0">
                    <a:lnL w="38100">
                      <a:solidFill>
                        <a:srgbClr val="FF0000"/>
                      </a:solidFill>
                      <a:prstDash val="solid"/>
                    </a:lnL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while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str.Length</a:t>
                      </a:r>
                      <a:r>
                        <a:rPr sz="20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9685" marB="0">
                    <a:lnR w="38100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294023">
                <a:tc>
                  <a:txBody>
                    <a:bodyPr/>
                    <a:lstStyle/>
                    <a:p>
                      <a:pPr marL="90805">
                        <a:lnSpc>
                          <a:spcPts val="204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9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81000">
                        <a:lnSpc>
                          <a:spcPts val="2045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  <a:tr h="304752">
                <a:tc>
                  <a:txBody>
                    <a:bodyPr/>
                    <a:lstStyle/>
                    <a:p>
                      <a:pPr marL="90805">
                        <a:lnSpc>
                          <a:spcPts val="213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37490" algn="ctr">
                        <a:lnSpc>
                          <a:spcPts val="2130"/>
                        </a:lnSpc>
                        <a:tabLst>
                          <a:tab pos="2524125" algn="l"/>
                        </a:tabLst>
                      </a:pP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if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0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str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==	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procurado</a:t>
                      </a:r>
                      <a:r>
                        <a:rPr sz="20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04794">
                <a:tc>
                  <a:txBody>
                    <a:bodyPr/>
                    <a:lstStyle/>
                    <a:p>
                      <a:pPr marL="90805">
                        <a:lnSpc>
                          <a:spcPts val="213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685800">
                        <a:lnSpc>
                          <a:spcPts val="213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05106">
                <a:tc>
                  <a:txBody>
                    <a:bodyPr/>
                    <a:lstStyle/>
                    <a:p>
                      <a:pPr marL="90805">
                        <a:lnSpc>
                          <a:spcPts val="213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89965">
                        <a:lnSpc>
                          <a:spcPts val="213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04815">
                <a:tc>
                  <a:txBody>
                    <a:bodyPr/>
                    <a:lstStyle/>
                    <a:p>
                      <a:pPr marL="90805">
                        <a:lnSpc>
                          <a:spcPts val="213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685800">
                        <a:lnSpc>
                          <a:spcPts val="213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04990">
                <a:tc>
                  <a:txBody>
                    <a:bodyPr/>
                    <a:lstStyle/>
                    <a:p>
                      <a:pPr marL="90805">
                        <a:lnSpc>
                          <a:spcPts val="213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14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685165">
                        <a:lnSpc>
                          <a:spcPts val="213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04927">
                <a:tc>
                  <a:txBody>
                    <a:bodyPr/>
                    <a:lstStyle/>
                    <a:p>
                      <a:pPr marL="90805">
                        <a:lnSpc>
                          <a:spcPts val="213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15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81000">
                        <a:lnSpc>
                          <a:spcPts val="2135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07366">
                <a:tc>
                  <a:txBody>
                    <a:bodyPr/>
                    <a:lstStyle/>
                    <a:p>
                      <a:pPr marL="90805">
                        <a:lnSpc>
                          <a:spcPts val="213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16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81000">
                        <a:lnSpc>
                          <a:spcPts val="2130"/>
                        </a:lnSpc>
                      </a:pP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return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67921">
                <a:tc gridSpan="2">
                  <a:txBody>
                    <a:bodyPr/>
                    <a:lstStyle/>
                    <a:p>
                      <a:pPr marL="90805">
                        <a:lnSpc>
                          <a:spcPts val="215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17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861050" y="3625850"/>
          <a:ext cx="2487295" cy="7334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4030"/>
                <a:gridCol w="370205"/>
                <a:gridCol w="391795"/>
                <a:gridCol w="401955"/>
                <a:gridCol w="414655"/>
                <a:gridCol w="414655"/>
              </a:tblGrid>
              <a:tr h="3543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4097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</a:tr>
              <a:tr h="379095">
                <a:tc>
                  <a:txBody>
                    <a:bodyPr/>
                    <a:lstStyle/>
                    <a:p>
                      <a:pPr marR="5715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str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R="140335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867400" y="2424112"/>
            <a:ext cx="2881630" cy="9226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65"/>
              </a:spcBef>
            </a:pPr>
            <a:r>
              <a:rPr sz="1800" b="1" spc="-5" dirty="0">
                <a:latin typeface="Tahoma"/>
                <a:cs typeface="Tahoma"/>
              </a:rPr>
              <a:t>Variáveis:</a:t>
            </a:r>
            <a:endParaRPr sz="1800">
              <a:latin typeface="Tahoma"/>
              <a:cs typeface="Tahoma"/>
            </a:endParaRPr>
          </a:p>
          <a:p>
            <a:pPr marL="293370">
              <a:lnSpc>
                <a:spcPct val="100000"/>
              </a:lnSpc>
              <a:spcBef>
                <a:spcPts val="5"/>
              </a:spcBef>
              <a:tabLst>
                <a:tab pos="772795" algn="l"/>
              </a:tabLst>
            </a:pP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i	=</a:t>
            </a:r>
            <a:r>
              <a:rPr sz="1800" spc="-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  <a:p>
            <a:pPr marL="306070">
              <a:lnSpc>
                <a:spcPct val="100000"/>
              </a:lnSpc>
            </a:pPr>
            <a:r>
              <a:rPr sz="1800" dirty="0">
                <a:latin typeface="Tahoma"/>
                <a:cs typeface="Tahoma"/>
              </a:rPr>
              <a:t>cont =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867400" y="1052575"/>
            <a:ext cx="2881630" cy="12001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60"/>
              </a:spcBef>
            </a:pPr>
            <a:r>
              <a:rPr sz="1800" b="1" spc="-5" dirty="0">
                <a:latin typeface="Tahoma"/>
                <a:cs typeface="Tahoma"/>
              </a:rPr>
              <a:t>Entrada:</a:t>
            </a:r>
            <a:endParaRPr sz="1800">
              <a:latin typeface="Tahoma"/>
              <a:cs typeface="Tahoma"/>
            </a:endParaRPr>
          </a:p>
          <a:p>
            <a:pPr marL="306070" marR="1064895" indent="-13335">
              <a:lnSpc>
                <a:spcPct val="100000"/>
              </a:lnSpc>
            </a:pPr>
            <a:r>
              <a:rPr sz="1800" spc="-5" dirty="0">
                <a:latin typeface="Tahoma"/>
                <a:cs typeface="Tahoma"/>
              </a:rPr>
              <a:t>str </a:t>
            </a:r>
            <a:r>
              <a:rPr sz="1800" dirty="0">
                <a:latin typeface="Tahoma"/>
                <a:cs typeface="Tahoma"/>
              </a:rPr>
              <a:t>= </a:t>
            </a:r>
            <a:r>
              <a:rPr sz="1800" spc="-10" dirty="0">
                <a:latin typeface="Tahoma"/>
                <a:cs typeface="Tahoma"/>
              </a:rPr>
              <a:t>“teste”  </a:t>
            </a:r>
            <a:r>
              <a:rPr sz="1800" spc="-30" dirty="0">
                <a:latin typeface="Tahoma"/>
                <a:cs typeface="Tahoma"/>
              </a:rPr>
              <a:t>str.Length </a:t>
            </a:r>
            <a:r>
              <a:rPr sz="1800" dirty="0">
                <a:latin typeface="Tahoma"/>
                <a:cs typeface="Tahoma"/>
              </a:rPr>
              <a:t>= 5  </a:t>
            </a:r>
            <a:r>
              <a:rPr sz="1800" spc="-10" dirty="0">
                <a:solidFill>
                  <a:srgbClr val="FF0000"/>
                </a:solidFill>
                <a:latin typeface="Tahoma"/>
                <a:cs typeface="Tahoma"/>
              </a:rPr>
              <a:t>procurado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=</a:t>
            </a:r>
            <a:r>
              <a:rPr sz="1800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‘t’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77" y="119697"/>
            <a:ext cx="576453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Exercício </a:t>
            </a:r>
            <a:r>
              <a:rPr dirty="0"/>
              <a:t>1 – </a:t>
            </a:r>
            <a:r>
              <a:rPr spc="-5" dirty="0"/>
              <a:t>Teste </a:t>
            </a:r>
            <a:r>
              <a:rPr dirty="0"/>
              <a:t>de</a:t>
            </a:r>
            <a:r>
              <a:rPr spc="-55" dirty="0"/>
              <a:t> </a:t>
            </a:r>
            <a:r>
              <a:rPr spc="-5" dirty="0"/>
              <a:t>Mesa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7318" y="1052512"/>
          <a:ext cx="5652135" cy="53244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9790"/>
                <a:gridCol w="2134235"/>
                <a:gridCol w="457200"/>
                <a:gridCol w="1524000"/>
                <a:gridCol w="676910"/>
              </a:tblGrid>
              <a:tr h="38038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5"/>
                        </a:spcBef>
                        <a:tabLst>
                          <a:tab pos="548640" algn="l"/>
                        </a:tabLst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	</a:t>
                      </a: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4"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b="1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t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conta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r>
                        <a:rPr sz="2000" b="1" spc="-2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str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4127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4752">
                <a:tc>
                  <a:txBody>
                    <a:bodyPr/>
                    <a:lstStyle/>
                    <a:p>
                      <a:pPr marL="90805" marR="76200">
                        <a:lnSpc>
                          <a:spcPts val="213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gridSpan="4">
                  <a:txBody>
                    <a:bodyPr/>
                    <a:lstStyle/>
                    <a:p>
                      <a:pPr marL="542290" algn="ctr">
                        <a:lnSpc>
                          <a:spcPts val="2130"/>
                        </a:lnSpc>
                      </a:pP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char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procurado</a:t>
                      </a:r>
                      <a:r>
                        <a:rPr sz="20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4858">
                <a:tc>
                  <a:txBody>
                    <a:bodyPr/>
                    <a:lstStyle/>
                    <a:p>
                      <a:pPr marL="90805" marR="76200">
                        <a:lnSpc>
                          <a:spcPts val="2130"/>
                        </a:lnSpc>
                        <a:tabLst>
                          <a:tab pos="548640" algn="l"/>
                        </a:tabLst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3	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5170">
                <a:tc>
                  <a:txBody>
                    <a:bodyPr/>
                    <a:lstStyle/>
                    <a:p>
                      <a:pPr marL="90805" marR="76200">
                        <a:lnSpc>
                          <a:spcPts val="213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4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gridSpan="4">
                  <a:txBody>
                    <a:bodyPr/>
                    <a:lstStyle/>
                    <a:p>
                      <a:pPr marL="76200">
                        <a:lnSpc>
                          <a:spcPts val="2135"/>
                        </a:lnSpc>
                      </a:pP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20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4752">
                <a:tc>
                  <a:txBody>
                    <a:bodyPr/>
                    <a:lstStyle/>
                    <a:p>
                      <a:pPr marL="90805" marR="76200">
                        <a:lnSpc>
                          <a:spcPts val="213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5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gridSpan="4">
                  <a:txBody>
                    <a:bodyPr/>
                    <a:lstStyle/>
                    <a:p>
                      <a:pPr marL="75565">
                        <a:lnSpc>
                          <a:spcPts val="213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0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4990">
                <a:tc>
                  <a:txBody>
                    <a:bodyPr/>
                    <a:lstStyle/>
                    <a:p>
                      <a:pPr marL="90805" marR="76200">
                        <a:lnSpc>
                          <a:spcPts val="213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6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gridSpan="4">
                  <a:txBody>
                    <a:bodyPr/>
                    <a:lstStyle/>
                    <a:p>
                      <a:pPr marL="75565">
                        <a:lnSpc>
                          <a:spcPts val="213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cont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4990">
                <a:tc>
                  <a:txBody>
                    <a:bodyPr/>
                    <a:lstStyle/>
                    <a:p>
                      <a:pPr marL="90805" marR="76200">
                        <a:lnSpc>
                          <a:spcPts val="213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7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4794">
                <a:tc>
                  <a:txBody>
                    <a:bodyPr/>
                    <a:lstStyle/>
                    <a:p>
                      <a:pPr marL="90805" marR="76200">
                        <a:lnSpc>
                          <a:spcPts val="213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8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gridSpan="4">
                  <a:txBody>
                    <a:bodyPr/>
                    <a:lstStyle/>
                    <a:p>
                      <a:pPr marL="76200">
                        <a:lnSpc>
                          <a:spcPts val="2130"/>
                        </a:lnSpc>
                      </a:pP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while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str.Length</a:t>
                      </a:r>
                      <a:r>
                        <a:rPr sz="20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66670">
                <a:tc>
                  <a:txBody>
                    <a:bodyPr/>
                    <a:lstStyle/>
                    <a:p>
                      <a:pPr marL="90805" marR="76200">
                        <a:lnSpc>
                          <a:spcPts val="2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9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marL="76200">
                        <a:lnSpc>
                          <a:spcPts val="200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69887">
                <a:tc>
                  <a:txBody>
                    <a:bodyPr/>
                    <a:lstStyle/>
                    <a:p>
                      <a:pPr marL="90805" marR="7620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4445" marB="0">
                    <a:lnL w="38100">
                      <a:solidFill>
                        <a:srgbClr val="FF0000"/>
                      </a:solidFill>
                      <a:prstDash val="solid"/>
                    </a:lnL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if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000" spc="-7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str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4445" marB="0"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4445" marB="0"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procurado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4445" marB="0"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4445" marB="0">
                    <a:lnR w="38100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278096">
                <a:tc>
                  <a:txBody>
                    <a:bodyPr/>
                    <a:lstStyle/>
                    <a:p>
                      <a:pPr marL="90805" marR="76200">
                        <a:lnSpc>
                          <a:spcPts val="192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  <a:tc gridSpan="4">
                  <a:txBody>
                    <a:bodyPr/>
                    <a:lstStyle/>
                    <a:p>
                      <a:pPr marL="381000">
                        <a:lnSpc>
                          <a:spcPts val="192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5106">
                <a:tc>
                  <a:txBody>
                    <a:bodyPr/>
                    <a:lstStyle/>
                    <a:p>
                      <a:pPr marL="90805" marR="76200">
                        <a:lnSpc>
                          <a:spcPts val="213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gridSpan="4">
                  <a:txBody>
                    <a:bodyPr/>
                    <a:lstStyle/>
                    <a:p>
                      <a:pPr marL="685165">
                        <a:lnSpc>
                          <a:spcPts val="213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4815">
                <a:tc>
                  <a:txBody>
                    <a:bodyPr/>
                    <a:lstStyle/>
                    <a:p>
                      <a:pPr marL="90805" marR="76200">
                        <a:lnSpc>
                          <a:spcPts val="213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gridSpan="4">
                  <a:txBody>
                    <a:bodyPr/>
                    <a:lstStyle/>
                    <a:p>
                      <a:pPr marL="381000">
                        <a:lnSpc>
                          <a:spcPts val="213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4990">
                <a:tc>
                  <a:txBody>
                    <a:bodyPr/>
                    <a:lstStyle/>
                    <a:p>
                      <a:pPr marL="90805" marR="76200">
                        <a:lnSpc>
                          <a:spcPts val="213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14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gridSpan="4">
                  <a:txBody>
                    <a:bodyPr/>
                    <a:lstStyle/>
                    <a:p>
                      <a:pPr marL="380365">
                        <a:lnSpc>
                          <a:spcPts val="213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4927">
                <a:tc>
                  <a:txBody>
                    <a:bodyPr/>
                    <a:lstStyle/>
                    <a:p>
                      <a:pPr marL="90805" marR="76200">
                        <a:lnSpc>
                          <a:spcPts val="213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15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gridSpan="4">
                  <a:txBody>
                    <a:bodyPr/>
                    <a:lstStyle/>
                    <a:p>
                      <a:pPr marL="76200">
                        <a:lnSpc>
                          <a:spcPts val="2135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7366">
                <a:tc>
                  <a:txBody>
                    <a:bodyPr/>
                    <a:lstStyle/>
                    <a:p>
                      <a:pPr marL="90805" marR="76200">
                        <a:lnSpc>
                          <a:spcPts val="213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16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gridSpan="4">
                  <a:txBody>
                    <a:bodyPr/>
                    <a:lstStyle/>
                    <a:p>
                      <a:pPr marL="76200">
                        <a:lnSpc>
                          <a:spcPts val="2130"/>
                        </a:lnSpc>
                      </a:pP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return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67921">
                <a:tc>
                  <a:txBody>
                    <a:bodyPr/>
                    <a:lstStyle/>
                    <a:p>
                      <a:pPr marL="90805" marR="76200">
                        <a:lnSpc>
                          <a:spcPts val="215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17</a:t>
                      </a:r>
                      <a:r>
                        <a:rPr sz="2000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861050" y="3625850"/>
          <a:ext cx="2487295" cy="7334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4030"/>
                <a:gridCol w="370205"/>
                <a:gridCol w="391795"/>
                <a:gridCol w="401955"/>
                <a:gridCol w="414655"/>
                <a:gridCol w="414655"/>
              </a:tblGrid>
              <a:tr h="3543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4097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</a:tr>
              <a:tr h="379095">
                <a:tc>
                  <a:txBody>
                    <a:bodyPr/>
                    <a:lstStyle/>
                    <a:p>
                      <a:pPr marR="5715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str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R="140335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867400" y="2424112"/>
            <a:ext cx="2881630" cy="9226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65"/>
              </a:spcBef>
            </a:pPr>
            <a:r>
              <a:rPr sz="1800" b="1" spc="-5" dirty="0">
                <a:latin typeface="Tahoma"/>
                <a:cs typeface="Tahoma"/>
              </a:rPr>
              <a:t>Variáveis:</a:t>
            </a:r>
            <a:endParaRPr sz="1800">
              <a:latin typeface="Tahoma"/>
              <a:cs typeface="Tahoma"/>
            </a:endParaRPr>
          </a:p>
          <a:p>
            <a:pPr marL="293370">
              <a:lnSpc>
                <a:spcPct val="100000"/>
              </a:lnSpc>
              <a:spcBef>
                <a:spcPts val="5"/>
              </a:spcBef>
              <a:tabLst>
                <a:tab pos="772795" algn="l"/>
              </a:tabLst>
            </a:pPr>
            <a:r>
              <a:rPr sz="1800" dirty="0">
                <a:latin typeface="Tahoma"/>
                <a:cs typeface="Tahoma"/>
              </a:rPr>
              <a:t>i	=</a:t>
            </a:r>
            <a:r>
              <a:rPr sz="1800" spc="-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  <a:p>
            <a:pPr marL="306070">
              <a:lnSpc>
                <a:spcPct val="100000"/>
              </a:lnSpc>
            </a:pPr>
            <a:r>
              <a:rPr sz="1800" dirty="0">
                <a:latin typeface="Tahoma"/>
                <a:cs typeface="Tahoma"/>
              </a:rPr>
              <a:t>cont =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867400" y="1052575"/>
            <a:ext cx="2881630" cy="12001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60"/>
              </a:spcBef>
            </a:pPr>
            <a:r>
              <a:rPr sz="1800" b="1" spc="-5" dirty="0">
                <a:latin typeface="Tahoma"/>
                <a:cs typeface="Tahoma"/>
              </a:rPr>
              <a:t>Entrada:</a:t>
            </a:r>
            <a:endParaRPr sz="1800">
              <a:latin typeface="Tahoma"/>
              <a:cs typeface="Tahoma"/>
            </a:endParaRPr>
          </a:p>
          <a:p>
            <a:pPr marL="306070" marR="1064895" indent="-13335">
              <a:lnSpc>
                <a:spcPct val="100000"/>
              </a:lnSpc>
            </a:pPr>
            <a:r>
              <a:rPr sz="1800" spc="-5" dirty="0">
                <a:latin typeface="Tahoma"/>
                <a:cs typeface="Tahoma"/>
              </a:rPr>
              <a:t>str </a:t>
            </a:r>
            <a:r>
              <a:rPr sz="1800" dirty="0">
                <a:latin typeface="Tahoma"/>
                <a:cs typeface="Tahoma"/>
              </a:rPr>
              <a:t>= </a:t>
            </a:r>
            <a:r>
              <a:rPr sz="1800" spc="-10" dirty="0">
                <a:latin typeface="Tahoma"/>
                <a:cs typeface="Tahoma"/>
              </a:rPr>
              <a:t>“teste”  </a:t>
            </a:r>
            <a:r>
              <a:rPr sz="1800" spc="-30" dirty="0">
                <a:latin typeface="Tahoma"/>
                <a:cs typeface="Tahoma"/>
              </a:rPr>
              <a:t>str.Length </a:t>
            </a:r>
            <a:r>
              <a:rPr sz="1800" dirty="0">
                <a:latin typeface="Tahoma"/>
                <a:cs typeface="Tahoma"/>
              </a:rPr>
              <a:t>= 5  </a:t>
            </a:r>
            <a:r>
              <a:rPr sz="1800" spc="-10" dirty="0">
                <a:latin typeface="Tahoma"/>
                <a:cs typeface="Tahoma"/>
              </a:rPr>
              <a:t>procurado </a:t>
            </a:r>
            <a:r>
              <a:rPr sz="1800" dirty="0">
                <a:latin typeface="Tahoma"/>
                <a:cs typeface="Tahoma"/>
              </a:rPr>
              <a:t>=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‘t’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77" y="119697"/>
            <a:ext cx="576453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Exercício </a:t>
            </a:r>
            <a:r>
              <a:rPr dirty="0"/>
              <a:t>1 – </a:t>
            </a:r>
            <a:r>
              <a:rPr spc="-5" dirty="0"/>
              <a:t>Teste </a:t>
            </a:r>
            <a:r>
              <a:rPr dirty="0"/>
              <a:t>de</a:t>
            </a:r>
            <a:r>
              <a:rPr spc="-55" dirty="0"/>
              <a:t> </a:t>
            </a:r>
            <a:r>
              <a:rPr spc="-5" dirty="0"/>
              <a:t>Mesa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7318" y="1052512"/>
          <a:ext cx="5570220" cy="53244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70220"/>
              </a:tblGrid>
              <a:tr h="3981513">
                <a:tc>
                  <a:txBody>
                    <a:bodyPr/>
                    <a:lstStyle/>
                    <a:p>
                      <a:pPr marL="548640" indent="-458470">
                        <a:lnSpc>
                          <a:spcPct val="100000"/>
                        </a:lnSpc>
                        <a:spcBef>
                          <a:spcPts val="325"/>
                        </a:spcBef>
                        <a:buClr>
                          <a:srgbClr val="000000"/>
                        </a:buClr>
                        <a:buFont typeface="Courier New"/>
                        <a:buAutoNum type="arabicPlain"/>
                        <a:tabLst>
                          <a:tab pos="548640" algn="l"/>
                          <a:tab pos="549275" algn="l"/>
                        </a:tabLst>
                      </a:pP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conta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r>
                        <a:rPr sz="20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str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 marR="89789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/>
                        <a:tabLst>
                          <a:tab pos="548640" algn="l"/>
                          <a:tab pos="2225675" algn="l"/>
                          <a:tab pos="2226310" algn="l"/>
                        </a:tabLst>
                      </a:pP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char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procurado</a:t>
                      </a:r>
                      <a:r>
                        <a:rPr sz="20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 3	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853440" algn="l"/>
                        </a:tabLst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4	</a:t>
                      </a: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20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tabLst>
                          <a:tab pos="852805" algn="l"/>
                        </a:tabLst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5	i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0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 marR="3336925">
                        <a:lnSpc>
                          <a:spcPct val="100000"/>
                        </a:lnSpc>
                        <a:tabLst>
                          <a:tab pos="852805" algn="l"/>
                        </a:tabLst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6	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cont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000" spc="-8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7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tabLst>
                          <a:tab pos="853440" algn="l"/>
                        </a:tabLst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8	</a:t>
                      </a: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while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str.Length</a:t>
                      </a:r>
                      <a:r>
                        <a:rPr sz="20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853440" algn="l"/>
                        </a:tabLst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9	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 marR="440055">
                        <a:lnSpc>
                          <a:spcPct val="100000"/>
                        </a:lnSpc>
                        <a:tabLst>
                          <a:tab pos="1158240" algn="l"/>
                          <a:tab pos="3444875" algn="l"/>
                        </a:tabLst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10	</a:t>
                      </a: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if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0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str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==	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procurado</a:t>
                      </a:r>
                      <a:r>
                        <a:rPr sz="2000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11	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tabLst>
                          <a:tab pos="1462405" algn="l"/>
                        </a:tabLst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12	cont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ts val="2115"/>
                        </a:lnSpc>
                        <a:tabLst>
                          <a:tab pos="1158240" algn="l"/>
                        </a:tabLst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13	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36988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85"/>
                        </a:spcBef>
                        <a:tabLst>
                          <a:tab pos="1157605" algn="l"/>
                        </a:tabLst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14	i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973074">
                <a:tc>
                  <a:txBody>
                    <a:bodyPr/>
                    <a:lstStyle/>
                    <a:p>
                      <a:pPr marL="90805">
                        <a:lnSpc>
                          <a:spcPts val="2075"/>
                        </a:lnSpc>
                        <a:tabLst>
                          <a:tab pos="853440" algn="l"/>
                        </a:tabLst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15	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tabLst>
                          <a:tab pos="853440" algn="l"/>
                        </a:tabLst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16	</a:t>
                      </a: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return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17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861050" y="3625850"/>
          <a:ext cx="2487295" cy="7334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4030"/>
                <a:gridCol w="370205"/>
                <a:gridCol w="391795"/>
                <a:gridCol w="401955"/>
                <a:gridCol w="414655"/>
                <a:gridCol w="414655"/>
              </a:tblGrid>
              <a:tr h="3543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4097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</a:tr>
              <a:tr h="379095">
                <a:tc>
                  <a:txBody>
                    <a:bodyPr/>
                    <a:lstStyle/>
                    <a:p>
                      <a:pPr marR="5715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str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R="140335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867400" y="2424112"/>
            <a:ext cx="2881630" cy="9226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65"/>
              </a:spcBef>
            </a:pPr>
            <a:r>
              <a:rPr sz="1800" b="1" spc="-5" dirty="0">
                <a:latin typeface="Tahoma"/>
                <a:cs typeface="Tahoma"/>
              </a:rPr>
              <a:t>Variáveis:</a:t>
            </a:r>
            <a:endParaRPr sz="1800">
              <a:latin typeface="Tahoma"/>
              <a:cs typeface="Tahoma"/>
            </a:endParaRPr>
          </a:p>
          <a:p>
            <a:pPr marL="293370">
              <a:lnSpc>
                <a:spcPct val="100000"/>
              </a:lnSpc>
              <a:spcBef>
                <a:spcPts val="5"/>
              </a:spcBef>
              <a:tabLst>
                <a:tab pos="772795" algn="l"/>
              </a:tabLst>
            </a:pP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i	=</a:t>
            </a:r>
            <a:r>
              <a:rPr sz="1800" spc="-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3</a:t>
            </a:r>
            <a:endParaRPr sz="1800">
              <a:latin typeface="Tahoma"/>
              <a:cs typeface="Tahoma"/>
            </a:endParaRPr>
          </a:p>
          <a:p>
            <a:pPr marL="306070">
              <a:lnSpc>
                <a:spcPct val="100000"/>
              </a:lnSpc>
            </a:pPr>
            <a:r>
              <a:rPr sz="1800" dirty="0">
                <a:latin typeface="Tahoma"/>
                <a:cs typeface="Tahoma"/>
              </a:rPr>
              <a:t>cont =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867400" y="1052575"/>
            <a:ext cx="2881630" cy="12001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60"/>
              </a:spcBef>
            </a:pPr>
            <a:r>
              <a:rPr sz="1800" b="1" spc="-5" dirty="0">
                <a:latin typeface="Tahoma"/>
                <a:cs typeface="Tahoma"/>
              </a:rPr>
              <a:t>Entrada:</a:t>
            </a:r>
            <a:endParaRPr sz="1800">
              <a:latin typeface="Tahoma"/>
              <a:cs typeface="Tahoma"/>
            </a:endParaRPr>
          </a:p>
          <a:p>
            <a:pPr marL="306070" marR="1064895" indent="-13335">
              <a:lnSpc>
                <a:spcPct val="100000"/>
              </a:lnSpc>
            </a:pPr>
            <a:r>
              <a:rPr sz="1800" spc="-5" dirty="0">
                <a:latin typeface="Tahoma"/>
                <a:cs typeface="Tahoma"/>
              </a:rPr>
              <a:t>str </a:t>
            </a:r>
            <a:r>
              <a:rPr sz="1800" dirty="0">
                <a:latin typeface="Tahoma"/>
                <a:cs typeface="Tahoma"/>
              </a:rPr>
              <a:t>= </a:t>
            </a:r>
            <a:r>
              <a:rPr sz="1800" spc="-10" dirty="0">
                <a:latin typeface="Tahoma"/>
                <a:cs typeface="Tahoma"/>
              </a:rPr>
              <a:t>“teste”  </a:t>
            </a:r>
            <a:r>
              <a:rPr sz="1800" spc="-30" dirty="0">
                <a:solidFill>
                  <a:srgbClr val="FF0000"/>
                </a:solidFill>
                <a:latin typeface="Tahoma"/>
                <a:cs typeface="Tahoma"/>
              </a:rPr>
              <a:t>str.Length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= 5  </a:t>
            </a:r>
            <a:r>
              <a:rPr sz="1800" spc="-10" dirty="0">
                <a:latin typeface="Tahoma"/>
                <a:cs typeface="Tahoma"/>
              </a:rPr>
              <a:t>procurado </a:t>
            </a:r>
            <a:r>
              <a:rPr sz="1800" dirty="0">
                <a:latin typeface="Tahoma"/>
                <a:cs typeface="Tahoma"/>
              </a:rPr>
              <a:t>=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‘t’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77" y="119697"/>
            <a:ext cx="576453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Exercício </a:t>
            </a:r>
            <a:r>
              <a:rPr dirty="0"/>
              <a:t>1 – </a:t>
            </a:r>
            <a:r>
              <a:rPr spc="-5" dirty="0"/>
              <a:t>Teste </a:t>
            </a:r>
            <a:r>
              <a:rPr dirty="0"/>
              <a:t>de</a:t>
            </a:r>
            <a:r>
              <a:rPr spc="-55" dirty="0"/>
              <a:t> </a:t>
            </a:r>
            <a:r>
              <a:rPr spc="-5" dirty="0"/>
              <a:t>Mesa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7318" y="1052512"/>
          <a:ext cx="5570220" cy="53244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440"/>
                <a:gridCol w="5097780"/>
              </a:tblGrid>
              <a:tr h="215588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4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5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6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ts val="214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7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conta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r>
                        <a:rPr sz="20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str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1752600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char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procurado</a:t>
                      </a:r>
                      <a:r>
                        <a:rPr sz="20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3810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20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38036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0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38036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cont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4127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36988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8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9685" marB="0">
                    <a:lnL w="38100">
                      <a:solidFill>
                        <a:srgbClr val="FF0000"/>
                      </a:solidFill>
                      <a:prstDash val="solid"/>
                    </a:lnL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while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str.Length</a:t>
                      </a:r>
                      <a:r>
                        <a:rPr sz="20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9685" marB="0">
                    <a:lnR w="38100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294023">
                <a:tc>
                  <a:txBody>
                    <a:bodyPr/>
                    <a:lstStyle/>
                    <a:p>
                      <a:pPr marL="90805">
                        <a:lnSpc>
                          <a:spcPts val="204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9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81000">
                        <a:lnSpc>
                          <a:spcPts val="2045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  <a:tr h="304752">
                <a:tc>
                  <a:txBody>
                    <a:bodyPr/>
                    <a:lstStyle/>
                    <a:p>
                      <a:pPr marL="90805">
                        <a:lnSpc>
                          <a:spcPts val="213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37490" algn="ctr">
                        <a:lnSpc>
                          <a:spcPts val="2130"/>
                        </a:lnSpc>
                        <a:tabLst>
                          <a:tab pos="2524125" algn="l"/>
                        </a:tabLst>
                      </a:pP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if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0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str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==	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procurado</a:t>
                      </a:r>
                      <a:r>
                        <a:rPr sz="20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04794">
                <a:tc>
                  <a:txBody>
                    <a:bodyPr/>
                    <a:lstStyle/>
                    <a:p>
                      <a:pPr marL="90805">
                        <a:lnSpc>
                          <a:spcPts val="213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685800">
                        <a:lnSpc>
                          <a:spcPts val="213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05106">
                <a:tc>
                  <a:txBody>
                    <a:bodyPr/>
                    <a:lstStyle/>
                    <a:p>
                      <a:pPr marL="90805">
                        <a:lnSpc>
                          <a:spcPts val="213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89965">
                        <a:lnSpc>
                          <a:spcPts val="213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04815">
                <a:tc>
                  <a:txBody>
                    <a:bodyPr/>
                    <a:lstStyle/>
                    <a:p>
                      <a:pPr marL="90805">
                        <a:lnSpc>
                          <a:spcPts val="213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685800">
                        <a:lnSpc>
                          <a:spcPts val="213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04990">
                <a:tc>
                  <a:txBody>
                    <a:bodyPr/>
                    <a:lstStyle/>
                    <a:p>
                      <a:pPr marL="90805">
                        <a:lnSpc>
                          <a:spcPts val="213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14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685165">
                        <a:lnSpc>
                          <a:spcPts val="213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04927">
                <a:tc>
                  <a:txBody>
                    <a:bodyPr/>
                    <a:lstStyle/>
                    <a:p>
                      <a:pPr marL="90805">
                        <a:lnSpc>
                          <a:spcPts val="213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15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81000">
                        <a:lnSpc>
                          <a:spcPts val="2135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07366">
                <a:tc>
                  <a:txBody>
                    <a:bodyPr/>
                    <a:lstStyle/>
                    <a:p>
                      <a:pPr marL="90805">
                        <a:lnSpc>
                          <a:spcPts val="213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16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81000">
                        <a:lnSpc>
                          <a:spcPts val="2130"/>
                        </a:lnSpc>
                      </a:pP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return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67921">
                <a:tc gridSpan="2">
                  <a:txBody>
                    <a:bodyPr/>
                    <a:lstStyle/>
                    <a:p>
                      <a:pPr marL="90805">
                        <a:lnSpc>
                          <a:spcPts val="215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17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861050" y="3625850"/>
          <a:ext cx="2487295" cy="7334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4030"/>
                <a:gridCol w="370205"/>
                <a:gridCol w="391795"/>
                <a:gridCol w="401955"/>
                <a:gridCol w="414655"/>
                <a:gridCol w="414655"/>
              </a:tblGrid>
              <a:tr h="3543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4097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</a:tr>
              <a:tr h="379095">
                <a:tc>
                  <a:txBody>
                    <a:bodyPr/>
                    <a:lstStyle/>
                    <a:p>
                      <a:pPr marR="5715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str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R="140335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867400" y="2424112"/>
            <a:ext cx="2881630" cy="9226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65"/>
              </a:spcBef>
            </a:pPr>
            <a:r>
              <a:rPr sz="1800" b="1" spc="-5" dirty="0">
                <a:latin typeface="Tahoma"/>
                <a:cs typeface="Tahoma"/>
              </a:rPr>
              <a:t>Variáveis:</a:t>
            </a:r>
            <a:endParaRPr sz="1800">
              <a:latin typeface="Tahoma"/>
              <a:cs typeface="Tahoma"/>
            </a:endParaRPr>
          </a:p>
          <a:p>
            <a:pPr marL="293370">
              <a:lnSpc>
                <a:spcPct val="100000"/>
              </a:lnSpc>
              <a:spcBef>
                <a:spcPts val="5"/>
              </a:spcBef>
              <a:tabLst>
                <a:tab pos="772795" algn="l"/>
              </a:tabLst>
            </a:pP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i	=</a:t>
            </a:r>
            <a:r>
              <a:rPr sz="1800" spc="-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3</a:t>
            </a:r>
            <a:endParaRPr sz="1800">
              <a:latin typeface="Tahoma"/>
              <a:cs typeface="Tahoma"/>
            </a:endParaRPr>
          </a:p>
          <a:p>
            <a:pPr marL="306070">
              <a:lnSpc>
                <a:spcPct val="100000"/>
              </a:lnSpc>
            </a:pPr>
            <a:r>
              <a:rPr sz="1800" dirty="0">
                <a:latin typeface="Tahoma"/>
                <a:cs typeface="Tahoma"/>
              </a:rPr>
              <a:t>cont =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867400" y="1052575"/>
            <a:ext cx="2881630" cy="12001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60"/>
              </a:spcBef>
            </a:pPr>
            <a:r>
              <a:rPr sz="1800" b="1" spc="-5" dirty="0">
                <a:latin typeface="Tahoma"/>
                <a:cs typeface="Tahoma"/>
              </a:rPr>
              <a:t>Entrada:</a:t>
            </a:r>
            <a:endParaRPr sz="1800">
              <a:latin typeface="Tahoma"/>
              <a:cs typeface="Tahoma"/>
            </a:endParaRPr>
          </a:p>
          <a:p>
            <a:pPr marL="306070" marR="1064895" indent="-13335">
              <a:lnSpc>
                <a:spcPct val="100000"/>
              </a:lnSpc>
            </a:pPr>
            <a:r>
              <a:rPr sz="1800" spc="-5" dirty="0">
                <a:latin typeface="Tahoma"/>
                <a:cs typeface="Tahoma"/>
              </a:rPr>
              <a:t>str </a:t>
            </a:r>
            <a:r>
              <a:rPr sz="1800" dirty="0">
                <a:latin typeface="Tahoma"/>
                <a:cs typeface="Tahoma"/>
              </a:rPr>
              <a:t>= </a:t>
            </a:r>
            <a:r>
              <a:rPr sz="1800" spc="-10" dirty="0">
                <a:latin typeface="Tahoma"/>
                <a:cs typeface="Tahoma"/>
              </a:rPr>
              <a:t>“teste”  </a:t>
            </a:r>
            <a:r>
              <a:rPr sz="1800" spc="-30" dirty="0">
                <a:latin typeface="Tahoma"/>
                <a:cs typeface="Tahoma"/>
              </a:rPr>
              <a:t>str.Length </a:t>
            </a:r>
            <a:r>
              <a:rPr sz="1800" dirty="0">
                <a:latin typeface="Tahoma"/>
                <a:cs typeface="Tahoma"/>
              </a:rPr>
              <a:t>= 5  </a:t>
            </a:r>
            <a:r>
              <a:rPr sz="1800" spc="-10" dirty="0">
                <a:solidFill>
                  <a:srgbClr val="FF0000"/>
                </a:solidFill>
                <a:latin typeface="Tahoma"/>
                <a:cs typeface="Tahoma"/>
              </a:rPr>
              <a:t>procurado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=</a:t>
            </a:r>
            <a:r>
              <a:rPr sz="1800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‘t’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77" y="119697"/>
            <a:ext cx="576453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Exercício </a:t>
            </a:r>
            <a:r>
              <a:rPr dirty="0"/>
              <a:t>1 – </a:t>
            </a:r>
            <a:r>
              <a:rPr spc="-5" dirty="0"/>
              <a:t>Teste </a:t>
            </a:r>
            <a:r>
              <a:rPr dirty="0"/>
              <a:t>de</a:t>
            </a:r>
            <a:r>
              <a:rPr spc="-55" dirty="0"/>
              <a:t> </a:t>
            </a:r>
            <a:r>
              <a:rPr spc="-5" dirty="0"/>
              <a:t>Mesa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7318" y="1052512"/>
          <a:ext cx="5652135" cy="53244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9790"/>
                <a:gridCol w="2134235"/>
                <a:gridCol w="457200"/>
                <a:gridCol w="1524000"/>
                <a:gridCol w="676910"/>
              </a:tblGrid>
              <a:tr h="38038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5"/>
                        </a:spcBef>
                        <a:tabLst>
                          <a:tab pos="548640" algn="l"/>
                        </a:tabLst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	</a:t>
                      </a: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4"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b="1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t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conta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r>
                        <a:rPr sz="2000" b="1" spc="-2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str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4127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4752">
                <a:tc>
                  <a:txBody>
                    <a:bodyPr/>
                    <a:lstStyle/>
                    <a:p>
                      <a:pPr marL="90805" marR="76200">
                        <a:lnSpc>
                          <a:spcPts val="213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gridSpan="4">
                  <a:txBody>
                    <a:bodyPr/>
                    <a:lstStyle/>
                    <a:p>
                      <a:pPr marL="542290" algn="ctr">
                        <a:lnSpc>
                          <a:spcPts val="2130"/>
                        </a:lnSpc>
                      </a:pP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char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procurado</a:t>
                      </a:r>
                      <a:r>
                        <a:rPr sz="20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4858">
                <a:tc>
                  <a:txBody>
                    <a:bodyPr/>
                    <a:lstStyle/>
                    <a:p>
                      <a:pPr marL="90805" marR="76200">
                        <a:lnSpc>
                          <a:spcPts val="2130"/>
                        </a:lnSpc>
                        <a:tabLst>
                          <a:tab pos="548640" algn="l"/>
                        </a:tabLst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3	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5170">
                <a:tc>
                  <a:txBody>
                    <a:bodyPr/>
                    <a:lstStyle/>
                    <a:p>
                      <a:pPr marL="90805" marR="76200">
                        <a:lnSpc>
                          <a:spcPts val="213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4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gridSpan="4">
                  <a:txBody>
                    <a:bodyPr/>
                    <a:lstStyle/>
                    <a:p>
                      <a:pPr marL="76200">
                        <a:lnSpc>
                          <a:spcPts val="2135"/>
                        </a:lnSpc>
                      </a:pP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20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4752">
                <a:tc>
                  <a:txBody>
                    <a:bodyPr/>
                    <a:lstStyle/>
                    <a:p>
                      <a:pPr marL="90805" marR="76200">
                        <a:lnSpc>
                          <a:spcPts val="213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5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gridSpan="4">
                  <a:txBody>
                    <a:bodyPr/>
                    <a:lstStyle/>
                    <a:p>
                      <a:pPr marL="75565">
                        <a:lnSpc>
                          <a:spcPts val="213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0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4990">
                <a:tc>
                  <a:txBody>
                    <a:bodyPr/>
                    <a:lstStyle/>
                    <a:p>
                      <a:pPr marL="90805" marR="76200">
                        <a:lnSpc>
                          <a:spcPts val="213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6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gridSpan="4">
                  <a:txBody>
                    <a:bodyPr/>
                    <a:lstStyle/>
                    <a:p>
                      <a:pPr marL="75565">
                        <a:lnSpc>
                          <a:spcPts val="213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cont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4990">
                <a:tc>
                  <a:txBody>
                    <a:bodyPr/>
                    <a:lstStyle/>
                    <a:p>
                      <a:pPr marL="90805" marR="76200">
                        <a:lnSpc>
                          <a:spcPts val="213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7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4794">
                <a:tc>
                  <a:txBody>
                    <a:bodyPr/>
                    <a:lstStyle/>
                    <a:p>
                      <a:pPr marL="90805" marR="76200">
                        <a:lnSpc>
                          <a:spcPts val="213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8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gridSpan="4">
                  <a:txBody>
                    <a:bodyPr/>
                    <a:lstStyle/>
                    <a:p>
                      <a:pPr marL="76200">
                        <a:lnSpc>
                          <a:spcPts val="2130"/>
                        </a:lnSpc>
                      </a:pP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while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str.Length</a:t>
                      </a:r>
                      <a:r>
                        <a:rPr sz="20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60320">
                <a:tc>
                  <a:txBody>
                    <a:bodyPr/>
                    <a:lstStyle/>
                    <a:p>
                      <a:pPr marL="90805" marR="76200">
                        <a:lnSpc>
                          <a:spcPts val="195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9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marL="76200">
                        <a:lnSpc>
                          <a:spcPts val="195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69887">
                <a:tc>
                  <a:txBody>
                    <a:bodyPr/>
                    <a:lstStyle/>
                    <a:p>
                      <a:pPr marL="90805" marR="762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0795" marB="0">
                    <a:lnL w="38100">
                      <a:solidFill>
                        <a:srgbClr val="FF0000"/>
                      </a:solidFill>
                      <a:prstDash val="solid"/>
                    </a:lnL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if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000" spc="-7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str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0795" marB="0"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0795" marB="0"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procurado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0795" marB="0"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0795" marB="0">
                    <a:lnR w="38100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284446">
                <a:tc>
                  <a:txBody>
                    <a:bodyPr/>
                    <a:lstStyle/>
                    <a:p>
                      <a:pPr marL="90805" marR="76200">
                        <a:lnSpc>
                          <a:spcPts val="197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  <a:tc gridSpan="4">
                  <a:txBody>
                    <a:bodyPr/>
                    <a:lstStyle/>
                    <a:p>
                      <a:pPr marL="381000">
                        <a:lnSpc>
                          <a:spcPts val="197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5106">
                <a:tc>
                  <a:txBody>
                    <a:bodyPr/>
                    <a:lstStyle/>
                    <a:p>
                      <a:pPr marL="90805" marR="76200">
                        <a:lnSpc>
                          <a:spcPts val="213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gridSpan="4">
                  <a:txBody>
                    <a:bodyPr/>
                    <a:lstStyle/>
                    <a:p>
                      <a:pPr marL="685165">
                        <a:lnSpc>
                          <a:spcPts val="213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4815">
                <a:tc>
                  <a:txBody>
                    <a:bodyPr/>
                    <a:lstStyle/>
                    <a:p>
                      <a:pPr marL="90805" marR="76200">
                        <a:lnSpc>
                          <a:spcPts val="213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gridSpan="4">
                  <a:txBody>
                    <a:bodyPr/>
                    <a:lstStyle/>
                    <a:p>
                      <a:pPr marL="381000">
                        <a:lnSpc>
                          <a:spcPts val="213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4990">
                <a:tc>
                  <a:txBody>
                    <a:bodyPr/>
                    <a:lstStyle/>
                    <a:p>
                      <a:pPr marL="90805" marR="76200">
                        <a:lnSpc>
                          <a:spcPts val="213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14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gridSpan="4">
                  <a:txBody>
                    <a:bodyPr/>
                    <a:lstStyle/>
                    <a:p>
                      <a:pPr marL="380365">
                        <a:lnSpc>
                          <a:spcPts val="213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4927">
                <a:tc>
                  <a:txBody>
                    <a:bodyPr/>
                    <a:lstStyle/>
                    <a:p>
                      <a:pPr marL="90805" marR="76200">
                        <a:lnSpc>
                          <a:spcPts val="213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15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gridSpan="4">
                  <a:txBody>
                    <a:bodyPr/>
                    <a:lstStyle/>
                    <a:p>
                      <a:pPr marL="76200">
                        <a:lnSpc>
                          <a:spcPts val="2135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7366">
                <a:tc>
                  <a:txBody>
                    <a:bodyPr/>
                    <a:lstStyle/>
                    <a:p>
                      <a:pPr marL="90805" marR="76200">
                        <a:lnSpc>
                          <a:spcPts val="213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16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gridSpan="4">
                  <a:txBody>
                    <a:bodyPr/>
                    <a:lstStyle/>
                    <a:p>
                      <a:pPr marL="76200">
                        <a:lnSpc>
                          <a:spcPts val="2130"/>
                        </a:lnSpc>
                      </a:pP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return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67921">
                <a:tc>
                  <a:txBody>
                    <a:bodyPr/>
                    <a:lstStyle/>
                    <a:p>
                      <a:pPr marL="90805" marR="76200">
                        <a:lnSpc>
                          <a:spcPts val="215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17</a:t>
                      </a:r>
                      <a:r>
                        <a:rPr sz="2000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861050" y="3625850"/>
          <a:ext cx="2487295" cy="7334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4030"/>
                <a:gridCol w="370205"/>
                <a:gridCol w="391795"/>
                <a:gridCol w="401955"/>
                <a:gridCol w="414655"/>
                <a:gridCol w="414655"/>
              </a:tblGrid>
              <a:tr h="3543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4097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</a:tr>
              <a:tr h="379095">
                <a:tc>
                  <a:txBody>
                    <a:bodyPr/>
                    <a:lstStyle/>
                    <a:p>
                      <a:pPr marR="5715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str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R="140335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867400" y="2424112"/>
            <a:ext cx="2881630" cy="9226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65"/>
              </a:spcBef>
            </a:pPr>
            <a:r>
              <a:rPr sz="1800" b="1" spc="-5" dirty="0">
                <a:latin typeface="Tahoma"/>
                <a:cs typeface="Tahoma"/>
              </a:rPr>
              <a:t>Variáveis:</a:t>
            </a:r>
            <a:endParaRPr sz="1800">
              <a:latin typeface="Tahoma"/>
              <a:cs typeface="Tahoma"/>
            </a:endParaRPr>
          </a:p>
          <a:p>
            <a:pPr marL="293370">
              <a:lnSpc>
                <a:spcPct val="100000"/>
              </a:lnSpc>
              <a:spcBef>
                <a:spcPts val="5"/>
              </a:spcBef>
              <a:tabLst>
                <a:tab pos="772795" algn="l"/>
              </a:tabLst>
            </a:pPr>
            <a:r>
              <a:rPr sz="1800" dirty="0">
                <a:latin typeface="Tahoma"/>
                <a:cs typeface="Tahoma"/>
              </a:rPr>
              <a:t>i	=</a:t>
            </a:r>
            <a:r>
              <a:rPr sz="1800" spc="-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3</a:t>
            </a:r>
            <a:endParaRPr sz="1800">
              <a:latin typeface="Tahoma"/>
              <a:cs typeface="Tahoma"/>
            </a:endParaRPr>
          </a:p>
          <a:p>
            <a:pPr marL="306070">
              <a:lnSpc>
                <a:spcPct val="100000"/>
              </a:lnSpc>
            </a:pPr>
            <a:r>
              <a:rPr sz="1800" dirty="0">
                <a:latin typeface="Tahoma"/>
                <a:cs typeface="Tahoma"/>
              </a:rPr>
              <a:t>cont =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867400" y="1052575"/>
            <a:ext cx="2881630" cy="12001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60"/>
              </a:spcBef>
            </a:pPr>
            <a:r>
              <a:rPr sz="1800" b="1" spc="-5" dirty="0">
                <a:latin typeface="Tahoma"/>
                <a:cs typeface="Tahoma"/>
              </a:rPr>
              <a:t>Entrada:</a:t>
            </a:r>
            <a:endParaRPr sz="1800">
              <a:latin typeface="Tahoma"/>
              <a:cs typeface="Tahoma"/>
            </a:endParaRPr>
          </a:p>
          <a:p>
            <a:pPr marL="306070" marR="1064895" indent="-13335">
              <a:lnSpc>
                <a:spcPct val="100000"/>
              </a:lnSpc>
            </a:pPr>
            <a:r>
              <a:rPr sz="1800" spc="-5" dirty="0">
                <a:latin typeface="Tahoma"/>
                <a:cs typeface="Tahoma"/>
              </a:rPr>
              <a:t>str </a:t>
            </a:r>
            <a:r>
              <a:rPr sz="1800" dirty="0">
                <a:latin typeface="Tahoma"/>
                <a:cs typeface="Tahoma"/>
              </a:rPr>
              <a:t>= </a:t>
            </a:r>
            <a:r>
              <a:rPr sz="1800" spc="-10" dirty="0">
                <a:latin typeface="Tahoma"/>
                <a:cs typeface="Tahoma"/>
              </a:rPr>
              <a:t>“teste”  </a:t>
            </a:r>
            <a:r>
              <a:rPr sz="1800" spc="-30" dirty="0">
                <a:latin typeface="Tahoma"/>
                <a:cs typeface="Tahoma"/>
              </a:rPr>
              <a:t>str.Length </a:t>
            </a:r>
            <a:r>
              <a:rPr sz="1800" dirty="0">
                <a:latin typeface="Tahoma"/>
                <a:cs typeface="Tahoma"/>
              </a:rPr>
              <a:t>= 5  </a:t>
            </a:r>
            <a:r>
              <a:rPr sz="1800" spc="-10" dirty="0">
                <a:latin typeface="Tahoma"/>
                <a:cs typeface="Tahoma"/>
              </a:rPr>
              <a:t>procurado </a:t>
            </a:r>
            <a:r>
              <a:rPr sz="1800" dirty="0">
                <a:latin typeface="Tahoma"/>
                <a:cs typeface="Tahoma"/>
              </a:rPr>
              <a:t>=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‘t’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77" y="119697"/>
            <a:ext cx="576453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Exercício </a:t>
            </a:r>
            <a:r>
              <a:rPr dirty="0"/>
              <a:t>1 – </a:t>
            </a:r>
            <a:r>
              <a:rPr spc="-5" dirty="0"/>
              <a:t>Teste </a:t>
            </a:r>
            <a:r>
              <a:rPr dirty="0"/>
              <a:t>de</a:t>
            </a:r>
            <a:r>
              <a:rPr spc="-55" dirty="0"/>
              <a:t> </a:t>
            </a:r>
            <a:r>
              <a:rPr spc="-5" dirty="0"/>
              <a:t>Mesa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7318" y="1052512"/>
          <a:ext cx="5570220" cy="53244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70220"/>
              </a:tblGrid>
              <a:tr h="3382962">
                <a:tc>
                  <a:txBody>
                    <a:bodyPr/>
                    <a:lstStyle/>
                    <a:p>
                      <a:pPr marL="548640" indent="-458470">
                        <a:lnSpc>
                          <a:spcPct val="100000"/>
                        </a:lnSpc>
                        <a:spcBef>
                          <a:spcPts val="325"/>
                        </a:spcBef>
                        <a:buClr>
                          <a:srgbClr val="000000"/>
                        </a:buClr>
                        <a:buFont typeface="Courier New"/>
                        <a:buAutoNum type="arabicPlain"/>
                        <a:tabLst>
                          <a:tab pos="548640" algn="l"/>
                          <a:tab pos="549275" algn="l"/>
                        </a:tabLst>
                      </a:pP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conta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r>
                        <a:rPr sz="20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str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 marR="89789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/>
                        <a:tabLst>
                          <a:tab pos="548640" algn="l"/>
                          <a:tab pos="2225675" algn="l"/>
                          <a:tab pos="2226310" algn="l"/>
                        </a:tabLst>
                      </a:pP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char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procurado</a:t>
                      </a:r>
                      <a:r>
                        <a:rPr sz="20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 3	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853440" algn="l"/>
                        </a:tabLst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4	</a:t>
                      </a: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20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tabLst>
                          <a:tab pos="852805" algn="l"/>
                        </a:tabLst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5	i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0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 marR="3336925">
                        <a:lnSpc>
                          <a:spcPct val="100000"/>
                        </a:lnSpc>
                        <a:tabLst>
                          <a:tab pos="852805" algn="l"/>
                        </a:tabLst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6	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cont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000" spc="-8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7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tabLst>
                          <a:tab pos="853440" algn="l"/>
                        </a:tabLst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8	</a:t>
                      </a: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while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str.Length</a:t>
                      </a:r>
                      <a:r>
                        <a:rPr sz="20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853440" algn="l"/>
                        </a:tabLst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9	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 marR="440055">
                        <a:lnSpc>
                          <a:spcPct val="100000"/>
                        </a:lnSpc>
                        <a:tabLst>
                          <a:tab pos="1158240" algn="l"/>
                          <a:tab pos="3444875" algn="l"/>
                        </a:tabLst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10	</a:t>
                      </a: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if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0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str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==	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procurado</a:t>
                      </a:r>
                      <a:r>
                        <a:rPr sz="2000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11	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36988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00"/>
                        </a:spcBef>
                        <a:tabLst>
                          <a:tab pos="1462405" algn="l"/>
                        </a:tabLst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12	cont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1571625">
                <a:tc>
                  <a:txBody>
                    <a:bodyPr/>
                    <a:lstStyle/>
                    <a:p>
                      <a:pPr marL="90805">
                        <a:lnSpc>
                          <a:spcPts val="1985"/>
                        </a:lnSpc>
                        <a:tabLst>
                          <a:tab pos="1158240" algn="l"/>
                        </a:tabLst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13	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tabLst>
                          <a:tab pos="1157605" algn="l"/>
                        </a:tabLst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14	i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tabLst>
                          <a:tab pos="853440" algn="l"/>
                        </a:tabLst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15	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tabLst>
                          <a:tab pos="853440" algn="l"/>
                        </a:tabLst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16	</a:t>
                      </a: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return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17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861050" y="3625850"/>
          <a:ext cx="2487295" cy="7334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4030"/>
                <a:gridCol w="370205"/>
                <a:gridCol w="391795"/>
                <a:gridCol w="401955"/>
                <a:gridCol w="414655"/>
                <a:gridCol w="414655"/>
              </a:tblGrid>
              <a:tr h="3543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4097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</a:tr>
              <a:tr h="379095">
                <a:tc>
                  <a:txBody>
                    <a:bodyPr/>
                    <a:lstStyle/>
                    <a:p>
                      <a:pPr marR="5715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str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R="140335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867400" y="2424112"/>
            <a:ext cx="2881630" cy="9226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65"/>
              </a:spcBef>
            </a:pPr>
            <a:r>
              <a:rPr sz="1800" b="1" spc="-5" dirty="0">
                <a:latin typeface="Tahoma"/>
                <a:cs typeface="Tahoma"/>
              </a:rPr>
              <a:t>Variáveis:</a:t>
            </a:r>
            <a:endParaRPr sz="1800">
              <a:latin typeface="Tahoma"/>
              <a:cs typeface="Tahoma"/>
            </a:endParaRPr>
          </a:p>
          <a:p>
            <a:pPr marL="293370">
              <a:lnSpc>
                <a:spcPct val="100000"/>
              </a:lnSpc>
              <a:spcBef>
                <a:spcPts val="5"/>
              </a:spcBef>
              <a:tabLst>
                <a:tab pos="772795" algn="l"/>
              </a:tabLst>
            </a:pPr>
            <a:r>
              <a:rPr sz="1800" dirty="0">
                <a:latin typeface="Tahoma"/>
                <a:cs typeface="Tahoma"/>
              </a:rPr>
              <a:t>i	=</a:t>
            </a:r>
            <a:r>
              <a:rPr sz="1800" spc="-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3</a:t>
            </a:r>
            <a:endParaRPr sz="1800">
              <a:latin typeface="Tahoma"/>
              <a:cs typeface="Tahoma"/>
            </a:endParaRPr>
          </a:p>
          <a:p>
            <a:pPr marL="30607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cont =</a:t>
            </a:r>
            <a:r>
              <a:rPr sz="1800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867400" y="1052575"/>
            <a:ext cx="2881630" cy="12001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60"/>
              </a:spcBef>
            </a:pPr>
            <a:r>
              <a:rPr sz="1800" b="1" spc="-5" dirty="0">
                <a:latin typeface="Tahoma"/>
                <a:cs typeface="Tahoma"/>
              </a:rPr>
              <a:t>Entrada:</a:t>
            </a:r>
            <a:endParaRPr sz="1800">
              <a:latin typeface="Tahoma"/>
              <a:cs typeface="Tahoma"/>
            </a:endParaRPr>
          </a:p>
          <a:p>
            <a:pPr marL="306070" marR="1064895" indent="-13335">
              <a:lnSpc>
                <a:spcPct val="100000"/>
              </a:lnSpc>
            </a:pPr>
            <a:r>
              <a:rPr sz="1800" spc="-5" dirty="0">
                <a:latin typeface="Tahoma"/>
                <a:cs typeface="Tahoma"/>
              </a:rPr>
              <a:t>str </a:t>
            </a:r>
            <a:r>
              <a:rPr sz="1800" dirty="0">
                <a:latin typeface="Tahoma"/>
                <a:cs typeface="Tahoma"/>
              </a:rPr>
              <a:t>= </a:t>
            </a:r>
            <a:r>
              <a:rPr sz="1800" spc="-10" dirty="0">
                <a:latin typeface="Tahoma"/>
                <a:cs typeface="Tahoma"/>
              </a:rPr>
              <a:t>“teste”  </a:t>
            </a:r>
            <a:r>
              <a:rPr sz="1800" spc="-30" dirty="0">
                <a:latin typeface="Tahoma"/>
                <a:cs typeface="Tahoma"/>
              </a:rPr>
              <a:t>str.Length </a:t>
            </a:r>
            <a:r>
              <a:rPr sz="1800" dirty="0">
                <a:latin typeface="Tahoma"/>
                <a:cs typeface="Tahoma"/>
              </a:rPr>
              <a:t>= 5  </a:t>
            </a:r>
            <a:r>
              <a:rPr sz="1800" spc="-10" dirty="0">
                <a:latin typeface="Tahoma"/>
                <a:cs typeface="Tahoma"/>
              </a:rPr>
              <a:t>procurado </a:t>
            </a:r>
            <a:r>
              <a:rPr sz="1800" dirty="0">
                <a:latin typeface="Tahoma"/>
                <a:cs typeface="Tahoma"/>
              </a:rPr>
              <a:t>=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‘t’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77" y="119697"/>
            <a:ext cx="576453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Exercício </a:t>
            </a:r>
            <a:r>
              <a:rPr dirty="0"/>
              <a:t>1 – </a:t>
            </a:r>
            <a:r>
              <a:rPr spc="-5" dirty="0"/>
              <a:t>Teste </a:t>
            </a:r>
            <a:r>
              <a:rPr dirty="0"/>
              <a:t>de</a:t>
            </a:r>
            <a:r>
              <a:rPr spc="-55" dirty="0"/>
              <a:t> </a:t>
            </a:r>
            <a:r>
              <a:rPr spc="-5" dirty="0"/>
              <a:t>Mesa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7318" y="1052512"/>
          <a:ext cx="5570220" cy="53244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70220"/>
              </a:tblGrid>
              <a:tr h="3992562">
                <a:tc>
                  <a:txBody>
                    <a:bodyPr/>
                    <a:lstStyle/>
                    <a:p>
                      <a:pPr marL="548640" indent="-458470">
                        <a:lnSpc>
                          <a:spcPct val="100000"/>
                        </a:lnSpc>
                        <a:spcBef>
                          <a:spcPts val="325"/>
                        </a:spcBef>
                        <a:buClr>
                          <a:srgbClr val="000000"/>
                        </a:buClr>
                        <a:buFont typeface="Courier New"/>
                        <a:buAutoNum type="arabicPlain"/>
                        <a:tabLst>
                          <a:tab pos="548640" algn="l"/>
                          <a:tab pos="549275" algn="l"/>
                        </a:tabLst>
                      </a:pP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conta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r>
                        <a:rPr sz="20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str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 marR="89789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/>
                        <a:tabLst>
                          <a:tab pos="548640" algn="l"/>
                          <a:tab pos="2225675" algn="l"/>
                          <a:tab pos="2226310" algn="l"/>
                        </a:tabLst>
                      </a:pP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char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procurado</a:t>
                      </a:r>
                      <a:r>
                        <a:rPr sz="20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 3	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853440" algn="l"/>
                        </a:tabLst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4	</a:t>
                      </a: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20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tabLst>
                          <a:tab pos="852805" algn="l"/>
                        </a:tabLst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5	i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0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 marR="3336925">
                        <a:lnSpc>
                          <a:spcPct val="100000"/>
                        </a:lnSpc>
                        <a:tabLst>
                          <a:tab pos="852805" algn="l"/>
                        </a:tabLst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6	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cont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000" spc="-8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7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tabLst>
                          <a:tab pos="853440" algn="l"/>
                        </a:tabLst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8	</a:t>
                      </a: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while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str.Length</a:t>
                      </a:r>
                      <a:r>
                        <a:rPr sz="20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853440" algn="l"/>
                        </a:tabLst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9	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 marR="440055">
                        <a:lnSpc>
                          <a:spcPct val="100000"/>
                        </a:lnSpc>
                        <a:tabLst>
                          <a:tab pos="1158240" algn="l"/>
                          <a:tab pos="3444875" algn="l"/>
                        </a:tabLst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10	</a:t>
                      </a: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if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0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str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==	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procurado</a:t>
                      </a:r>
                      <a:r>
                        <a:rPr sz="2000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11	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tabLst>
                          <a:tab pos="1462405" algn="l"/>
                        </a:tabLst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12	cont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ts val="2200"/>
                        </a:lnSpc>
                        <a:tabLst>
                          <a:tab pos="1158240" algn="l"/>
                        </a:tabLst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13	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36988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00"/>
                        </a:spcBef>
                        <a:tabLst>
                          <a:tab pos="1157605" algn="l"/>
                        </a:tabLst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14	i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962025">
                <a:tc>
                  <a:txBody>
                    <a:bodyPr/>
                    <a:lstStyle/>
                    <a:p>
                      <a:pPr marL="90805">
                        <a:lnSpc>
                          <a:spcPts val="1989"/>
                        </a:lnSpc>
                        <a:tabLst>
                          <a:tab pos="853440" algn="l"/>
                        </a:tabLst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15	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tabLst>
                          <a:tab pos="853440" algn="l"/>
                        </a:tabLst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16	</a:t>
                      </a: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return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17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861050" y="3625850"/>
          <a:ext cx="2487295" cy="7334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4030"/>
                <a:gridCol w="370205"/>
                <a:gridCol w="391795"/>
                <a:gridCol w="401955"/>
                <a:gridCol w="414655"/>
                <a:gridCol w="414655"/>
              </a:tblGrid>
              <a:tr h="3543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4097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</a:tr>
              <a:tr h="379095">
                <a:tc>
                  <a:txBody>
                    <a:bodyPr/>
                    <a:lstStyle/>
                    <a:p>
                      <a:pPr marR="5715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str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R="140335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867400" y="2424112"/>
            <a:ext cx="2881630" cy="9226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65"/>
              </a:spcBef>
            </a:pPr>
            <a:r>
              <a:rPr sz="1800" b="1" spc="-5" dirty="0">
                <a:latin typeface="Tahoma"/>
                <a:cs typeface="Tahoma"/>
              </a:rPr>
              <a:t>Variáveis:</a:t>
            </a:r>
            <a:endParaRPr sz="1800">
              <a:latin typeface="Tahoma"/>
              <a:cs typeface="Tahoma"/>
            </a:endParaRPr>
          </a:p>
          <a:p>
            <a:pPr marL="293370">
              <a:lnSpc>
                <a:spcPct val="100000"/>
              </a:lnSpc>
              <a:spcBef>
                <a:spcPts val="5"/>
              </a:spcBef>
              <a:tabLst>
                <a:tab pos="772795" algn="l"/>
              </a:tabLst>
            </a:pP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i	=</a:t>
            </a:r>
            <a:r>
              <a:rPr sz="1800" spc="-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4</a:t>
            </a:r>
            <a:endParaRPr sz="1800">
              <a:latin typeface="Tahoma"/>
              <a:cs typeface="Tahoma"/>
            </a:endParaRPr>
          </a:p>
          <a:p>
            <a:pPr marL="306070">
              <a:lnSpc>
                <a:spcPct val="100000"/>
              </a:lnSpc>
            </a:pPr>
            <a:r>
              <a:rPr sz="1800" dirty="0">
                <a:latin typeface="Tahoma"/>
                <a:cs typeface="Tahoma"/>
              </a:rPr>
              <a:t>cont =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867400" y="1052575"/>
            <a:ext cx="2881630" cy="12001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60"/>
              </a:spcBef>
            </a:pPr>
            <a:r>
              <a:rPr sz="1800" b="1" spc="-5" dirty="0">
                <a:latin typeface="Tahoma"/>
                <a:cs typeface="Tahoma"/>
              </a:rPr>
              <a:t>Entrada:</a:t>
            </a:r>
            <a:endParaRPr sz="1800">
              <a:latin typeface="Tahoma"/>
              <a:cs typeface="Tahoma"/>
            </a:endParaRPr>
          </a:p>
          <a:p>
            <a:pPr marL="306070" marR="1064895" indent="-13335">
              <a:lnSpc>
                <a:spcPct val="100000"/>
              </a:lnSpc>
            </a:pPr>
            <a:r>
              <a:rPr sz="1800" spc="-5" dirty="0">
                <a:latin typeface="Tahoma"/>
                <a:cs typeface="Tahoma"/>
              </a:rPr>
              <a:t>str </a:t>
            </a:r>
            <a:r>
              <a:rPr sz="1800" dirty="0">
                <a:latin typeface="Tahoma"/>
                <a:cs typeface="Tahoma"/>
              </a:rPr>
              <a:t>= </a:t>
            </a:r>
            <a:r>
              <a:rPr sz="1800" spc="-10" dirty="0">
                <a:latin typeface="Tahoma"/>
                <a:cs typeface="Tahoma"/>
              </a:rPr>
              <a:t>“teste”  </a:t>
            </a:r>
            <a:r>
              <a:rPr sz="1800" spc="-30" dirty="0">
                <a:solidFill>
                  <a:srgbClr val="FF0000"/>
                </a:solidFill>
                <a:latin typeface="Tahoma"/>
                <a:cs typeface="Tahoma"/>
              </a:rPr>
              <a:t>str.Length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= 5  </a:t>
            </a:r>
            <a:r>
              <a:rPr sz="1800" spc="-10" dirty="0">
                <a:latin typeface="Tahoma"/>
                <a:cs typeface="Tahoma"/>
              </a:rPr>
              <a:t>procurado </a:t>
            </a:r>
            <a:r>
              <a:rPr sz="1800" dirty="0">
                <a:latin typeface="Tahoma"/>
                <a:cs typeface="Tahoma"/>
              </a:rPr>
              <a:t>=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‘t’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77" y="119697"/>
            <a:ext cx="576453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Exercício </a:t>
            </a:r>
            <a:r>
              <a:rPr dirty="0"/>
              <a:t>1 – </a:t>
            </a:r>
            <a:r>
              <a:rPr spc="-5" dirty="0"/>
              <a:t>Teste </a:t>
            </a:r>
            <a:r>
              <a:rPr dirty="0"/>
              <a:t>de</a:t>
            </a:r>
            <a:r>
              <a:rPr spc="-55" dirty="0"/>
              <a:t> </a:t>
            </a:r>
            <a:r>
              <a:rPr spc="-5" dirty="0"/>
              <a:t>Mesa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7318" y="1052512"/>
          <a:ext cx="5570220" cy="53244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440"/>
                <a:gridCol w="5097780"/>
              </a:tblGrid>
              <a:tr h="215588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4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5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6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ts val="214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7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conta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r>
                        <a:rPr sz="20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str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1752600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char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procurado</a:t>
                      </a:r>
                      <a:r>
                        <a:rPr sz="20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3810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20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38036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0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38036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cont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4127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36988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8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9685" marB="0">
                    <a:lnL w="38100">
                      <a:solidFill>
                        <a:srgbClr val="FF0000"/>
                      </a:solidFill>
                      <a:prstDash val="solid"/>
                    </a:lnL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while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str.Length</a:t>
                      </a:r>
                      <a:r>
                        <a:rPr sz="20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9685" marB="0">
                    <a:lnR w="38100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294023">
                <a:tc>
                  <a:txBody>
                    <a:bodyPr/>
                    <a:lstStyle/>
                    <a:p>
                      <a:pPr marL="90805">
                        <a:lnSpc>
                          <a:spcPts val="204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9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81000">
                        <a:lnSpc>
                          <a:spcPts val="2045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  <a:tr h="304752">
                <a:tc>
                  <a:txBody>
                    <a:bodyPr/>
                    <a:lstStyle/>
                    <a:p>
                      <a:pPr marL="90805">
                        <a:lnSpc>
                          <a:spcPts val="213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37490" algn="ctr">
                        <a:lnSpc>
                          <a:spcPts val="2130"/>
                        </a:lnSpc>
                        <a:tabLst>
                          <a:tab pos="2524125" algn="l"/>
                        </a:tabLst>
                      </a:pP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if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0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str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==	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procurado</a:t>
                      </a:r>
                      <a:r>
                        <a:rPr sz="20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04794">
                <a:tc>
                  <a:txBody>
                    <a:bodyPr/>
                    <a:lstStyle/>
                    <a:p>
                      <a:pPr marL="90805">
                        <a:lnSpc>
                          <a:spcPts val="213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685800">
                        <a:lnSpc>
                          <a:spcPts val="213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05106">
                <a:tc>
                  <a:txBody>
                    <a:bodyPr/>
                    <a:lstStyle/>
                    <a:p>
                      <a:pPr marL="90805">
                        <a:lnSpc>
                          <a:spcPts val="213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89965">
                        <a:lnSpc>
                          <a:spcPts val="213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04815">
                <a:tc>
                  <a:txBody>
                    <a:bodyPr/>
                    <a:lstStyle/>
                    <a:p>
                      <a:pPr marL="90805">
                        <a:lnSpc>
                          <a:spcPts val="213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685800">
                        <a:lnSpc>
                          <a:spcPts val="213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04990">
                <a:tc>
                  <a:txBody>
                    <a:bodyPr/>
                    <a:lstStyle/>
                    <a:p>
                      <a:pPr marL="90805">
                        <a:lnSpc>
                          <a:spcPts val="213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14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685165">
                        <a:lnSpc>
                          <a:spcPts val="213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04927">
                <a:tc>
                  <a:txBody>
                    <a:bodyPr/>
                    <a:lstStyle/>
                    <a:p>
                      <a:pPr marL="90805">
                        <a:lnSpc>
                          <a:spcPts val="213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15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81000">
                        <a:lnSpc>
                          <a:spcPts val="2135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07366">
                <a:tc>
                  <a:txBody>
                    <a:bodyPr/>
                    <a:lstStyle/>
                    <a:p>
                      <a:pPr marL="90805">
                        <a:lnSpc>
                          <a:spcPts val="213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16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81000">
                        <a:lnSpc>
                          <a:spcPts val="2130"/>
                        </a:lnSpc>
                      </a:pP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return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67921">
                <a:tc gridSpan="2">
                  <a:txBody>
                    <a:bodyPr/>
                    <a:lstStyle/>
                    <a:p>
                      <a:pPr marL="90805">
                        <a:lnSpc>
                          <a:spcPts val="215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17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861050" y="3625850"/>
          <a:ext cx="2487295" cy="7334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4030"/>
                <a:gridCol w="370205"/>
                <a:gridCol w="391795"/>
                <a:gridCol w="401955"/>
                <a:gridCol w="414655"/>
                <a:gridCol w="414655"/>
              </a:tblGrid>
              <a:tr h="3543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4097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</a:tr>
              <a:tr h="379095">
                <a:tc>
                  <a:txBody>
                    <a:bodyPr/>
                    <a:lstStyle/>
                    <a:p>
                      <a:pPr marR="5715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str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R="140335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867400" y="2424112"/>
            <a:ext cx="2881630" cy="9226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65"/>
              </a:spcBef>
            </a:pPr>
            <a:r>
              <a:rPr sz="1800" b="1" spc="-5" dirty="0">
                <a:latin typeface="Tahoma"/>
                <a:cs typeface="Tahoma"/>
              </a:rPr>
              <a:t>Variáveis:</a:t>
            </a:r>
            <a:endParaRPr sz="1800">
              <a:latin typeface="Tahoma"/>
              <a:cs typeface="Tahoma"/>
            </a:endParaRPr>
          </a:p>
          <a:p>
            <a:pPr marL="293370">
              <a:lnSpc>
                <a:spcPct val="100000"/>
              </a:lnSpc>
              <a:spcBef>
                <a:spcPts val="5"/>
              </a:spcBef>
              <a:tabLst>
                <a:tab pos="772795" algn="l"/>
              </a:tabLst>
            </a:pP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i	=</a:t>
            </a:r>
            <a:r>
              <a:rPr sz="1800" spc="-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4</a:t>
            </a:r>
            <a:endParaRPr sz="1800">
              <a:latin typeface="Tahoma"/>
              <a:cs typeface="Tahoma"/>
            </a:endParaRPr>
          </a:p>
          <a:p>
            <a:pPr marL="306070">
              <a:lnSpc>
                <a:spcPct val="100000"/>
              </a:lnSpc>
            </a:pPr>
            <a:r>
              <a:rPr sz="1800" dirty="0">
                <a:latin typeface="Tahoma"/>
                <a:cs typeface="Tahoma"/>
              </a:rPr>
              <a:t>cont =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867400" y="1052575"/>
            <a:ext cx="2881630" cy="12001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60"/>
              </a:spcBef>
            </a:pPr>
            <a:r>
              <a:rPr sz="1800" b="1" spc="-5" dirty="0">
                <a:latin typeface="Tahoma"/>
                <a:cs typeface="Tahoma"/>
              </a:rPr>
              <a:t>Entrada:</a:t>
            </a:r>
            <a:endParaRPr sz="1800">
              <a:latin typeface="Tahoma"/>
              <a:cs typeface="Tahoma"/>
            </a:endParaRPr>
          </a:p>
          <a:p>
            <a:pPr marL="306070" marR="1064895" indent="-13335">
              <a:lnSpc>
                <a:spcPct val="100000"/>
              </a:lnSpc>
            </a:pPr>
            <a:r>
              <a:rPr sz="1800" spc="-5" dirty="0">
                <a:latin typeface="Tahoma"/>
                <a:cs typeface="Tahoma"/>
              </a:rPr>
              <a:t>str </a:t>
            </a:r>
            <a:r>
              <a:rPr sz="1800" dirty="0">
                <a:latin typeface="Tahoma"/>
                <a:cs typeface="Tahoma"/>
              </a:rPr>
              <a:t>= </a:t>
            </a:r>
            <a:r>
              <a:rPr sz="1800" spc="-10" dirty="0">
                <a:latin typeface="Tahoma"/>
                <a:cs typeface="Tahoma"/>
              </a:rPr>
              <a:t>“teste”  </a:t>
            </a:r>
            <a:r>
              <a:rPr sz="1800" spc="-30" dirty="0">
                <a:latin typeface="Tahoma"/>
                <a:cs typeface="Tahoma"/>
              </a:rPr>
              <a:t>str.Length </a:t>
            </a:r>
            <a:r>
              <a:rPr sz="1800" dirty="0">
                <a:latin typeface="Tahoma"/>
                <a:cs typeface="Tahoma"/>
              </a:rPr>
              <a:t>= 5  </a:t>
            </a:r>
            <a:r>
              <a:rPr sz="1800" spc="-10" dirty="0">
                <a:solidFill>
                  <a:srgbClr val="FF0000"/>
                </a:solidFill>
                <a:latin typeface="Tahoma"/>
                <a:cs typeface="Tahoma"/>
              </a:rPr>
              <a:t>procurado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=</a:t>
            </a:r>
            <a:r>
              <a:rPr sz="1800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‘t’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77" y="119697"/>
            <a:ext cx="576453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Exercício </a:t>
            </a:r>
            <a:r>
              <a:rPr dirty="0"/>
              <a:t>1 – </a:t>
            </a:r>
            <a:r>
              <a:rPr spc="-5" dirty="0"/>
              <a:t>Teste </a:t>
            </a:r>
            <a:r>
              <a:rPr dirty="0"/>
              <a:t>de</a:t>
            </a:r>
            <a:r>
              <a:rPr spc="-55" dirty="0"/>
              <a:t> </a:t>
            </a:r>
            <a:r>
              <a:rPr spc="-5" dirty="0"/>
              <a:t>Mesa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7318" y="1052512"/>
          <a:ext cx="5652135" cy="53244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9790"/>
                <a:gridCol w="2134235"/>
                <a:gridCol w="457200"/>
                <a:gridCol w="1524000"/>
                <a:gridCol w="676910"/>
              </a:tblGrid>
              <a:tr h="38038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5"/>
                        </a:spcBef>
                        <a:tabLst>
                          <a:tab pos="548640" algn="l"/>
                        </a:tabLst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	</a:t>
                      </a: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4"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b="1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t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conta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r>
                        <a:rPr sz="2000" b="1" spc="-2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str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4127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4752">
                <a:tc>
                  <a:txBody>
                    <a:bodyPr/>
                    <a:lstStyle/>
                    <a:p>
                      <a:pPr marL="90805" marR="76200">
                        <a:lnSpc>
                          <a:spcPts val="213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gridSpan="4">
                  <a:txBody>
                    <a:bodyPr/>
                    <a:lstStyle/>
                    <a:p>
                      <a:pPr marL="542290" algn="ctr">
                        <a:lnSpc>
                          <a:spcPts val="2130"/>
                        </a:lnSpc>
                      </a:pP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char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procurado</a:t>
                      </a:r>
                      <a:r>
                        <a:rPr sz="20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4858">
                <a:tc>
                  <a:txBody>
                    <a:bodyPr/>
                    <a:lstStyle/>
                    <a:p>
                      <a:pPr marL="90805" marR="76200">
                        <a:lnSpc>
                          <a:spcPts val="2130"/>
                        </a:lnSpc>
                        <a:tabLst>
                          <a:tab pos="548640" algn="l"/>
                        </a:tabLst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3	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5170">
                <a:tc>
                  <a:txBody>
                    <a:bodyPr/>
                    <a:lstStyle/>
                    <a:p>
                      <a:pPr marL="90805" marR="76200">
                        <a:lnSpc>
                          <a:spcPts val="213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4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gridSpan="4">
                  <a:txBody>
                    <a:bodyPr/>
                    <a:lstStyle/>
                    <a:p>
                      <a:pPr marL="76200">
                        <a:lnSpc>
                          <a:spcPts val="2135"/>
                        </a:lnSpc>
                      </a:pP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20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4752">
                <a:tc>
                  <a:txBody>
                    <a:bodyPr/>
                    <a:lstStyle/>
                    <a:p>
                      <a:pPr marL="90805" marR="76200">
                        <a:lnSpc>
                          <a:spcPts val="213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5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gridSpan="4">
                  <a:txBody>
                    <a:bodyPr/>
                    <a:lstStyle/>
                    <a:p>
                      <a:pPr marL="75565">
                        <a:lnSpc>
                          <a:spcPts val="213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0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4990">
                <a:tc>
                  <a:txBody>
                    <a:bodyPr/>
                    <a:lstStyle/>
                    <a:p>
                      <a:pPr marL="90805" marR="76200">
                        <a:lnSpc>
                          <a:spcPts val="213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6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gridSpan="4">
                  <a:txBody>
                    <a:bodyPr/>
                    <a:lstStyle/>
                    <a:p>
                      <a:pPr marL="75565">
                        <a:lnSpc>
                          <a:spcPts val="213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cont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4990">
                <a:tc>
                  <a:txBody>
                    <a:bodyPr/>
                    <a:lstStyle/>
                    <a:p>
                      <a:pPr marL="90805" marR="76200">
                        <a:lnSpc>
                          <a:spcPts val="213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7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4794">
                <a:tc>
                  <a:txBody>
                    <a:bodyPr/>
                    <a:lstStyle/>
                    <a:p>
                      <a:pPr marL="90805" marR="76200">
                        <a:lnSpc>
                          <a:spcPts val="213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8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gridSpan="4">
                  <a:txBody>
                    <a:bodyPr/>
                    <a:lstStyle/>
                    <a:p>
                      <a:pPr marL="76200">
                        <a:lnSpc>
                          <a:spcPts val="2130"/>
                        </a:lnSpc>
                      </a:pP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while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str.Length</a:t>
                      </a:r>
                      <a:r>
                        <a:rPr sz="20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53906">
                <a:tc>
                  <a:txBody>
                    <a:bodyPr/>
                    <a:lstStyle/>
                    <a:p>
                      <a:pPr marL="90805" marR="76200">
                        <a:lnSpc>
                          <a:spcPts val="19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9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marL="76200">
                        <a:lnSpc>
                          <a:spcPts val="190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68300">
                <a:tc>
                  <a:txBody>
                    <a:bodyPr/>
                    <a:lstStyle/>
                    <a:p>
                      <a:pPr marL="90805" marR="7620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38100">
                      <a:solidFill>
                        <a:srgbClr val="FF0000"/>
                      </a:solidFill>
                      <a:prstDash val="solid"/>
                    </a:lnL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if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000" spc="-7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str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procurado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R w="38100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292447">
                <a:tc>
                  <a:txBody>
                    <a:bodyPr/>
                    <a:lstStyle/>
                    <a:p>
                      <a:pPr marL="90805" marR="76200">
                        <a:lnSpc>
                          <a:spcPts val="203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  <a:tc gridSpan="4">
                  <a:txBody>
                    <a:bodyPr/>
                    <a:lstStyle/>
                    <a:p>
                      <a:pPr marL="381000">
                        <a:lnSpc>
                          <a:spcPts val="2035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5106">
                <a:tc>
                  <a:txBody>
                    <a:bodyPr/>
                    <a:lstStyle/>
                    <a:p>
                      <a:pPr marL="90805" marR="76200">
                        <a:lnSpc>
                          <a:spcPts val="213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gridSpan="4">
                  <a:txBody>
                    <a:bodyPr/>
                    <a:lstStyle/>
                    <a:p>
                      <a:pPr marL="685165">
                        <a:lnSpc>
                          <a:spcPts val="213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4815">
                <a:tc>
                  <a:txBody>
                    <a:bodyPr/>
                    <a:lstStyle/>
                    <a:p>
                      <a:pPr marL="90805" marR="76200">
                        <a:lnSpc>
                          <a:spcPts val="213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gridSpan="4">
                  <a:txBody>
                    <a:bodyPr/>
                    <a:lstStyle/>
                    <a:p>
                      <a:pPr marL="381000">
                        <a:lnSpc>
                          <a:spcPts val="213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4990">
                <a:tc>
                  <a:txBody>
                    <a:bodyPr/>
                    <a:lstStyle/>
                    <a:p>
                      <a:pPr marL="90805" marR="76200">
                        <a:lnSpc>
                          <a:spcPts val="213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14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gridSpan="4">
                  <a:txBody>
                    <a:bodyPr/>
                    <a:lstStyle/>
                    <a:p>
                      <a:pPr marL="380365">
                        <a:lnSpc>
                          <a:spcPts val="213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4927">
                <a:tc>
                  <a:txBody>
                    <a:bodyPr/>
                    <a:lstStyle/>
                    <a:p>
                      <a:pPr marL="90805" marR="76200">
                        <a:lnSpc>
                          <a:spcPts val="213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15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gridSpan="4">
                  <a:txBody>
                    <a:bodyPr/>
                    <a:lstStyle/>
                    <a:p>
                      <a:pPr marL="76200">
                        <a:lnSpc>
                          <a:spcPts val="2135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7366">
                <a:tc>
                  <a:txBody>
                    <a:bodyPr/>
                    <a:lstStyle/>
                    <a:p>
                      <a:pPr marL="90805" marR="76200">
                        <a:lnSpc>
                          <a:spcPts val="213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16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gridSpan="4">
                  <a:txBody>
                    <a:bodyPr/>
                    <a:lstStyle/>
                    <a:p>
                      <a:pPr marL="76200">
                        <a:lnSpc>
                          <a:spcPts val="2130"/>
                        </a:lnSpc>
                      </a:pP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return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67921">
                <a:tc>
                  <a:txBody>
                    <a:bodyPr/>
                    <a:lstStyle/>
                    <a:p>
                      <a:pPr marL="90805" marR="76200">
                        <a:lnSpc>
                          <a:spcPts val="215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17</a:t>
                      </a:r>
                      <a:r>
                        <a:rPr sz="2000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861050" y="3625850"/>
          <a:ext cx="2487295" cy="7334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4030"/>
                <a:gridCol w="370205"/>
                <a:gridCol w="391795"/>
                <a:gridCol w="401955"/>
                <a:gridCol w="414655"/>
                <a:gridCol w="414655"/>
              </a:tblGrid>
              <a:tr h="3543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4097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</a:tr>
              <a:tr h="379095">
                <a:tc>
                  <a:txBody>
                    <a:bodyPr/>
                    <a:lstStyle/>
                    <a:p>
                      <a:pPr marR="5715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str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R="140335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867400" y="2424112"/>
            <a:ext cx="2881630" cy="9226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65"/>
              </a:spcBef>
            </a:pPr>
            <a:r>
              <a:rPr sz="1800" b="1" spc="-5" dirty="0">
                <a:latin typeface="Tahoma"/>
                <a:cs typeface="Tahoma"/>
              </a:rPr>
              <a:t>Variáveis:</a:t>
            </a:r>
            <a:endParaRPr sz="1800">
              <a:latin typeface="Tahoma"/>
              <a:cs typeface="Tahoma"/>
            </a:endParaRPr>
          </a:p>
          <a:p>
            <a:pPr marL="293370">
              <a:lnSpc>
                <a:spcPct val="100000"/>
              </a:lnSpc>
              <a:spcBef>
                <a:spcPts val="5"/>
              </a:spcBef>
              <a:tabLst>
                <a:tab pos="772795" algn="l"/>
              </a:tabLst>
            </a:pPr>
            <a:r>
              <a:rPr sz="1800" dirty="0">
                <a:latin typeface="Tahoma"/>
                <a:cs typeface="Tahoma"/>
              </a:rPr>
              <a:t>i	=</a:t>
            </a:r>
            <a:r>
              <a:rPr sz="1800" spc="-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4</a:t>
            </a:r>
            <a:endParaRPr sz="1800">
              <a:latin typeface="Tahoma"/>
              <a:cs typeface="Tahoma"/>
            </a:endParaRPr>
          </a:p>
          <a:p>
            <a:pPr marL="306070">
              <a:lnSpc>
                <a:spcPct val="100000"/>
              </a:lnSpc>
            </a:pPr>
            <a:r>
              <a:rPr sz="1800" dirty="0">
                <a:latin typeface="Tahoma"/>
                <a:cs typeface="Tahoma"/>
              </a:rPr>
              <a:t>cont =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329565" y="1147127"/>
            <a:ext cx="7445375" cy="1536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834">
              <a:lnSpc>
                <a:spcPct val="100000"/>
              </a:lnSpc>
              <a:spcBef>
                <a:spcPts val="100"/>
              </a:spcBef>
              <a:buClr>
                <a:srgbClr val="852B34"/>
              </a:buClr>
              <a:buSzPct val="69230"/>
              <a:buChar char="•"/>
              <a:tabLst>
                <a:tab pos="469900" algn="l"/>
                <a:tab pos="470534" algn="l"/>
              </a:tabLst>
            </a:pPr>
            <a:r>
              <a:rPr sz="2600" dirty="0">
                <a:latin typeface="Arial"/>
                <a:cs typeface="Arial"/>
              </a:rPr>
              <a:t>Os </a:t>
            </a:r>
            <a:r>
              <a:rPr sz="2600" spc="-5" dirty="0">
                <a:latin typeface="Arial"/>
                <a:cs typeface="Arial"/>
              </a:rPr>
              <a:t>caracteres em C# são </a:t>
            </a:r>
            <a:r>
              <a:rPr sz="2600" spc="-10" dirty="0">
                <a:latin typeface="Arial"/>
                <a:cs typeface="Arial"/>
              </a:rPr>
              <a:t>representados  internamente por </a:t>
            </a:r>
            <a:r>
              <a:rPr sz="2600" spc="-5" dirty="0">
                <a:latin typeface="Arial"/>
                <a:cs typeface="Arial"/>
              </a:rPr>
              <a:t>códigos numéricos</a:t>
            </a:r>
            <a:r>
              <a:rPr sz="2600" spc="15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(Unicode);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00">
              <a:latin typeface="Arial"/>
              <a:cs typeface="Arial"/>
            </a:endParaRPr>
          </a:p>
          <a:p>
            <a:pPr marL="544830" algn="ct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ahoma"/>
                <a:cs typeface="Tahoma"/>
              </a:rPr>
              <a:t>Alguns </a:t>
            </a:r>
            <a:r>
              <a:rPr sz="1800" spc="-10" dirty="0">
                <a:latin typeface="Tahoma"/>
                <a:cs typeface="Tahoma"/>
              </a:rPr>
              <a:t>caracteres </a:t>
            </a:r>
            <a:r>
              <a:rPr sz="1800" spc="-5" dirty="0">
                <a:latin typeface="Tahoma"/>
                <a:cs typeface="Tahoma"/>
              </a:rPr>
              <a:t>visíveis (podem </a:t>
            </a:r>
            <a:r>
              <a:rPr sz="1800" spc="-10" dirty="0">
                <a:latin typeface="Tahoma"/>
                <a:cs typeface="Tahoma"/>
              </a:rPr>
              <a:t>ser</a:t>
            </a:r>
            <a:r>
              <a:rPr sz="1800" spc="2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impressos)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900301" y="2865501"/>
          <a:ext cx="4752339" cy="3708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7520"/>
                <a:gridCol w="422274"/>
                <a:gridCol w="412750"/>
                <a:gridCol w="412750"/>
                <a:gridCol w="412750"/>
                <a:gridCol w="411480"/>
                <a:gridCol w="412750"/>
                <a:gridCol w="412750"/>
                <a:gridCol w="644525"/>
                <a:gridCol w="372745"/>
                <a:gridCol w="360045"/>
              </a:tblGrid>
              <a:tr h="3651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8750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b="1" dirty="0">
                          <a:latin typeface="Times New Roman"/>
                          <a:cs typeface="Times New Roman"/>
                        </a:rPr>
                        <a:t>9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042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b="1" spc="10" dirty="0">
                          <a:latin typeface="Times New Roman"/>
                          <a:cs typeface="Times New Roman"/>
                        </a:rPr>
                        <a:t>30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spc="-5" dirty="0">
                          <a:latin typeface="Times New Roman"/>
                          <a:cs typeface="Times New Roman"/>
                        </a:rPr>
                        <a:t>sp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!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"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#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$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%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&amp;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'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b="1" spc="10" dirty="0">
                          <a:latin typeface="Times New Roman"/>
                          <a:cs typeface="Times New Roman"/>
                        </a:rPr>
                        <a:t>40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(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)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*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+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,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-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.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/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  <a:tr h="32016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300" b="1" spc="5" dirty="0">
                          <a:latin typeface="Times New Roman"/>
                          <a:cs typeface="Times New Roman"/>
                        </a:rPr>
                        <a:t>50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149860" algn="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: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;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b="1" spc="10" dirty="0">
                          <a:latin typeface="Times New Roman"/>
                          <a:cs typeface="Times New Roman"/>
                        </a:rPr>
                        <a:t>60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&lt;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&gt;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?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@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128270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B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C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D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E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  <a:tr h="32016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300" b="1" spc="10" dirty="0">
                          <a:latin typeface="Times New Roman"/>
                          <a:cs typeface="Times New Roman"/>
                        </a:rPr>
                        <a:t>70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G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H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I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J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128270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K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L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M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N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O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  <a:tr h="3200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b="1" spc="10" dirty="0">
                          <a:latin typeface="Times New Roman"/>
                          <a:cs typeface="Times New Roman"/>
                        </a:rPr>
                        <a:t>80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P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Q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R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S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128270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U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V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W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Y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  <a:tr h="32016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300" b="1" spc="10" dirty="0">
                          <a:latin typeface="Times New Roman"/>
                          <a:cs typeface="Times New Roman"/>
                        </a:rPr>
                        <a:t>90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Z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[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\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]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^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_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`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b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c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  <a:tr h="34131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300" b="1" spc="10" dirty="0">
                          <a:latin typeface="Times New Roman"/>
                          <a:cs typeface="Times New Roman"/>
                        </a:rPr>
                        <a:t>100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d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e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g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h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i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j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k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l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m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  <a:tr h="36042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300" b="1" spc="-25" dirty="0">
                          <a:latin typeface="Times New Roman"/>
                          <a:cs typeface="Times New Roman"/>
                        </a:rPr>
                        <a:t>110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n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o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p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q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r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s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u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v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w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  <a:tr h="36042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300" b="1" spc="5" dirty="0">
                          <a:latin typeface="Times New Roman"/>
                          <a:cs typeface="Times New Roman"/>
                        </a:rPr>
                        <a:t>120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y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z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{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|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151130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}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813168" y="6267767"/>
            <a:ext cx="1769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sp: </a:t>
            </a:r>
            <a:r>
              <a:rPr sz="1400" spc="-5" dirty="0">
                <a:latin typeface="Arial"/>
                <a:cs typeface="Arial"/>
              </a:rPr>
              <a:t>espaço em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branco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1477" y="119697"/>
            <a:ext cx="367537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Caracteres em</a:t>
            </a:r>
            <a:r>
              <a:rPr spc="-55" dirty="0"/>
              <a:t> </a:t>
            </a:r>
            <a:r>
              <a:rPr dirty="0"/>
              <a:t>C#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867400" y="1052575"/>
            <a:ext cx="2881630" cy="12001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60"/>
              </a:spcBef>
            </a:pPr>
            <a:r>
              <a:rPr sz="1800" b="1" spc="-5" dirty="0">
                <a:latin typeface="Tahoma"/>
                <a:cs typeface="Tahoma"/>
              </a:rPr>
              <a:t>Entrada:</a:t>
            </a:r>
            <a:endParaRPr sz="1800">
              <a:latin typeface="Tahoma"/>
              <a:cs typeface="Tahoma"/>
            </a:endParaRPr>
          </a:p>
          <a:p>
            <a:pPr marL="306070" marR="1064895" indent="-13335">
              <a:lnSpc>
                <a:spcPct val="100000"/>
              </a:lnSpc>
            </a:pPr>
            <a:r>
              <a:rPr sz="1800" spc="-5" dirty="0">
                <a:latin typeface="Tahoma"/>
                <a:cs typeface="Tahoma"/>
              </a:rPr>
              <a:t>str </a:t>
            </a:r>
            <a:r>
              <a:rPr sz="1800" dirty="0">
                <a:latin typeface="Tahoma"/>
                <a:cs typeface="Tahoma"/>
              </a:rPr>
              <a:t>= </a:t>
            </a:r>
            <a:r>
              <a:rPr sz="1800" spc="-10" dirty="0">
                <a:latin typeface="Tahoma"/>
                <a:cs typeface="Tahoma"/>
              </a:rPr>
              <a:t>“teste”  </a:t>
            </a:r>
            <a:r>
              <a:rPr sz="1800" spc="-30" dirty="0">
                <a:latin typeface="Tahoma"/>
                <a:cs typeface="Tahoma"/>
              </a:rPr>
              <a:t>str.Length </a:t>
            </a:r>
            <a:r>
              <a:rPr sz="1800" dirty="0">
                <a:latin typeface="Tahoma"/>
                <a:cs typeface="Tahoma"/>
              </a:rPr>
              <a:t>= 5  </a:t>
            </a:r>
            <a:r>
              <a:rPr sz="1800" spc="-10" dirty="0">
                <a:latin typeface="Tahoma"/>
                <a:cs typeface="Tahoma"/>
              </a:rPr>
              <a:t>procurado </a:t>
            </a:r>
            <a:r>
              <a:rPr sz="1800" dirty="0">
                <a:latin typeface="Tahoma"/>
                <a:cs typeface="Tahoma"/>
              </a:rPr>
              <a:t>=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‘t’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77" y="119697"/>
            <a:ext cx="576453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Exercício </a:t>
            </a:r>
            <a:r>
              <a:rPr dirty="0"/>
              <a:t>1 – </a:t>
            </a:r>
            <a:r>
              <a:rPr spc="-5" dirty="0"/>
              <a:t>Teste </a:t>
            </a:r>
            <a:r>
              <a:rPr dirty="0"/>
              <a:t>de</a:t>
            </a:r>
            <a:r>
              <a:rPr spc="-55" dirty="0"/>
              <a:t> </a:t>
            </a:r>
            <a:r>
              <a:rPr spc="-5" dirty="0"/>
              <a:t>Mesa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7318" y="1052512"/>
          <a:ext cx="5570220" cy="53244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70220"/>
              </a:tblGrid>
              <a:tr h="3971988">
                <a:tc>
                  <a:txBody>
                    <a:bodyPr/>
                    <a:lstStyle/>
                    <a:p>
                      <a:pPr marL="548640" indent="-458470">
                        <a:lnSpc>
                          <a:spcPct val="100000"/>
                        </a:lnSpc>
                        <a:spcBef>
                          <a:spcPts val="325"/>
                        </a:spcBef>
                        <a:buClr>
                          <a:srgbClr val="000000"/>
                        </a:buClr>
                        <a:buFont typeface="Courier New"/>
                        <a:buAutoNum type="arabicPlain"/>
                        <a:tabLst>
                          <a:tab pos="548640" algn="l"/>
                          <a:tab pos="549275" algn="l"/>
                        </a:tabLst>
                      </a:pP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conta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r>
                        <a:rPr sz="20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str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 marR="89789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/>
                        <a:tabLst>
                          <a:tab pos="548640" algn="l"/>
                          <a:tab pos="2225675" algn="l"/>
                          <a:tab pos="2226310" algn="l"/>
                        </a:tabLst>
                      </a:pP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char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procurado</a:t>
                      </a:r>
                      <a:r>
                        <a:rPr sz="20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 3	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853440" algn="l"/>
                        </a:tabLst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4	</a:t>
                      </a: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20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tabLst>
                          <a:tab pos="852805" algn="l"/>
                        </a:tabLst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5	i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0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 marR="3336925">
                        <a:lnSpc>
                          <a:spcPct val="100000"/>
                        </a:lnSpc>
                        <a:tabLst>
                          <a:tab pos="852805" algn="l"/>
                        </a:tabLst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6	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cont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000" spc="-8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7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tabLst>
                          <a:tab pos="853440" algn="l"/>
                        </a:tabLst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8	</a:t>
                      </a: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while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str.Length</a:t>
                      </a:r>
                      <a:r>
                        <a:rPr sz="20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853440" algn="l"/>
                        </a:tabLst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9	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 marR="440055">
                        <a:lnSpc>
                          <a:spcPct val="100000"/>
                        </a:lnSpc>
                        <a:tabLst>
                          <a:tab pos="1158240" algn="l"/>
                          <a:tab pos="3444875" algn="l"/>
                        </a:tabLst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10	</a:t>
                      </a: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if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0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str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==	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procurado</a:t>
                      </a:r>
                      <a:r>
                        <a:rPr sz="2000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11	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tabLst>
                          <a:tab pos="1462405" algn="l"/>
                        </a:tabLst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12	cont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ts val="2039"/>
                        </a:lnSpc>
                        <a:tabLst>
                          <a:tab pos="1158240" algn="l"/>
                        </a:tabLst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13	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36988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  <a:tabLst>
                          <a:tab pos="1157605" algn="l"/>
                        </a:tabLst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14	i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302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982599">
                <a:tc>
                  <a:txBody>
                    <a:bodyPr/>
                    <a:lstStyle/>
                    <a:p>
                      <a:pPr marL="90805">
                        <a:lnSpc>
                          <a:spcPts val="2150"/>
                        </a:lnSpc>
                        <a:tabLst>
                          <a:tab pos="853440" algn="l"/>
                        </a:tabLst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15	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tabLst>
                          <a:tab pos="853440" algn="l"/>
                        </a:tabLst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16	</a:t>
                      </a: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return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17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861050" y="3625850"/>
          <a:ext cx="2487295" cy="7334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4030"/>
                <a:gridCol w="370205"/>
                <a:gridCol w="391795"/>
                <a:gridCol w="401955"/>
                <a:gridCol w="414655"/>
                <a:gridCol w="414655"/>
              </a:tblGrid>
              <a:tr h="3543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4097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</a:tr>
              <a:tr h="379095">
                <a:tc>
                  <a:txBody>
                    <a:bodyPr/>
                    <a:lstStyle/>
                    <a:p>
                      <a:pPr marR="5715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str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R="140335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867400" y="2424112"/>
            <a:ext cx="2881630" cy="9226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65"/>
              </a:spcBef>
            </a:pPr>
            <a:r>
              <a:rPr sz="1800" b="1" spc="-5" dirty="0">
                <a:latin typeface="Tahoma"/>
                <a:cs typeface="Tahoma"/>
              </a:rPr>
              <a:t>Variáveis:</a:t>
            </a:r>
            <a:endParaRPr sz="1800">
              <a:latin typeface="Tahoma"/>
              <a:cs typeface="Tahoma"/>
            </a:endParaRPr>
          </a:p>
          <a:p>
            <a:pPr marL="293370">
              <a:lnSpc>
                <a:spcPct val="100000"/>
              </a:lnSpc>
              <a:spcBef>
                <a:spcPts val="5"/>
              </a:spcBef>
              <a:tabLst>
                <a:tab pos="772795" algn="l"/>
              </a:tabLst>
            </a:pP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i	=</a:t>
            </a:r>
            <a:r>
              <a:rPr sz="1800" spc="-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5</a:t>
            </a:r>
            <a:endParaRPr sz="1800">
              <a:latin typeface="Tahoma"/>
              <a:cs typeface="Tahoma"/>
            </a:endParaRPr>
          </a:p>
          <a:p>
            <a:pPr marL="306070">
              <a:lnSpc>
                <a:spcPct val="100000"/>
              </a:lnSpc>
            </a:pPr>
            <a:r>
              <a:rPr sz="1800" dirty="0">
                <a:latin typeface="Tahoma"/>
                <a:cs typeface="Tahoma"/>
              </a:rPr>
              <a:t>cont =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867400" y="1052575"/>
            <a:ext cx="2881630" cy="12001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60"/>
              </a:spcBef>
            </a:pPr>
            <a:r>
              <a:rPr sz="1800" b="1" spc="-5" dirty="0">
                <a:latin typeface="Tahoma"/>
                <a:cs typeface="Tahoma"/>
              </a:rPr>
              <a:t>Entrada:</a:t>
            </a:r>
            <a:endParaRPr sz="1800">
              <a:latin typeface="Tahoma"/>
              <a:cs typeface="Tahoma"/>
            </a:endParaRPr>
          </a:p>
          <a:p>
            <a:pPr marL="306070" marR="1064895" indent="-13335">
              <a:lnSpc>
                <a:spcPct val="100000"/>
              </a:lnSpc>
            </a:pPr>
            <a:r>
              <a:rPr sz="1800" spc="-5" dirty="0">
                <a:latin typeface="Tahoma"/>
                <a:cs typeface="Tahoma"/>
              </a:rPr>
              <a:t>str </a:t>
            </a:r>
            <a:r>
              <a:rPr sz="1800" dirty="0">
                <a:latin typeface="Tahoma"/>
                <a:cs typeface="Tahoma"/>
              </a:rPr>
              <a:t>= </a:t>
            </a:r>
            <a:r>
              <a:rPr sz="1800" spc="-10" dirty="0">
                <a:latin typeface="Tahoma"/>
                <a:cs typeface="Tahoma"/>
              </a:rPr>
              <a:t>“teste”  </a:t>
            </a:r>
            <a:r>
              <a:rPr sz="1800" spc="-30" dirty="0">
                <a:solidFill>
                  <a:srgbClr val="FF0000"/>
                </a:solidFill>
                <a:latin typeface="Tahoma"/>
                <a:cs typeface="Tahoma"/>
              </a:rPr>
              <a:t>str.Length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= 5  </a:t>
            </a:r>
            <a:r>
              <a:rPr sz="1800" spc="-10" dirty="0">
                <a:latin typeface="Tahoma"/>
                <a:cs typeface="Tahoma"/>
              </a:rPr>
              <a:t>procurado </a:t>
            </a:r>
            <a:r>
              <a:rPr sz="1800" dirty="0">
                <a:latin typeface="Tahoma"/>
                <a:cs typeface="Tahoma"/>
              </a:rPr>
              <a:t>=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‘t’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77" y="119697"/>
            <a:ext cx="576453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Exercício </a:t>
            </a:r>
            <a:r>
              <a:rPr dirty="0"/>
              <a:t>1 – </a:t>
            </a:r>
            <a:r>
              <a:rPr spc="-5" dirty="0"/>
              <a:t>Teste </a:t>
            </a:r>
            <a:r>
              <a:rPr dirty="0"/>
              <a:t>de</a:t>
            </a:r>
            <a:r>
              <a:rPr spc="-55" dirty="0"/>
              <a:t> </a:t>
            </a:r>
            <a:r>
              <a:rPr spc="-5" dirty="0"/>
              <a:t>Mesa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7318" y="1052512"/>
          <a:ext cx="5570220" cy="53244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440"/>
                <a:gridCol w="5097780"/>
              </a:tblGrid>
              <a:tr h="215588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4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5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6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ts val="214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7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conta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r>
                        <a:rPr sz="20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str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1752600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char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procurado</a:t>
                      </a:r>
                      <a:r>
                        <a:rPr sz="20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3810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20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38036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0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38036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cont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4127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36988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8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9685" marB="0">
                    <a:lnL w="38100">
                      <a:solidFill>
                        <a:srgbClr val="FF0000"/>
                      </a:solidFill>
                      <a:prstDash val="solid"/>
                    </a:lnL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while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str.Length</a:t>
                      </a:r>
                      <a:r>
                        <a:rPr sz="20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9685" marB="0">
                    <a:lnR w="38100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294023">
                <a:tc>
                  <a:txBody>
                    <a:bodyPr/>
                    <a:lstStyle/>
                    <a:p>
                      <a:pPr marL="90805">
                        <a:lnSpc>
                          <a:spcPts val="204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9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81000">
                        <a:lnSpc>
                          <a:spcPts val="2045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  <a:tr h="304752">
                <a:tc>
                  <a:txBody>
                    <a:bodyPr/>
                    <a:lstStyle/>
                    <a:p>
                      <a:pPr marL="90805">
                        <a:lnSpc>
                          <a:spcPts val="213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37490" algn="ctr">
                        <a:lnSpc>
                          <a:spcPts val="2130"/>
                        </a:lnSpc>
                        <a:tabLst>
                          <a:tab pos="2524125" algn="l"/>
                        </a:tabLst>
                      </a:pP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if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0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str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==	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procurado</a:t>
                      </a:r>
                      <a:r>
                        <a:rPr sz="20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04794">
                <a:tc>
                  <a:txBody>
                    <a:bodyPr/>
                    <a:lstStyle/>
                    <a:p>
                      <a:pPr marL="90805">
                        <a:lnSpc>
                          <a:spcPts val="213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685800">
                        <a:lnSpc>
                          <a:spcPts val="213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05106">
                <a:tc>
                  <a:txBody>
                    <a:bodyPr/>
                    <a:lstStyle/>
                    <a:p>
                      <a:pPr marL="90805">
                        <a:lnSpc>
                          <a:spcPts val="213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89965">
                        <a:lnSpc>
                          <a:spcPts val="213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04815">
                <a:tc>
                  <a:txBody>
                    <a:bodyPr/>
                    <a:lstStyle/>
                    <a:p>
                      <a:pPr marL="90805">
                        <a:lnSpc>
                          <a:spcPts val="213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685800">
                        <a:lnSpc>
                          <a:spcPts val="213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04990">
                <a:tc>
                  <a:txBody>
                    <a:bodyPr/>
                    <a:lstStyle/>
                    <a:p>
                      <a:pPr marL="90805">
                        <a:lnSpc>
                          <a:spcPts val="213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14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685165">
                        <a:lnSpc>
                          <a:spcPts val="213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04927">
                <a:tc>
                  <a:txBody>
                    <a:bodyPr/>
                    <a:lstStyle/>
                    <a:p>
                      <a:pPr marL="90805">
                        <a:lnSpc>
                          <a:spcPts val="213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15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81000">
                        <a:lnSpc>
                          <a:spcPts val="2135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07366">
                <a:tc>
                  <a:txBody>
                    <a:bodyPr/>
                    <a:lstStyle/>
                    <a:p>
                      <a:pPr marL="90805">
                        <a:lnSpc>
                          <a:spcPts val="213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16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81000">
                        <a:lnSpc>
                          <a:spcPts val="2130"/>
                        </a:lnSpc>
                      </a:pP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return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67921">
                <a:tc gridSpan="2">
                  <a:txBody>
                    <a:bodyPr/>
                    <a:lstStyle/>
                    <a:p>
                      <a:pPr marL="90805">
                        <a:lnSpc>
                          <a:spcPts val="215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17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861050" y="3625850"/>
          <a:ext cx="2487295" cy="7334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4030"/>
                <a:gridCol w="370205"/>
                <a:gridCol w="391795"/>
                <a:gridCol w="401955"/>
                <a:gridCol w="414655"/>
                <a:gridCol w="414655"/>
              </a:tblGrid>
              <a:tr h="3543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4097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</a:tr>
              <a:tr h="379095">
                <a:tc>
                  <a:txBody>
                    <a:bodyPr/>
                    <a:lstStyle/>
                    <a:p>
                      <a:pPr marR="5715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str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R="140335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867400" y="2424112"/>
            <a:ext cx="2881630" cy="9226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65"/>
              </a:spcBef>
            </a:pPr>
            <a:r>
              <a:rPr sz="1800" b="1" spc="-5" dirty="0">
                <a:latin typeface="Tahoma"/>
                <a:cs typeface="Tahoma"/>
              </a:rPr>
              <a:t>Variáveis:</a:t>
            </a:r>
            <a:endParaRPr sz="1800">
              <a:latin typeface="Tahoma"/>
              <a:cs typeface="Tahoma"/>
            </a:endParaRPr>
          </a:p>
          <a:p>
            <a:pPr marL="293370">
              <a:lnSpc>
                <a:spcPct val="100000"/>
              </a:lnSpc>
              <a:spcBef>
                <a:spcPts val="5"/>
              </a:spcBef>
              <a:tabLst>
                <a:tab pos="772795" algn="l"/>
              </a:tabLst>
            </a:pP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i	=</a:t>
            </a:r>
            <a:r>
              <a:rPr sz="1800" spc="-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5</a:t>
            </a:r>
            <a:endParaRPr sz="1800">
              <a:latin typeface="Tahoma"/>
              <a:cs typeface="Tahoma"/>
            </a:endParaRPr>
          </a:p>
          <a:p>
            <a:pPr marL="306070">
              <a:lnSpc>
                <a:spcPct val="100000"/>
              </a:lnSpc>
            </a:pPr>
            <a:r>
              <a:rPr sz="1800" dirty="0">
                <a:latin typeface="Tahoma"/>
                <a:cs typeface="Tahoma"/>
              </a:rPr>
              <a:t>cont =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867400" y="1052575"/>
            <a:ext cx="2881630" cy="12001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60"/>
              </a:spcBef>
            </a:pPr>
            <a:r>
              <a:rPr sz="1800" b="1" spc="-5" dirty="0">
                <a:latin typeface="Tahoma"/>
                <a:cs typeface="Tahoma"/>
              </a:rPr>
              <a:t>Entrada:</a:t>
            </a:r>
            <a:endParaRPr sz="1800">
              <a:latin typeface="Tahoma"/>
              <a:cs typeface="Tahoma"/>
            </a:endParaRPr>
          </a:p>
          <a:p>
            <a:pPr marL="306070" marR="1064895" indent="-13335">
              <a:lnSpc>
                <a:spcPct val="100000"/>
              </a:lnSpc>
            </a:pPr>
            <a:r>
              <a:rPr sz="1800" spc="-5" dirty="0">
                <a:latin typeface="Tahoma"/>
                <a:cs typeface="Tahoma"/>
              </a:rPr>
              <a:t>str </a:t>
            </a:r>
            <a:r>
              <a:rPr sz="1800" dirty="0">
                <a:latin typeface="Tahoma"/>
                <a:cs typeface="Tahoma"/>
              </a:rPr>
              <a:t>= </a:t>
            </a:r>
            <a:r>
              <a:rPr sz="1800" spc="-10" dirty="0">
                <a:latin typeface="Tahoma"/>
                <a:cs typeface="Tahoma"/>
              </a:rPr>
              <a:t>“teste”  </a:t>
            </a:r>
            <a:r>
              <a:rPr sz="1800" spc="-30" dirty="0">
                <a:latin typeface="Tahoma"/>
                <a:cs typeface="Tahoma"/>
              </a:rPr>
              <a:t>str.Length </a:t>
            </a:r>
            <a:r>
              <a:rPr sz="1800" dirty="0">
                <a:latin typeface="Tahoma"/>
                <a:cs typeface="Tahoma"/>
              </a:rPr>
              <a:t>= 5  </a:t>
            </a:r>
            <a:r>
              <a:rPr sz="1800" spc="-10" dirty="0">
                <a:latin typeface="Tahoma"/>
                <a:cs typeface="Tahoma"/>
              </a:rPr>
              <a:t>procurado </a:t>
            </a:r>
            <a:r>
              <a:rPr sz="1800" dirty="0">
                <a:latin typeface="Tahoma"/>
                <a:cs typeface="Tahoma"/>
              </a:rPr>
              <a:t>=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‘t’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77" y="119697"/>
            <a:ext cx="576453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Exercício </a:t>
            </a:r>
            <a:r>
              <a:rPr dirty="0"/>
              <a:t>1 – </a:t>
            </a:r>
            <a:r>
              <a:rPr spc="-5" dirty="0"/>
              <a:t>Teste </a:t>
            </a:r>
            <a:r>
              <a:rPr dirty="0"/>
              <a:t>de</a:t>
            </a:r>
            <a:r>
              <a:rPr spc="-55" dirty="0"/>
              <a:t> </a:t>
            </a:r>
            <a:r>
              <a:rPr spc="-5" dirty="0"/>
              <a:t>Mesa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7318" y="1052512"/>
          <a:ext cx="5570220" cy="53244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70220"/>
              </a:tblGrid>
              <a:tr h="4581525">
                <a:tc>
                  <a:txBody>
                    <a:bodyPr/>
                    <a:lstStyle/>
                    <a:p>
                      <a:pPr marL="548640" indent="-458470">
                        <a:lnSpc>
                          <a:spcPct val="100000"/>
                        </a:lnSpc>
                        <a:spcBef>
                          <a:spcPts val="325"/>
                        </a:spcBef>
                        <a:buClr>
                          <a:srgbClr val="000000"/>
                        </a:buClr>
                        <a:buFont typeface="Courier New"/>
                        <a:buAutoNum type="arabicPlain"/>
                        <a:tabLst>
                          <a:tab pos="548640" algn="l"/>
                          <a:tab pos="549275" algn="l"/>
                        </a:tabLst>
                      </a:pP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conta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r>
                        <a:rPr sz="20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str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 marR="89789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/>
                        <a:tabLst>
                          <a:tab pos="548640" algn="l"/>
                          <a:tab pos="2225675" algn="l"/>
                          <a:tab pos="2226310" algn="l"/>
                        </a:tabLst>
                      </a:pP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char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procurado</a:t>
                      </a:r>
                      <a:r>
                        <a:rPr sz="20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 3	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853440" algn="l"/>
                        </a:tabLst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4	</a:t>
                      </a: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20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tabLst>
                          <a:tab pos="852805" algn="l"/>
                        </a:tabLst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5	i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0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 marR="3336925">
                        <a:lnSpc>
                          <a:spcPct val="100000"/>
                        </a:lnSpc>
                        <a:tabLst>
                          <a:tab pos="852805" algn="l"/>
                        </a:tabLst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6	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cont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000" spc="-8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7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tabLst>
                          <a:tab pos="853440" algn="l"/>
                        </a:tabLst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8	</a:t>
                      </a: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while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str.Length</a:t>
                      </a:r>
                      <a:r>
                        <a:rPr sz="20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853440" algn="l"/>
                        </a:tabLst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9	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 marR="440055">
                        <a:lnSpc>
                          <a:spcPct val="100000"/>
                        </a:lnSpc>
                        <a:tabLst>
                          <a:tab pos="1158240" algn="l"/>
                          <a:tab pos="3444875" algn="l"/>
                        </a:tabLst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10	</a:t>
                      </a: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if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0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str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==	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procurado</a:t>
                      </a:r>
                      <a:r>
                        <a:rPr sz="2000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11	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tabLst>
                          <a:tab pos="1462405" algn="l"/>
                        </a:tabLst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12	cont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tabLst>
                          <a:tab pos="1158240" algn="l"/>
                        </a:tabLst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13	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tabLst>
                          <a:tab pos="1157605" algn="l"/>
                        </a:tabLst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14	i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ts val="2035"/>
                        </a:lnSpc>
                        <a:spcBef>
                          <a:spcPts val="5"/>
                        </a:spcBef>
                        <a:tabLst>
                          <a:tab pos="853440" algn="l"/>
                        </a:tabLst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15	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36988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  <a:tabLst>
                          <a:tab pos="853440" algn="l"/>
                        </a:tabLst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16	</a:t>
                      </a:r>
                      <a:r>
                        <a:rPr sz="20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return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cont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3655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373062">
                <a:tc>
                  <a:txBody>
                    <a:bodyPr/>
                    <a:lstStyle/>
                    <a:p>
                      <a:pPr marL="90805">
                        <a:lnSpc>
                          <a:spcPts val="219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17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861050" y="3625850"/>
          <a:ext cx="2487295" cy="7334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4030"/>
                <a:gridCol w="370205"/>
                <a:gridCol w="391795"/>
                <a:gridCol w="401955"/>
                <a:gridCol w="414655"/>
                <a:gridCol w="414655"/>
              </a:tblGrid>
              <a:tr h="3543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4097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</a:tr>
              <a:tr h="379095">
                <a:tc>
                  <a:txBody>
                    <a:bodyPr/>
                    <a:lstStyle/>
                    <a:p>
                      <a:pPr marR="5715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str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R="140335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solidFill>
                      <a:srgbClr val="8063A1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867400" y="2424112"/>
            <a:ext cx="2881630" cy="9226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65"/>
              </a:spcBef>
            </a:pPr>
            <a:r>
              <a:rPr sz="1800" b="1" spc="-5" dirty="0">
                <a:latin typeface="Tahoma"/>
                <a:cs typeface="Tahoma"/>
              </a:rPr>
              <a:t>Variáveis:</a:t>
            </a:r>
            <a:endParaRPr sz="1800">
              <a:latin typeface="Tahoma"/>
              <a:cs typeface="Tahoma"/>
            </a:endParaRPr>
          </a:p>
          <a:p>
            <a:pPr marL="293370">
              <a:lnSpc>
                <a:spcPct val="100000"/>
              </a:lnSpc>
              <a:spcBef>
                <a:spcPts val="5"/>
              </a:spcBef>
              <a:tabLst>
                <a:tab pos="772795" algn="l"/>
              </a:tabLst>
            </a:pPr>
            <a:r>
              <a:rPr sz="1800" dirty="0">
                <a:latin typeface="Tahoma"/>
                <a:cs typeface="Tahoma"/>
              </a:rPr>
              <a:t>i	=</a:t>
            </a:r>
            <a:r>
              <a:rPr sz="1800" spc="-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5</a:t>
            </a:r>
            <a:endParaRPr sz="1800">
              <a:latin typeface="Tahoma"/>
              <a:cs typeface="Tahoma"/>
            </a:endParaRPr>
          </a:p>
          <a:p>
            <a:pPr marL="30607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cont =</a:t>
            </a:r>
            <a:r>
              <a:rPr sz="1800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47369" y="1276603"/>
            <a:ext cx="7790815" cy="4515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Criar uma função </a:t>
            </a:r>
            <a:r>
              <a:rPr sz="3200" spc="-20" dirty="0">
                <a:latin typeface="Calibri"/>
                <a:cs typeface="Calibri"/>
              </a:rPr>
              <a:t>para </a:t>
            </a:r>
            <a:r>
              <a:rPr sz="3200" spc="-5" dirty="0">
                <a:latin typeface="Calibri"/>
                <a:cs typeface="Calibri"/>
              </a:rPr>
              <a:t>verificar se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string</a:t>
            </a:r>
            <a:endParaRPr sz="3200">
              <a:latin typeface="Calibri"/>
              <a:cs typeface="Calibri"/>
            </a:endParaRPr>
          </a:p>
          <a:p>
            <a:pPr marL="354965" marR="99060">
              <a:lnSpc>
                <a:spcPct val="100000"/>
              </a:lnSpc>
            </a:pPr>
            <a:r>
              <a:rPr sz="3200" i="1" spc="-5" dirty="0">
                <a:latin typeface="Calibri"/>
                <a:cs typeface="Calibri"/>
              </a:rPr>
              <a:t>s2 </a:t>
            </a:r>
            <a:r>
              <a:rPr sz="3200" spc="-15" dirty="0">
                <a:latin typeface="Calibri"/>
                <a:cs typeface="Calibri"/>
              </a:rPr>
              <a:t>está </a:t>
            </a:r>
            <a:r>
              <a:rPr sz="3200" spc="-10" dirty="0">
                <a:latin typeface="Calibri"/>
                <a:cs typeface="Calibri"/>
              </a:rPr>
              <a:t>contida </a:t>
            </a:r>
            <a:r>
              <a:rPr sz="3200" spc="-5" dirty="0">
                <a:latin typeface="Calibri"/>
                <a:cs typeface="Calibri"/>
              </a:rPr>
              <a:t>na </a:t>
            </a:r>
            <a:r>
              <a:rPr sz="3200" i="1" spc="-10" dirty="0">
                <a:latin typeface="Calibri"/>
                <a:cs typeface="Calibri"/>
              </a:rPr>
              <a:t>string </a:t>
            </a:r>
            <a:r>
              <a:rPr sz="3200" i="1" spc="-5" dirty="0">
                <a:latin typeface="Calibri"/>
                <a:cs typeface="Calibri"/>
              </a:rPr>
              <a:t>s1</a:t>
            </a:r>
            <a:r>
              <a:rPr sz="3200" spc="-5" dirty="0">
                <a:latin typeface="Calibri"/>
                <a:cs typeface="Calibri"/>
              </a:rPr>
              <a:t>.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função </a:t>
            </a:r>
            <a:r>
              <a:rPr sz="3200" spc="-25" dirty="0">
                <a:latin typeface="Calibri"/>
                <a:cs typeface="Calibri"/>
              </a:rPr>
              <a:t>deverá  </a:t>
            </a:r>
            <a:r>
              <a:rPr sz="3200" spc="-15" dirty="0">
                <a:latin typeface="Calibri"/>
                <a:cs typeface="Calibri"/>
              </a:rPr>
              <a:t>retornar </a:t>
            </a:r>
            <a:r>
              <a:rPr sz="3200" dirty="0">
                <a:latin typeface="Calibri"/>
                <a:cs typeface="Calibri"/>
              </a:rPr>
              <a:t>true se </a:t>
            </a:r>
            <a:r>
              <a:rPr sz="3200" spc="-10" dirty="0">
                <a:latin typeface="Calibri"/>
                <a:cs typeface="Calibri"/>
              </a:rPr>
              <a:t>encontrar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i="1" spc="-10" dirty="0">
                <a:latin typeface="Calibri"/>
                <a:cs typeface="Calibri"/>
              </a:rPr>
              <a:t>string </a:t>
            </a:r>
            <a:r>
              <a:rPr sz="3200" spc="-5" dirty="0">
                <a:latin typeface="Calibri"/>
                <a:cs typeface="Calibri"/>
              </a:rPr>
              <a:t>ou </a:t>
            </a:r>
            <a:r>
              <a:rPr sz="3200" spc="-10" dirty="0">
                <a:latin typeface="Calibri"/>
                <a:cs typeface="Calibri"/>
              </a:rPr>
              <a:t>false,  </a:t>
            </a:r>
            <a:r>
              <a:rPr sz="3200" spc="-5" dirty="0">
                <a:latin typeface="Calibri"/>
                <a:cs typeface="Calibri"/>
              </a:rPr>
              <a:t>caso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contrário.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Exemplo:</a:t>
            </a:r>
            <a:endParaRPr sz="3200">
              <a:latin typeface="Calibri"/>
              <a:cs typeface="Calibri"/>
            </a:endParaRPr>
          </a:p>
          <a:p>
            <a:pPr marL="756920" marR="5080" lvl="1" indent="-287020" algn="just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Se </a:t>
            </a:r>
            <a:r>
              <a:rPr sz="2800" i="1" spc="-10" dirty="0">
                <a:latin typeface="Calibri"/>
                <a:cs typeface="Calibri"/>
              </a:rPr>
              <a:t>s1 </a:t>
            </a:r>
            <a:r>
              <a:rPr sz="2800" i="1" spc="-15" dirty="0">
                <a:latin typeface="Calibri"/>
                <a:cs typeface="Calibri"/>
              </a:rPr>
              <a:t>fosse </a:t>
            </a:r>
            <a:r>
              <a:rPr sz="2800" i="1" spc="-55" dirty="0">
                <a:latin typeface="Calibri"/>
                <a:cs typeface="Calibri"/>
              </a:rPr>
              <a:t>“Ana </a:t>
            </a:r>
            <a:r>
              <a:rPr sz="2800" i="1" dirty="0">
                <a:latin typeface="Calibri"/>
                <a:cs typeface="Calibri"/>
              </a:rPr>
              <a:t>Maria </a:t>
            </a:r>
            <a:r>
              <a:rPr sz="2800" i="1" spc="-10" dirty="0">
                <a:latin typeface="Calibri"/>
                <a:cs typeface="Calibri"/>
              </a:rPr>
              <a:t>Silva” </a:t>
            </a:r>
            <a:r>
              <a:rPr sz="2800" i="1" dirty="0">
                <a:latin typeface="Calibri"/>
                <a:cs typeface="Calibri"/>
              </a:rPr>
              <a:t>e </a:t>
            </a:r>
            <a:r>
              <a:rPr sz="2800" i="1" spc="-5" dirty="0">
                <a:latin typeface="Calibri"/>
                <a:cs typeface="Calibri"/>
              </a:rPr>
              <a:t>s2 </a:t>
            </a:r>
            <a:r>
              <a:rPr sz="2800" i="1" spc="-15" dirty="0">
                <a:latin typeface="Calibri"/>
                <a:cs typeface="Calibri"/>
              </a:rPr>
              <a:t>fosse </a:t>
            </a:r>
            <a:r>
              <a:rPr sz="2800" i="1" spc="-35" dirty="0">
                <a:latin typeface="Calibri"/>
                <a:cs typeface="Calibri"/>
              </a:rPr>
              <a:t>“Maria”, 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função </a:t>
            </a:r>
            <a:r>
              <a:rPr sz="2800" spc="-10" dirty="0">
                <a:latin typeface="Calibri"/>
                <a:cs typeface="Calibri"/>
              </a:rPr>
              <a:t>retornaria </a:t>
            </a:r>
            <a:r>
              <a:rPr sz="2800" dirty="0">
                <a:latin typeface="Calibri"/>
                <a:cs typeface="Calibri"/>
              </a:rPr>
              <a:t>true, </a:t>
            </a:r>
            <a:r>
              <a:rPr sz="2800" spc="-5" dirty="0">
                <a:latin typeface="Calibri"/>
                <a:cs typeface="Calibri"/>
              </a:rPr>
              <a:t>pois </a:t>
            </a:r>
            <a:r>
              <a:rPr sz="2800" i="1" spc="-5" dirty="0">
                <a:latin typeface="Calibri"/>
                <a:cs typeface="Calibri"/>
              </a:rPr>
              <a:t>s2 </a:t>
            </a:r>
            <a:r>
              <a:rPr sz="2800" spc="-20" dirty="0">
                <a:latin typeface="Calibri"/>
                <a:cs typeface="Calibri"/>
              </a:rPr>
              <a:t>está </a:t>
            </a:r>
            <a:r>
              <a:rPr sz="2800" spc="-10" dirty="0">
                <a:latin typeface="Calibri"/>
                <a:cs typeface="Calibri"/>
              </a:rPr>
              <a:t>contido </a:t>
            </a:r>
            <a:r>
              <a:rPr sz="2800" dirty="0">
                <a:latin typeface="Calibri"/>
                <a:cs typeface="Calibri"/>
              </a:rPr>
              <a:t>em  </a:t>
            </a:r>
            <a:r>
              <a:rPr sz="2800" i="1" spc="-5" dirty="0">
                <a:latin typeface="Calibri"/>
                <a:cs typeface="Calibri"/>
              </a:rPr>
              <a:t>s1.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77" y="119697"/>
            <a:ext cx="428307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Exercício </a:t>
            </a:r>
            <a:r>
              <a:rPr spc="-10" dirty="0"/>
              <a:t>resolvido</a:t>
            </a:r>
            <a:r>
              <a:rPr spc="20" dirty="0"/>
              <a:t> </a:t>
            </a:r>
            <a:r>
              <a:rPr dirty="0"/>
              <a:t>2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477" y="119697"/>
            <a:ext cx="638619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Exercício </a:t>
            </a:r>
            <a:r>
              <a:rPr dirty="0"/>
              <a:t>2 – </a:t>
            </a:r>
            <a:r>
              <a:rPr spc="-5" dirty="0"/>
              <a:t>Solução </a:t>
            </a:r>
            <a:r>
              <a:rPr dirty="0"/>
              <a:t>proposta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76450" y="982662"/>
            <a:ext cx="6019800" cy="56483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60"/>
              </a:spcBef>
            </a:pPr>
            <a:r>
              <a:rPr sz="1900" b="1" spc="-5" dirty="0">
                <a:solidFill>
                  <a:srgbClr val="00009F"/>
                </a:solidFill>
                <a:latin typeface="Courier New"/>
                <a:cs typeface="Courier New"/>
              </a:rPr>
              <a:t>bool </a:t>
            </a:r>
            <a:r>
              <a:rPr sz="1900" spc="-10" dirty="0">
                <a:latin typeface="Courier New"/>
                <a:cs typeface="Courier New"/>
              </a:rPr>
              <a:t>BuscarString</a:t>
            </a:r>
            <a:r>
              <a:rPr sz="19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900" b="1" spc="-10" dirty="0">
                <a:solidFill>
                  <a:srgbClr val="00009F"/>
                </a:solidFill>
                <a:latin typeface="Courier New"/>
                <a:cs typeface="Courier New"/>
              </a:rPr>
              <a:t>string </a:t>
            </a:r>
            <a:r>
              <a:rPr sz="1900" spc="-5" dirty="0">
                <a:latin typeface="Courier New"/>
                <a:cs typeface="Courier New"/>
              </a:rPr>
              <a:t>s1</a:t>
            </a:r>
            <a:r>
              <a:rPr sz="19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900" b="1" spc="-10" dirty="0">
                <a:solidFill>
                  <a:srgbClr val="00009F"/>
                </a:solidFill>
                <a:latin typeface="Courier New"/>
                <a:cs typeface="Courier New"/>
              </a:rPr>
              <a:t>string</a:t>
            </a:r>
            <a:r>
              <a:rPr sz="1900" b="1" spc="1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s2</a:t>
            </a:r>
            <a:r>
              <a:rPr sz="19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9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9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900">
              <a:latin typeface="Courier New"/>
              <a:cs typeface="Courier New"/>
            </a:endParaRPr>
          </a:p>
          <a:p>
            <a:pPr marL="381635">
              <a:lnSpc>
                <a:spcPct val="100000"/>
              </a:lnSpc>
            </a:pPr>
            <a:r>
              <a:rPr sz="19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900" dirty="0">
                <a:latin typeface="Courier New"/>
                <a:cs typeface="Courier New"/>
              </a:rPr>
              <a:t>i</a:t>
            </a:r>
            <a:r>
              <a:rPr sz="190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900" spc="-5" dirty="0">
                <a:latin typeface="Courier New"/>
                <a:cs typeface="Courier New"/>
              </a:rPr>
              <a:t>j</a:t>
            </a:r>
            <a:r>
              <a:rPr sz="19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900" spc="-5" dirty="0">
                <a:latin typeface="Courier New"/>
                <a:cs typeface="Courier New"/>
              </a:rPr>
              <a:t>aux, tam1,</a:t>
            </a:r>
            <a:r>
              <a:rPr sz="1900" spc="-65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tam2</a:t>
            </a:r>
            <a:r>
              <a:rPr sz="19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900">
              <a:latin typeface="Courier New"/>
              <a:cs typeface="Courier New"/>
            </a:endParaRPr>
          </a:p>
          <a:p>
            <a:pPr marL="381635" marR="2594610">
              <a:lnSpc>
                <a:spcPct val="100000"/>
              </a:lnSpc>
              <a:spcBef>
                <a:spcPts val="5"/>
              </a:spcBef>
            </a:pPr>
            <a:r>
              <a:rPr sz="1900" spc="-5" dirty="0">
                <a:latin typeface="Courier New"/>
                <a:cs typeface="Courier New"/>
              </a:rPr>
              <a:t>tam1 </a:t>
            </a:r>
            <a:r>
              <a:rPr sz="19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900" spc="-10" dirty="0">
                <a:latin typeface="Courier New"/>
                <a:cs typeface="Courier New"/>
              </a:rPr>
              <a:t>s1.Length;  </a:t>
            </a:r>
            <a:r>
              <a:rPr sz="1900" spc="-5" dirty="0">
                <a:latin typeface="Courier New"/>
                <a:cs typeface="Courier New"/>
              </a:rPr>
              <a:t>tam2 </a:t>
            </a:r>
            <a:r>
              <a:rPr sz="19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900" spc="-10" dirty="0">
                <a:latin typeface="Courier New"/>
                <a:cs typeface="Courier New"/>
              </a:rPr>
              <a:t>s2.Length;  </a:t>
            </a:r>
            <a:r>
              <a:rPr sz="1900" b="1" spc="-5" dirty="0">
                <a:solidFill>
                  <a:srgbClr val="00009F"/>
                </a:solidFill>
                <a:latin typeface="Courier New"/>
                <a:cs typeface="Courier New"/>
              </a:rPr>
              <a:t>for</a:t>
            </a:r>
            <a:r>
              <a:rPr sz="19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900" spc="-5" dirty="0">
                <a:latin typeface="Courier New"/>
                <a:cs typeface="Courier New"/>
              </a:rPr>
              <a:t>i</a:t>
            </a:r>
            <a:r>
              <a:rPr sz="1900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900" spc="-5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900" spc="-5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900" spc="-10" dirty="0">
                <a:latin typeface="Courier New"/>
                <a:cs typeface="Courier New"/>
              </a:rPr>
              <a:t>i</a:t>
            </a:r>
            <a:r>
              <a:rPr sz="1900" spc="-10" dirty="0">
                <a:solidFill>
                  <a:srgbClr val="FF0000"/>
                </a:solidFill>
                <a:latin typeface="Courier New"/>
                <a:cs typeface="Courier New"/>
              </a:rPr>
              <a:t>&lt;</a:t>
            </a:r>
            <a:r>
              <a:rPr sz="1900" spc="-10" dirty="0">
                <a:latin typeface="Courier New"/>
                <a:cs typeface="Courier New"/>
              </a:rPr>
              <a:t>tam1</a:t>
            </a:r>
            <a:r>
              <a:rPr sz="19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r>
              <a:rPr sz="1900" spc="-8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i</a:t>
            </a:r>
            <a:r>
              <a:rPr sz="1900" spc="-5" dirty="0">
                <a:solidFill>
                  <a:srgbClr val="FF0000"/>
                </a:solidFill>
                <a:latin typeface="Courier New"/>
                <a:cs typeface="Courier New"/>
              </a:rPr>
              <a:t>++)</a:t>
            </a:r>
            <a:endParaRPr sz="1900">
              <a:latin typeface="Courier New"/>
              <a:cs typeface="Courier New"/>
            </a:endParaRPr>
          </a:p>
          <a:p>
            <a:pPr marL="381635">
              <a:lnSpc>
                <a:spcPct val="100000"/>
              </a:lnSpc>
            </a:pPr>
            <a:r>
              <a:rPr sz="19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900">
              <a:latin typeface="Courier New"/>
              <a:cs typeface="Courier New"/>
            </a:endParaRPr>
          </a:p>
          <a:p>
            <a:pPr marL="670560">
              <a:lnSpc>
                <a:spcPct val="100000"/>
              </a:lnSpc>
            </a:pPr>
            <a:r>
              <a:rPr sz="1900" spc="-5" dirty="0">
                <a:latin typeface="Courier New"/>
                <a:cs typeface="Courier New"/>
              </a:rPr>
              <a:t>aux</a:t>
            </a:r>
            <a:r>
              <a:rPr sz="1900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900" spc="-5" dirty="0">
                <a:latin typeface="Courier New"/>
                <a:cs typeface="Courier New"/>
              </a:rPr>
              <a:t>i</a:t>
            </a:r>
            <a:r>
              <a:rPr sz="19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900">
              <a:latin typeface="Courier New"/>
              <a:cs typeface="Courier New"/>
            </a:endParaRPr>
          </a:p>
          <a:p>
            <a:pPr marL="670560">
              <a:lnSpc>
                <a:spcPct val="100000"/>
              </a:lnSpc>
            </a:pPr>
            <a:r>
              <a:rPr sz="1900" b="1" spc="-5" dirty="0">
                <a:solidFill>
                  <a:srgbClr val="00009F"/>
                </a:solidFill>
                <a:latin typeface="Courier New"/>
                <a:cs typeface="Courier New"/>
              </a:rPr>
              <a:t>for</a:t>
            </a:r>
            <a:r>
              <a:rPr sz="19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900" spc="-5" dirty="0">
                <a:latin typeface="Courier New"/>
                <a:cs typeface="Courier New"/>
              </a:rPr>
              <a:t>j</a:t>
            </a:r>
            <a:r>
              <a:rPr sz="1900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900" spc="-5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900" spc="-5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900" spc="-10" dirty="0">
                <a:latin typeface="Courier New"/>
                <a:cs typeface="Courier New"/>
              </a:rPr>
              <a:t>j</a:t>
            </a:r>
            <a:r>
              <a:rPr sz="1900" spc="-10" dirty="0">
                <a:solidFill>
                  <a:srgbClr val="FF0000"/>
                </a:solidFill>
                <a:latin typeface="Courier New"/>
                <a:cs typeface="Courier New"/>
              </a:rPr>
              <a:t>&lt;</a:t>
            </a:r>
            <a:r>
              <a:rPr sz="1900" spc="-10" dirty="0">
                <a:latin typeface="Courier New"/>
                <a:cs typeface="Courier New"/>
              </a:rPr>
              <a:t>tam2 </a:t>
            </a:r>
            <a:r>
              <a:rPr sz="1900" spc="-5" dirty="0">
                <a:solidFill>
                  <a:srgbClr val="FF0000"/>
                </a:solidFill>
                <a:latin typeface="Courier New"/>
                <a:cs typeface="Courier New"/>
              </a:rPr>
              <a:t>&amp;&amp; </a:t>
            </a:r>
            <a:r>
              <a:rPr sz="1900" spc="-10" dirty="0">
                <a:latin typeface="Courier New"/>
                <a:cs typeface="Courier New"/>
              </a:rPr>
              <a:t>aux</a:t>
            </a:r>
            <a:r>
              <a:rPr sz="1900" spc="-10" dirty="0">
                <a:solidFill>
                  <a:srgbClr val="FF0000"/>
                </a:solidFill>
                <a:latin typeface="Courier New"/>
                <a:cs typeface="Courier New"/>
              </a:rPr>
              <a:t>&lt;</a:t>
            </a:r>
            <a:r>
              <a:rPr sz="1900" spc="-10" dirty="0">
                <a:latin typeface="Courier New"/>
                <a:cs typeface="Courier New"/>
              </a:rPr>
              <a:t>tam1</a:t>
            </a:r>
            <a:r>
              <a:rPr sz="19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r>
              <a:rPr sz="1900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j</a:t>
            </a:r>
            <a:r>
              <a:rPr sz="1900" spc="-10" dirty="0">
                <a:solidFill>
                  <a:srgbClr val="FF0000"/>
                </a:solidFill>
                <a:latin typeface="Courier New"/>
                <a:cs typeface="Courier New"/>
              </a:rPr>
              <a:t>++)</a:t>
            </a:r>
            <a:endParaRPr sz="1900">
              <a:latin typeface="Courier New"/>
              <a:cs typeface="Courier New"/>
            </a:endParaRPr>
          </a:p>
          <a:p>
            <a:pPr marL="670560">
              <a:lnSpc>
                <a:spcPct val="100000"/>
              </a:lnSpc>
              <a:spcBef>
                <a:spcPts val="5"/>
              </a:spcBef>
            </a:pPr>
            <a:r>
              <a:rPr sz="19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900">
              <a:latin typeface="Courier New"/>
              <a:cs typeface="Courier New"/>
            </a:endParaRPr>
          </a:p>
          <a:p>
            <a:pPr marL="960119">
              <a:lnSpc>
                <a:spcPts val="2280"/>
              </a:lnSpc>
            </a:pPr>
            <a:r>
              <a:rPr sz="1900" b="1" spc="-5" dirty="0">
                <a:solidFill>
                  <a:srgbClr val="00009F"/>
                </a:solidFill>
                <a:latin typeface="Courier New"/>
                <a:cs typeface="Courier New"/>
              </a:rPr>
              <a:t>if </a:t>
            </a:r>
            <a:r>
              <a:rPr sz="19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900" spc="-10" dirty="0">
                <a:latin typeface="Courier New"/>
                <a:cs typeface="Courier New"/>
              </a:rPr>
              <a:t>s2</a:t>
            </a:r>
            <a:r>
              <a:rPr sz="1900" spc="-1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900" spc="-10" dirty="0">
                <a:latin typeface="Courier New"/>
                <a:cs typeface="Courier New"/>
              </a:rPr>
              <a:t>j</a:t>
            </a:r>
            <a:r>
              <a:rPr sz="1900" spc="-10" dirty="0">
                <a:solidFill>
                  <a:srgbClr val="FF0000"/>
                </a:solidFill>
                <a:latin typeface="Courier New"/>
                <a:cs typeface="Courier New"/>
              </a:rPr>
              <a:t>] </a:t>
            </a:r>
            <a:r>
              <a:rPr sz="1900" spc="-15" dirty="0">
                <a:solidFill>
                  <a:srgbClr val="FF0000"/>
                </a:solidFill>
                <a:latin typeface="Courier New"/>
                <a:cs typeface="Courier New"/>
              </a:rPr>
              <a:t>!=</a:t>
            </a:r>
            <a:r>
              <a:rPr sz="1900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s1</a:t>
            </a:r>
            <a:r>
              <a:rPr sz="1900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900" spc="-5" dirty="0">
                <a:latin typeface="Courier New"/>
                <a:cs typeface="Courier New"/>
              </a:rPr>
              <a:t>aux</a:t>
            </a:r>
            <a:r>
              <a:rPr sz="1900" spc="-5" dirty="0">
                <a:solidFill>
                  <a:srgbClr val="FF0000"/>
                </a:solidFill>
                <a:latin typeface="Courier New"/>
                <a:cs typeface="Courier New"/>
              </a:rPr>
              <a:t>])</a:t>
            </a:r>
            <a:endParaRPr sz="1900">
              <a:latin typeface="Courier New"/>
              <a:cs typeface="Courier New"/>
            </a:endParaRPr>
          </a:p>
          <a:p>
            <a:pPr marL="1250315">
              <a:lnSpc>
                <a:spcPct val="100000"/>
              </a:lnSpc>
            </a:pPr>
            <a:r>
              <a:rPr sz="1900" b="1" spc="-10" dirty="0">
                <a:solidFill>
                  <a:srgbClr val="00009F"/>
                </a:solidFill>
                <a:latin typeface="Courier New"/>
                <a:cs typeface="Courier New"/>
              </a:rPr>
              <a:t>break</a:t>
            </a:r>
            <a:r>
              <a:rPr sz="19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900">
              <a:latin typeface="Courier New"/>
              <a:cs typeface="Courier New"/>
            </a:endParaRPr>
          </a:p>
          <a:p>
            <a:pPr marL="960119">
              <a:lnSpc>
                <a:spcPct val="100000"/>
              </a:lnSpc>
            </a:pPr>
            <a:r>
              <a:rPr sz="1900" spc="-5" dirty="0">
                <a:latin typeface="Courier New"/>
                <a:cs typeface="Courier New"/>
              </a:rPr>
              <a:t>aux</a:t>
            </a:r>
            <a:r>
              <a:rPr sz="1900" spc="-5" dirty="0">
                <a:solidFill>
                  <a:srgbClr val="FF0000"/>
                </a:solidFill>
                <a:latin typeface="Courier New"/>
                <a:cs typeface="Courier New"/>
              </a:rPr>
              <a:t>++;</a:t>
            </a:r>
            <a:endParaRPr sz="1900">
              <a:latin typeface="Courier New"/>
              <a:cs typeface="Courier New"/>
            </a:endParaRPr>
          </a:p>
          <a:p>
            <a:pPr marL="670560">
              <a:lnSpc>
                <a:spcPct val="100000"/>
              </a:lnSpc>
            </a:pPr>
            <a:r>
              <a:rPr sz="19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900">
              <a:latin typeface="Courier New"/>
              <a:cs typeface="Courier New"/>
            </a:endParaRPr>
          </a:p>
          <a:p>
            <a:pPr marL="670560">
              <a:lnSpc>
                <a:spcPct val="100000"/>
              </a:lnSpc>
            </a:pPr>
            <a:r>
              <a:rPr sz="1900" b="1" spc="-5" dirty="0">
                <a:solidFill>
                  <a:srgbClr val="00009F"/>
                </a:solidFill>
                <a:latin typeface="Courier New"/>
                <a:cs typeface="Courier New"/>
              </a:rPr>
              <a:t>if </a:t>
            </a:r>
            <a:r>
              <a:rPr sz="19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900" dirty="0">
                <a:latin typeface="Courier New"/>
                <a:cs typeface="Courier New"/>
              </a:rPr>
              <a:t>j </a:t>
            </a:r>
            <a:r>
              <a:rPr sz="1900" spc="-5" dirty="0">
                <a:solidFill>
                  <a:srgbClr val="FF0000"/>
                </a:solidFill>
                <a:latin typeface="Courier New"/>
                <a:cs typeface="Courier New"/>
              </a:rPr>
              <a:t>==</a:t>
            </a:r>
            <a:r>
              <a:rPr sz="1900" spc="-10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tam2</a:t>
            </a:r>
            <a:r>
              <a:rPr sz="1900" spc="-1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900">
              <a:latin typeface="Courier New"/>
              <a:cs typeface="Courier New"/>
            </a:endParaRPr>
          </a:p>
          <a:p>
            <a:pPr marL="960119">
              <a:lnSpc>
                <a:spcPct val="100000"/>
              </a:lnSpc>
              <a:spcBef>
                <a:spcPts val="5"/>
              </a:spcBef>
            </a:pPr>
            <a:r>
              <a:rPr sz="1900" b="1" spc="-5" dirty="0">
                <a:solidFill>
                  <a:srgbClr val="00009F"/>
                </a:solidFill>
                <a:latin typeface="Courier New"/>
                <a:cs typeface="Courier New"/>
              </a:rPr>
              <a:t>return</a:t>
            </a:r>
            <a:r>
              <a:rPr sz="1900" b="1" spc="-10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EF00EF"/>
                </a:solidFill>
                <a:latin typeface="Courier New"/>
                <a:cs typeface="Courier New"/>
              </a:rPr>
              <a:t>true</a:t>
            </a:r>
            <a:r>
              <a:rPr sz="19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900">
              <a:latin typeface="Courier New"/>
              <a:cs typeface="Courier New"/>
            </a:endParaRPr>
          </a:p>
          <a:p>
            <a:pPr marL="381635">
              <a:lnSpc>
                <a:spcPct val="100000"/>
              </a:lnSpc>
            </a:pPr>
            <a:r>
              <a:rPr sz="19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900">
              <a:latin typeface="Courier New"/>
              <a:cs typeface="Courier New"/>
            </a:endParaRPr>
          </a:p>
          <a:p>
            <a:pPr marL="381635">
              <a:lnSpc>
                <a:spcPct val="100000"/>
              </a:lnSpc>
            </a:pPr>
            <a:r>
              <a:rPr sz="1900" b="1" spc="-5" dirty="0">
                <a:solidFill>
                  <a:srgbClr val="00009F"/>
                </a:solidFill>
                <a:latin typeface="Courier New"/>
                <a:cs typeface="Courier New"/>
              </a:rPr>
              <a:t>return </a:t>
            </a:r>
            <a:r>
              <a:rPr sz="1900" spc="-10" dirty="0">
                <a:solidFill>
                  <a:srgbClr val="EF00EF"/>
                </a:solidFill>
                <a:latin typeface="Courier New"/>
                <a:cs typeface="Courier New"/>
              </a:rPr>
              <a:t>false</a:t>
            </a:r>
            <a:r>
              <a:rPr sz="19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9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40"/>
              </a:spcBef>
            </a:pPr>
            <a:r>
              <a:rPr sz="19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477" y="119697"/>
            <a:ext cx="503237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Exercício </a:t>
            </a:r>
            <a:r>
              <a:rPr dirty="0"/>
              <a:t>2 –</a:t>
            </a:r>
            <a:r>
              <a:rPr spc="-30" dirty="0"/>
              <a:t> </a:t>
            </a:r>
            <a:r>
              <a:rPr spc="-5" dirty="0"/>
              <a:t>Debugging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7087" y="2205101"/>
            <a:ext cx="7273925" cy="19386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45"/>
              </a:spcBef>
            </a:pPr>
            <a:r>
              <a:rPr sz="2000" b="1" spc="-5" dirty="0">
                <a:latin typeface="Tahoma"/>
                <a:cs typeface="Tahoma"/>
              </a:rPr>
              <a:t>Crie </a:t>
            </a:r>
            <a:r>
              <a:rPr sz="2000" b="1" dirty="0">
                <a:latin typeface="Tahoma"/>
                <a:cs typeface="Tahoma"/>
              </a:rPr>
              <a:t>o </a:t>
            </a:r>
            <a:r>
              <a:rPr sz="2000" b="1" spc="-5" dirty="0">
                <a:latin typeface="Tahoma"/>
                <a:cs typeface="Tahoma"/>
              </a:rPr>
              <a:t>método </a:t>
            </a:r>
            <a:r>
              <a:rPr sz="2000" b="1" spc="-10" dirty="0">
                <a:latin typeface="Tahoma"/>
                <a:cs typeface="Tahoma"/>
              </a:rPr>
              <a:t>principal </a:t>
            </a:r>
            <a:r>
              <a:rPr sz="2000" b="1" dirty="0">
                <a:latin typeface="Tahoma"/>
                <a:cs typeface="Tahoma"/>
              </a:rPr>
              <a:t>(Main) e </a:t>
            </a:r>
            <a:r>
              <a:rPr sz="2000" b="1" spc="-5" dirty="0">
                <a:latin typeface="Tahoma"/>
                <a:cs typeface="Tahoma"/>
              </a:rPr>
              <a:t>leia duas</a:t>
            </a:r>
            <a:r>
              <a:rPr sz="2000" b="1" spc="25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strings:</a:t>
            </a:r>
            <a:endParaRPr sz="2000">
              <a:latin typeface="Tahoma"/>
              <a:cs typeface="Tahoma"/>
            </a:endParaRPr>
          </a:p>
          <a:p>
            <a:pPr marL="314960">
              <a:lnSpc>
                <a:spcPct val="100000"/>
              </a:lnSpc>
            </a:pPr>
            <a:r>
              <a:rPr sz="2000" dirty="0">
                <a:latin typeface="Tahoma"/>
                <a:cs typeface="Tahoma"/>
              </a:rPr>
              <a:t>s1 = </a:t>
            </a:r>
            <a:r>
              <a:rPr sz="2000" spc="-5" dirty="0">
                <a:latin typeface="Tahoma"/>
                <a:cs typeface="Tahoma"/>
              </a:rPr>
              <a:t>“Este </a:t>
            </a:r>
            <a:r>
              <a:rPr sz="2000" dirty="0">
                <a:latin typeface="Tahoma"/>
                <a:cs typeface="Tahoma"/>
              </a:rPr>
              <a:t>é um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teste”</a:t>
            </a:r>
            <a:endParaRPr sz="2000">
              <a:latin typeface="Tahoma"/>
              <a:cs typeface="Tahoma"/>
            </a:endParaRPr>
          </a:p>
          <a:p>
            <a:pPr marL="330200">
              <a:lnSpc>
                <a:spcPct val="100000"/>
              </a:lnSpc>
            </a:pPr>
            <a:r>
              <a:rPr sz="2000" dirty="0">
                <a:latin typeface="Tahoma"/>
                <a:cs typeface="Tahoma"/>
              </a:rPr>
              <a:t>s2 =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“um”</a:t>
            </a:r>
            <a:endParaRPr sz="2000">
              <a:latin typeface="Tahoma"/>
              <a:cs typeface="Tahoma"/>
            </a:endParaRPr>
          </a:p>
          <a:p>
            <a:pPr marL="91440" marR="458470">
              <a:lnSpc>
                <a:spcPct val="100000"/>
              </a:lnSpc>
            </a:pPr>
            <a:r>
              <a:rPr sz="2000" b="1" spc="-10" dirty="0">
                <a:latin typeface="Tahoma"/>
                <a:cs typeface="Tahoma"/>
              </a:rPr>
              <a:t>Insira </a:t>
            </a:r>
            <a:r>
              <a:rPr sz="2000" b="1" spc="-5" dirty="0">
                <a:latin typeface="Tahoma"/>
                <a:cs typeface="Tahoma"/>
              </a:rPr>
              <a:t>um “Break </a:t>
            </a:r>
            <a:r>
              <a:rPr sz="2000" b="1" dirty="0">
                <a:latin typeface="Tahoma"/>
                <a:cs typeface="Tahoma"/>
              </a:rPr>
              <a:t>Point” </a:t>
            </a:r>
            <a:r>
              <a:rPr sz="2000" b="1" spc="-5" dirty="0">
                <a:latin typeface="Tahoma"/>
                <a:cs typeface="Tahoma"/>
              </a:rPr>
              <a:t>na linha </a:t>
            </a:r>
            <a:r>
              <a:rPr sz="2000" b="1" dirty="0">
                <a:latin typeface="Tahoma"/>
                <a:cs typeface="Tahoma"/>
              </a:rPr>
              <a:t>tam = </a:t>
            </a:r>
            <a:r>
              <a:rPr sz="2000" b="1" spc="-5" dirty="0">
                <a:latin typeface="Tahoma"/>
                <a:cs typeface="Tahoma"/>
              </a:rPr>
              <a:t>s1.Length </a:t>
            </a:r>
            <a:r>
              <a:rPr sz="2000" b="1" dirty="0">
                <a:latin typeface="Tahoma"/>
                <a:cs typeface="Tahoma"/>
              </a:rPr>
              <a:t>e  </a:t>
            </a:r>
            <a:r>
              <a:rPr sz="2000" b="1" spc="-5" dirty="0">
                <a:latin typeface="Tahoma"/>
                <a:cs typeface="Tahoma"/>
              </a:rPr>
              <a:t>rode </a:t>
            </a:r>
            <a:r>
              <a:rPr sz="2000" b="1" dirty="0">
                <a:latin typeface="Tahoma"/>
                <a:cs typeface="Tahoma"/>
              </a:rPr>
              <a:t>o </a:t>
            </a:r>
            <a:r>
              <a:rPr sz="2000" b="1" spc="-10" dirty="0">
                <a:latin typeface="Tahoma"/>
                <a:cs typeface="Tahoma"/>
              </a:rPr>
              <a:t>sistema </a:t>
            </a:r>
            <a:r>
              <a:rPr sz="2000" b="1" spc="-5" dirty="0">
                <a:latin typeface="Tahoma"/>
                <a:cs typeface="Tahoma"/>
              </a:rPr>
              <a:t>em modo de depuração. </a:t>
            </a:r>
            <a:r>
              <a:rPr sz="2000" b="1" dirty="0">
                <a:latin typeface="Tahoma"/>
                <a:cs typeface="Tahoma"/>
              </a:rPr>
              <a:t>A cad </a:t>
            </a:r>
            <a:r>
              <a:rPr sz="2000" b="1" spc="-5" dirty="0">
                <a:latin typeface="Tahoma"/>
                <a:cs typeface="Tahoma"/>
              </a:rPr>
              <a:t>linha  executada, confira </a:t>
            </a:r>
            <a:r>
              <a:rPr sz="2000" b="1" dirty="0">
                <a:latin typeface="Tahoma"/>
                <a:cs typeface="Tahoma"/>
              </a:rPr>
              <a:t>os </a:t>
            </a:r>
            <a:r>
              <a:rPr sz="2000" b="1" spc="-5" dirty="0">
                <a:latin typeface="Tahoma"/>
                <a:cs typeface="Tahoma"/>
              </a:rPr>
              <a:t>valores das variáveis </a:t>
            </a:r>
            <a:r>
              <a:rPr sz="2000" b="1" dirty="0">
                <a:latin typeface="Tahoma"/>
                <a:cs typeface="Tahoma"/>
              </a:rPr>
              <a:t>i, j e</a:t>
            </a:r>
            <a:r>
              <a:rPr sz="2000" b="1" spc="20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aux;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477" y="119697"/>
            <a:ext cx="475488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Exercício </a:t>
            </a:r>
            <a:r>
              <a:rPr dirty="0"/>
              <a:t>2 –</a:t>
            </a:r>
            <a:r>
              <a:rPr spc="-70" dirty="0"/>
              <a:t> </a:t>
            </a:r>
            <a:r>
              <a:rPr dirty="0"/>
              <a:t>Completo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925" y="1422336"/>
            <a:ext cx="5041900" cy="47707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65"/>
              </a:spcBef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bool </a:t>
            </a:r>
            <a:r>
              <a:rPr sz="1600" spc="-5" dirty="0">
                <a:latin typeface="Courier New"/>
                <a:cs typeface="Courier New"/>
              </a:rPr>
              <a:t>BuscarString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string </a:t>
            </a:r>
            <a:r>
              <a:rPr sz="1600" spc="-5" dirty="0">
                <a:latin typeface="Courier New"/>
                <a:cs typeface="Courier New"/>
              </a:rPr>
              <a:t>s1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string</a:t>
            </a:r>
            <a:r>
              <a:rPr sz="1600" b="1" spc="3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s2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335280" marR="1520190">
              <a:lnSpc>
                <a:spcPct val="100000"/>
              </a:lnSpc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600" spc="-5" dirty="0">
                <a:latin typeface="Courier New"/>
                <a:cs typeface="Courier New"/>
              </a:rPr>
              <a:t>i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600" spc="-5" dirty="0">
                <a:latin typeface="Courier New"/>
                <a:cs typeface="Courier New"/>
              </a:rPr>
              <a:t>j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600" spc="-5" dirty="0">
                <a:latin typeface="Courier New"/>
                <a:cs typeface="Courier New"/>
              </a:rPr>
              <a:t>aux, </a:t>
            </a:r>
            <a:r>
              <a:rPr sz="1600" dirty="0">
                <a:latin typeface="Courier New"/>
                <a:cs typeface="Courier New"/>
              </a:rPr>
              <a:t>tam1, </a:t>
            </a:r>
            <a:r>
              <a:rPr sz="1600" spc="-5" dirty="0">
                <a:latin typeface="Courier New"/>
                <a:cs typeface="Courier New"/>
              </a:rPr>
              <a:t>tam2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1600" spc="-5" dirty="0">
                <a:latin typeface="Courier New"/>
                <a:cs typeface="Courier New"/>
              </a:rPr>
              <a:t>tam1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6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s1.Length;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ourier New"/>
                <a:cs typeface="Courier New"/>
              </a:rPr>
              <a:t>tam2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600" spc="-6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s2.Length;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for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latin typeface="Courier New"/>
                <a:cs typeface="Courier New"/>
              </a:rPr>
              <a:t>i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600" spc="-5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600" spc="-5" dirty="0">
                <a:latin typeface="Courier New"/>
                <a:cs typeface="Courier New"/>
              </a:rPr>
              <a:t>i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&lt;</a:t>
            </a:r>
            <a:r>
              <a:rPr sz="1600" spc="-5" dirty="0">
                <a:latin typeface="Courier New"/>
                <a:cs typeface="Courier New"/>
              </a:rPr>
              <a:t>tam1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r>
              <a:rPr sz="1600" spc="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i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++)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</a:pP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7912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aux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600" spc="-5" dirty="0">
                <a:latin typeface="Courier New"/>
                <a:cs typeface="Courier New"/>
              </a:rPr>
              <a:t>i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579120">
              <a:lnSpc>
                <a:spcPct val="100000"/>
              </a:lnSpc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for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latin typeface="Courier New"/>
                <a:cs typeface="Courier New"/>
              </a:rPr>
              <a:t>j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600" spc="-5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600" spc="-5" dirty="0">
                <a:latin typeface="Courier New"/>
                <a:cs typeface="Courier New"/>
              </a:rPr>
              <a:t>j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&lt;</a:t>
            </a:r>
            <a:r>
              <a:rPr sz="1600" spc="-5" dirty="0">
                <a:latin typeface="Courier New"/>
                <a:cs typeface="Courier New"/>
              </a:rPr>
              <a:t>tam2 </a:t>
            </a:r>
            <a:r>
              <a:rPr sz="1600" spc="5" dirty="0">
                <a:solidFill>
                  <a:srgbClr val="FF0000"/>
                </a:solidFill>
                <a:latin typeface="Courier New"/>
                <a:cs typeface="Courier New"/>
              </a:rPr>
              <a:t>&amp;&amp; </a:t>
            </a:r>
            <a:r>
              <a:rPr sz="1600" spc="-5" dirty="0">
                <a:latin typeface="Courier New"/>
                <a:cs typeface="Courier New"/>
              </a:rPr>
              <a:t>aux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&lt;</a:t>
            </a:r>
            <a:r>
              <a:rPr sz="1600" spc="-5" dirty="0">
                <a:latin typeface="Courier New"/>
                <a:cs typeface="Courier New"/>
              </a:rPr>
              <a:t>tam1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r>
              <a:rPr sz="1600" spc="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j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++)</a:t>
            </a:r>
            <a:endParaRPr sz="1600">
              <a:latin typeface="Courier New"/>
              <a:cs typeface="Courier New"/>
            </a:endParaRPr>
          </a:p>
          <a:p>
            <a:pPr marL="579120">
              <a:lnSpc>
                <a:spcPct val="100000"/>
              </a:lnSpc>
            </a:pP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822960">
              <a:lnSpc>
                <a:spcPct val="100000"/>
              </a:lnSpc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if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dirty="0">
                <a:latin typeface="Courier New"/>
                <a:cs typeface="Courier New"/>
              </a:rPr>
              <a:t>s2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600" dirty="0">
                <a:latin typeface="Courier New"/>
                <a:cs typeface="Courier New"/>
              </a:rPr>
              <a:t>j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]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!=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s1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600" spc="-5" dirty="0">
                <a:latin typeface="Courier New"/>
                <a:cs typeface="Courier New"/>
              </a:rPr>
              <a:t>aux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])</a:t>
            </a:r>
            <a:endParaRPr sz="1600">
              <a:latin typeface="Courier New"/>
              <a:cs typeface="Courier New"/>
            </a:endParaRPr>
          </a:p>
          <a:p>
            <a:pPr marL="822960" marR="3232150" indent="24384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br</a:t>
            </a:r>
            <a:r>
              <a:rPr sz="1600" b="1" spc="15" dirty="0">
                <a:solidFill>
                  <a:srgbClr val="00009F"/>
                </a:solidFill>
                <a:latin typeface="Courier New"/>
                <a:cs typeface="Courier New"/>
              </a:rPr>
              <a:t>e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a</a:t>
            </a: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k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1600" spc="-5" dirty="0">
                <a:latin typeface="Courier New"/>
                <a:cs typeface="Courier New"/>
              </a:rPr>
              <a:t>aux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++;</a:t>
            </a:r>
            <a:endParaRPr sz="1600">
              <a:latin typeface="Courier New"/>
              <a:cs typeface="Courier New"/>
            </a:endParaRPr>
          </a:p>
          <a:p>
            <a:pPr marL="579120">
              <a:lnSpc>
                <a:spcPct val="100000"/>
              </a:lnSpc>
            </a:pP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579120">
              <a:lnSpc>
                <a:spcPts val="1920"/>
              </a:lnSpc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if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latin typeface="Courier New"/>
                <a:cs typeface="Courier New"/>
              </a:rPr>
              <a:t>j </a:t>
            </a:r>
            <a:r>
              <a:rPr sz="1600" spc="5" dirty="0">
                <a:solidFill>
                  <a:srgbClr val="FF0000"/>
                </a:solidFill>
                <a:latin typeface="Courier New"/>
                <a:cs typeface="Courier New"/>
              </a:rPr>
              <a:t>==</a:t>
            </a:r>
            <a:r>
              <a:rPr sz="1600" spc="-6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tam2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822960">
              <a:lnSpc>
                <a:spcPct val="100000"/>
              </a:lnSpc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return</a:t>
            </a:r>
            <a:r>
              <a:rPr sz="1600" b="1" spc="-7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EF00EF"/>
                </a:solidFill>
                <a:latin typeface="Courier New"/>
                <a:cs typeface="Courier New"/>
              </a:rPr>
              <a:t>true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return </a:t>
            </a:r>
            <a:r>
              <a:rPr sz="1600" dirty="0">
                <a:solidFill>
                  <a:srgbClr val="EF00EF"/>
                </a:solidFill>
                <a:latin typeface="Courier New"/>
                <a:cs typeface="Courier New"/>
              </a:rPr>
              <a:t>false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20"/>
              </a:spcBef>
            </a:pP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46675" y="1295400"/>
            <a:ext cx="3997325" cy="50165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75"/>
              </a:spcBef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void </a:t>
            </a:r>
            <a:r>
              <a:rPr sz="1600" spc="-5" dirty="0">
                <a:latin typeface="Courier New"/>
                <a:cs typeface="Courier New"/>
              </a:rPr>
              <a:t>Main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string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[]</a:t>
            </a:r>
            <a:r>
              <a:rPr sz="1600" spc="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args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92710">
              <a:lnSpc>
                <a:spcPct val="100000"/>
              </a:lnSpc>
            </a:pP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336550">
              <a:lnSpc>
                <a:spcPct val="100000"/>
              </a:lnSpc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string </a:t>
            </a:r>
            <a:r>
              <a:rPr sz="1600" dirty="0">
                <a:latin typeface="Courier New"/>
                <a:cs typeface="Courier New"/>
              </a:rPr>
              <a:t>s1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s2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336550">
              <a:lnSpc>
                <a:spcPct val="100000"/>
              </a:lnSpc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bool </a:t>
            </a:r>
            <a:r>
              <a:rPr sz="1600" spc="-5" dirty="0">
                <a:latin typeface="Courier New"/>
                <a:cs typeface="Courier New"/>
              </a:rPr>
              <a:t>res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336550" marR="71818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s1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600" spc="-5" dirty="0">
                <a:latin typeface="Courier New"/>
                <a:cs typeface="Courier New"/>
              </a:rPr>
              <a:t>Console.ReadLine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();  </a:t>
            </a:r>
            <a:r>
              <a:rPr sz="1600" spc="-5" dirty="0">
                <a:latin typeface="Courier New"/>
                <a:cs typeface="Courier New"/>
              </a:rPr>
              <a:t>s2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600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Console.ReadLine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();</a:t>
            </a:r>
            <a:endParaRPr sz="1600">
              <a:latin typeface="Courier New"/>
              <a:cs typeface="Courier New"/>
            </a:endParaRPr>
          </a:p>
          <a:p>
            <a:pPr marL="33655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ourier New"/>
                <a:cs typeface="Courier New"/>
              </a:rPr>
              <a:t>res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600" spc="-5" dirty="0">
                <a:latin typeface="Courier New"/>
                <a:cs typeface="Courier New"/>
              </a:rPr>
              <a:t>BuscarString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latin typeface="Courier New"/>
                <a:cs typeface="Courier New"/>
              </a:rPr>
              <a:t>s1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600" spc="-5" dirty="0">
                <a:latin typeface="Courier New"/>
                <a:cs typeface="Courier New"/>
              </a:rPr>
              <a:t>s2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580390" marR="108585" indent="-244475">
              <a:lnSpc>
                <a:spcPct val="100000"/>
              </a:lnSpc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if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latin typeface="Courier New"/>
                <a:cs typeface="Courier New"/>
              </a:rPr>
              <a:t>res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  </a:t>
            </a:r>
            <a:r>
              <a:rPr sz="1600" spc="-5" dirty="0">
                <a:latin typeface="Courier New"/>
                <a:cs typeface="Courier New"/>
              </a:rPr>
              <a:t>Console.Write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"Encontrou"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336550">
              <a:lnSpc>
                <a:spcPct val="100000"/>
              </a:lnSpc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else</a:t>
            </a:r>
            <a:endParaRPr sz="1600">
              <a:latin typeface="Courier New"/>
              <a:cs typeface="Courier New"/>
            </a:endParaRPr>
          </a:p>
          <a:p>
            <a:pPr marL="92710" marR="1206500" indent="48768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Console.Write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"Nao  encontrou"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92710">
              <a:lnSpc>
                <a:spcPct val="100000"/>
              </a:lnSpc>
              <a:spcBef>
                <a:spcPts val="20"/>
              </a:spcBef>
            </a:pP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329565" y="1215009"/>
            <a:ext cx="8336280" cy="5222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30175" indent="-343535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AutoNum type="arabicParenR"/>
              <a:tabLst>
                <a:tab pos="368935" algn="l"/>
              </a:tabLst>
            </a:pPr>
            <a:r>
              <a:rPr sz="2400" dirty="0">
                <a:latin typeface="Arial"/>
                <a:cs typeface="Arial"/>
              </a:rPr>
              <a:t>Fazer </a:t>
            </a:r>
            <a:r>
              <a:rPr sz="2400" spc="-5" dirty="0">
                <a:latin typeface="Arial"/>
                <a:cs typeface="Arial"/>
              </a:rPr>
              <a:t>um programa </a:t>
            </a:r>
            <a:r>
              <a:rPr sz="2400" dirty="0">
                <a:latin typeface="Arial"/>
                <a:cs typeface="Arial"/>
              </a:rPr>
              <a:t>para contar o número </a:t>
            </a:r>
            <a:r>
              <a:rPr sz="2400" spc="-5" dirty="0">
                <a:latin typeface="Arial"/>
                <a:cs typeface="Arial"/>
              </a:rPr>
              <a:t>de espaços em  brancos de uma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string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C00000"/>
              </a:buClr>
              <a:buFont typeface="Arial"/>
              <a:buAutoNum type="arabicParenR"/>
            </a:pPr>
            <a:endParaRPr sz="345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buClr>
                <a:srgbClr val="C00000"/>
              </a:buClr>
              <a:buAutoNum type="arabicParenR"/>
              <a:tabLst>
                <a:tab pos="368935" algn="l"/>
              </a:tabLst>
            </a:pPr>
            <a:r>
              <a:rPr sz="2400" spc="-5" dirty="0">
                <a:latin typeface="Arial"/>
                <a:cs typeface="Arial"/>
              </a:rPr>
              <a:t>Refaça </a:t>
            </a:r>
            <a:r>
              <a:rPr sz="2400" dirty="0">
                <a:latin typeface="Arial"/>
                <a:cs typeface="Arial"/>
              </a:rPr>
              <a:t>o </a:t>
            </a:r>
            <a:r>
              <a:rPr sz="2400" spc="-5" dirty="0">
                <a:latin typeface="Arial"/>
                <a:cs typeface="Arial"/>
              </a:rPr>
              <a:t>programa </a:t>
            </a:r>
            <a:r>
              <a:rPr sz="2400" dirty="0">
                <a:latin typeface="Arial"/>
                <a:cs typeface="Arial"/>
              </a:rPr>
              <a:t>anterior criando uma </a:t>
            </a:r>
            <a:r>
              <a:rPr sz="2400" spc="-5" dirty="0">
                <a:latin typeface="Arial"/>
                <a:cs typeface="Arial"/>
              </a:rPr>
              <a:t>função que  </a:t>
            </a:r>
            <a:r>
              <a:rPr sz="2400" dirty="0">
                <a:latin typeface="Arial"/>
                <a:cs typeface="Arial"/>
              </a:rPr>
              <a:t>receberá como parâmetro a </a:t>
            </a:r>
            <a:r>
              <a:rPr sz="2400" i="1" dirty="0">
                <a:latin typeface="Arial"/>
                <a:cs typeface="Arial"/>
              </a:rPr>
              <a:t>string 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5" dirty="0">
                <a:latin typeface="Arial"/>
                <a:cs typeface="Arial"/>
              </a:rPr>
              <a:t>retornará </a:t>
            </a:r>
            <a:r>
              <a:rPr sz="2400" dirty="0">
                <a:latin typeface="Arial"/>
                <a:cs typeface="Arial"/>
              </a:rPr>
              <a:t>o </a:t>
            </a:r>
            <a:r>
              <a:rPr sz="2400" spc="-5" dirty="0">
                <a:latin typeface="Arial"/>
                <a:cs typeface="Arial"/>
              </a:rPr>
              <a:t>número de  espaços em branco </a:t>
            </a:r>
            <a:r>
              <a:rPr sz="2400" dirty="0">
                <a:latin typeface="Arial"/>
                <a:cs typeface="Arial"/>
              </a:rPr>
              <a:t>que a </a:t>
            </a:r>
            <a:r>
              <a:rPr sz="2400" i="1" spc="-5" dirty="0">
                <a:latin typeface="Arial"/>
                <a:cs typeface="Arial"/>
              </a:rPr>
              <a:t>string</a:t>
            </a:r>
            <a:r>
              <a:rPr sz="2400" i="1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contém.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C00000"/>
              </a:buClr>
              <a:buFont typeface="Arial"/>
              <a:buAutoNum type="arabicParenR"/>
            </a:pPr>
            <a:endParaRPr sz="3500">
              <a:latin typeface="Arial"/>
              <a:cs typeface="Arial"/>
            </a:endParaRPr>
          </a:p>
          <a:p>
            <a:pPr marL="368300" indent="-356235">
              <a:lnSpc>
                <a:spcPct val="100000"/>
              </a:lnSpc>
              <a:buClr>
                <a:srgbClr val="C00000"/>
              </a:buClr>
              <a:buAutoNum type="arabicParenR"/>
              <a:tabLst>
                <a:tab pos="368935" algn="l"/>
              </a:tabLst>
            </a:pPr>
            <a:r>
              <a:rPr sz="2400" dirty="0">
                <a:latin typeface="Arial"/>
                <a:cs typeface="Arial"/>
              </a:rPr>
              <a:t>Fazer </a:t>
            </a:r>
            <a:r>
              <a:rPr sz="2400" spc="-5" dirty="0">
                <a:latin typeface="Arial"/>
                <a:cs typeface="Arial"/>
              </a:rPr>
              <a:t>um programa </a:t>
            </a:r>
            <a:r>
              <a:rPr sz="2400" dirty="0">
                <a:latin typeface="Arial"/>
                <a:cs typeface="Arial"/>
              </a:rPr>
              <a:t>para contar o número </a:t>
            </a:r>
            <a:r>
              <a:rPr sz="2400" spc="-5" dirty="0">
                <a:latin typeface="Arial"/>
                <a:cs typeface="Arial"/>
              </a:rPr>
              <a:t>de vogais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em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uma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string.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5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buClr>
                <a:srgbClr val="C00000"/>
              </a:buClr>
              <a:buAutoNum type="arabicParenR" startAt="4"/>
              <a:tabLst>
                <a:tab pos="368935" algn="l"/>
              </a:tabLst>
            </a:pPr>
            <a:r>
              <a:rPr sz="2400" spc="-5" dirty="0">
                <a:latin typeface="Arial"/>
                <a:cs typeface="Arial"/>
              </a:rPr>
              <a:t>Refaça </a:t>
            </a:r>
            <a:r>
              <a:rPr sz="2400" dirty="0">
                <a:latin typeface="Arial"/>
                <a:cs typeface="Arial"/>
              </a:rPr>
              <a:t>o </a:t>
            </a:r>
            <a:r>
              <a:rPr sz="2400" spc="-5" dirty="0">
                <a:latin typeface="Arial"/>
                <a:cs typeface="Arial"/>
              </a:rPr>
              <a:t>programa anterior </a:t>
            </a:r>
            <a:r>
              <a:rPr sz="2400" dirty="0">
                <a:latin typeface="Arial"/>
                <a:cs typeface="Arial"/>
              </a:rPr>
              <a:t>criando </a:t>
            </a:r>
            <a:r>
              <a:rPr sz="2400" spc="-5" dirty="0">
                <a:latin typeface="Arial"/>
                <a:cs typeface="Arial"/>
              </a:rPr>
              <a:t>uma função que  </a:t>
            </a:r>
            <a:r>
              <a:rPr sz="2400" dirty="0">
                <a:latin typeface="Arial"/>
                <a:cs typeface="Arial"/>
              </a:rPr>
              <a:t>receberá como </a:t>
            </a:r>
            <a:r>
              <a:rPr sz="2400" spc="-5" dirty="0">
                <a:latin typeface="Arial"/>
                <a:cs typeface="Arial"/>
              </a:rPr>
              <a:t>parâmetro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i="1" spc="-5" dirty="0">
                <a:latin typeface="Arial"/>
                <a:cs typeface="Arial"/>
              </a:rPr>
              <a:t>string 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5" dirty="0">
                <a:latin typeface="Arial"/>
                <a:cs typeface="Arial"/>
              </a:rPr>
              <a:t>retornará </a:t>
            </a:r>
            <a:r>
              <a:rPr sz="2400" dirty="0">
                <a:latin typeface="Arial"/>
                <a:cs typeface="Arial"/>
              </a:rPr>
              <a:t>o número </a:t>
            </a:r>
            <a:r>
              <a:rPr sz="2400" spc="-5" dirty="0">
                <a:latin typeface="Arial"/>
                <a:cs typeface="Arial"/>
              </a:rPr>
              <a:t>de  vogais </a:t>
            </a:r>
            <a:r>
              <a:rPr sz="2400" dirty="0">
                <a:latin typeface="Arial"/>
                <a:cs typeface="Arial"/>
              </a:rPr>
              <a:t>que a </a:t>
            </a:r>
            <a:r>
              <a:rPr sz="2400" i="1" dirty="0">
                <a:latin typeface="Arial"/>
                <a:cs typeface="Arial"/>
              </a:rPr>
              <a:t>string</a:t>
            </a:r>
            <a:r>
              <a:rPr sz="2400" i="1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contem.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77" y="119697"/>
            <a:ext cx="20701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Exercícios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329565" y="1066871"/>
            <a:ext cx="8296275" cy="3813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55600" marR="5080" indent="-343535">
              <a:lnSpc>
                <a:spcPct val="99800"/>
              </a:lnSpc>
              <a:spcBef>
                <a:spcPts val="135"/>
              </a:spcBef>
            </a:pPr>
            <a:r>
              <a:rPr sz="2400" dirty="0">
                <a:solidFill>
                  <a:srgbClr val="C00000"/>
                </a:solidFill>
                <a:latin typeface="Tahoma"/>
                <a:cs typeface="Tahoma"/>
              </a:rPr>
              <a:t>5) </a:t>
            </a:r>
            <a:r>
              <a:rPr sz="2400" spc="-15" dirty="0">
                <a:latin typeface="Tahoma"/>
                <a:cs typeface="Tahoma"/>
              </a:rPr>
              <a:t>Escreva </a:t>
            </a:r>
            <a:r>
              <a:rPr sz="2400" dirty="0">
                <a:latin typeface="Tahoma"/>
                <a:cs typeface="Tahoma"/>
              </a:rPr>
              <a:t>um </a:t>
            </a:r>
            <a:r>
              <a:rPr sz="2400" spc="-15" dirty="0">
                <a:latin typeface="Tahoma"/>
                <a:cs typeface="Tahoma"/>
              </a:rPr>
              <a:t>programa para </a:t>
            </a:r>
            <a:r>
              <a:rPr sz="2400" dirty="0">
                <a:latin typeface="Tahoma"/>
                <a:cs typeface="Tahoma"/>
              </a:rPr>
              <a:t>ler uma </a:t>
            </a:r>
            <a:r>
              <a:rPr sz="2500" i="1" spc="-45" dirty="0">
                <a:latin typeface="Tahoma"/>
                <a:cs typeface="Tahoma"/>
              </a:rPr>
              <a:t>string </a:t>
            </a:r>
            <a:r>
              <a:rPr sz="2400" spc="-5" dirty="0">
                <a:latin typeface="Tahoma"/>
                <a:cs typeface="Tahoma"/>
              </a:rPr>
              <a:t>(com </a:t>
            </a:r>
            <a:r>
              <a:rPr sz="2400" dirty="0">
                <a:latin typeface="Tahoma"/>
                <a:cs typeface="Tahoma"/>
              </a:rPr>
              <a:t>mais </a:t>
            </a:r>
            <a:r>
              <a:rPr sz="2400" spc="-5" dirty="0">
                <a:latin typeface="Tahoma"/>
                <a:cs typeface="Tahoma"/>
              </a:rPr>
              <a:t>de  </a:t>
            </a:r>
            <a:r>
              <a:rPr sz="2400" dirty="0">
                <a:latin typeface="Tahoma"/>
                <a:cs typeface="Tahoma"/>
              </a:rPr>
              <a:t>uma </a:t>
            </a:r>
            <a:r>
              <a:rPr sz="2400" spc="-15" dirty="0">
                <a:latin typeface="Tahoma"/>
                <a:cs typeface="Tahoma"/>
              </a:rPr>
              <a:t>palavra) </a:t>
            </a:r>
            <a:r>
              <a:rPr sz="2400" dirty="0">
                <a:latin typeface="Tahoma"/>
                <a:cs typeface="Tahoma"/>
              </a:rPr>
              <a:t>e </a:t>
            </a:r>
            <a:r>
              <a:rPr sz="2400" spc="-5" dirty="0">
                <a:latin typeface="Tahoma"/>
                <a:cs typeface="Tahoma"/>
              </a:rPr>
              <a:t>imprimi-la </a:t>
            </a:r>
            <a:r>
              <a:rPr sz="2400" dirty="0">
                <a:latin typeface="Tahoma"/>
                <a:cs typeface="Tahoma"/>
              </a:rPr>
              <a:t>de </a:t>
            </a:r>
            <a:r>
              <a:rPr sz="2400" spc="-5" dirty="0">
                <a:latin typeface="Tahoma"/>
                <a:cs typeface="Tahoma"/>
              </a:rPr>
              <a:t>forma </a:t>
            </a:r>
            <a:r>
              <a:rPr sz="2400" dirty="0">
                <a:latin typeface="Tahoma"/>
                <a:cs typeface="Tahoma"/>
              </a:rPr>
              <a:t>que a </a:t>
            </a:r>
            <a:r>
              <a:rPr sz="2400" spc="-10" dirty="0">
                <a:latin typeface="Tahoma"/>
                <a:cs typeface="Tahoma"/>
              </a:rPr>
              <a:t>primeira </a:t>
            </a:r>
            <a:r>
              <a:rPr sz="2400" spc="-15" dirty="0">
                <a:latin typeface="Tahoma"/>
                <a:cs typeface="Tahoma"/>
              </a:rPr>
              <a:t>letra </a:t>
            </a:r>
            <a:r>
              <a:rPr sz="2400" dirty="0">
                <a:latin typeface="Tahoma"/>
                <a:cs typeface="Tahoma"/>
              </a:rPr>
              <a:t>de  </a:t>
            </a:r>
            <a:r>
              <a:rPr sz="2400" spc="-5" dirty="0">
                <a:latin typeface="Tahoma"/>
                <a:cs typeface="Tahoma"/>
              </a:rPr>
              <a:t>cada </a:t>
            </a:r>
            <a:r>
              <a:rPr sz="2400" spc="-15" dirty="0">
                <a:latin typeface="Tahoma"/>
                <a:cs typeface="Tahoma"/>
              </a:rPr>
              <a:t>palavra </a:t>
            </a:r>
            <a:r>
              <a:rPr sz="2400" spc="-10" dirty="0">
                <a:latin typeface="Tahoma"/>
                <a:cs typeface="Tahoma"/>
              </a:rPr>
              <a:t>fique </a:t>
            </a:r>
            <a:r>
              <a:rPr sz="2400" spc="-5" dirty="0">
                <a:latin typeface="Tahoma"/>
                <a:cs typeface="Tahoma"/>
              </a:rPr>
              <a:t>em maiúscula. </a:t>
            </a:r>
            <a:r>
              <a:rPr sz="2400" spc="-30" dirty="0">
                <a:latin typeface="Tahoma"/>
                <a:cs typeface="Tahoma"/>
              </a:rPr>
              <a:t>Para </a:t>
            </a:r>
            <a:r>
              <a:rPr sz="2400" spc="-10" dirty="0">
                <a:latin typeface="Tahoma"/>
                <a:cs typeface="Tahoma"/>
              </a:rPr>
              <a:t>isso, </a:t>
            </a:r>
            <a:r>
              <a:rPr sz="2400" spc="-5" dirty="0">
                <a:latin typeface="Tahoma"/>
                <a:cs typeface="Tahoma"/>
              </a:rPr>
              <a:t>basta </a:t>
            </a:r>
            <a:r>
              <a:rPr sz="2400" spc="-10" dirty="0">
                <a:latin typeface="Tahoma"/>
                <a:cs typeface="Tahoma"/>
              </a:rPr>
              <a:t>subtrair  </a:t>
            </a:r>
            <a:r>
              <a:rPr sz="2400" dirty="0">
                <a:latin typeface="Tahoma"/>
                <a:cs typeface="Tahoma"/>
              </a:rPr>
              <a:t>32 do </a:t>
            </a:r>
            <a:r>
              <a:rPr sz="2400" spc="-10" dirty="0">
                <a:latin typeface="Tahoma"/>
                <a:cs typeface="Tahoma"/>
              </a:rPr>
              <a:t>elemento </a:t>
            </a:r>
            <a:r>
              <a:rPr sz="2400" dirty="0">
                <a:latin typeface="Tahoma"/>
                <a:cs typeface="Tahoma"/>
              </a:rPr>
              <a:t>que </a:t>
            </a:r>
            <a:r>
              <a:rPr sz="2400" spc="-5" dirty="0">
                <a:latin typeface="Tahoma"/>
                <a:cs typeface="Tahoma"/>
              </a:rPr>
              <a:t>deseja </a:t>
            </a:r>
            <a:r>
              <a:rPr sz="2400" spc="-10" dirty="0">
                <a:latin typeface="Tahoma"/>
                <a:cs typeface="Tahoma"/>
              </a:rPr>
              <a:t>alterar </a:t>
            </a:r>
            <a:r>
              <a:rPr sz="2400" spc="-15" dirty="0">
                <a:latin typeface="Tahoma"/>
                <a:cs typeface="Tahoma"/>
              </a:rPr>
              <a:t>para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maiúsculo.</a:t>
            </a:r>
            <a:endParaRPr sz="2400">
              <a:latin typeface="Tahoma"/>
              <a:cs typeface="Tahoma"/>
            </a:endParaRPr>
          </a:p>
          <a:p>
            <a:pPr marL="1226820" marR="889635" indent="-500380">
              <a:lnSpc>
                <a:spcPts val="2600"/>
              </a:lnSpc>
              <a:spcBef>
                <a:spcPts val="160"/>
              </a:spcBef>
            </a:pPr>
            <a:r>
              <a:rPr sz="1800" spc="-10" dirty="0">
                <a:latin typeface="Tahoma"/>
                <a:cs typeface="Tahoma"/>
              </a:rPr>
              <a:t>Console.Write("{0} </a:t>
            </a:r>
            <a:r>
              <a:rPr sz="1800" spc="-5" dirty="0">
                <a:latin typeface="Tahoma"/>
                <a:cs typeface="Tahoma"/>
              </a:rPr>
              <a:t>", </a:t>
            </a:r>
            <a:r>
              <a:rPr sz="1800" spc="-15" dirty="0">
                <a:latin typeface="Tahoma"/>
                <a:cs typeface="Tahoma"/>
              </a:rPr>
              <a:t>Convert.ToChar(chrNomeRecebido[i] </a:t>
            </a:r>
            <a:r>
              <a:rPr sz="1800" dirty="0">
                <a:latin typeface="Tahoma"/>
                <a:cs typeface="Tahoma"/>
              </a:rPr>
              <a:t>– </a:t>
            </a:r>
            <a:r>
              <a:rPr sz="1800" spc="-10" dirty="0">
                <a:latin typeface="Tahoma"/>
                <a:cs typeface="Tahoma"/>
              </a:rPr>
              <a:t>32));  </a:t>
            </a:r>
            <a:r>
              <a:rPr sz="1800" dirty="0">
                <a:latin typeface="Tahoma"/>
                <a:cs typeface="Tahoma"/>
              </a:rPr>
              <a:t>ou</a:t>
            </a:r>
            <a:endParaRPr sz="1800">
              <a:latin typeface="Tahoma"/>
              <a:cs typeface="Tahoma"/>
            </a:endParaRPr>
          </a:p>
          <a:p>
            <a:pPr marL="713740">
              <a:lnSpc>
                <a:spcPct val="100000"/>
              </a:lnSpc>
              <a:spcBef>
                <a:spcPts val="245"/>
              </a:spcBef>
            </a:pPr>
            <a:r>
              <a:rPr sz="1800" spc="-10" dirty="0">
                <a:latin typeface="Tahoma"/>
                <a:cs typeface="Tahoma"/>
              </a:rPr>
              <a:t>Console.Write("{0} </a:t>
            </a:r>
            <a:r>
              <a:rPr sz="1800" spc="-5" dirty="0">
                <a:latin typeface="Tahoma"/>
                <a:cs typeface="Tahoma"/>
              </a:rPr>
              <a:t>", </a:t>
            </a:r>
            <a:r>
              <a:rPr sz="1800" spc="-15" dirty="0">
                <a:latin typeface="Tahoma"/>
                <a:cs typeface="Tahoma"/>
              </a:rPr>
              <a:t>Convert.ToChar(chrNomeRecebido[i] </a:t>
            </a:r>
            <a:r>
              <a:rPr sz="1800" dirty="0">
                <a:latin typeface="Tahoma"/>
                <a:cs typeface="Tahoma"/>
              </a:rPr>
              <a:t>– </a:t>
            </a:r>
            <a:r>
              <a:rPr sz="1800" dirty="0">
                <a:latin typeface="Arial"/>
                <a:cs typeface="Arial"/>
              </a:rPr>
              <a:t>'a' + 'A'</a:t>
            </a:r>
            <a:r>
              <a:rPr sz="1800" spc="120" dirty="0">
                <a:latin typeface="Arial"/>
                <a:cs typeface="Arial"/>
              </a:rPr>
              <a:t> </a:t>
            </a:r>
            <a:r>
              <a:rPr sz="1800" spc="-10" dirty="0">
                <a:latin typeface="Tahoma"/>
                <a:cs typeface="Tahoma"/>
              </a:rPr>
              <a:t>));</a:t>
            </a:r>
            <a:endParaRPr sz="18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600"/>
              </a:spcBef>
            </a:pPr>
            <a:r>
              <a:rPr sz="2400" spc="-10" dirty="0">
                <a:latin typeface="Tahoma"/>
                <a:cs typeface="Tahoma"/>
              </a:rPr>
              <a:t>Exemplo:</a:t>
            </a:r>
            <a:endParaRPr sz="2400">
              <a:latin typeface="Tahoma"/>
              <a:cs typeface="Tahoma"/>
            </a:endParaRPr>
          </a:p>
          <a:p>
            <a:pPr marL="927100">
              <a:lnSpc>
                <a:spcPct val="100000"/>
              </a:lnSpc>
              <a:spcBef>
                <a:spcPts val="580"/>
              </a:spcBef>
            </a:pPr>
            <a:r>
              <a:rPr sz="2400" spc="-10" dirty="0">
                <a:latin typeface="Tahoma"/>
                <a:cs typeface="Tahoma"/>
              </a:rPr>
              <a:t>Entrada: lab. </a:t>
            </a:r>
            <a:r>
              <a:rPr sz="2400" dirty="0">
                <a:latin typeface="Tahoma"/>
                <a:cs typeface="Tahoma"/>
              </a:rPr>
              <a:t>de </a:t>
            </a:r>
            <a:r>
              <a:rPr sz="2400" spc="-5" dirty="0">
                <a:latin typeface="Tahoma"/>
                <a:cs typeface="Tahoma"/>
              </a:rPr>
              <a:t>linguagem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5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programacao</a:t>
            </a:r>
            <a:endParaRPr sz="2400">
              <a:latin typeface="Tahoma"/>
              <a:cs typeface="Tahoma"/>
            </a:endParaRPr>
          </a:p>
          <a:p>
            <a:pPr marL="927100">
              <a:lnSpc>
                <a:spcPct val="100000"/>
              </a:lnSpc>
              <a:spcBef>
                <a:spcPts val="585"/>
              </a:spcBef>
            </a:pPr>
            <a:r>
              <a:rPr sz="2400" spc="-5" dirty="0">
                <a:latin typeface="Tahoma"/>
                <a:cs typeface="Tahoma"/>
              </a:rPr>
              <a:t>Impressão: </a:t>
            </a:r>
            <a:r>
              <a:rPr sz="2400" spc="-10" dirty="0">
                <a:latin typeface="Tahoma"/>
                <a:cs typeface="Tahoma"/>
              </a:rPr>
              <a:t>Lab. De </a:t>
            </a:r>
            <a:r>
              <a:rPr sz="2400" spc="-5" dirty="0">
                <a:latin typeface="Tahoma"/>
                <a:cs typeface="Tahoma"/>
              </a:rPr>
              <a:t>Linguagem </a:t>
            </a:r>
            <a:r>
              <a:rPr sz="2400" spc="-10" dirty="0">
                <a:latin typeface="Tahoma"/>
                <a:cs typeface="Tahoma"/>
              </a:rPr>
              <a:t>De</a:t>
            </a:r>
            <a:r>
              <a:rPr sz="2400" spc="6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Programacao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77" y="119697"/>
            <a:ext cx="20701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Exercícios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329565" y="1156398"/>
            <a:ext cx="8186420" cy="5288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0" indent="-343535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Font typeface="Tahoma"/>
              <a:buAutoNum type="arabicParenR" startAt="6"/>
              <a:tabLst>
                <a:tab pos="391795" algn="l"/>
              </a:tabLst>
            </a:pPr>
            <a:r>
              <a:rPr dirty="0"/>
              <a:t>	</a:t>
            </a:r>
            <a:r>
              <a:rPr sz="2400" spc="-5" dirty="0">
                <a:latin typeface="Tahoma"/>
                <a:cs typeface="Tahoma"/>
              </a:rPr>
              <a:t>Crie </a:t>
            </a:r>
            <a:r>
              <a:rPr sz="2400" dirty="0">
                <a:latin typeface="Tahoma"/>
                <a:cs typeface="Tahoma"/>
              </a:rPr>
              <a:t>um </a:t>
            </a:r>
            <a:r>
              <a:rPr sz="2400" spc="-10" dirty="0">
                <a:latin typeface="Tahoma"/>
                <a:cs typeface="Tahoma"/>
              </a:rPr>
              <a:t>procedimento </a:t>
            </a:r>
            <a:r>
              <a:rPr sz="2400" spc="-5" dirty="0">
                <a:latin typeface="Tahoma"/>
                <a:cs typeface="Tahoma"/>
              </a:rPr>
              <a:t>que </a:t>
            </a:r>
            <a:r>
              <a:rPr sz="2400" spc="-10" dirty="0">
                <a:latin typeface="Tahoma"/>
                <a:cs typeface="Tahoma"/>
              </a:rPr>
              <a:t>receba </a:t>
            </a:r>
            <a:r>
              <a:rPr sz="2400" dirty="0">
                <a:latin typeface="Tahoma"/>
                <a:cs typeface="Tahoma"/>
              </a:rPr>
              <a:t>uma </a:t>
            </a:r>
            <a:r>
              <a:rPr sz="2400" spc="-15" dirty="0">
                <a:latin typeface="Tahoma"/>
                <a:cs typeface="Tahoma"/>
              </a:rPr>
              <a:t>frase </a:t>
            </a:r>
            <a:r>
              <a:rPr sz="2400" dirty="0">
                <a:latin typeface="Tahoma"/>
                <a:cs typeface="Tahoma"/>
              </a:rPr>
              <a:t>e a </a:t>
            </a:r>
            <a:r>
              <a:rPr sz="2400" spc="-10" dirty="0">
                <a:latin typeface="Tahoma"/>
                <a:cs typeface="Tahoma"/>
              </a:rPr>
              <a:t>exiba </a:t>
            </a:r>
            <a:r>
              <a:rPr sz="2400" dirty="0">
                <a:latin typeface="Tahoma"/>
                <a:cs typeface="Tahoma"/>
              </a:rPr>
              <a:t>na  </a:t>
            </a:r>
            <a:r>
              <a:rPr sz="2400" spc="-10" dirty="0">
                <a:latin typeface="Tahoma"/>
                <a:cs typeface="Tahoma"/>
              </a:rPr>
              <a:t>tela </a:t>
            </a:r>
            <a:r>
              <a:rPr sz="2400" dirty="0">
                <a:latin typeface="Tahoma"/>
                <a:cs typeface="Tahoma"/>
              </a:rPr>
              <a:t>de </a:t>
            </a:r>
            <a:r>
              <a:rPr sz="2400" spc="-5" dirty="0">
                <a:latin typeface="Tahoma"/>
                <a:cs typeface="Tahoma"/>
              </a:rPr>
              <a:t>forma </a:t>
            </a:r>
            <a:r>
              <a:rPr sz="2400" spc="-10" dirty="0">
                <a:latin typeface="Tahoma"/>
                <a:cs typeface="Tahoma"/>
              </a:rPr>
              <a:t>soletrada, </a:t>
            </a:r>
            <a:r>
              <a:rPr sz="2400" dirty="0">
                <a:latin typeface="Tahoma"/>
                <a:cs typeface="Tahoma"/>
              </a:rPr>
              <a:t>ou </a:t>
            </a:r>
            <a:r>
              <a:rPr sz="2400" spc="-5" dirty="0">
                <a:latin typeface="Tahoma"/>
                <a:cs typeface="Tahoma"/>
              </a:rPr>
              <a:t>seja, </a:t>
            </a:r>
            <a:r>
              <a:rPr sz="2400" spc="-10" dirty="0">
                <a:latin typeface="Tahoma"/>
                <a:cs typeface="Tahoma"/>
              </a:rPr>
              <a:t>cada </a:t>
            </a:r>
            <a:r>
              <a:rPr sz="2400" spc="-15" dirty="0">
                <a:latin typeface="Tahoma"/>
                <a:cs typeface="Tahoma"/>
              </a:rPr>
              <a:t>letra </a:t>
            </a:r>
            <a:r>
              <a:rPr sz="2400" spc="-10" dirty="0">
                <a:latin typeface="Tahoma"/>
                <a:cs typeface="Tahoma"/>
              </a:rPr>
              <a:t>deve </a:t>
            </a:r>
            <a:r>
              <a:rPr sz="2400" dirty="0">
                <a:latin typeface="Tahoma"/>
                <a:cs typeface="Tahoma"/>
              </a:rPr>
              <a:t>ser  </a:t>
            </a:r>
            <a:r>
              <a:rPr sz="2400" spc="-10" dirty="0">
                <a:latin typeface="Tahoma"/>
                <a:cs typeface="Tahoma"/>
              </a:rPr>
              <a:t>exibida </a:t>
            </a:r>
            <a:r>
              <a:rPr sz="2400" dirty="0">
                <a:latin typeface="Tahoma"/>
                <a:cs typeface="Tahoma"/>
              </a:rPr>
              <a:t>na </a:t>
            </a:r>
            <a:r>
              <a:rPr sz="2400" spc="-10" dirty="0">
                <a:latin typeface="Tahoma"/>
                <a:cs typeface="Tahoma"/>
              </a:rPr>
              <a:t>tela separada </a:t>
            </a:r>
            <a:r>
              <a:rPr sz="2400" spc="-5" dirty="0">
                <a:latin typeface="Tahoma"/>
                <a:cs typeface="Tahoma"/>
              </a:rPr>
              <a:t>por</a:t>
            </a:r>
            <a:r>
              <a:rPr sz="2400" spc="7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hífen.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AutoNum type="arabicParenR" startAt="6"/>
            </a:pPr>
            <a:endParaRPr sz="3250">
              <a:latin typeface="Tahoma"/>
              <a:cs typeface="Tahoma"/>
            </a:endParaRPr>
          </a:p>
          <a:p>
            <a:pPr marL="391160" indent="-379095">
              <a:lnSpc>
                <a:spcPts val="2990"/>
              </a:lnSpc>
              <a:buClr>
                <a:srgbClr val="C00000"/>
              </a:buClr>
              <a:buAutoNum type="arabicParenR" startAt="6"/>
              <a:tabLst>
                <a:tab pos="391795" algn="l"/>
              </a:tabLst>
            </a:pPr>
            <a:r>
              <a:rPr sz="2400" spc="-5" dirty="0">
                <a:latin typeface="Tahoma"/>
                <a:cs typeface="Tahoma"/>
              </a:rPr>
              <a:t>Crie </a:t>
            </a:r>
            <a:r>
              <a:rPr sz="2400" dirty="0">
                <a:latin typeface="Tahoma"/>
                <a:cs typeface="Tahoma"/>
              </a:rPr>
              <a:t>um </a:t>
            </a:r>
            <a:r>
              <a:rPr sz="2400" spc="-10" dirty="0">
                <a:latin typeface="Tahoma"/>
                <a:cs typeface="Tahoma"/>
              </a:rPr>
              <a:t>procedimento </a:t>
            </a:r>
            <a:r>
              <a:rPr sz="2400" spc="-5" dirty="0">
                <a:latin typeface="Tahoma"/>
                <a:cs typeface="Tahoma"/>
              </a:rPr>
              <a:t>que </a:t>
            </a:r>
            <a:r>
              <a:rPr sz="2400" spc="-10" dirty="0">
                <a:latin typeface="Tahoma"/>
                <a:cs typeface="Tahoma"/>
              </a:rPr>
              <a:t>receba </a:t>
            </a:r>
            <a:r>
              <a:rPr sz="2400" dirty="0">
                <a:latin typeface="Tahoma"/>
                <a:cs typeface="Tahoma"/>
              </a:rPr>
              <a:t>uma </a:t>
            </a:r>
            <a:r>
              <a:rPr sz="2500" i="1" spc="-45" dirty="0">
                <a:latin typeface="Tahoma"/>
                <a:cs typeface="Tahoma"/>
              </a:rPr>
              <a:t>string </a:t>
            </a:r>
            <a:r>
              <a:rPr sz="2400" dirty="0">
                <a:latin typeface="Tahoma"/>
                <a:cs typeface="Tahoma"/>
              </a:rPr>
              <a:t>e </a:t>
            </a:r>
            <a:r>
              <a:rPr sz="2400" spc="-5" dirty="0">
                <a:latin typeface="Tahoma"/>
                <a:cs typeface="Tahoma"/>
              </a:rPr>
              <a:t>imprima</a:t>
            </a:r>
            <a:r>
              <a:rPr sz="2400" spc="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</a:t>
            </a:r>
            <a:endParaRPr sz="2400">
              <a:latin typeface="Tahoma"/>
              <a:cs typeface="Tahoma"/>
            </a:endParaRPr>
          </a:p>
          <a:p>
            <a:pPr marL="355600">
              <a:lnSpc>
                <a:spcPts val="2870"/>
              </a:lnSpc>
            </a:pPr>
            <a:r>
              <a:rPr sz="2400" spc="-5" dirty="0">
                <a:latin typeface="Tahoma"/>
                <a:cs typeface="Tahoma"/>
              </a:rPr>
              <a:t>string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invertida.</a:t>
            </a:r>
            <a:endParaRPr sz="24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585"/>
              </a:spcBef>
            </a:pPr>
            <a:r>
              <a:rPr sz="2400" spc="-10" dirty="0">
                <a:latin typeface="Tahoma"/>
                <a:cs typeface="Tahoma"/>
              </a:rPr>
              <a:t>Exemplo:</a:t>
            </a:r>
            <a:endParaRPr sz="2400">
              <a:latin typeface="Tahoma"/>
              <a:cs typeface="Tahoma"/>
            </a:endParaRPr>
          </a:p>
          <a:p>
            <a:pPr marL="927100">
              <a:lnSpc>
                <a:spcPct val="100000"/>
              </a:lnSpc>
              <a:spcBef>
                <a:spcPts val="580"/>
              </a:spcBef>
            </a:pPr>
            <a:r>
              <a:rPr sz="2400" spc="-10" dirty="0">
                <a:latin typeface="Tahoma"/>
                <a:cs typeface="Tahoma"/>
              </a:rPr>
              <a:t>Entrada: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5" dirty="0">
                <a:latin typeface="Tahoma"/>
                <a:cs typeface="Tahoma"/>
              </a:rPr>
              <a:t>Teste</a:t>
            </a:r>
            <a:endParaRPr sz="2400">
              <a:latin typeface="Tahoma"/>
              <a:cs typeface="Tahoma"/>
            </a:endParaRPr>
          </a:p>
          <a:p>
            <a:pPr marL="927100">
              <a:lnSpc>
                <a:spcPct val="100000"/>
              </a:lnSpc>
              <a:spcBef>
                <a:spcPts val="560"/>
              </a:spcBef>
            </a:pPr>
            <a:r>
              <a:rPr sz="2400" spc="-5" dirty="0">
                <a:latin typeface="Tahoma"/>
                <a:cs typeface="Tahoma"/>
              </a:rPr>
              <a:t>Saída:</a:t>
            </a:r>
            <a:r>
              <a:rPr sz="2400" spc="15" dirty="0">
                <a:latin typeface="Tahoma"/>
                <a:cs typeface="Tahoma"/>
              </a:rPr>
              <a:t> </a:t>
            </a:r>
            <a:r>
              <a:rPr sz="2400" spc="-35" dirty="0">
                <a:latin typeface="Tahoma"/>
                <a:cs typeface="Tahoma"/>
              </a:rPr>
              <a:t>etseT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300">
              <a:latin typeface="Tahoma"/>
              <a:cs typeface="Tahoma"/>
            </a:endParaRPr>
          </a:p>
          <a:p>
            <a:pPr marL="355600" marR="208915" indent="-343535">
              <a:lnSpc>
                <a:spcPct val="100000"/>
              </a:lnSpc>
              <a:buClr>
                <a:srgbClr val="C00000"/>
              </a:buClr>
              <a:buAutoNum type="arabicParenR" startAt="8"/>
              <a:tabLst>
                <a:tab pos="368935" algn="l"/>
              </a:tabLst>
            </a:pPr>
            <a:r>
              <a:rPr sz="2400" spc="-5" dirty="0">
                <a:latin typeface="Arial"/>
                <a:cs typeface="Arial"/>
              </a:rPr>
              <a:t>Faça um </a:t>
            </a:r>
            <a:r>
              <a:rPr sz="2400" dirty="0">
                <a:latin typeface="Arial"/>
                <a:cs typeface="Arial"/>
              </a:rPr>
              <a:t>programa que </a:t>
            </a:r>
            <a:r>
              <a:rPr sz="2400" spc="-5" dirty="0">
                <a:latin typeface="Arial"/>
                <a:cs typeface="Arial"/>
              </a:rPr>
              <a:t>leia </a:t>
            </a:r>
            <a:r>
              <a:rPr sz="2400" dirty="0">
                <a:latin typeface="Arial"/>
                <a:cs typeface="Arial"/>
              </a:rPr>
              <a:t>duas </a:t>
            </a:r>
            <a:r>
              <a:rPr sz="2400" spc="-5" dirty="0">
                <a:latin typeface="Arial"/>
                <a:cs typeface="Arial"/>
              </a:rPr>
              <a:t>strings </a:t>
            </a:r>
            <a:r>
              <a:rPr sz="2400" dirty="0">
                <a:latin typeface="Arial"/>
                <a:cs typeface="Arial"/>
              </a:rPr>
              <a:t>e crie </a:t>
            </a:r>
            <a:r>
              <a:rPr sz="2400" spc="-5" dirty="0">
                <a:latin typeface="Arial"/>
                <a:cs typeface="Arial"/>
              </a:rPr>
              <a:t>uma  </a:t>
            </a:r>
            <a:r>
              <a:rPr sz="2400" dirty="0">
                <a:latin typeface="Arial"/>
                <a:cs typeface="Arial"/>
              </a:rPr>
              <a:t>terceira </a:t>
            </a:r>
            <a:r>
              <a:rPr sz="2400" spc="-5" dirty="0">
                <a:latin typeface="Arial"/>
                <a:cs typeface="Arial"/>
              </a:rPr>
              <a:t>string </a:t>
            </a:r>
            <a:r>
              <a:rPr sz="2400" dirty="0">
                <a:latin typeface="Arial"/>
                <a:cs typeface="Arial"/>
              </a:rPr>
              <a:t>que será a concatenação das </a:t>
            </a:r>
            <a:r>
              <a:rPr sz="2400" spc="-5" dirty="0">
                <a:latin typeface="Arial"/>
                <a:cs typeface="Arial"/>
              </a:rPr>
              <a:t>duas </a:t>
            </a:r>
            <a:r>
              <a:rPr sz="2400" dirty="0">
                <a:latin typeface="Arial"/>
                <a:cs typeface="Arial"/>
              </a:rPr>
              <a:t>outras  </a:t>
            </a:r>
            <a:r>
              <a:rPr sz="2400" i="1" spc="-5" dirty="0">
                <a:latin typeface="Arial"/>
                <a:cs typeface="Arial"/>
              </a:rPr>
              <a:t>strings</a:t>
            </a:r>
            <a:r>
              <a:rPr sz="2400" i="1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lidas.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77" y="119697"/>
            <a:ext cx="20701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Exercícios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1002" y="1040055"/>
            <a:ext cx="5725795" cy="899794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355600" algn="l"/>
                <a:tab pos="356235" algn="l"/>
                <a:tab pos="1242060" algn="l"/>
                <a:tab pos="2497455" algn="l"/>
                <a:tab pos="3534410" algn="l"/>
                <a:tab pos="4389755" algn="l"/>
              </a:tabLst>
            </a:pPr>
            <a:r>
              <a:rPr sz="2400" dirty="0">
                <a:latin typeface="Calibri"/>
                <a:cs typeface="Calibri"/>
              </a:rPr>
              <a:t>Uma	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1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5" dirty="0">
                <a:latin typeface="Calibri"/>
                <a:cs typeface="Calibri"/>
              </a:rPr>
              <a:t>i</a:t>
            </a:r>
            <a:r>
              <a:rPr sz="2400" spc="-55" dirty="0">
                <a:latin typeface="Calibri"/>
                <a:cs typeface="Calibri"/>
              </a:rPr>
              <a:t>á</a:t>
            </a:r>
            <a:r>
              <a:rPr sz="2400" spc="-3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el	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spc="15" dirty="0">
                <a:latin typeface="Calibri"/>
                <a:cs typeface="Calibri"/>
              </a:rPr>
              <a:t>s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a	</a:t>
            </a:r>
            <a:r>
              <a:rPr sz="2400" spc="15" dirty="0">
                <a:latin typeface="Calibri"/>
                <a:cs typeface="Calibri"/>
              </a:rPr>
              <a:t>p</a:t>
            </a:r>
            <a:r>
              <a:rPr sz="2400" spc="-1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	</a:t>
            </a:r>
            <a:r>
              <a:rPr sz="2400" spc="-1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rm</a:t>
            </a:r>
            <a:r>
              <a:rPr sz="2400" spc="15" dirty="0">
                <a:latin typeface="Calibri"/>
                <a:cs typeface="Calibri"/>
              </a:rPr>
              <a:t>a</a:t>
            </a:r>
            <a:r>
              <a:rPr sz="2400" spc="-70" dirty="0">
                <a:latin typeface="Calibri"/>
                <a:cs typeface="Calibri"/>
              </a:rPr>
              <a:t>z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25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r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60"/>
              </a:spcBef>
            </a:pPr>
            <a:r>
              <a:rPr sz="2400" spc="-10" dirty="0">
                <a:latin typeface="Calibri"/>
                <a:cs typeface="Calibri"/>
              </a:rPr>
              <a:t>representada </a:t>
            </a:r>
            <a:r>
              <a:rPr sz="2400" dirty="0">
                <a:latin typeface="Calibri"/>
                <a:cs typeface="Calibri"/>
              </a:rPr>
              <a:t>da </a:t>
            </a:r>
            <a:r>
              <a:rPr sz="2400" spc="-10" dirty="0">
                <a:latin typeface="Calibri"/>
                <a:cs typeface="Calibri"/>
              </a:rPr>
              <a:t>seguinte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maneira: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02451" y="1111186"/>
            <a:ext cx="23399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8185" algn="l"/>
                <a:tab pos="2174240" algn="l"/>
              </a:tabLst>
            </a:pPr>
            <a:r>
              <a:rPr sz="2400" dirty="0">
                <a:latin typeface="Calibri"/>
                <a:cs typeface="Calibri"/>
              </a:rPr>
              <a:t>um	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	é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1477" y="119697"/>
            <a:ext cx="53606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Sequências </a:t>
            </a:r>
            <a:r>
              <a:rPr dirty="0"/>
              <a:t>de</a:t>
            </a:r>
            <a:r>
              <a:rPr spc="-35" dirty="0"/>
              <a:t> </a:t>
            </a:r>
            <a:r>
              <a:rPr spc="-5" dirty="0"/>
              <a:t>Caracteres</a:t>
            </a:r>
          </a:p>
        </p:txBody>
      </p:sp>
      <p:sp>
        <p:nvSpPr>
          <p:cNvPr id="5" name="object 5"/>
          <p:cNvSpPr/>
          <p:nvPr/>
        </p:nvSpPr>
        <p:spPr>
          <a:xfrm>
            <a:off x="539750" y="2133600"/>
            <a:ext cx="8340725" cy="708025"/>
          </a:xfrm>
          <a:custGeom>
            <a:avLst/>
            <a:gdLst/>
            <a:ahLst/>
            <a:cxnLst/>
            <a:rect l="l" t="t" r="r" b="b"/>
            <a:pathLst>
              <a:path w="8340725" h="708025">
                <a:moveTo>
                  <a:pt x="0" y="708025"/>
                </a:moveTo>
                <a:lnTo>
                  <a:pt x="8340725" y="708025"/>
                </a:lnTo>
                <a:lnTo>
                  <a:pt x="8340725" y="0"/>
                </a:lnTo>
                <a:lnTo>
                  <a:pt x="0" y="0"/>
                </a:lnTo>
                <a:lnTo>
                  <a:pt x="0" y="7080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1002" y="2140584"/>
            <a:ext cx="8343900" cy="3606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0504" algn="just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009F"/>
                </a:solidFill>
                <a:latin typeface="Courier New"/>
                <a:cs typeface="Courier New"/>
              </a:rPr>
              <a:t>char </a:t>
            </a:r>
            <a:r>
              <a:rPr sz="2000" spc="-5" dirty="0">
                <a:latin typeface="Courier New"/>
                <a:cs typeface="Courier New"/>
              </a:rPr>
              <a:t>letra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2000" spc="-5" dirty="0">
                <a:solidFill>
                  <a:srgbClr val="A6A6A6"/>
                </a:solidFill>
                <a:latin typeface="Courier New"/>
                <a:cs typeface="Courier New"/>
              </a:rPr>
              <a:t>// variavel letra do tipo</a:t>
            </a:r>
            <a:r>
              <a:rPr sz="2000" spc="-1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6A6A6"/>
                </a:solidFill>
                <a:latin typeface="Courier New"/>
                <a:cs typeface="Courier New"/>
              </a:rPr>
              <a:t>caracter</a:t>
            </a:r>
            <a:endParaRPr sz="2000">
              <a:latin typeface="Courier New"/>
              <a:cs typeface="Courier New"/>
            </a:endParaRPr>
          </a:p>
          <a:p>
            <a:pPr marL="230504" algn="just">
              <a:lnSpc>
                <a:spcPct val="100000"/>
              </a:lnSpc>
              <a:spcBef>
                <a:spcPts val="40"/>
              </a:spcBef>
            </a:pPr>
            <a:r>
              <a:rPr sz="2000" spc="-5" dirty="0">
                <a:latin typeface="Courier New"/>
                <a:cs typeface="Courier New"/>
              </a:rPr>
              <a:t>letra 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2000" spc="-5" dirty="0">
                <a:solidFill>
                  <a:srgbClr val="DF9F00"/>
                </a:solidFill>
                <a:latin typeface="Courier New"/>
                <a:cs typeface="Courier New"/>
              </a:rPr>
              <a:t>'a'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2000" spc="-5" dirty="0">
                <a:solidFill>
                  <a:srgbClr val="A6A6A6"/>
                </a:solidFill>
                <a:latin typeface="Courier New"/>
                <a:cs typeface="Courier New"/>
              </a:rPr>
              <a:t>// atribuida </a:t>
            </a:r>
            <a:r>
              <a:rPr sz="2000" dirty="0">
                <a:solidFill>
                  <a:srgbClr val="A6A6A6"/>
                </a:solidFill>
                <a:latin typeface="Courier New"/>
                <a:cs typeface="Courier New"/>
              </a:rPr>
              <a:t>a </a:t>
            </a:r>
            <a:r>
              <a:rPr sz="2000" spc="-5" dirty="0">
                <a:solidFill>
                  <a:srgbClr val="A6A6A6"/>
                </a:solidFill>
                <a:latin typeface="Courier New"/>
                <a:cs typeface="Courier New"/>
              </a:rPr>
              <a:t>letra "a" para </a:t>
            </a:r>
            <a:r>
              <a:rPr sz="2000" dirty="0">
                <a:solidFill>
                  <a:srgbClr val="A6A6A6"/>
                </a:solidFill>
                <a:latin typeface="Courier New"/>
                <a:cs typeface="Courier New"/>
              </a:rPr>
              <a:t>a</a:t>
            </a:r>
            <a:r>
              <a:rPr sz="2000" spc="-5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6A6A6"/>
                </a:solidFill>
                <a:latin typeface="Courier New"/>
                <a:cs typeface="Courier New"/>
              </a:rPr>
              <a:t>variavel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Courier New"/>
              <a:cs typeface="Courier New"/>
            </a:endParaRPr>
          </a:p>
          <a:p>
            <a:pPr marL="355600" marR="6985" indent="-343535" algn="just">
              <a:lnSpc>
                <a:spcPct val="120000"/>
              </a:lnSpc>
              <a:spcBef>
                <a:spcPts val="5"/>
              </a:spcBef>
              <a:buFont typeface="Arial"/>
              <a:buChar char="•"/>
              <a:tabLst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Se </a:t>
            </a:r>
            <a:r>
              <a:rPr sz="2400" dirty="0">
                <a:latin typeface="Calibri"/>
                <a:cs typeface="Calibri"/>
              </a:rPr>
              <a:t>em </a:t>
            </a:r>
            <a:r>
              <a:rPr sz="2400" spc="-5" dirty="0">
                <a:latin typeface="Calibri"/>
                <a:cs typeface="Calibri"/>
              </a:rPr>
              <a:t>uma </a:t>
            </a:r>
            <a:r>
              <a:rPr sz="2400" spc="-15" dirty="0">
                <a:latin typeface="Calibri"/>
                <a:cs typeface="Calibri"/>
              </a:rPr>
              <a:t>variável </a:t>
            </a:r>
            <a:r>
              <a:rPr sz="2400" dirty="0">
                <a:latin typeface="Calibri"/>
                <a:cs typeface="Calibri"/>
              </a:rPr>
              <a:t>do tipo </a:t>
            </a:r>
            <a:r>
              <a:rPr sz="2400" b="1" spc="-10" dirty="0">
                <a:solidFill>
                  <a:srgbClr val="00009F"/>
                </a:solidFill>
                <a:latin typeface="Courier New"/>
                <a:cs typeface="Courier New"/>
              </a:rPr>
              <a:t>char </a:t>
            </a:r>
            <a:r>
              <a:rPr sz="2400" spc="-5" dirty="0">
                <a:latin typeface="Calibri"/>
                <a:cs typeface="Calibri"/>
              </a:rPr>
              <a:t>podemos </a:t>
            </a:r>
            <a:r>
              <a:rPr sz="2400" spc="-10" dirty="0">
                <a:latin typeface="Calibri"/>
                <a:cs typeface="Calibri"/>
              </a:rPr>
              <a:t>armazenar  somente </a:t>
            </a:r>
            <a:r>
              <a:rPr sz="2400" dirty="0">
                <a:latin typeface="Calibri"/>
                <a:cs typeface="Calibri"/>
              </a:rPr>
              <a:t>um </a:t>
            </a:r>
            <a:r>
              <a:rPr sz="2400" spc="-15" dirty="0">
                <a:latin typeface="Calibri"/>
                <a:cs typeface="Calibri"/>
              </a:rPr>
              <a:t>caractere, </a:t>
            </a:r>
            <a:r>
              <a:rPr sz="2400" spc="-10" dirty="0">
                <a:latin typeface="Calibri"/>
                <a:cs typeface="Calibri"/>
              </a:rPr>
              <a:t>então para armazenar vários </a:t>
            </a:r>
            <a:r>
              <a:rPr sz="2400" spc="-15" dirty="0">
                <a:latin typeface="Calibri"/>
                <a:cs typeface="Calibri"/>
              </a:rPr>
              <a:t>caracteres  (ex: </a:t>
            </a:r>
            <a:r>
              <a:rPr sz="2400" spc="-40" dirty="0">
                <a:latin typeface="Calibri"/>
                <a:cs typeface="Calibri"/>
              </a:rPr>
              <a:t>“jose”, </a:t>
            </a:r>
            <a:r>
              <a:rPr sz="2400" spc="-25" dirty="0">
                <a:latin typeface="Calibri"/>
                <a:cs typeface="Calibri"/>
              </a:rPr>
              <a:t>“carro”) </a:t>
            </a:r>
            <a:r>
              <a:rPr sz="2400" dirty="0">
                <a:latin typeface="Calibri"/>
                <a:cs typeface="Calibri"/>
              </a:rPr>
              <a:t>é </a:t>
            </a:r>
            <a:r>
              <a:rPr sz="2400" spc="-5" dirty="0">
                <a:latin typeface="Calibri"/>
                <a:cs typeface="Calibri"/>
              </a:rPr>
              <a:t>necessário </a:t>
            </a:r>
            <a:r>
              <a:rPr sz="2400" b="1" spc="-10" dirty="0">
                <a:latin typeface="Calibri"/>
                <a:cs typeface="Calibri"/>
              </a:rPr>
              <a:t>utilizar </a:t>
            </a:r>
            <a:r>
              <a:rPr sz="2400" b="1" spc="-5" dirty="0">
                <a:latin typeface="Calibri"/>
                <a:cs typeface="Calibri"/>
              </a:rPr>
              <a:t>as sequências </a:t>
            </a:r>
            <a:r>
              <a:rPr sz="2400" b="1" spc="-10" dirty="0">
                <a:latin typeface="Calibri"/>
                <a:cs typeface="Calibri"/>
              </a:rPr>
              <a:t>de  </a:t>
            </a:r>
            <a:r>
              <a:rPr sz="2400" b="1" spc="-15" dirty="0">
                <a:latin typeface="Calibri"/>
                <a:cs typeface="Calibri"/>
              </a:rPr>
              <a:t>caracteres</a:t>
            </a:r>
            <a:r>
              <a:rPr sz="2400" spc="-15" dirty="0">
                <a:latin typeface="Calibri"/>
                <a:cs typeface="Calibri"/>
              </a:rPr>
              <a:t>, </a:t>
            </a:r>
            <a:r>
              <a:rPr sz="2400" spc="-10" dirty="0">
                <a:latin typeface="Calibri"/>
                <a:cs typeface="Calibri"/>
              </a:rPr>
              <a:t>representadas </a:t>
            </a:r>
            <a:r>
              <a:rPr sz="2400" dirty="0">
                <a:latin typeface="Calibri"/>
                <a:cs typeface="Calibri"/>
              </a:rPr>
              <a:t>pela </a:t>
            </a:r>
            <a:r>
              <a:rPr sz="2400" spc="-5" dirty="0">
                <a:latin typeface="Calibri"/>
                <a:cs typeface="Calibri"/>
              </a:rPr>
              <a:t>classe </a:t>
            </a:r>
            <a:r>
              <a:rPr sz="2400" b="1" spc="-5" dirty="0">
                <a:solidFill>
                  <a:srgbClr val="00009F"/>
                </a:solidFill>
                <a:latin typeface="Courier New"/>
                <a:cs typeface="Courier New"/>
              </a:rPr>
              <a:t>String</a:t>
            </a:r>
            <a:r>
              <a:rPr sz="2400" i="1" spc="-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55600" indent="-343535" algn="just">
              <a:lnSpc>
                <a:spcPct val="100000"/>
              </a:lnSpc>
              <a:spcBef>
                <a:spcPts val="1160"/>
              </a:spcBef>
              <a:buFont typeface="Arial"/>
              <a:buChar char="•"/>
              <a:tabLst>
                <a:tab pos="356235" algn="l"/>
              </a:tabLst>
            </a:pPr>
            <a:r>
              <a:rPr sz="2400" spc="5" dirty="0">
                <a:latin typeface="Calibri"/>
                <a:cs typeface="Calibri"/>
              </a:rPr>
              <a:t>Em </a:t>
            </a:r>
            <a:r>
              <a:rPr sz="2400" spc="-20" dirty="0">
                <a:latin typeface="Calibri"/>
                <a:cs typeface="Calibri"/>
              </a:rPr>
              <a:t>Programação, </a:t>
            </a:r>
            <a:r>
              <a:rPr sz="2400" spc="-5" dirty="0">
                <a:latin typeface="Calibri"/>
                <a:cs typeface="Calibri"/>
              </a:rPr>
              <a:t>sequências </a:t>
            </a:r>
            <a:r>
              <a:rPr sz="2400" dirty="0">
                <a:latin typeface="Calibri"/>
                <a:cs typeface="Calibri"/>
              </a:rPr>
              <a:t>de </a:t>
            </a:r>
            <a:r>
              <a:rPr sz="2400" spc="-15" dirty="0">
                <a:latin typeface="Calibri"/>
                <a:cs typeface="Calibri"/>
              </a:rPr>
              <a:t>caracteres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são </a:t>
            </a:r>
            <a:r>
              <a:rPr sz="2400" spc="-10" dirty="0">
                <a:latin typeface="Calibri"/>
                <a:cs typeface="Calibri"/>
              </a:rPr>
              <a:t>usualmente</a:t>
            </a:r>
            <a:endParaRPr sz="2400">
              <a:latin typeface="Calibri"/>
              <a:cs typeface="Calibri"/>
            </a:endParaRPr>
          </a:p>
          <a:p>
            <a:pPr marL="355600" algn="just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Calibri"/>
                <a:cs typeface="Calibri"/>
              </a:rPr>
              <a:t>chamadas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strings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Strings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85210" y="3895470"/>
            <a:ext cx="29743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888888"/>
                </a:solidFill>
                <a:latin typeface="Calibri"/>
                <a:cs typeface="Calibri"/>
              </a:rPr>
              <a:t>Aula de</a:t>
            </a:r>
            <a:r>
              <a:rPr sz="3200" spc="-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888888"/>
                </a:solidFill>
                <a:latin typeface="Calibri"/>
                <a:cs typeface="Calibri"/>
              </a:rPr>
              <a:t>Exercícios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65" y="1065466"/>
            <a:ext cx="8340725" cy="1294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600" spc="-10" dirty="0">
                <a:latin typeface="Calibri"/>
                <a:cs typeface="Calibri"/>
              </a:rPr>
              <a:t>Em </a:t>
            </a:r>
            <a:r>
              <a:rPr sz="2600" dirty="0">
                <a:latin typeface="Calibri"/>
                <a:cs typeface="Calibri"/>
              </a:rPr>
              <a:t>C#, é </a:t>
            </a:r>
            <a:r>
              <a:rPr sz="2600" spc="-5" dirty="0">
                <a:latin typeface="Calibri"/>
                <a:cs typeface="Calibri"/>
              </a:rPr>
              <a:t>possível </a:t>
            </a:r>
            <a:r>
              <a:rPr sz="2600" spc="-15" dirty="0">
                <a:latin typeface="Calibri"/>
                <a:cs typeface="Calibri"/>
              </a:rPr>
              <a:t>concatenar </a:t>
            </a:r>
            <a:r>
              <a:rPr sz="2600" b="1" i="1" spc="-5" dirty="0">
                <a:latin typeface="Calibri"/>
                <a:cs typeface="Calibri"/>
              </a:rPr>
              <a:t>strings </a:t>
            </a:r>
            <a:r>
              <a:rPr sz="2600" spc="-10" dirty="0">
                <a:latin typeface="Calibri"/>
                <a:cs typeface="Calibri"/>
              </a:rPr>
              <a:t>utilizando </a:t>
            </a:r>
            <a:r>
              <a:rPr sz="2600" spc="-15" dirty="0">
                <a:latin typeface="Calibri"/>
                <a:cs typeface="Calibri"/>
              </a:rPr>
              <a:t>para </a:t>
            </a:r>
            <a:r>
              <a:rPr sz="2600" dirty="0">
                <a:latin typeface="Calibri"/>
                <a:cs typeface="Calibri"/>
              </a:rPr>
              <a:t>isso o  </a:t>
            </a:r>
            <a:r>
              <a:rPr sz="2600" spc="-15" dirty="0">
                <a:latin typeface="Calibri"/>
                <a:cs typeface="Calibri"/>
              </a:rPr>
              <a:t>operador </a:t>
            </a:r>
            <a:r>
              <a:rPr sz="2600" dirty="0">
                <a:latin typeface="Calibri"/>
                <a:cs typeface="Calibri"/>
              </a:rPr>
              <a:t>+, </a:t>
            </a:r>
            <a:r>
              <a:rPr sz="2600" spc="-5" dirty="0">
                <a:latin typeface="Calibri"/>
                <a:cs typeface="Calibri"/>
              </a:rPr>
              <a:t>como no </a:t>
            </a:r>
            <a:r>
              <a:rPr sz="2600" spc="-20" dirty="0">
                <a:latin typeface="Calibri"/>
                <a:cs typeface="Calibri"/>
              </a:rPr>
              <a:t>exemplo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abaixo.</a:t>
            </a:r>
            <a:endParaRPr sz="26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600" spc="-10" dirty="0">
                <a:latin typeface="Calibri"/>
                <a:cs typeface="Calibri"/>
              </a:rPr>
              <a:t>Exemplos: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77" y="119697"/>
            <a:ext cx="464375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0" dirty="0">
                <a:latin typeface="Calibri"/>
                <a:cs typeface="Calibri"/>
              </a:rPr>
              <a:t>Concatenando</a:t>
            </a:r>
            <a:r>
              <a:rPr i="0" spc="-85" dirty="0">
                <a:latin typeface="Calibri"/>
                <a:cs typeface="Calibri"/>
              </a:rPr>
              <a:t> </a:t>
            </a:r>
            <a:r>
              <a:rPr spc="-10" dirty="0"/>
              <a:t>Strings</a:t>
            </a:r>
          </a:p>
        </p:txBody>
      </p:sp>
      <p:sp>
        <p:nvSpPr>
          <p:cNvPr id="4" name="object 4"/>
          <p:cNvSpPr/>
          <p:nvPr/>
        </p:nvSpPr>
        <p:spPr>
          <a:xfrm>
            <a:off x="827087" y="3171761"/>
            <a:ext cx="7374255" cy="2678430"/>
          </a:xfrm>
          <a:custGeom>
            <a:avLst/>
            <a:gdLst/>
            <a:ahLst/>
            <a:cxnLst/>
            <a:rect l="l" t="t" r="r" b="b"/>
            <a:pathLst>
              <a:path w="7374255" h="2678429">
                <a:moveTo>
                  <a:pt x="0" y="2678176"/>
                </a:moveTo>
                <a:lnTo>
                  <a:pt x="7373874" y="2678176"/>
                </a:lnTo>
                <a:lnTo>
                  <a:pt x="7373874" y="0"/>
                </a:lnTo>
                <a:lnTo>
                  <a:pt x="0" y="0"/>
                </a:lnTo>
                <a:lnTo>
                  <a:pt x="0" y="267817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27087" y="3171761"/>
          <a:ext cx="5247640" cy="15264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9525"/>
                <a:gridCol w="1014730"/>
                <a:gridCol w="273050"/>
                <a:gridCol w="2680335"/>
              </a:tblGrid>
              <a:tr h="431444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92710" marR="317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str1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"Fundamentos"</a:t>
                      </a:r>
                      <a:r>
                        <a:rPr sz="2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4765" marB="0"/>
                </a:tc>
              </a:tr>
              <a:tr h="365770">
                <a:tc>
                  <a:txBody>
                    <a:bodyPr/>
                    <a:lstStyle/>
                    <a:p>
                      <a:pPr marR="82550" algn="r">
                        <a:lnSpc>
                          <a:spcPts val="2560"/>
                        </a:lnSpc>
                      </a:pPr>
                      <a:r>
                        <a:rPr sz="2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 marR="3175">
                        <a:lnSpc>
                          <a:spcPts val="256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str2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560"/>
                        </a:lnSpc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2560"/>
                        </a:lnSpc>
                      </a:pPr>
                      <a:r>
                        <a:rPr sz="2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"de"</a:t>
                      </a:r>
                      <a:r>
                        <a:rPr sz="2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729223">
                <a:tc>
                  <a:txBody>
                    <a:bodyPr/>
                    <a:lstStyle/>
                    <a:p>
                      <a:pPr marL="91440">
                        <a:lnSpc>
                          <a:spcPts val="2560"/>
                        </a:lnSpc>
                      </a:pPr>
                      <a:r>
                        <a:rPr sz="2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 marR="3175">
                        <a:lnSpc>
                          <a:spcPts val="256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str3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str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2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560"/>
                        </a:lnSpc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2560"/>
                        </a:lnSpc>
                      </a:pPr>
                      <a:r>
                        <a:rPr sz="2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"Programação"</a:t>
                      </a:r>
                      <a:r>
                        <a:rPr sz="2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06144" y="5013325"/>
            <a:ext cx="47771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str4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latin typeface="Courier New"/>
                <a:cs typeface="Courier New"/>
              </a:rPr>
              <a:t>str1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+ </a:t>
            </a:r>
            <a:r>
              <a:rPr sz="2400" dirty="0">
                <a:solidFill>
                  <a:srgbClr val="DF9F00"/>
                </a:solidFill>
                <a:latin typeface="Courier New"/>
                <a:cs typeface="Courier New"/>
              </a:rPr>
              <a:t>' '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+ </a:t>
            </a:r>
            <a:r>
              <a:rPr sz="2400" spc="-5" dirty="0">
                <a:latin typeface="Courier New"/>
                <a:cs typeface="Courier New"/>
              </a:rPr>
              <a:t>str2</a:t>
            </a:r>
            <a:r>
              <a:rPr sz="2400" spc="-135" dirty="0"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+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17895" y="5013325"/>
            <a:ext cx="2038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DF9F00"/>
                </a:solidFill>
                <a:latin typeface="Courier New"/>
                <a:cs typeface="Courier New"/>
              </a:rPr>
              <a:t>' '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+</a:t>
            </a:r>
            <a:r>
              <a:rPr sz="2400" spc="-9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str3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329565" y="1063053"/>
            <a:ext cx="8343265" cy="86423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5080" indent="-343535">
              <a:lnSpc>
                <a:spcPts val="3240"/>
              </a:lnSpc>
              <a:spcBef>
                <a:spcPts val="31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dirty="0">
                <a:latin typeface="Calibri"/>
                <a:cs typeface="Calibri"/>
              </a:rPr>
              <a:t>É </a:t>
            </a:r>
            <a:r>
              <a:rPr sz="2800" spc="-5" dirty="0">
                <a:latin typeface="Calibri"/>
                <a:cs typeface="Calibri"/>
              </a:rPr>
              <a:t>possível </a:t>
            </a:r>
            <a:r>
              <a:rPr sz="2800" spc="-10" dirty="0">
                <a:latin typeface="Calibri"/>
                <a:cs typeface="Calibri"/>
              </a:rPr>
              <a:t>utilizar </a:t>
            </a:r>
            <a:r>
              <a:rPr sz="2800" dirty="0">
                <a:latin typeface="Calibri"/>
                <a:cs typeface="Calibri"/>
              </a:rPr>
              <a:t>o </a:t>
            </a:r>
            <a:r>
              <a:rPr sz="2800" spc="-10" dirty="0">
                <a:latin typeface="Calibri"/>
                <a:cs typeface="Calibri"/>
              </a:rPr>
              <a:t>operador </a:t>
            </a:r>
            <a:r>
              <a:rPr sz="2800" dirty="0">
                <a:latin typeface="Calibri"/>
                <a:cs typeface="Calibri"/>
              </a:rPr>
              <a:t>== </a:t>
            </a:r>
            <a:r>
              <a:rPr sz="2800" spc="-25" dirty="0">
                <a:latin typeface="Calibri"/>
                <a:cs typeface="Calibri"/>
              </a:rPr>
              <a:t>para </a:t>
            </a:r>
            <a:r>
              <a:rPr sz="2800" spc="-20" dirty="0">
                <a:latin typeface="Calibri"/>
                <a:cs typeface="Calibri"/>
              </a:rPr>
              <a:t>testar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igualdade  </a:t>
            </a:r>
            <a:r>
              <a:rPr sz="2800" spc="-10" dirty="0">
                <a:latin typeface="Calibri"/>
                <a:cs typeface="Calibri"/>
              </a:rPr>
              <a:t>entre </a:t>
            </a:r>
            <a:r>
              <a:rPr sz="2800" spc="-5" dirty="0">
                <a:latin typeface="Calibri"/>
                <a:cs typeface="Calibri"/>
              </a:rPr>
              <a:t>strings </a:t>
            </a:r>
            <a:r>
              <a:rPr sz="2800" dirty="0">
                <a:latin typeface="Calibri"/>
                <a:cs typeface="Calibri"/>
              </a:rPr>
              <a:t>em C#. </a:t>
            </a:r>
            <a:r>
              <a:rPr sz="2800" spc="-35" dirty="0">
                <a:latin typeface="Calibri"/>
                <a:cs typeface="Calibri"/>
              </a:rPr>
              <a:t>Veja </a:t>
            </a:r>
            <a:r>
              <a:rPr sz="2800" dirty="0">
                <a:latin typeface="Calibri"/>
                <a:cs typeface="Calibri"/>
              </a:rPr>
              <a:t>o </a:t>
            </a:r>
            <a:r>
              <a:rPr sz="2800" spc="-15" dirty="0">
                <a:latin typeface="Calibri"/>
                <a:cs typeface="Calibri"/>
              </a:rPr>
              <a:t>exemplo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abaixo: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2275" y="3127375"/>
            <a:ext cx="6186805" cy="16306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90"/>
              </a:spcBef>
            </a:pPr>
            <a:r>
              <a:rPr sz="2000" b="1" spc="-5" dirty="0">
                <a:solidFill>
                  <a:srgbClr val="00009F"/>
                </a:solidFill>
                <a:latin typeface="Courier New"/>
                <a:cs typeface="Courier New"/>
              </a:rPr>
              <a:t>string</a:t>
            </a:r>
            <a:r>
              <a:rPr sz="2000" b="1" spc="-8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s1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2000" b="1" spc="-5" dirty="0">
                <a:solidFill>
                  <a:srgbClr val="00009F"/>
                </a:solidFill>
                <a:latin typeface="Courier New"/>
                <a:cs typeface="Courier New"/>
              </a:rPr>
              <a:t>string</a:t>
            </a:r>
            <a:r>
              <a:rPr sz="2000" b="1" spc="-9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s2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s1 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0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"Algoritmos"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tabLst>
                <a:tab pos="1920875" algn="l"/>
              </a:tabLst>
            </a:pPr>
            <a:r>
              <a:rPr sz="2000" spc="-5" dirty="0">
                <a:latin typeface="Courier New"/>
                <a:cs typeface="Courier New"/>
              </a:rPr>
              <a:t>s2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000" spc="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"Algo"	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+</a:t>
            </a:r>
            <a:r>
              <a:rPr sz="20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"ritmos"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Console.Write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latin typeface="Courier New"/>
                <a:cs typeface="Courier New"/>
              </a:rPr>
              <a:t>s1 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== </a:t>
            </a:r>
            <a:r>
              <a:rPr sz="2000" spc="-5" dirty="0">
                <a:latin typeface="Courier New"/>
                <a:cs typeface="Courier New"/>
              </a:rPr>
              <a:t>s2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); </a:t>
            </a:r>
            <a:r>
              <a:rPr sz="2000" spc="-5" dirty="0">
                <a:solidFill>
                  <a:srgbClr val="00AF50"/>
                </a:solidFill>
                <a:latin typeface="Courier New"/>
                <a:cs typeface="Courier New"/>
              </a:rPr>
              <a:t>//Imprime</a:t>
            </a:r>
            <a:r>
              <a:rPr sz="2000" spc="-5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ourier New"/>
                <a:cs typeface="Courier New"/>
              </a:rPr>
              <a:t>true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1477" y="119697"/>
            <a:ext cx="492569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0" spc="-5" dirty="0">
                <a:latin typeface="Calibri"/>
                <a:cs typeface="Calibri"/>
              </a:rPr>
              <a:t>Igualdade entre</a:t>
            </a:r>
            <a:r>
              <a:rPr i="0" dirty="0">
                <a:latin typeface="Calibri"/>
                <a:cs typeface="Calibri"/>
              </a:rPr>
              <a:t> </a:t>
            </a:r>
            <a:r>
              <a:rPr spc="-10" dirty="0"/>
              <a:t>Strings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329565" y="1047686"/>
            <a:ext cx="348170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Calibri"/>
                <a:cs typeface="Calibri"/>
              </a:rPr>
              <a:t>Sub-rotina </a:t>
            </a:r>
            <a:r>
              <a:rPr sz="2800" spc="-10" dirty="0">
                <a:latin typeface="Calibri"/>
                <a:cs typeface="Calibri"/>
              </a:rPr>
              <a:t>com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string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77" y="119697"/>
            <a:ext cx="147574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Strings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7500" y="1773237"/>
            <a:ext cx="4183379" cy="45243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sz="18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800" spc="-10" dirty="0">
                <a:latin typeface="Courier New"/>
                <a:cs typeface="Courier New"/>
              </a:rPr>
              <a:t>Contar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string</a:t>
            </a:r>
            <a:r>
              <a:rPr sz="1800" b="1" spc="-3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str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endParaRPr sz="1800">
              <a:latin typeface="Courier New"/>
              <a:cs typeface="Courier New"/>
            </a:endParaRPr>
          </a:p>
          <a:p>
            <a:pPr marL="1595755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char</a:t>
            </a:r>
            <a:r>
              <a:rPr sz="1800" b="1" spc="-2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procurado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365760" marR="2167890">
              <a:lnSpc>
                <a:spcPct val="100000"/>
              </a:lnSpc>
            </a:pPr>
            <a:r>
              <a:rPr sz="18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800" spc="-10" dirty="0">
                <a:latin typeface="Courier New"/>
                <a:cs typeface="Courier New"/>
              </a:rPr>
              <a:t>cont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800" spc="-9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i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1800" dirty="0">
                <a:latin typeface="Courier New"/>
                <a:cs typeface="Courier New"/>
              </a:rPr>
              <a:t>i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800" spc="-5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cont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800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  <a:tabLst>
                <a:tab pos="1186180" algn="l"/>
              </a:tabLst>
            </a:pP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while	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spc="-5" dirty="0">
                <a:latin typeface="Courier New"/>
                <a:cs typeface="Courier New"/>
              </a:rPr>
              <a:t>i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&lt;</a:t>
            </a:r>
            <a:r>
              <a:rPr sz="1800" spc="-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str.Length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365760">
              <a:lnSpc>
                <a:spcPts val="2160"/>
              </a:lnSpc>
              <a:spcBef>
                <a:spcPts val="5"/>
              </a:spcBef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640080">
              <a:lnSpc>
                <a:spcPct val="100000"/>
              </a:lnSpc>
            </a:pPr>
            <a:r>
              <a:rPr sz="1800" b="1" spc="-5" dirty="0">
                <a:solidFill>
                  <a:srgbClr val="00009F"/>
                </a:solidFill>
                <a:latin typeface="Courier New"/>
                <a:cs typeface="Courier New"/>
              </a:rPr>
              <a:t>if 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spc="-5" dirty="0">
                <a:latin typeface="Courier New"/>
                <a:cs typeface="Courier New"/>
              </a:rPr>
              <a:t>str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800" spc="-5" dirty="0">
                <a:latin typeface="Courier New"/>
                <a:cs typeface="Courier New"/>
              </a:rPr>
              <a:t>i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] ==</a:t>
            </a:r>
            <a:r>
              <a:rPr sz="1800" spc="-1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procurado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64008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91186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cont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++;</a:t>
            </a:r>
            <a:endParaRPr sz="1800">
              <a:latin typeface="Courier New"/>
              <a:cs typeface="Courier New"/>
            </a:endParaRPr>
          </a:p>
          <a:p>
            <a:pPr marL="640080" marR="2988945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  </a:t>
            </a:r>
            <a:r>
              <a:rPr sz="1800" spc="-5" dirty="0">
                <a:latin typeface="Courier New"/>
                <a:cs typeface="Courier New"/>
              </a:rPr>
              <a:t>i</a:t>
            </a:r>
            <a:r>
              <a:rPr sz="1800" spc="-20" dirty="0">
                <a:solidFill>
                  <a:srgbClr val="FF0000"/>
                </a:solidFill>
                <a:latin typeface="Courier New"/>
                <a:cs typeface="Courier New"/>
              </a:rPr>
              <a:t>+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+;</a:t>
            </a:r>
            <a:endParaRPr sz="180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</a:pP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return</a:t>
            </a:r>
            <a:r>
              <a:rPr sz="1800" b="1" spc="-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cont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40"/>
              </a:spcBef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87900" y="3168650"/>
            <a:ext cx="4044950" cy="17557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20"/>
              </a:spcBef>
            </a:pPr>
            <a:r>
              <a:rPr sz="1800" b="1" spc="-5" dirty="0">
                <a:solidFill>
                  <a:srgbClr val="00009F"/>
                </a:solidFill>
                <a:latin typeface="Courier New"/>
                <a:cs typeface="Courier New"/>
              </a:rPr>
              <a:t>void </a:t>
            </a:r>
            <a:r>
              <a:rPr sz="1800" spc="-10" dirty="0">
                <a:latin typeface="Courier New"/>
                <a:cs typeface="Courier New"/>
              </a:rPr>
              <a:t>Main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string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[]</a:t>
            </a:r>
            <a:r>
              <a:rPr sz="1800" spc="-5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args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9271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367030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string </a:t>
            </a:r>
            <a:r>
              <a:rPr sz="1800" spc="-10" dirty="0">
                <a:latin typeface="Courier New"/>
                <a:cs typeface="Courier New"/>
              </a:rPr>
              <a:t>nome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800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"Vianna"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367030">
              <a:lnSpc>
                <a:spcPct val="100000"/>
              </a:lnSpc>
            </a:pPr>
            <a:r>
              <a:rPr sz="1800" b="1" spc="-5" dirty="0">
                <a:solidFill>
                  <a:srgbClr val="00009F"/>
                </a:solidFill>
                <a:latin typeface="Courier New"/>
                <a:cs typeface="Courier New"/>
              </a:rPr>
              <a:t>int</a:t>
            </a:r>
            <a:r>
              <a:rPr sz="1800" b="1" spc="-2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total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36703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total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800" spc="-10" dirty="0">
                <a:latin typeface="Courier New"/>
                <a:cs typeface="Courier New"/>
              </a:rPr>
              <a:t>Contar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latin typeface="Courier New"/>
                <a:cs typeface="Courier New"/>
              </a:rPr>
              <a:t>nome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800" spc="-5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DF9F00"/>
                </a:solidFill>
                <a:latin typeface="Courier New"/>
                <a:cs typeface="Courier New"/>
              </a:rPr>
              <a:t>'a'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92710">
              <a:lnSpc>
                <a:spcPct val="100000"/>
              </a:lnSpc>
              <a:spcBef>
                <a:spcPts val="40"/>
              </a:spcBef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329565" y="1063053"/>
            <a:ext cx="8344534" cy="129095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55600" marR="5080" indent="-343535" algn="just">
              <a:lnSpc>
                <a:spcPct val="98200"/>
              </a:lnSpc>
              <a:spcBef>
                <a:spcPts val="160"/>
              </a:spcBef>
              <a:buFont typeface="Arial"/>
              <a:buChar char="•"/>
              <a:tabLst>
                <a:tab pos="356235" algn="l"/>
              </a:tabLst>
            </a:pP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classe </a:t>
            </a:r>
            <a:r>
              <a:rPr sz="2800" spc="-10" dirty="0">
                <a:latin typeface="Calibri"/>
                <a:cs typeface="Calibri"/>
              </a:rPr>
              <a:t>StringBuilder permite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concatenação  </a:t>
            </a:r>
            <a:r>
              <a:rPr sz="2800" spc="5" dirty="0">
                <a:latin typeface="Calibri"/>
                <a:cs typeface="Calibri"/>
              </a:rPr>
              <a:t>de  </a:t>
            </a:r>
            <a:r>
              <a:rPr sz="2800" spc="-5" dirty="0">
                <a:latin typeface="Calibri"/>
                <a:cs typeface="Calibri"/>
              </a:rPr>
              <a:t>strings </a:t>
            </a:r>
            <a:r>
              <a:rPr sz="2800" dirty="0">
                <a:latin typeface="Calibri"/>
                <a:cs typeface="Calibri"/>
              </a:rPr>
              <a:t>sem o </a:t>
            </a:r>
            <a:r>
              <a:rPr sz="2800" spc="-15" dirty="0">
                <a:latin typeface="Calibri"/>
                <a:cs typeface="Calibri"/>
              </a:rPr>
              <a:t>comprometimento </a:t>
            </a:r>
            <a:r>
              <a:rPr sz="2800" dirty="0">
                <a:latin typeface="Calibri"/>
                <a:cs typeface="Calibri"/>
              </a:rPr>
              <a:t>de </a:t>
            </a:r>
            <a:r>
              <a:rPr sz="2800" spc="-5" dirty="0">
                <a:latin typeface="Calibri"/>
                <a:cs typeface="Calibri"/>
              </a:rPr>
              <a:t>desempenho </a:t>
            </a:r>
            <a:r>
              <a:rPr sz="2800" spc="5" dirty="0">
                <a:latin typeface="Calibri"/>
                <a:cs typeface="Calibri"/>
              </a:rPr>
              <a:t>do  </a:t>
            </a:r>
            <a:r>
              <a:rPr sz="2800" spc="-10" dirty="0">
                <a:latin typeface="Calibri"/>
                <a:cs typeface="Calibri"/>
              </a:rPr>
              <a:t>operador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+.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950" y="3127375"/>
            <a:ext cx="8955405" cy="16306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90"/>
              </a:spcBef>
              <a:tabLst>
                <a:tab pos="2987675" algn="l"/>
              </a:tabLst>
            </a:pPr>
            <a:r>
              <a:rPr sz="2000" b="1" spc="-5" dirty="0">
                <a:solidFill>
                  <a:srgbClr val="00009F"/>
                </a:solidFill>
                <a:latin typeface="Courier New"/>
                <a:cs typeface="Courier New"/>
              </a:rPr>
              <a:t>StringBuilder</a:t>
            </a:r>
            <a:r>
              <a:rPr sz="2000" b="1" spc="1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sb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=	</a:t>
            </a:r>
            <a:r>
              <a:rPr sz="2000" b="1" spc="-5" dirty="0">
                <a:solidFill>
                  <a:srgbClr val="00009F"/>
                </a:solidFill>
                <a:latin typeface="Courier New"/>
                <a:cs typeface="Courier New"/>
              </a:rPr>
              <a:t>new</a:t>
            </a:r>
            <a:r>
              <a:rPr sz="2000" b="1" spc="-1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009F"/>
                </a:solidFill>
                <a:latin typeface="Courier New"/>
                <a:cs typeface="Courier New"/>
              </a:rPr>
              <a:t>StringBuilder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();</a:t>
            </a:r>
            <a:endParaRPr sz="20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sb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2000" spc="-5" dirty="0">
                <a:latin typeface="Courier New"/>
                <a:cs typeface="Courier New"/>
              </a:rPr>
              <a:t>Append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solidFill>
                  <a:srgbClr val="F79546"/>
                </a:solidFill>
                <a:latin typeface="Courier New"/>
                <a:cs typeface="Courier New"/>
              </a:rPr>
              <a:t>'A'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sb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2000" spc="-5" dirty="0">
                <a:latin typeface="Courier New"/>
                <a:cs typeface="Courier New"/>
              </a:rPr>
              <a:t>Append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solidFill>
                  <a:srgbClr val="F79546"/>
                </a:solidFill>
                <a:latin typeface="Courier New"/>
                <a:cs typeface="Courier New"/>
              </a:rPr>
              <a:t>'l'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sb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2000" spc="-5" dirty="0">
                <a:latin typeface="Courier New"/>
                <a:cs typeface="Courier New"/>
              </a:rPr>
              <a:t>Append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"goritmos"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Console.Write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"{0}"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2000" spc="-5" dirty="0">
                <a:latin typeface="Courier New"/>
                <a:cs typeface="Courier New"/>
              </a:rPr>
              <a:t>sb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2000" spc="-5" dirty="0">
                <a:latin typeface="Courier New"/>
                <a:cs typeface="Courier New"/>
              </a:rPr>
              <a:t>ToString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()); </a:t>
            </a:r>
            <a:r>
              <a:rPr sz="2000" spc="-5" dirty="0">
                <a:solidFill>
                  <a:srgbClr val="00AF50"/>
                </a:solidFill>
                <a:latin typeface="Courier New"/>
                <a:cs typeface="Courier New"/>
              </a:rPr>
              <a:t>//Imprime</a:t>
            </a:r>
            <a:r>
              <a:rPr sz="2000" spc="-4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ourier New"/>
                <a:cs typeface="Courier New"/>
              </a:rPr>
              <a:t>Algoritmos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1477" y="119697"/>
            <a:ext cx="456184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 classe</a:t>
            </a:r>
            <a:r>
              <a:rPr spc="-55" dirty="0"/>
              <a:t> </a:t>
            </a:r>
            <a:r>
              <a:rPr spc="-10" dirty="0"/>
              <a:t>StringBuilder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329565" y="1441856"/>
            <a:ext cx="8339455" cy="7740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2990"/>
              </a:lnSpc>
              <a:spcBef>
                <a:spcPts val="130"/>
              </a:spcBef>
            </a:pPr>
            <a:r>
              <a:rPr sz="2400" dirty="0">
                <a:solidFill>
                  <a:srgbClr val="C00000"/>
                </a:solidFill>
                <a:latin typeface="Tahoma"/>
                <a:cs typeface="Tahoma"/>
              </a:rPr>
              <a:t>1)</a:t>
            </a:r>
            <a:r>
              <a:rPr sz="2400" spc="13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400" spc="-30" dirty="0">
                <a:latin typeface="Tahoma"/>
                <a:cs typeface="Tahoma"/>
              </a:rPr>
              <a:t>Fazer</a:t>
            </a:r>
            <a:r>
              <a:rPr sz="2400" spc="1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um</a:t>
            </a:r>
            <a:r>
              <a:rPr sz="2400" spc="13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procedimento</a:t>
            </a:r>
            <a:r>
              <a:rPr sz="2400" spc="130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para</a:t>
            </a:r>
            <a:r>
              <a:rPr sz="2400" spc="13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imprimir</a:t>
            </a:r>
            <a:r>
              <a:rPr sz="2400" spc="1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uma</a:t>
            </a:r>
            <a:r>
              <a:rPr sz="2400" spc="135" dirty="0">
                <a:latin typeface="Tahoma"/>
                <a:cs typeface="Tahoma"/>
              </a:rPr>
              <a:t> </a:t>
            </a:r>
            <a:r>
              <a:rPr sz="2500" i="1" spc="-50" dirty="0">
                <a:latin typeface="Tahoma"/>
                <a:cs typeface="Tahoma"/>
              </a:rPr>
              <a:t>string</a:t>
            </a:r>
            <a:r>
              <a:rPr sz="2500" i="1" spc="10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recebida</a:t>
            </a:r>
            <a:endParaRPr sz="2400">
              <a:latin typeface="Tahoma"/>
              <a:cs typeface="Tahoma"/>
            </a:endParaRPr>
          </a:p>
          <a:p>
            <a:pPr marL="355600">
              <a:lnSpc>
                <a:spcPts val="2870"/>
              </a:lnSpc>
            </a:pPr>
            <a:r>
              <a:rPr sz="2400" spc="-5" dirty="0">
                <a:latin typeface="Tahoma"/>
                <a:cs typeface="Tahoma"/>
              </a:rPr>
              <a:t>como parâmetro </a:t>
            </a:r>
            <a:r>
              <a:rPr sz="2400" dirty="0">
                <a:latin typeface="Tahoma"/>
                <a:cs typeface="Tahoma"/>
              </a:rPr>
              <a:t>sem </a:t>
            </a:r>
            <a:r>
              <a:rPr sz="2400" spc="-5" dirty="0">
                <a:latin typeface="Tahoma"/>
                <a:cs typeface="Tahoma"/>
              </a:rPr>
              <a:t>os espaços em</a:t>
            </a:r>
            <a:r>
              <a:rPr sz="2400" spc="15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branco.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32091" y="2686630"/>
            <a:ext cx="1338580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992505" algn="l"/>
              </a:tabLst>
            </a:pPr>
            <a:r>
              <a:rPr sz="2500" i="1" spc="-40" dirty="0">
                <a:latin typeface="Tahoma"/>
                <a:cs typeface="Tahoma"/>
              </a:rPr>
              <a:t>strin</a:t>
            </a:r>
            <a:r>
              <a:rPr sz="2500" i="1" spc="-55" dirty="0">
                <a:latin typeface="Tahoma"/>
                <a:cs typeface="Tahoma"/>
              </a:rPr>
              <a:t>g</a:t>
            </a:r>
            <a:r>
              <a:rPr sz="2500" i="1" dirty="0">
                <a:latin typeface="Tahoma"/>
                <a:cs typeface="Tahoma"/>
              </a:rPr>
              <a:t>	</a:t>
            </a:r>
            <a:r>
              <a:rPr sz="2400" spc="-10" dirty="0">
                <a:latin typeface="Tahoma"/>
                <a:cs typeface="Tahoma"/>
              </a:rPr>
              <a:t>do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9565" y="2703131"/>
            <a:ext cx="83400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0700" algn="l"/>
                <a:tab pos="1450340" algn="l"/>
                <a:tab pos="2100580" algn="l"/>
                <a:tab pos="4158615" algn="l"/>
                <a:tab pos="4974590" algn="l"/>
                <a:tab pos="6203950" algn="l"/>
              </a:tabLst>
            </a:pPr>
            <a:r>
              <a:rPr sz="2400" dirty="0">
                <a:solidFill>
                  <a:srgbClr val="C00000"/>
                </a:solidFill>
                <a:latin typeface="Tahoma"/>
                <a:cs typeface="Tahoma"/>
              </a:rPr>
              <a:t>2)	</a:t>
            </a:r>
            <a:r>
              <a:rPr sz="2400" spc="-30" dirty="0">
                <a:latin typeface="Tahoma"/>
                <a:cs typeface="Tahoma"/>
              </a:rPr>
              <a:t>Fazer	</a:t>
            </a:r>
            <a:r>
              <a:rPr sz="2400" dirty="0">
                <a:latin typeface="Tahoma"/>
                <a:cs typeface="Tahoma"/>
              </a:rPr>
              <a:t>um	</a:t>
            </a:r>
            <a:r>
              <a:rPr sz="2400" spc="-5" dirty="0">
                <a:latin typeface="Tahoma"/>
                <a:cs typeface="Tahoma"/>
              </a:rPr>
              <a:t>procedimento	</a:t>
            </a:r>
            <a:r>
              <a:rPr sz="2400" spc="-15" dirty="0">
                <a:latin typeface="Tahoma"/>
                <a:cs typeface="Tahoma"/>
              </a:rPr>
              <a:t>para	</a:t>
            </a:r>
            <a:r>
              <a:rPr sz="2400" spc="-10" dirty="0">
                <a:latin typeface="Tahoma"/>
                <a:cs typeface="Tahoma"/>
              </a:rPr>
              <a:t>receber	</a:t>
            </a:r>
            <a:r>
              <a:rPr sz="2400" dirty="0">
                <a:latin typeface="Tahoma"/>
                <a:cs typeface="Tahoma"/>
              </a:rPr>
              <a:t>uma</a:t>
            </a:r>
            <a:endParaRPr sz="24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tabLst>
                <a:tab pos="1663700" algn="l"/>
                <a:tab pos="2151380" algn="l"/>
                <a:tab pos="3584575" algn="l"/>
                <a:tab pos="4496435" algn="l"/>
                <a:tab pos="6158230" algn="l"/>
                <a:tab pos="6956425" algn="l"/>
              </a:tabLst>
            </a:pPr>
            <a:r>
              <a:rPr sz="2400" dirty="0">
                <a:latin typeface="Tahoma"/>
                <a:cs typeface="Tahoma"/>
              </a:rPr>
              <a:t>u</a:t>
            </a:r>
            <a:r>
              <a:rPr sz="2400" spc="5" dirty="0">
                <a:latin typeface="Tahoma"/>
                <a:cs typeface="Tahoma"/>
              </a:rPr>
              <a:t>s</a:t>
            </a:r>
            <a:r>
              <a:rPr sz="2400" dirty="0">
                <a:latin typeface="Tahoma"/>
                <a:cs typeface="Tahoma"/>
              </a:rPr>
              <a:t>uár</a:t>
            </a:r>
            <a:r>
              <a:rPr sz="2400" spc="-15" dirty="0">
                <a:latin typeface="Tahoma"/>
                <a:cs typeface="Tahoma"/>
              </a:rPr>
              <a:t>i</a:t>
            </a:r>
            <a:r>
              <a:rPr sz="2400" dirty="0">
                <a:latin typeface="Tahoma"/>
                <a:cs typeface="Tahoma"/>
              </a:rPr>
              <a:t>o	e	</a:t>
            </a:r>
            <a:r>
              <a:rPr sz="2400" spc="-10" dirty="0">
                <a:latin typeface="Tahoma"/>
                <a:cs typeface="Tahoma"/>
              </a:rPr>
              <a:t>i</a:t>
            </a:r>
            <a:r>
              <a:rPr sz="2400" dirty="0">
                <a:latin typeface="Tahoma"/>
                <a:cs typeface="Tahoma"/>
              </a:rPr>
              <a:t>mpr</a:t>
            </a:r>
            <a:r>
              <a:rPr sz="2400" spc="-15" dirty="0">
                <a:latin typeface="Tahoma"/>
                <a:cs typeface="Tahoma"/>
              </a:rPr>
              <a:t>i</a:t>
            </a:r>
            <a:r>
              <a:rPr sz="2400" dirty="0">
                <a:latin typeface="Tahoma"/>
                <a:cs typeface="Tahoma"/>
              </a:rPr>
              <a:t>mir	u</a:t>
            </a:r>
            <a:r>
              <a:rPr sz="2400" spc="5" dirty="0">
                <a:latin typeface="Tahoma"/>
                <a:cs typeface="Tahoma"/>
              </a:rPr>
              <a:t>m</a:t>
            </a:r>
            <a:r>
              <a:rPr sz="2400" dirty="0">
                <a:latin typeface="Tahoma"/>
                <a:cs typeface="Tahoma"/>
              </a:rPr>
              <a:t>a	</a:t>
            </a:r>
            <a:r>
              <a:rPr sz="2400" spc="-5" dirty="0">
                <a:latin typeface="Tahoma"/>
                <a:cs typeface="Tahoma"/>
              </a:rPr>
              <a:t>e</a:t>
            </a:r>
            <a:r>
              <a:rPr sz="2400" dirty="0">
                <a:latin typeface="Tahoma"/>
                <a:cs typeface="Tahoma"/>
              </a:rPr>
              <a:t>s</a:t>
            </a:r>
            <a:r>
              <a:rPr sz="2400" spc="-5" dirty="0">
                <a:latin typeface="Tahoma"/>
                <a:cs typeface="Tahoma"/>
              </a:rPr>
              <a:t>tat</a:t>
            </a:r>
            <a:r>
              <a:rPr sz="2400" spc="-15" dirty="0">
                <a:latin typeface="Tahoma"/>
                <a:cs typeface="Tahoma"/>
              </a:rPr>
              <a:t>ís</a:t>
            </a:r>
            <a:r>
              <a:rPr sz="2400" spc="-5" dirty="0">
                <a:latin typeface="Tahoma"/>
                <a:cs typeface="Tahoma"/>
              </a:rPr>
              <a:t>t</a:t>
            </a:r>
            <a:r>
              <a:rPr sz="2400" spc="-15" dirty="0">
                <a:latin typeface="Tahoma"/>
                <a:cs typeface="Tahoma"/>
              </a:rPr>
              <a:t>i</a:t>
            </a:r>
            <a:r>
              <a:rPr sz="2400" spc="-5" dirty="0">
                <a:latin typeface="Tahoma"/>
                <a:cs typeface="Tahoma"/>
              </a:rPr>
              <a:t>c</a:t>
            </a:r>
            <a:r>
              <a:rPr sz="2400" dirty="0">
                <a:latin typeface="Tahoma"/>
                <a:cs typeface="Tahoma"/>
              </a:rPr>
              <a:t>a	d</a:t>
            </a:r>
            <a:r>
              <a:rPr sz="2400" spc="-10" dirty="0">
                <a:latin typeface="Tahoma"/>
                <a:cs typeface="Tahoma"/>
              </a:rPr>
              <a:t>o</a:t>
            </a:r>
            <a:r>
              <a:rPr sz="2400" dirty="0">
                <a:latin typeface="Tahoma"/>
                <a:cs typeface="Tahoma"/>
              </a:rPr>
              <a:t>s	</a:t>
            </a:r>
            <a:r>
              <a:rPr sz="2400" spc="-5" dirty="0">
                <a:latin typeface="Tahoma"/>
                <a:cs typeface="Tahoma"/>
              </a:rPr>
              <a:t>ca</a:t>
            </a:r>
            <a:r>
              <a:rPr sz="2400" spc="-55" dirty="0">
                <a:latin typeface="Tahoma"/>
                <a:cs typeface="Tahoma"/>
              </a:rPr>
              <a:t>r</a:t>
            </a:r>
            <a:r>
              <a:rPr sz="2400" dirty="0">
                <a:latin typeface="Tahoma"/>
                <a:cs typeface="Tahoma"/>
              </a:rPr>
              <a:t>ac</a:t>
            </a:r>
            <a:r>
              <a:rPr sz="2400" spc="-10" dirty="0">
                <a:latin typeface="Tahoma"/>
                <a:cs typeface="Tahoma"/>
              </a:rPr>
              <a:t>t</a:t>
            </a:r>
            <a:r>
              <a:rPr sz="2400" spc="10" dirty="0">
                <a:latin typeface="Tahoma"/>
                <a:cs typeface="Tahoma"/>
              </a:rPr>
              <a:t>e</a:t>
            </a:r>
            <a:r>
              <a:rPr sz="2400" spc="-25" dirty="0">
                <a:latin typeface="Tahoma"/>
                <a:cs typeface="Tahoma"/>
              </a:rPr>
              <a:t>r</a:t>
            </a:r>
            <a:r>
              <a:rPr sz="2400" spc="-5" dirty="0">
                <a:latin typeface="Tahoma"/>
                <a:cs typeface="Tahoma"/>
              </a:rPr>
              <a:t>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9565" y="3435095"/>
            <a:ext cx="8342630" cy="2371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25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digitados. Isto é, imprimir </a:t>
            </a:r>
            <a:r>
              <a:rPr sz="2400" dirty="0">
                <a:latin typeface="Tahoma"/>
                <a:cs typeface="Tahoma"/>
              </a:rPr>
              <a:t>o </a:t>
            </a:r>
            <a:r>
              <a:rPr sz="2400" spc="-5" dirty="0">
                <a:latin typeface="Tahoma"/>
                <a:cs typeface="Tahoma"/>
              </a:rPr>
              <a:t>número de vogais, consoantes  </a:t>
            </a:r>
            <a:r>
              <a:rPr sz="2400" dirty="0">
                <a:latin typeface="Tahoma"/>
                <a:cs typeface="Tahoma"/>
              </a:rPr>
              <a:t>e </a:t>
            </a:r>
            <a:r>
              <a:rPr sz="2400" spc="-5" dirty="0">
                <a:latin typeface="Tahoma"/>
                <a:cs typeface="Tahoma"/>
              </a:rPr>
              <a:t>outros </a:t>
            </a:r>
            <a:r>
              <a:rPr sz="2400" spc="-10" dirty="0">
                <a:latin typeface="Tahoma"/>
                <a:cs typeface="Tahoma"/>
              </a:rPr>
              <a:t>caracteres.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400">
              <a:latin typeface="Tahoma"/>
              <a:cs typeface="Tahoma"/>
            </a:endParaRPr>
          </a:p>
          <a:p>
            <a:pPr marL="355600" marR="5080" indent="-343535" algn="just">
              <a:lnSpc>
                <a:spcPts val="2880"/>
              </a:lnSpc>
            </a:pPr>
            <a:r>
              <a:rPr sz="2400" dirty="0">
                <a:solidFill>
                  <a:srgbClr val="C00000"/>
                </a:solidFill>
                <a:latin typeface="Tahoma"/>
                <a:cs typeface="Tahoma"/>
              </a:rPr>
              <a:t>3) </a:t>
            </a:r>
            <a:r>
              <a:rPr sz="2400" spc="-30" dirty="0">
                <a:latin typeface="Tahoma"/>
                <a:cs typeface="Tahoma"/>
              </a:rPr>
              <a:t>Fazer </a:t>
            </a:r>
            <a:r>
              <a:rPr sz="2400" dirty="0">
                <a:latin typeface="Tahoma"/>
                <a:cs typeface="Tahoma"/>
              </a:rPr>
              <a:t>um </a:t>
            </a:r>
            <a:r>
              <a:rPr sz="2400" spc="-15" dirty="0">
                <a:latin typeface="Tahoma"/>
                <a:cs typeface="Tahoma"/>
              </a:rPr>
              <a:t>programa para </a:t>
            </a:r>
            <a:r>
              <a:rPr sz="2400" spc="-5" dirty="0">
                <a:latin typeface="Tahoma"/>
                <a:cs typeface="Tahoma"/>
              </a:rPr>
              <a:t>ler uma </a:t>
            </a:r>
            <a:r>
              <a:rPr sz="2500" i="1" spc="-50" dirty="0">
                <a:latin typeface="Tahoma"/>
                <a:cs typeface="Tahoma"/>
              </a:rPr>
              <a:t>string </a:t>
            </a:r>
            <a:r>
              <a:rPr sz="2400" dirty="0">
                <a:latin typeface="Tahoma"/>
                <a:cs typeface="Tahoma"/>
              </a:rPr>
              <a:t>e </a:t>
            </a:r>
            <a:r>
              <a:rPr sz="2400" spc="-10" dirty="0">
                <a:latin typeface="Tahoma"/>
                <a:cs typeface="Tahoma"/>
              </a:rPr>
              <a:t>transfierir </a:t>
            </a:r>
            <a:r>
              <a:rPr sz="2400" dirty="0">
                <a:latin typeface="Tahoma"/>
                <a:cs typeface="Tahoma"/>
              </a:rPr>
              <a:t>as  </a:t>
            </a:r>
            <a:r>
              <a:rPr sz="2400" spc="-5" dirty="0">
                <a:latin typeface="Tahoma"/>
                <a:cs typeface="Tahoma"/>
              </a:rPr>
              <a:t>consoantes </a:t>
            </a:r>
            <a:r>
              <a:rPr sz="2400" spc="-15" dirty="0">
                <a:latin typeface="Tahoma"/>
                <a:cs typeface="Tahoma"/>
              </a:rPr>
              <a:t>para </a:t>
            </a:r>
            <a:r>
              <a:rPr sz="2400" dirty="0">
                <a:latin typeface="Tahoma"/>
                <a:cs typeface="Tahoma"/>
              </a:rPr>
              <a:t>uma </a:t>
            </a:r>
            <a:r>
              <a:rPr sz="2500" i="1" spc="-50" dirty="0">
                <a:latin typeface="Tahoma"/>
                <a:cs typeface="Tahoma"/>
              </a:rPr>
              <a:t>string </a:t>
            </a:r>
            <a:r>
              <a:rPr sz="2400" dirty="0">
                <a:latin typeface="Tahoma"/>
                <a:cs typeface="Tahoma"/>
              </a:rPr>
              <a:t>e as </a:t>
            </a:r>
            <a:r>
              <a:rPr sz="2400" spc="-10" dirty="0">
                <a:latin typeface="Tahoma"/>
                <a:cs typeface="Tahoma"/>
              </a:rPr>
              <a:t>vogais </a:t>
            </a:r>
            <a:r>
              <a:rPr sz="2400" spc="-15" dirty="0">
                <a:latin typeface="Tahoma"/>
                <a:cs typeface="Tahoma"/>
              </a:rPr>
              <a:t>para </a:t>
            </a:r>
            <a:r>
              <a:rPr sz="2400" spc="-10" dirty="0">
                <a:latin typeface="Tahoma"/>
                <a:cs typeface="Tahoma"/>
              </a:rPr>
              <a:t>outra. </a:t>
            </a:r>
            <a:r>
              <a:rPr sz="2400" spc="-5" dirty="0">
                <a:latin typeface="Tahoma"/>
                <a:cs typeface="Tahoma"/>
              </a:rPr>
              <a:t>Depois  mostre </a:t>
            </a:r>
            <a:r>
              <a:rPr sz="2400" spc="-10" dirty="0">
                <a:latin typeface="Tahoma"/>
                <a:cs typeface="Tahoma"/>
              </a:rPr>
              <a:t>cada </a:t>
            </a:r>
            <a:r>
              <a:rPr sz="2400" dirty="0">
                <a:latin typeface="Tahoma"/>
                <a:cs typeface="Tahoma"/>
              </a:rPr>
              <a:t>uma das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500" i="1" spc="-40" dirty="0">
                <a:latin typeface="Tahoma"/>
                <a:cs typeface="Tahoma"/>
              </a:rPr>
              <a:t>strings</a:t>
            </a:r>
            <a:r>
              <a:rPr sz="2400" spc="-40" dirty="0"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91477" y="119697"/>
            <a:ext cx="20701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Exercícios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329565" y="1427505"/>
            <a:ext cx="8344534" cy="420687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55600" marR="5080" indent="-343535" algn="just">
              <a:lnSpc>
                <a:spcPct val="98400"/>
              </a:lnSpc>
              <a:spcBef>
                <a:spcPts val="175"/>
              </a:spcBef>
              <a:buClr>
                <a:srgbClr val="C00000"/>
              </a:buClr>
              <a:buFont typeface="Tahoma"/>
              <a:buAutoNum type="arabicParenR" startAt="4"/>
              <a:tabLst>
                <a:tab pos="409575" algn="l"/>
              </a:tabLst>
            </a:pPr>
            <a:r>
              <a:rPr dirty="0"/>
              <a:t>	</a:t>
            </a:r>
            <a:r>
              <a:rPr sz="2400" spc="-30" dirty="0">
                <a:latin typeface="Tahoma"/>
                <a:cs typeface="Tahoma"/>
              </a:rPr>
              <a:t>Faça </a:t>
            </a:r>
            <a:r>
              <a:rPr sz="2400" dirty="0">
                <a:latin typeface="Tahoma"/>
                <a:cs typeface="Tahoma"/>
              </a:rPr>
              <a:t>uma </a:t>
            </a:r>
            <a:r>
              <a:rPr sz="2400" spc="-5" dirty="0">
                <a:latin typeface="Tahoma"/>
                <a:cs typeface="Tahoma"/>
              </a:rPr>
              <a:t>função </a:t>
            </a:r>
            <a:r>
              <a:rPr sz="2400" dirty="0">
                <a:latin typeface="Tahoma"/>
                <a:cs typeface="Tahoma"/>
              </a:rPr>
              <a:t>que </a:t>
            </a:r>
            <a:r>
              <a:rPr sz="2400" spc="-15" dirty="0">
                <a:latin typeface="Tahoma"/>
                <a:cs typeface="Tahoma"/>
              </a:rPr>
              <a:t>receba </a:t>
            </a:r>
            <a:r>
              <a:rPr sz="2400" dirty="0">
                <a:latin typeface="Tahoma"/>
                <a:cs typeface="Tahoma"/>
              </a:rPr>
              <a:t>uma </a:t>
            </a:r>
            <a:r>
              <a:rPr sz="2500" i="1" spc="-50" dirty="0">
                <a:latin typeface="Tahoma"/>
                <a:cs typeface="Tahoma"/>
              </a:rPr>
              <a:t>string </a:t>
            </a:r>
            <a:r>
              <a:rPr sz="2400" spc="-5" dirty="0">
                <a:latin typeface="Tahoma"/>
                <a:cs typeface="Tahoma"/>
              </a:rPr>
              <a:t>do usuário (máx.  </a:t>
            </a:r>
            <a:r>
              <a:rPr sz="2400" dirty="0">
                <a:latin typeface="Tahoma"/>
                <a:cs typeface="Tahoma"/>
              </a:rPr>
              <a:t>20 </a:t>
            </a:r>
            <a:r>
              <a:rPr sz="2400" spc="-15" dirty="0">
                <a:latin typeface="Tahoma"/>
                <a:cs typeface="Tahoma"/>
              </a:rPr>
              <a:t>caracteres) </a:t>
            </a:r>
            <a:r>
              <a:rPr sz="2400" dirty="0">
                <a:latin typeface="Tahoma"/>
                <a:cs typeface="Tahoma"/>
              </a:rPr>
              <a:t>e </a:t>
            </a:r>
            <a:r>
              <a:rPr sz="2400" spc="-10" dirty="0">
                <a:latin typeface="Tahoma"/>
                <a:cs typeface="Tahoma"/>
              </a:rPr>
              <a:t>um </a:t>
            </a:r>
            <a:r>
              <a:rPr sz="2400" spc="-15" dirty="0">
                <a:latin typeface="Tahoma"/>
                <a:cs typeface="Tahoma"/>
              </a:rPr>
              <a:t>caractere </a:t>
            </a:r>
            <a:r>
              <a:rPr sz="2400" spc="-35" dirty="0">
                <a:latin typeface="Tahoma"/>
                <a:cs typeface="Tahoma"/>
              </a:rPr>
              <a:t>qualquer.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-10" dirty="0">
                <a:latin typeface="Tahoma"/>
                <a:cs typeface="Tahoma"/>
              </a:rPr>
              <a:t>função deverá  </a:t>
            </a:r>
            <a:r>
              <a:rPr sz="2400" spc="-15" dirty="0">
                <a:latin typeface="Tahoma"/>
                <a:cs typeface="Tahoma"/>
              </a:rPr>
              <a:t>remover </a:t>
            </a:r>
            <a:r>
              <a:rPr sz="2400" spc="-5" dirty="0">
                <a:latin typeface="Tahoma"/>
                <a:cs typeface="Tahoma"/>
              </a:rPr>
              <a:t>todas </a:t>
            </a:r>
            <a:r>
              <a:rPr sz="2400" dirty="0">
                <a:latin typeface="Tahoma"/>
                <a:cs typeface="Tahoma"/>
              </a:rPr>
              <a:t>as </a:t>
            </a:r>
            <a:r>
              <a:rPr sz="2400" spc="-5" dirty="0">
                <a:latin typeface="Tahoma"/>
                <a:cs typeface="Tahoma"/>
              </a:rPr>
              <a:t>ocorrências do </a:t>
            </a:r>
            <a:r>
              <a:rPr sz="2400" spc="-10" dirty="0">
                <a:latin typeface="Tahoma"/>
                <a:cs typeface="Tahoma"/>
              </a:rPr>
              <a:t>caractere </a:t>
            </a:r>
            <a:r>
              <a:rPr sz="2400" spc="-5" dirty="0">
                <a:latin typeface="Tahoma"/>
                <a:cs typeface="Tahoma"/>
              </a:rPr>
              <a:t>da </a:t>
            </a:r>
            <a:r>
              <a:rPr sz="2500" i="1" spc="-50" dirty="0">
                <a:latin typeface="Tahoma"/>
                <a:cs typeface="Tahoma"/>
              </a:rPr>
              <a:t>string </a:t>
            </a:r>
            <a:r>
              <a:rPr sz="2400" dirty="0">
                <a:latin typeface="Tahoma"/>
                <a:cs typeface="Tahoma"/>
              </a:rPr>
              <a:t>e  </a:t>
            </a:r>
            <a:r>
              <a:rPr sz="2400" spc="-10" dirty="0">
                <a:latin typeface="Tahoma"/>
                <a:cs typeface="Tahoma"/>
              </a:rPr>
              <a:t>retornar </a:t>
            </a:r>
            <a:r>
              <a:rPr sz="2400" dirty="0">
                <a:latin typeface="Tahoma"/>
                <a:cs typeface="Tahoma"/>
              </a:rPr>
              <a:t>o </a:t>
            </a:r>
            <a:r>
              <a:rPr sz="2400" spc="-5" dirty="0">
                <a:latin typeface="Tahoma"/>
                <a:cs typeface="Tahoma"/>
              </a:rPr>
              <a:t>número de</a:t>
            </a:r>
            <a:r>
              <a:rPr sz="2400" spc="1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remoções.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buClr>
                <a:srgbClr val="C00000"/>
              </a:buClr>
              <a:buFont typeface="Tahoma"/>
              <a:buAutoNum type="arabicParenR" startAt="4"/>
            </a:pPr>
            <a:endParaRPr sz="3400">
              <a:latin typeface="Tahoma"/>
              <a:cs typeface="Tahoma"/>
            </a:endParaRPr>
          </a:p>
          <a:p>
            <a:pPr marL="355600" marR="5715" indent="-343535" algn="just">
              <a:lnSpc>
                <a:spcPct val="98000"/>
              </a:lnSpc>
              <a:buClr>
                <a:srgbClr val="C00000"/>
              </a:buClr>
              <a:buFont typeface="Tahoma"/>
              <a:buAutoNum type="arabicParenR" startAt="4"/>
              <a:tabLst>
                <a:tab pos="407034" algn="l"/>
              </a:tabLst>
            </a:pPr>
            <a:r>
              <a:rPr dirty="0"/>
              <a:t>	</a:t>
            </a:r>
            <a:r>
              <a:rPr sz="2400" spc="-15" dirty="0">
                <a:latin typeface="Tahoma"/>
                <a:cs typeface="Tahoma"/>
              </a:rPr>
              <a:t>Escreva </a:t>
            </a:r>
            <a:r>
              <a:rPr sz="2400" dirty="0">
                <a:latin typeface="Tahoma"/>
                <a:cs typeface="Tahoma"/>
              </a:rPr>
              <a:t>uma </a:t>
            </a:r>
            <a:r>
              <a:rPr sz="2400" spc="-10" dirty="0">
                <a:latin typeface="Tahoma"/>
                <a:cs typeface="Tahoma"/>
              </a:rPr>
              <a:t>função </a:t>
            </a:r>
            <a:r>
              <a:rPr sz="2400" dirty="0">
                <a:latin typeface="Tahoma"/>
                <a:cs typeface="Tahoma"/>
              </a:rPr>
              <a:t>que </a:t>
            </a:r>
            <a:r>
              <a:rPr sz="2400" spc="-10" dirty="0">
                <a:latin typeface="Tahoma"/>
                <a:cs typeface="Tahoma"/>
              </a:rPr>
              <a:t>receba </a:t>
            </a:r>
            <a:r>
              <a:rPr sz="2400" dirty="0">
                <a:latin typeface="Tahoma"/>
                <a:cs typeface="Tahoma"/>
              </a:rPr>
              <a:t>uma </a:t>
            </a:r>
            <a:r>
              <a:rPr sz="2400" spc="-10" dirty="0">
                <a:latin typeface="Tahoma"/>
                <a:cs typeface="Tahoma"/>
              </a:rPr>
              <a:t>cadeia </a:t>
            </a:r>
            <a:r>
              <a:rPr sz="2400" spc="-5" dirty="0">
                <a:latin typeface="Tahoma"/>
                <a:cs typeface="Tahoma"/>
              </a:rPr>
              <a:t>de </a:t>
            </a:r>
            <a:r>
              <a:rPr sz="2400" spc="-10" dirty="0">
                <a:latin typeface="Tahoma"/>
                <a:cs typeface="Tahoma"/>
              </a:rPr>
              <a:t>caracteres  </a:t>
            </a:r>
            <a:r>
              <a:rPr sz="2400" spc="-5" dirty="0">
                <a:latin typeface="Tahoma"/>
                <a:cs typeface="Tahoma"/>
              </a:rPr>
              <a:t>de tamanho máximo </a:t>
            </a:r>
            <a:r>
              <a:rPr sz="2400" dirty="0">
                <a:latin typeface="Tahoma"/>
                <a:cs typeface="Tahoma"/>
              </a:rPr>
              <a:t>100, e </a:t>
            </a:r>
            <a:r>
              <a:rPr sz="2400" spc="-10" dirty="0">
                <a:latin typeface="Tahoma"/>
                <a:cs typeface="Tahoma"/>
              </a:rPr>
              <a:t>retorne </a:t>
            </a:r>
            <a:r>
              <a:rPr sz="2500" i="1" spc="-50" dirty="0">
                <a:latin typeface="Tahoma"/>
                <a:cs typeface="Tahoma"/>
              </a:rPr>
              <a:t>true </a:t>
            </a:r>
            <a:r>
              <a:rPr sz="2400" dirty="0">
                <a:latin typeface="Tahoma"/>
                <a:cs typeface="Tahoma"/>
              </a:rPr>
              <a:t>se </a:t>
            </a:r>
            <a:r>
              <a:rPr sz="2400" spc="-10" dirty="0">
                <a:latin typeface="Tahoma"/>
                <a:cs typeface="Tahoma"/>
              </a:rPr>
              <a:t>esta cadeia </a:t>
            </a:r>
            <a:r>
              <a:rPr sz="2400" dirty="0">
                <a:latin typeface="Tahoma"/>
                <a:cs typeface="Tahoma"/>
              </a:rPr>
              <a:t>é  uma </a:t>
            </a:r>
            <a:r>
              <a:rPr sz="2400" spc="-10" dirty="0">
                <a:latin typeface="Tahoma"/>
                <a:cs typeface="Tahoma"/>
              </a:rPr>
              <a:t>palíndrome </a:t>
            </a:r>
            <a:r>
              <a:rPr sz="2400" dirty="0">
                <a:latin typeface="Tahoma"/>
                <a:cs typeface="Tahoma"/>
              </a:rPr>
              <a:t>e </a:t>
            </a:r>
            <a:r>
              <a:rPr sz="2500" i="1" spc="-50" dirty="0">
                <a:latin typeface="Tahoma"/>
                <a:cs typeface="Tahoma"/>
              </a:rPr>
              <a:t>false </a:t>
            </a:r>
            <a:r>
              <a:rPr sz="2400" spc="-5" dirty="0">
                <a:latin typeface="Tahoma"/>
                <a:cs typeface="Tahoma"/>
              </a:rPr>
              <a:t>caso </a:t>
            </a:r>
            <a:r>
              <a:rPr sz="2400" spc="-10" dirty="0">
                <a:latin typeface="Tahoma"/>
                <a:cs typeface="Tahoma"/>
              </a:rPr>
              <a:t>contrário. </a:t>
            </a:r>
            <a:r>
              <a:rPr sz="2400" dirty="0">
                <a:latin typeface="Arial"/>
                <a:cs typeface="Arial"/>
              </a:rPr>
              <a:t>Uma </a:t>
            </a:r>
            <a:r>
              <a:rPr sz="2400" spc="-5" dirty="0">
                <a:latin typeface="Arial"/>
                <a:cs typeface="Arial"/>
              </a:rPr>
              <a:t>palavra </a:t>
            </a:r>
            <a:r>
              <a:rPr sz="2400" dirty="0">
                <a:latin typeface="Arial"/>
                <a:cs typeface="Arial"/>
              </a:rPr>
              <a:t>é dita  ser </a:t>
            </a:r>
            <a:r>
              <a:rPr sz="2400" spc="-5" dirty="0">
                <a:latin typeface="Arial"/>
                <a:cs typeface="Arial"/>
              </a:rPr>
              <a:t>palíndrome se </a:t>
            </a:r>
            <a:r>
              <a:rPr sz="2400" dirty="0">
                <a:latin typeface="Arial"/>
                <a:cs typeface="Arial"/>
              </a:rPr>
              <a:t>a sequência de seus caracteres da  </a:t>
            </a:r>
            <a:r>
              <a:rPr sz="2400" spc="-5" dirty="0">
                <a:latin typeface="Arial"/>
                <a:cs typeface="Arial"/>
              </a:rPr>
              <a:t>esquerda </a:t>
            </a:r>
            <a:r>
              <a:rPr sz="2400" dirty="0">
                <a:latin typeface="Arial"/>
                <a:cs typeface="Arial"/>
              </a:rPr>
              <a:t>para a direita é </a:t>
            </a:r>
            <a:r>
              <a:rPr sz="2400" spc="-5" dirty="0">
                <a:latin typeface="Arial"/>
                <a:cs typeface="Arial"/>
              </a:rPr>
              <a:t>igual </a:t>
            </a:r>
            <a:r>
              <a:rPr sz="2400" dirty="0">
                <a:latin typeface="Arial"/>
                <a:cs typeface="Arial"/>
              </a:rPr>
              <a:t>à seqüência de seus  caracteres da direita para a esquerda. </a:t>
            </a:r>
            <a:r>
              <a:rPr sz="2400" spc="-10" dirty="0">
                <a:latin typeface="Arial"/>
                <a:cs typeface="Arial"/>
              </a:rPr>
              <a:t>Ex.: </a:t>
            </a:r>
            <a:r>
              <a:rPr sz="2400" b="1" dirty="0">
                <a:latin typeface="Arial"/>
                <a:cs typeface="Arial"/>
              </a:rPr>
              <a:t>arara,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asa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77" y="119697"/>
            <a:ext cx="20701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Exercícios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329565" y="1426209"/>
            <a:ext cx="8343265" cy="3466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350" indent="-343535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6) </a:t>
            </a:r>
            <a:r>
              <a:rPr sz="2400" dirty="0">
                <a:latin typeface="Calibri"/>
                <a:cs typeface="Calibri"/>
              </a:rPr>
              <a:t>Um </a:t>
            </a:r>
            <a:r>
              <a:rPr sz="2400" spc="-5" dirty="0">
                <a:latin typeface="Calibri"/>
                <a:cs typeface="Calibri"/>
              </a:rPr>
              <a:t>dos </a:t>
            </a:r>
            <a:r>
              <a:rPr sz="2400" spc="-10" dirty="0">
                <a:latin typeface="Calibri"/>
                <a:cs typeface="Calibri"/>
              </a:rPr>
              <a:t>sistemas </a:t>
            </a:r>
            <a:r>
              <a:rPr sz="2400" spc="-5" dirty="0">
                <a:latin typeface="Calibri"/>
                <a:cs typeface="Calibri"/>
              </a:rPr>
              <a:t>de </a:t>
            </a:r>
            <a:r>
              <a:rPr sz="2400" spc="-10" dirty="0">
                <a:latin typeface="Calibri"/>
                <a:cs typeface="Calibri"/>
              </a:rPr>
              <a:t>encriptação </a:t>
            </a:r>
            <a:r>
              <a:rPr sz="2400" dirty="0">
                <a:latin typeface="Calibri"/>
                <a:cs typeface="Calibri"/>
              </a:rPr>
              <a:t>mais </a:t>
            </a:r>
            <a:r>
              <a:rPr sz="2400" spc="-10" dirty="0">
                <a:latin typeface="Calibri"/>
                <a:cs typeface="Calibri"/>
              </a:rPr>
              <a:t>antigos </a:t>
            </a:r>
            <a:r>
              <a:rPr sz="2400" dirty="0">
                <a:latin typeface="Calibri"/>
                <a:cs typeface="Calibri"/>
              </a:rPr>
              <a:t>é </a:t>
            </a:r>
            <a:r>
              <a:rPr sz="2400" spc="-5" dirty="0">
                <a:latin typeface="Calibri"/>
                <a:cs typeface="Calibri"/>
              </a:rPr>
              <a:t>atribuído </a:t>
            </a:r>
            <a:r>
              <a:rPr sz="2400" dirty="0">
                <a:latin typeface="Calibri"/>
                <a:cs typeface="Calibri"/>
              </a:rPr>
              <a:t>a Júlio  </a:t>
            </a:r>
            <a:r>
              <a:rPr sz="2400" spc="-5" dirty="0">
                <a:latin typeface="Calibri"/>
                <a:cs typeface="Calibri"/>
              </a:rPr>
              <a:t>César: </a:t>
            </a:r>
            <a:r>
              <a:rPr sz="2400" dirty="0">
                <a:latin typeface="Calibri"/>
                <a:cs typeface="Calibri"/>
              </a:rPr>
              <a:t>se </a:t>
            </a:r>
            <a:r>
              <a:rPr sz="2400" spc="-5" dirty="0">
                <a:latin typeface="Calibri"/>
                <a:cs typeface="Calibri"/>
              </a:rPr>
              <a:t>uma </a:t>
            </a:r>
            <a:r>
              <a:rPr sz="2400" spc="-15" dirty="0">
                <a:latin typeface="Calibri"/>
                <a:cs typeface="Calibri"/>
              </a:rPr>
              <a:t>letra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ser encriptada </a:t>
            </a:r>
            <a:r>
              <a:rPr sz="2400" dirty="0">
                <a:latin typeface="Calibri"/>
                <a:cs typeface="Calibri"/>
              </a:rPr>
              <a:t>é a </a:t>
            </a:r>
            <a:r>
              <a:rPr sz="2400" spc="-15" dirty="0">
                <a:latin typeface="Calibri"/>
                <a:cs typeface="Calibri"/>
              </a:rPr>
              <a:t>letra </a:t>
            </a:r>
            <a:r>
              <a:rPr sz="2400" spc="-5" dirty="0">
                <a:latin typeface="Calibri"/>
                <a:cs typeface="Calibri"/>
              </a:rPr>
              <a:t>de </a:t>
            </a:r>
            <a:r>
              <a:rPr sz="2400" spc="-10" dirty="0">
                <a:latin typeface="Calibri"/>
                <a:cs typeface="Calibri"/>
              </a:rPr>
              <a:t>número </a:t>
            </a:r>
            <a:r>
              <a:rPr sz="2400" dirty="0">
                <a:latin typeface="Calibri"/>
                <a:cs typeface="Calibri"/>
              </a:rPr>
              <a:t>N </a:t>
            </a:r>
            <a:r>
              <a:rPr sz="2400" spc="-5" dirty="0">
                <a:latin typeface="Calibri"/>
                <a:cs typeface="Calibri"/>
              </a:rPr>
              <a:t>do  </a:t>
            </a:r>
            <a:r>
              <a:rPr sz="2400" spc="-20" dirty="0">
                <a:latin typeface="Calibri"/>
                <a:cs typeface="Calibri"/>
              </a:rPr>
              <a:t>alfabeto, </a:t>
            </a:r>
            <a:r>
              <a:rPr sz="2400" spc="-5" dirty="0">
                <a:latin typeface="Calibri"/>
                <a:cs typeface="Calibri"/>
              </a:rPr>
              <a:t>substitua-a </a:t>
            </a:r>
            <a:r>
              <a:rPr sz="2400" spc="-10" dirty="0">
                <a:latin typeface="Calibri"/>
                <a:cs typeface="Calibri"/>
              </a:rPr>
              <a:t>com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letra </a:t>
            </a:r>
            <a:r>
              <a:rPr sz="2400" spc="-10" dirty="0">
                <a:latin typeface="Calibri"/>
                <a:cs typeface="Calibri"/>
              </a:rPr>
              <a:t>(N+K), </a:t>
            </a:r>
            <a:r>
              <a:rPr sz="2400" spc="-5" dirty="0">
                <a:latin typeface="Calibri"/>
                <a:cs typeface="Calibri"/>
              </a:rPr>
              <a:t>onde </a:t>
            </a:r>
            <a:r>
              <a:rPr sz="2400" dirty="0">
                <a:latin typeface="Calibri"/>
                <a:cs typeface="Calibri"/>
              </a:rPr>
              <a:t>K é </a:t>
            </a:r>
            <a:r>
              <a:rPr sz="2400" spc="-5" dirty="0">
                <a:latin typeface="Calibri"/>
                <a:cs typeface="Calibri"/>
              </a:rPr>
              <a:t>um número </a:t>
            </a:r>
            <a:r>
              <a:rPr sz="2400" spc="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inteiro constante </a:t>
            </a:r>
            <a:r>
              <a:rPr sz="2400" spc="-5" dirty="0">
                <a:latin typeface="Calibri"/>
                <a:cs typeface="Calibri"/>
              </a:rPr>
              <a:t>(César </a:t>
            </a:r>
            <a:r>
              <a:rPr sz="2400" spc="-20" dirty="0">
                <a:latin typeface="Calibri"/>
                <a:cs typeface="Calibri"/>
              </a:rPr>
              <a:t>utilizava </a:t>
            </a:r>
            <a:r>
              <a:rPr sz="2400" dirty="0">
                <a:latin typeface="Calibri"/>
                <a:cs typeface="Calibri"/>
              </a:rPr>
              <a:t>K =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3).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00">
              <a:latin typeface="Calibri"/>
              <a:cs typeface="Calibri"/>
            </a:endParaRPr>
          </a:p>
          <a:p>
            <a:pPr marL="355600" marR="5080" indent="-68580" algn="just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Dessa </a:t>
            </a:r>
            <a:r>
              <a:rPr sz="2400" spc="-15" dirty="0">
                <a:latin typeface="Calibri"/>
                <a:cs typeface="Calibri"/>
              </a:rPr>
              <a:t>forma, para </a:t>
            </a:r>
            <a:r>
              <a:rPr sz="2400" dirty="0">
                <a:latin typeface="Calibri"/>
                <a:cs typeface="Calibri"/>
              </a:rPr>
              <a:t>K = 1 a </a:t>
            </a:r>
            <a:r>
              <a:rPr sz="2400" spc="-10" dirty="0">
                <a:latin typeface="Calibri"/>
                <a:cs typeface="Calibri"/>
              </a:rPr>
              <a:t>mensagem </a:t>
            </a:r>
            <a:r>
              <a:rPr sz="2400" spc="-50" dirty="0">
                <a:latin typeface="Calibri"/>
                <a:cs typeface="Calibri"/>
              </a:rPr>
              <a:t>“Ataque </a:t>
            </a:r>
            <a:r>
              <a:rPr sz="2400" spc="-5" dirty="0">
                <a:latin typeface="Calibri"/>
                <a:cs typeface="Calibri"/>
              </a:rPr>
              <a:t>ao </a:t>
            </a:r>
            <a:r>
              <a:rPr sz="2400" spc="10" dirty="0">
                <a:latin typeface="Calibri"/>
                <a:cs typeface="Calibri"/>
              </a:rPr>
              <a:t>amanhecer” </a:t>
            </a:r>
            <a:r>
              <a:rPr sz="2400" dirty="0">
                <a:latin typeface="Calibri"/>
                <a:cs typeface="Calibri"/>
              </a:rPr>
              <a:t>se  </a:t>
            </a:r>
            <a:r>
              <a:rPr sz="2400" spc="-10" dirty="0">
                <a:latin typeface="Calibri"/>
                <a:cs typeface="Calibri"/>
              </a:rPr>
              <a:t>torna </a:t>
            </a:r>
            <a:r>
              <a:rPr sz="2400" spc="-20" dirty="0">
                <a:latin typeface="Calibri"/>
                <a:cs typeface="Calibri"/>
              </a:rPr>
              <a:t>“bubrfabpabnboifdfs”. </a:t>
            </a:r>
            <a:r>
              <a:rPr sz="2400" spc="-25" dirty="0">
                <a:latin typeface="Calibri"/>
                <a:cs typeface="Calibri"/>
              </a:rPr>
              <a:t>Faça </a:t>
            </a:r>
            <a:r>
              <a:rPr sz="2400" spc="-5" dirty="0">
                <a:latin typeface="Calibri"/>
                <a:cs typeface="Calibri"/>
              </a:rPr>
              <a:t>um </a:t>
            </a:r>
            <a:r>
              <a:rPr sz="2400" spc="-15" dirty="0">
                <a:latin typeface="Calibri"/>
                <a:cs typeface="Calibri"/>
              </a:rPr>
              <a:t>programa </a:t>
            </a:r>
            <a:r>
              <a:rPr sz="2400" spc="-5" dirty="0">
                <a:latin typeface="Calibri"/>
                <a:cs typeface="Calibri"/>
              </a:rPr>
              <a:t>que </a:t>
            </a:r>
            <a:r>
              <a:rPr sz="2400" spc="-10" dirty="0">
                <a:latin typeface="Calibri"/>
                <a:cs typeface="Calibri"/>
              </a:rPr>
              <a:t>receba  como </a:t>
            </a:r>
            <a:r>
              <a:rPr sz="2400" spc="-15" dirty="0">
                <a:latin typeface="Calibri"/>
                <a:cs typeface="Calibri"/>
              </a:rPr>
              <a:t>entrada </a:t>
            </a:r>
            <a:r>
              <a:rPr sz="2400" spc="-5" dirty="0">
                <a:latin typeface="Calibri"/>
                <a:cs typeface="Calibri"/>
              </a:rPr>
              <a:t>uma </a:t>
            </a:r>
            <a:r>
              <a:rPr sz="2400" spc="-10" dirty="0">
                <a:latin typeface="Calibri"/>
                <a:cs typeface="Calibri"/>
              </a:rPr>
              <a:t>mensagem 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5" dirty="0">
                <a:latin typeface="Calibri"/>
                <a:cs typeface="Calibri"/>
              </a:rPr>
              <a:t>um </a:t>
            </a:r>
            <a:r>
              <a:rPr sz="2400" spc="-15" dirty="0">
                <a:latin typeface="Calibri"/>
                <a:cs typeface="Calibri"/>
              </a:rPr>
              <a:t>valor </a:t>
            </a:r>
            <a:r>
              <a:rPr sz="2400" spc="-5" dirty="0">
                <a:latin typeface="Calibri"/>
                <a:cs typeface="Calibri"/>
              </a:rPr>
              <a:t>de </a:t>
            </a:r>
            <a:r>
              <a:rPr sz="2400" dirty="0">
                <a:latin typeface="Calibri"/>
                <a:cs typeface="Calibri"/>
              </a:rPr>
              <a:t>K e </a:t>
            </a:r>
            <a:r>
              <a:rPr sz="2400" spc="-15" dirty="0">
                <a:latin typeface="Calibri"/>
                <a:cs typeface="Calibri"/>
              </a:rPr>
              <a:t>retorne </a:t>
            </a:r>
            <a:r>
              <a:rPr sz="2400" dirty="0">
                <a:latin typeface="Calibri"/>
                <a:cs typeface="Calibri"/>
              </a:rPr>
              <a:t>a  </a:t>
            </a:r>
            <a:r>
              <a:rPr sz="2400" spc="-5" dirty="0">
                <a:latin typeface="Calibri"/>
                <a:cs typeface="Calibri"/>
              </a:rPr>
              <a:t>mensagem </a:t>
            </a:r>
            <a:r>
              <a:rPr sz="2400" spc="-15" dirty="0">
                <a:latin typeface="Calibri"/>
                <a:cs typeface="Calibri"/>
              </a:rPr>
              <a:t>criptografada </a:t>
            </a:r>
            <a:r>
              <a:rPr sz="2400" spc="-5" dirty="0">
                <a:latin typeface="Calibri"/>
                <a:cs typeface="Calibri"/>
              </a:rPr>
              <a:t>pelo </a:t>
            </a:r>
            <a:r>
              <a:rPr sz="2400" spc="-10" dirty="0">
                <a:latin typeface="Calibri"/>
                <a:cs typeface="Calibri"/>
              </a:rPr>
              <a:t>código </a:t>
            </a:r>
            <a:r>
              <a:rPr sz="2400" spc="-5" dirty="0">
                <a:latin typeface="Calibri"/>
                <a:cs typeface="Calibri"/>
              </a:rPr>
              <a:t>de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César.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77" y="119697"/>
            <a:ext cx="20701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Exercícios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027" y="921802"/>
            <a:ext cx="8343900" cy="2426335"/>
          </a:xfrm>
          <a:prstGeom prst="rect">
            <a:avLst/>
          </a:prstGeom>
        </p:spPr>
        <p:txBody>
          <a:bodyPr vert="horz" wrap="square" lIns="0" tIns="20955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6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5" dirty="0">
                <a:latin typeface="Calibri"/>
                <a:cs typeface="Calibri"/>
              </a:rPr>
              <a:t>Exemplo </a:t>
            </a:r>
            <a:r>
              <a:rPr sz="3200" spc="-5" dirty="0">
                <a:latin typeface="Calibri"/>
                <a:cs typeface="Calibri"/>
              </a:rPr>
              <a:t>de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declaração:</a:t>
            </a:r>
            <a:endParaRPr sz="3200">
              <a:latin typeface="Calibri"/>
              <a:cs typeface="Calibri"/>
            </a:endParaRPr>
          </a:p>
          <a:p>
            <a:pPr marL="2073910">
              <a:lnSpc>
                <a:spcPct val="100000"/>
              </a:lnSpc>
              <a:spcBef>
                <a:spcPts val="1165"/>
              </a:spcBef>
            </a:pPr>
            <a:r>
              <a:rPr sz="2400" b="1" spc="-5" dirty="0">
                <a:solidFill>
                  <a:srgbClr val="00009F"/>
                </a:solidFill>
                <a:latin typeface="Courier New"/>
                <a:cs typeface="Courier New"/>
              </a:rPr>
              <a:t>string</a:t>
            </a:r>
            <a:r>
              <a:rPr sz="2400" b="1" spc="-10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cidade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756920" marR="5080" lvl="1" indent="-287020">
              <a:lnSpc>
                <a:spcPct val="120300"/>
              </a:lnSpc>
              <a:spcBef>
                <a:spcPts val="1380"/>
              </a:spcBef>
              <a:buFont typeface="Arial"/>
              <a:buChar char="•"/>
              <a:tabLst>
                <a:tab pos="756920" algn="l"/>
                <a:tab pos="757555" algn="l"/>
              </a:tabLst>
            </a:pPr>
            <a:r>
              <a:rPr sz="2800" dirty="0">
                <a:latin typeface="Calibri"/>
                <a:cs typeface="Calibri"/>
              </a:rPr>
              <a:t>A </a:t>
            </a:r>
            <a:r>
              <a:rPr sz="2800" spc="-20" dirty="0">
                <a:latin typeface="Calibri"/>
                <a:cs typeface="Calibri"/>
              </a:rPr>
              <a:t>variável </a:t>
            </a:r>
            <a:r>
              <a:rPr sz="2800" b="1" spc="-5" dirty="0">
                <a:latin typeface="Calibri"/>
                <a:cs typeface="Calibri"/>
              </a:rPr>
              <a:t>cidade </a:t>
            </a:r>
            <a:r>
              <a:rPr sz="2800" dirty="0">
                <a:latin typeface="Calibri"/>
                <a:cs typeface="Calibri"/>
              </a:rPr>
              <a:t>é uma </a:t>
            </a:r>
            <a:r>
              <a:rPr sz="2800" spc="-5" dirty="0">
                <a:latin typeface="Calibri"/>
                <a:cs typeface="Calibri"/>
              </a:rPr>
              <a:t>cadeia </a:t>
            </a:r>
            <a:r>
              <a:rPr sz="2800" spc="5" dirty="0">
                <a:latin typeface="Calibri"/>
                <a:cs typeface="Calibri"/>
              </a:rPr>
              <a:t>de </a:t>
            </a:r>
            <a:r>
              <a:rPr sz="2800" spc="-15" dirty="0">
                <a:latin typeface="Calibri"/>
                <a:cs typeface="Calibri"/>
              </a:rPr>
              <a:t>caracteres </a:t>
            </a:r>
            <a:r>
              <a:rPr sz="2800" dirty="0">
                <a:latin typeface="Calibri"/>
                <a:cs typeface="Calibri"/>
              </a:rPr>
              <a:t>e </a:t>
            </a:r>
            <a:r>
              <a:rPr sz="2800" spc="-5" dirty="0">
                <a:latin typeface="Calibri"/>
                <a:cs typeface="Calibri"/>
              </a:rPr>
              <a:t>pode  armazenar </a:t>
            </a:r>
            <a:r>
              <a:rPr sz="2800" dirty="0">
                <a:latin typeface="Calibri"/>
                <a:cs typeface="Calibri"/>
              </a:rPr>
              <a:t>qualquer </a:t>
            </a:r>
            <a:r>
              <a:rPr sz="2800" spc="-5" dirty="0">
                <a:latin typeface="Calibri"/>
                <a:cs typeface="Calibri"/>
              </a:rPr>
              <a:t>cadeia </a:t>
            </a:r>
            <a:r>
              <a:rPr sz="2800" spc="5" dirty="0">
                <a:latin typeface="Calibri"/>
                <a:cs typeface="Calibri"/>
              </a:rPr>
              <a:t>de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caracteres.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1544" y="5116195"/>
            <a:ext cx="67925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spc="-10" dirty="0">
                <a:latin typeface="Calibri"/>
                <a:cs typeface="Calibri"/>
              </a:rPr>
              <a:t>Outras formas </a:t>
            </a:r>
            <a:r>
              <a:rPr sz="2800" spc="5" dirty="0">
                <a:latin typeface="Calibri"/>
                <a:cs typeface="Calibri"/>
              </a:rPr>
              <a:t>de </a:t>
            </a:r>
            <a:r>
              <a:rPr sz="2800" spc="-5" dirty="0">
                <a:latin typeface="Calibri"/>
                <a:cs typeface="Calibri"/>
              </a:rPr>
              <a:t>inicializarmos </a:t>
            </a:r>
            <a:r>
              <a:rPr sz="2800" i="1" spc="-10" dirty="0">
                <a:latin typeface="Calibri"/>
                <a:cs typeface="Calibri"/>
              </a:rPr>
              <a:t>strings </a:t>
            </a:r>
            <a:r>
              <a:rPr sz="2800" dirty="0">
                <a:latin typeface="Calibri"/>
                <a:cs typeface="Calibri"/>
              </a:rPr>
              <a:t>em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14080" y="6450012"/>
            <a:ext cx="965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5069" y="4241172"/>
            <a:ext cx="5900420" cy="74676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136015">
              <a:lnSpc>
                <a:spcPct val="100000"/>
              </a:lnSpc>
              <a:spcBef>
                <a:spcPts val="780"/>
              </a:spcBef>
              <a:tabLst>
                <a:tab pos="1617980" algn="l"/>
                <a:tab pos="2029460" algn="l"/>
                <a:tab pos="2440305" algn="l"/>
                <a:tab pos="2851785" algn="l"/>
                <a:tab pos="3262629" algn="l"/>
                <a:tab pos="3673475" algn="l"/>
                <a:tab pos="4084954" algn="l"/>
                <a:tab pos="4495165" algn="l"/>
                <a:tab pos="4904740" algn="l"/>
                <a:tab pos="5243830" algn="l"/>
                <a:tab pos="5638165" algn="l"/>
              </a:tabLst>
            </a:pPr>
            <a:r>
              <a:rPr sz="1800" dirty="0">
                <a:solidFill>
                  <a:srgbClr val="1F487C"/>
                </a:solidFill>
                <a:latin typeface="Tahoma"/>
                <a:cs typeface="Tahoma"/>
              </a:rPr>
              <a:t>0	1	2	3	4	5	6	7	8	9	10	</a:t>
            </a:r>
            <a:r>
              <a:rPr sz="1800" spc="-10" dirty="0">
                <a:solidFill>
                  <a:srgbClr val="1F487C"/>
                </a:solidFill>
                <a:latin typeface="Tahoma"/>
                <a:cs typeface="Tahoma"/>
              </a:rPr>
              <a:t>1</a:t>
            </a:r>
            <a:r>
              <a:rPr sz="1800" dirty="0">
                <a:solidFill>
                  <a:srgbClr val="1F487C"/>
                </a:solidFill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800" b="1" spc="-5" dirty="0">
                <a:latin typeface="Tahoma"/>
                <a:cs typeface="Tahoma"/>
              </a:rPr>
              <a:t>cidade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91477" y="119697"/>
            <a:ext cx="147574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Strings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333625" y="4646676"/>
          <a:ext cx="4876800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147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J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u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z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335276" y="5919787"/>
            <a:ext cx="4256405" cy="7080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65"/>
              </a:spcBef>
            </a:pPr>
            <a:r>
              <a:rPr sz="2000" b="1" spc="-5" dirty="0">
                <a:solidFill>
                  <a:srgbClr val="00009F"/>
                </a:solidFill>
                <a:latin typeface="Courier New"/>
                <a:cs typeface="Courier New"/>
              </a:rPr>
              <a:t>string </a:t>
            </a:r>
            <a:r>
              <a:rPr sz="2000" spc="-5" dirty="0">
                <a:latin typeface="Courier New"/>
                <a:cs typeface="Courier New"/>
              </a:rPr>
              <a:t>cidade 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000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"Rio"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40"/>
              </a:spcBef>
            </a:pPr>
            <a:r>
              <a:rPr sz="2000" b="1" spc="-5" dirty="0">
                <a:solidFill>
                  <a:srgbClr val="00009F"/>
                </a:solidFill>
                <a:latin typeface="Courier New"/>
                <a:cs typeface="Courier New"/>
              </a:rPr>
              <a:t>string </a:t>
            </a:r>
            <a:r>
              <a:rPr sz="2000" spc="-5" dirty="0">
                <a:latin typeface="Courier New"/>
                <a:cs typeface="Courier New"/>
              </a:rPr>
              <a:t>disc 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000" spc="-5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"Algoritmo"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47369" y="1205229"/>
            <a:ext cx="7473315" cy="2172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Como uma </a:t>
            </a:r>
            <a:r>
              <a:rPr sz="3200" spc="-10" dirty="0">
                <a:latin typeface="Calibri"/>
                <a:cs typeface="Calibri"/>
              </a:rPr>
              <a:t>string </a:t>
            </a:r>
            <a:r>
              <a:rPr sz="3200" dirty="0">
                <a:latin typeface="Calibri"/>
                <a:cs typeface="Calibri"/>
              </a:rPr>
              <a:t>é </a:t>
            </a:r>
            <a:r>
              <a:rPr sz="3200" spc="-5" dirty="0">
                <a:latin typeface="Calibri"/>
                <a:cs typeface="Calibri"/>
              </a:rPr>
              <a:t>um </a:t>
            </a:r>
            <a:r>
              <a:rPr sz="3200" spc="-20" dirty="0">
                <a:latin typeface="Calibri"/>
                <a:cs typeface="Calibri"/>
              </a:rPr>
              <a:t>vetor </a:t>
            </a:r>
            <a:r>
              <a:rPr sz="3200" spc="-5" dirty="0">
                <a:latin typeface="Calibri"/>
                <a:cs typeface="Calibri"/>
              </a:rPr>
              <a:t>de </a:t>
            </a:r>
            <a:r>
              <a:rPr sz="3200" spc="-15" dirty="0">
                <a:latin typeface="Calibri"/>
                <a:cs typeface="Calibri"/>
              </a:rPr>
              <a:t>caracteres,  </a:t>
            </a:r>
            <a:r>
              <a:rPr sz="3200" spc="-5" dirty="0">
                <a:latin typeface="Calibri"/>
                <a:cs typeface="Calibri"/>
              </a:rPr>
              <a:t>podemos </a:t>
            </a:r>
            <a:r>
              <a:rPr sz="3200" dirty="0">
                <a:latin typeface="Calibri"/>
                <a:cs typeface="Calibri"/>
              </a:rPr>
              <a:t>manipular </a:t>
            </a:r>
            <a:r>
              <a:rPr sz="3200" spc="-5" dirty="0">
                <a:latin typeface="Calibri"/>
                <a:cs typeface="Calibri"/>
              </a:rPr>
              <a:t>os seus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caracteres.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4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Exemplo: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77" y="119697"/>
            <a:ext cx="448564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Strings:</a:t>
            </a:r>
            <a:r>
              <a:rPr spc="-30" dirty="0"/>
              <a:t> </a:t>
            </a:r>
            <a:r>
              <a:rPr i="0" spc="-5" dirty="0">
                <a:latin typeface="Calibri"/>
                <a:cs typeface="Calibri"/>
              </a:rPr>
              <a:t>Manipulação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8837" y="4106926"/>
            <a:ext cx="7724775" cy="13227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75"/>
              </a:spcBef>
            </a:pPr>
            <a:r>
              <a:rPr sz="2000" b="1" spc="-5" dirty="0">
                <a:solidFill>
                  <a:srgbClr val="00009F"/>
                </a:solidFill>
                <a:latin typeface="Courier New"/>
                <a:cs typeface="Courier New"/>
              </a:rPr>
              <a:t>string </a:t>
            </a:r>
            <a:r>
              <a:rPr sz="2000" spc="-5" dirty="0">
                <a:latin typeface="Courier New"/>
                <a:cs typeface="Courier New"/>
              </a:rPr>
              <a:t>nome 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"Algoritmos"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2000" b="1" spc="-5" dirty="0">
                <a:solidFill>
                  <a:srgbClr val="00009F"/>
                </a:solidFill>
                <a:latin typeface="Courier New"/>
                <a:cs typeface="Courier New"/>
              </a:rPr>
              <a:t>char </a:t>
            </a:r>
            <a:r>
              <a:rPr sz="2000" spc="-5" dirty="0">
                <a:latin typeface="Courier New"/>
                <a:cs typeface="Courier New"/>
              </a:rPr>
              <a:t>inicial 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nome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000" spc="-5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];</a:t>
            </a:r>
            <a:endParaRPr sz="2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Console.Write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"Primeira letra: {0}\n"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2000" spc="-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inicial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477" y="119697"/>
            <a:ext cx="505841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Strings: </a:t>
            </a:r>
            <a:r>
              <a:rPr dirty="0"/>
              <a:t>Entrada e</a:t>
            </a:r>
            <a:r>
              <a:rPr spc="-40" dirty="0"/>
              <a:t> </a:t>
            </a:r>
            <a:r>
              <a:rPr spc="-5" dirty="0"/>
              <a:t>Saída</a:t>
            </a:r>
          </a:p>
        </p:txBody>
      </p:sp>
      <p:sp>
        <p:nvSpPr>
          <p:cNvPr id="3" name="object 3"/>
          <p:cNvSpPr/>
          <p:nvPr/>
        </p:nvSpPr>
        <p:spPr>
          <a:xfrm>
            <a:off x="539750" y="2047875"/>
            <a:ext cx="8296275" cy="2676525"/>
          </a:xfrm>
          <a:custGeom>
            <a:avLst/>
            <a:gdLst/>
            <a:ahLst/>
            <a:cxnLst/>
            <a:rect l="l" t="t" r="r" b="b"/>
            <a:pathLst>
              <a:path w="8296275" h="2676525">
                <a:moveTo>
                  <a:pt x="0" y="2676525"/>
                </a:moveTo>
                <a:lnTo>
                  <a:pt x="8296275" y="2676525"/>
                </a:lnTo>
                <a:lnTo>
                  <a:pt x="8296275" y="0"/>
                </a:lnTo>
                <a:lnTo>
                  <a:pt x="0" y="0"/>
                </a:lnTo>
                <a:lnTo>
                  <a:pt x="0" y="2676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8807" y="2058670"/>
            <a:ext cx="7876540" cy="2594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9F"/>
                </a:solidFill>
                <a:latin typeface="Courier New"/>
                <a:cs typeface="Courier New"/>
              </a:rPr>
              <a:t>void </a:t>
            </a:r>
            <a:r>
              <a:rPr sz="2400" spc="-10" dirty="0">
                <a:latin typeface="Courier New"/>
                <a:cs typeface="Courier New"/>
              </a:rPr>
              <a:t>main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400" b="1" spc="-10" dirty="0">
                <a:solidFill>
                  <a:srgbClr val="00009F"/>
                </a:solidFill>
                <a:latin typeface="Courier New"/>
                <a:cs typeface="Courier New"/>
              </a:rPr>
              <a:t>string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[]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args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378460">
              <a:lnSpc>
                <a:spcPts val="2880"/>
              </a:lnSpc>
            </a:pPr>
            <a:r>
              <a:rPr sz="2400" b="1" spc="-5" dirty="0">
                <a:solidFill>
                  <a:srgbClr val="00009F"/>
                </a:solidFill>
                <a:latin typeface="Courier New"/>
                <a:cs typeface="Courier New"/>
              </a:rPr>
              <a:t>string </a:t>
            </a:r>
            <a:r>
              <a:rPr sz="2400" spc="-5" dirty="0">
                <a:latin typeface="Courier New"/>
                <a:cs typeface="Courier New"/>
              </a:rPr>
              <a:t>s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</a:pPr>
            <a:r>
              <a:rPr sz="2400" spc="-10" dirty="0">
                <a:latin typeface="Courier New"/>
                <a:cs typeface="Courier New"/>
              </a:rPr>
              <a:t>Console.Write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400" spc="-10" dirty="0">
                <a:solidFill>
                  <a:srgbClr val="0000FF"/>
                </a:solidFill>
                <a:latin typeface="Courier New"/>
                <a:cs typeface="Courier New"/>
              </a:rPr>
              <a:t>"Digite uma </a:t>
            </a: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string:</a:t>
            </a:r>
            <a:r>
              <a:rPr sz="2400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ourier New"/>
                <a:cs typeface="Courier New"/>
              </a:rPr>
              <a:t>s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Console.ReadLine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();</a:t>
            </a:r>
            <a:endParaRPr sz="24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</a:pPr>
            <a:r>
              <a:rPr sz="2400" spc="-10" dirty="0">
                <a:latin typeface="Courier New"/>
                <a:cs typeface="Courier New"/>
              </a:rPr>
              <a:t>Console.Write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400" spc="-10" dirty="0">
                <a:solidFill>
                  <a:srgbClr val="0000FF"/>
                </a:solidFill>
                <a:latin typeface="Courier New"/>
                <a:cs typeface="Courier New"/>
              </a:rPr>
              <a:t>"String digitada: </a:t>
            </a: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{0}"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2400" spc="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s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477" y="119697"/>
            <a:ext cx="403923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Strings </a:t>
            </a:r>
            <a:r>
              <a:rPr dirty="0"/>
              <a:t>- </a:t>
            </a:r>
            <a:r>
              <a:rPr spc="-5" dirty="0"/>
              <a:t>Exemplo</a:t>
            </a:r>
            <a:r>
              <a:rPr dirty="0"/>
              <a:t> 1</a:t>
            </a:r>
          </a:p>
        </p:txBody>
      </p:sp>
      <p:sp>
        <p:nvSpPr>
          <p:cNvPr id="3" name="object 3"/>
          <p:cNvSpPr/>
          <p:nvPr/>
        </p:nvSpPr>
        <p:spPr>
          <a:xfrm>
            <a:off x="1522475" y="2292350"/>
            <a:ext cx="5975350" cy="3230880"/>
          </a:xfrm>
          <a:custGeom>
            <a:avLst/>
            <a:gdLst/>
            <a:ahLst/>
            <a:cxnLst/>
            <a:rect l="l" t="t" r="r" b="b"/>
            <a:pathLst>
              <a:path w="5975350" h="3230879">
                <a:moveTo>
                  <a:pt x="0" y="3230626"/>
                </a:moveTo>
                <a:lnTo>
                  <a:pt x="5975350" y="3230626"/>
                </a:lnTo>
                <a:lnTo>
                  <a:pt x="5975350" y="0"/>
                </a:lnTo>
                <a:lnTo>
                  <a:pt x="0" y="0"/>
                </a:lnTo>
                <a:lnTo>
                  <a:pt x="0" y="323062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9565" y="1065466"/>
            <a:ext cx="8341359" cy="5259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  <a:tab pos="721360" algn="l"/>
                <a:tab pos="2174240" algn="l"/>
                <a:tab pos="2482215" algn="l"/>
                <a:tab pos="3442335" algn="l"/>
                <a:tab pos="4725670" algn="l"/>
                <a:tab pos="5469890" algn="l"/>
                <a:tab pos="6465570" algn="l"/>
                <a:tab pos="7863205" algn="l"/>
              </a:tabLst>
            </a:pPr>
            <a:r>
              <a:rPr sz="2600" dirty="0">
                <a:latin typeface="Calibri"/>
                <a:cs typeface="Calibri"/>
              </a:rPr>
              <a:t>O	</a:t>
            </a:r>
            <a:r>
              <a:rPr sz="2600" spc="-5" dirty="0">
                <a:latin typeface="Calibri"/>
                <a:cs typeface="Calibri"/>
              </a:rPr>
              <a:t>p</a:t>
            </a:r>
            <a:r>
              <a:rPr sz="2600" spc="-60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10" dirty="0">
                <a:latin typeface="Calibri"/>
                <a:cs typeface="Calibri"/>
              </a:rPr>
              <a:t>g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ama	a	</a:t>
            </a:r>
            <a:r>
              <a:rPr sz="2600" spc="-5" dirty="0">
                <a:latin typeface="Calibri"/>
                <a:cs typeface="Calibri"/>
              </a:rPr>
              <a:t>segui</a:t>
            </a:r>
            <a:r>
              <a:rPr sz="2600" dirty="0">
                <a:latin typeface="Calibri"/>
                <a:cs typeface="Calibri"/>
              </a:rPr>
              <a:t>r	im</a:t>
            </a:r>
            <a:r>
              <a:rPr sz="2600" spc="15" dirty="0">
                <a:latin typeface="Calibri"/>
                <a:cs typeface="Calibri"/>
              </a:rPr>
              <a:t>p</a:t>
            </a:r>
            <a:r>
              <a:rPr sz="2600" spc="-10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ime	</a:t>
            </a:r>
            <a:r>
              <a:rPr sz="2600" spc="-5" dirty="0">
                <a:latin typeface="Calibri"/>
                <a:cs typeface="Calibri"/>
              </a:rPr>
              <a:t>um</a:t>
            </a:r>
            <a:r>
              <a:rPr sz="2600" dirty="0">
                <a:latin typeface="Calibri"/>
                <a:cs typeface="Calibri"/>
              </a:rPr>
              <a:t>a	</a:t>
            </a:r>
            <a:r>
              <a:rPr sz="2600" i="1" spc="-15" dirty="0">
                <a:latin typeface="Calibri"/>
                <a:cs typeface="Calibri"/>
              </a:rPr>
              <a:t>st</a:t>
            </a:r>
            <a:r>
              <a:rPr sz="2600" i="1" dirty="0">
                <a:latin typeface="Calibri"/>
                <a:cs typeface="Calibri"/>
              </a:rPr>
              <a:t>r</a:t>
            </a:r>
            <a:r>
              <a:rPr sz="2600" i="1" spc="5" dirty="0">
                <a:latin typeface="Calibri"/>
                <a:cs typeface="Calibri"/>
              </a:rPr>
              <a:t>i</a:t>
            </a:r>
            <a:r>
              <a:rPr sz="2600" i="1" spc="-5" dirty="0">
                <a:latin typeface="Calibri"/>
                <a:cs typeface="Calibri"/>
              </a:rPr>
              <a:t>n</a:t>
            </a:r>
            <a:r>
              <a:rPr sz="2600" i="1" spc="10" dirty="0">
                <a:latin typeface="Calibri"/>
                <a:cs typeface="Calibri"/>
              </a:rPr>
              <a:t>g</a:t>
            </a:r>
            <a:r>
              <a:rPr sz="2600" dirty="0">
                <a:latin typeface="Calibri"/>
                <a:cs typeface="Calibri"/>
              </a:rPr>
              <a:t>,	</a:t>
            </a:r>
            <a:r>
              <a:rPr sz="2600" spc="-25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5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ac</a:t>
            </a:r>
            <a:r>
              <a:rPr sz="2600" spc="-20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	</a:t>
            </a:r>
            <a:r>
              <a:rPr sz="2600" spc="5" dirty="0">
                <a:latin typeface="Calibri"/>
                <a:cs typeface="Calibri"/>
              </a:rPr>
              <a:t>p</a:t>
            </a:r>
            <a:r>
              <a:rPr sz="2600" dirty="0">
                <a:latin typeface="Calibri"/>
                <a:cs typeface="Calibri"/>
              </a:rPr>
              <a:t>or  </a:t>
            </a:r>
            <a:r>
              <a:rPr sz="2600" spc="-20" dirty="0">
                <a:latin typeface="Calibri"/>
                <a:cs typeface="Calibri"/>
              </a:rPr>
              <a:t>caractere: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•"/>
            </a:pPr>
            <a:endParaRPr sz="3200">
              <a:latin typeface="Calibri"/>
              <a:cs typeface="Calibri"/>
            </a:endParaRPr>
          </a:p>
          <a:p>
            <a:pPr marL="1283970">
              <a:lnSpc>
                <a:spcPct val="100000"/>
              </a:lnSpc>
            </a:pPr>
            <a:r>
              <a:rPr sz="1800" b="1" dirty="0">
                <a:solidFill>
                  <a:srgbClr val="00009F"/>
                </a:solidFill>
                <a:latin typeface="Courier New"/>
                <a:cs typeface="Courier New"/>
              </a:rPr>
              <a:t>void </a:t>
            </a:r>
            <a:r>
              <a:rPr sz="1800" spc="-10" dirty="0">
                <a:latin typeface="Courier New"/>
                <a:cs typeface="Courier New"/>
              </a:rPr>
              <a:t>main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string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[]</a:t>
            </a:r>
            <a:r>
              <a:rPr sz="1800" spc="-6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args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128397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558925">
              <a:lnSpc>
                <a:spcPct val="100000"/>
              </a:lnSpc>
            </a:pPr>
            <a:r>
              <a:rPr sz="1800" b="1" spc="-5" dirty="0">
                <a:solidFill>
                  <a:srgbClr val="00009F"/>
                </a:solidFill>
                <a:latin typeface="Courier New"/>
                <a:cs typeface="Courier New"/>
              </a:rPr>
              <a:t>string</a:t>
            </a:r>
            <a:r>
              <a:rPr sz="1800" b="1" spc="-1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s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1558925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00009F"/>
                </a:solidFill>
                <a:latin typeface="Courier New"/>
                <a:cs typeface="Courier New"/>
              </a:rPr>
              <a:t>int</a:t>
            </a:r>
            <a:r>
              <a:rPr sz="1800" b="1" spc="-3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i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1558925" marR="172275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Console.Write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"Digite uma string: </a:t>
            </a:r>
            <a:r>
              <a:rPr sz="1800" spc="-20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800" spc="-20" dirty="0">
                <a:solidFill>
                  <a:srgbClr val="FF0000"/>
                </a:solidFill>
                <a:latin typeface="Courier New"/>
                <a:cs typeface="Courier New"/>
              </a:rPr>
              <a:t>);  </a:t>
            </a:r>
            <a:r>
              <a:rPr sz="1800" dirty="0">
                <a:latin typeface="Courier New"/>
                <a:cs typeface="Courier New"/>
              </a:rPr>
              <a:t>s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800" spc="-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Console.ReadLine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1558925">
              <a:lnSpc>
                <a:spcPct val="100000"/>
              </a:lnSpc>
            </a:pPr>
            <a:r>
              <a:rPr sz="1800" spc="-10" dirty="0">
                <a:solidFill>
                  <a:srgbClr val="A6A6A6"/>
                </a:solidFill>
                <a:latin typeface="Courier New"/>
                <a:cs typeface="Courier New"/>
              </a:rPr>
              <a:t>//Imprime cada caractere </a:t>
            </a:r>
            <a:r>
              <a:rPr sz="1800" spc="-5" dirty="0">
                <a:solidFill>
                  <a:srgbClr val="A6A6A6"/>
                </a:solidFill>
                <a:latin typeface="Courier New"/>
                <a:cs typeface="Courier New"/>
              </a:rPr>
              <a:t>da string</a:t>
            </a:r>
            <a:r>
              <a:rPr sz="1800" spc="-5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A6A6A6"/>
                </a:solidFill>
                <a:latin typeface="Courier New"/>
                <a:cs typeface="Courier New"/>
              </a:rPr>
              <a:t>lida</a:t>
            </a:r>
            <a:endParaRPr sz="1800">
              <a:latin typeface="Courier New"/>
              <a:cs typeface="Courier New"/>
            </a:endParaRPr>
          </a:p>
          <a:p>
            <a:pPr marL="1558925">
              <a:lnSpc>
                <a:spcPct val="100000"/>
              </a:lnSpc>
            </a:pPr>
            <a:r>
              <a:rPr sz="1800" b="1" spc="-5" dirty="0">
                <a:solidFill>
                  <a:srgbClr val="00009F"/>
                </a:solidFill>
                <a:latin typeface="Courier New"/>
                <a:cs typeface="Courier New"/>
              </a:rPr>
              <a:t>for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spc="-5" dirty="0">
                <a:latin typeface="Courier New"/>
                <a:cs typeface="Courier New"/>
              </a:rPr>
              <a:t>i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800" spc="-5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800" dirty="0">
                <a:latin typeface="Courier New"/>
                <a:cs typeface="Courier New"/>
              </a:rPr>
              <a:t>i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&lt; </a:t>
            </a:r>
            <a:r>
              <a:rPr sz="1800" spc="-10" dirty="0">
                <a:latin typeface="Courier New"/>
                <a:cs typeface="Courier New"/>
              </a:rPr>
              <a:t>s.Length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r>
              <a:rPr sz="1800" spc="-9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i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++)</a:t>
            </a:r>
            <a:endParaRPr sz="1800">
              <a:latin typeface="Courier New"/>
              <a:cs typeface="Courier New"/>
            </a:endParaRPr>
          </a:p>
          <a:p>
            <a:pPr marL="183324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Console.Write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"{0}"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800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800" spc="-10" dirty="0">
                <a:latin typeface="Courier New"/>
                <a:cs typeface="Courier New"/>
              </a:rPr>
              <a:t>i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]);</a:t>
            </a:r>
            <a:endParaRPr sz="1800">
              <a:latin typeface="Courier New"/>
              <a:cs typeface="Courier New"/>
            </a:endParaRPr>
          </a:p>
          <a:p>
            <a:pPr marL="1283970">
              <a:lnSpc>
                <a:spcPct val="100000"/>
              </a:lnSpc>
              <a:spcBef>
                <a:spcPts val="40"/>
              </a:spcBef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>
              <a:latin typeface="Courier New"/>
              <a:cs typeface="Courier New"/>
            </a:endParaRPr>
          </a:p>
          <a:p>
            <a:pPr marL="355600" indent="-343535">
              <a:lnSpc>
                <a:spcPct val="100000"/>
              </a:lnSpc>
              <a:buClr>
                <a:srgbClr val="852B34"/>
              </a:buClr>
              <a:buSzPct val="69047"/>
              <a:buChar char="•"/>
              <a:tabLst>
                <a:tab pos="355600" algn="l"/>
                <a:tab pos="356235" algn="l"/>
              </a:tabLst>
            </a:pPr>
            <a:r>
              <a:rPr sz="2100" spc="-5" dirty="0">
                <a:latin typeface="Arial"/>
                <a:cs typeface="Arial"/>
              </a:rPr>
              <a:t>Note </a:t>
            </a:r>
            <a:r>
              <a:rPr sz="2100" spc="-10" dirty="0">
                <a:latin typeface="Arial"/>
                <a:cs typeface="Arial"/>
              </a:rPr>
              <a:t>que, </a:t>
            </a:r>
            <a:r>
              <a:rPr sz="2100" dirty="0">
                <a:latin typeface="Arial"/>
                <a:cs typeface="Arial"/>
              </a:rPr>
              <a:t>o </a:t>
            </a:r>
            <a:r>
              <a:rPr sz="2100" b="1" dirty="0">
                <a:latin typeface="Arial"/>
                <a:cs typeface="Arial"/>
              </a:rPr>
              <a:t>for </a:t>
            </a:r>
            <a:r>
              <a:rPr sz="2100" spc="-5" dirty="0">
                <a:latin typeface="Arial"/>
                <a:cs typeface="Arial"/>
              </a:rPr>
              <a:t>acima </a:t>
            </a:r>
            <a:r>
              <a:rPr sz="2100" spc="-10" dirty="0">
                <a:latin typeface="Arial"/>
                <a:cs typeface="Arial"/>
              </a:rPr>
              <a:t>equivale </a:t>
            </a:r>
            <a:r>
              <a:rPr sz="2100" dirty="0">
                <a:latin typeface="Arial"/>
                <a:cs typeface="Arial"/>
              </a:rPr>
              <a:t>a </a:t>
            </a:r>
            <a:r>
              <a:rPr sz="2100" spc="-5" dirty="0">
                <a:latin typeface="Courier New"/>
                <a:cs typeface="Courier New"/>
              </a:rPr>
              <a:t>Console.Write("{0}",</a:t>
            </a:r>
            <a:r>
              <a:rPr sz="2100" spc="85" dirty="0">
                <a:latin typeface="Courier New"/>
                <a:cs typeface="Courier New"/>
              </a:rPr>
              <a:t> </a:t>
            </a:r>
            <a:r>
              <a:rPr sz="2100" spc="-5" dirty="0">
                <a:latin typeface="Courier New"/>
                <a:cs typeface="Courier New"/>
              </a:rPr>
              <a:t>s);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47369" y="1136078"/>
            <a:ext cx="7753350" cy="3931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  <a:tab pos="6215380" algn="l"/>
              </a:tabLst>
            </a:pPr>
            <a:r>
              <a:rPr sz="2800" spc="-5" dirty="0">
                <a:latin typeface="Calibri"/>
                <a:cs typeface="Calibri"/>
              </a:rPr>
              <a:t>Criar </a:t>
            </a:r>
            <a:r>
              <a:rPr sz="2800" dirty="0">
                <a:latin typeface="Calibri"/>
                <a:cs typeface="Calibri"/>
              </a:rPr>
              <a:t>uma </a:t>
            </a:r>
            <a:r>
              <a:rPr sz="2800" spc="-5" dirty="0">
                <a:latin typeface="Calibri"/>
                <a:cs typeface="Calibri"/>
              </a:rPr>
              <a:t>função </a:t>
            </a:r>
            <a:r>
              <a:rPr sz="2800" dirty="0">
                <a:latin typeface="Calibri"/>
                <a:cs typeface="Calibri"/>
              </a:rPr>
              <a:t>que </a:t>
            </a:r>
            <a:r>
              <a:rPr sz="2800" spc="-5" dirty="0">
                <a:latin typeface="Calibri"/>
                <a:cs typeface="Calibri"/>
              </a:rPr>
              <a:t>receba </a:t>
            </a:r>
            <a:r>
              <a:rPr sz="2800" spc="-10" dirty="0">
                <a:latin typeface="Calibri"/>
                <a:cs typeface="Calibri"/>
              </a:rPr>
              <a:t>como </a:t>
            </a:r>
            <a:r>
              <a:rPr sz="2800" spc="-15" dirty="0">
                <a:latin typeface="Calibri"/>
                <a:cs typeface="Calibri"/>
              </a:rPr>
              <a:t>parâmetro</a:t>
            </a:r>
            <a:r>
              <a:rPr sz="2800" spc="-1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uma  </a:t>
            </a:r>
            <a:r>
              <a:rPr sz="2800" spc="-5" dirty="0">
                <a:latin typeface="Calibri"/>
                <a:cs typeface="Calibri"/>
              </a:rPr>
              <a:t>string </a:t>
            </a:r>
            <a:r>
              <a:rPr sz="2800" spc="-10" dirty="0">
                <a:latin typeface="Calibri"/>
                <a:cs typeface="Calibri"/>
              </a:rPr>
              <a:t>(</a:t>
            </a:r>
            <a:r>
              <a:rPr sz="2800" i="1" spc="-10" dirty="0">
                <a:latin typeface="Calibri"/>
                <a:cs typeface="Calibri"/>
              </a:rPr>
              <a:t>cadeia</a:t>
            </a:r>
            <a:r>
              <a:rPr sz="2800" spc="-10" dirty="0">
                <a:latin typeface="Calibri"/>
                <a:cs typeface="Calibri"/>
              </a:rPr>
              <a:t>), 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caractere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</a:t>
            </a:r>
            <a:r>
              <a:rPr sz="2800" i="1" spc="-5" dirty="0">
                <a:latin typeface="Calibri"/>
                <a:cs typeface="Calibri"/>
              </a:rPr>
              <a:t>procurado</a:t>
            </a:r>
            <a:r>
              <a:rPr sz="2800" spc="-5" dirty="0">
                <a:latin typeface="Calibri"/>
                <a:cs typeface="Calibri"/>
              </a:rPr>
              <a:t>).	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função  </a:t>
            </a:r>
            <a:r>
              <a:rPr sz="2800" spc="-20" dirty="0">
                <a:latin typeface="Calibri"/>
                <a:cs typeface="Calibri"/>
              </a:rPr>
              <a:t>deverá </a:t>
            </a:r>
            <a:r>
              <a:rPr sz="2800" spc="-10" dirty="0">
                <a:latin typeface="Calibri"/>
                <a:cs typeface="Calibri"/>
              </a:rPr>
              <a:t>retornar </a:t>
            </a:r>
            <a:r>
              <a:rPr sz="2800" dirty="0">
                <a:latin typeface="Calibri"/>
                <a:cs typeface="Calibri"/>
              </a:rPr>
              <a:t>a quantidade de </a:t>
            </a:r>
            <a:r>
              <a:rPr sz="2800" spc="-25" dirty="0">
                <a:latin typeface="Calibri"/>
                <a:cs typeface="Calibri"/>
              </a:rPr>
              <a:t>vezes </a:t>
            </a:r>
            <a:r>
              <a:rPr sz="2800" dirty="0">
                <a:latin typeface="Calibri"/>
                <a:cs typeface="Calibri"/>
              </a:rPr>
              <a:t>que o  </a:t>
            </a:r>
            <a:r>
              <a:rPr sz="2800" spc="-20" dirty="0">
                <a:latin typeface="Calibri"/>
                <a:cs typeface="Calibri"/>
              </a:rPr>
              <a:t>caractere </a:t>
            </a:r>
            <a:r>
              <a:rPr sz="2800" i="1" spc="-5" dirty="0">
                <a:latin typeface="Calibri"/>
                <a:cs typeface="Calibri"/>
              </a:rPr>
              <a:t>procurado </a:t>
            </a:r>
            <a:r>
              <a:rPr sz="2800" spc="-20" dirty="0">
                <a:latin typeface="Calibri"/>
                <a:cs typeface="Calibri"/>
              </a:rPr>
              <a:t>foi </a:t>
            </a:r>
            <a:r>
              <a:rPr sz="2800" spc="-10" dirty="0">
                <a:latin typeface="Calibri"/>
                <a:cs typeface="Calibri"/>
              </a:rPr>
              <a:t>encontrado </a:t>
            </a:r>
            <a:r>
              <a:rPr sz="2800" dirty="0">
                <a:latin typeface="Calibri"/>
                <a:cs typeface="Calibri"/>
              </a:rPr>
              <a:t>na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cadeia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8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Solução</a:t>
            </a:r>
            <a:r>
              <a:rPr sz="2800" spc="-15" dirty="0">
                <a:latin typeface="Calibri"/>
                <a:cs typeface="Calibri"/>
              </a:rPr>
              <a:t> proposta:</a:t>
            </a:r>
            <a:endParaRPr sz="2800">
              <a:latin typeface="Calibri"/>
              <a:cs typeface="Calibri"/>
            </a:endParaRPr>
          </a:p>
          <a:p>
            <a:pPr marL="756920" marR="19050" lvl="1" indent="-28702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Precisamos </a:t>
            </a:r>
            <a:r>
              <a:rPr sz="2400" dirty="0">
                <a:latin typeface="Calibri"/>
                <a:cs typeface="Calibri"/>
              </a:rPr>
              <a:t>“varrer” a </a:t>
            </a:r>
            <a:r>
              <a:rPr sz="2400" spc="-10" dirty="0">
                <a:latin typeface="Calibri"/>
                <a:cs typeface="Calibri"/>
              </a:rPr>
              <a:t>cadeia </a:t>
            </a:r>
            <a:r>
              <a:rPr sz="2400" spc="-5" dirty="0">
                <a:latin typeface="Calibri"/>
                <a:cs typeface="Calibri"/>
              </a:rPr>
              <a:t>de </a:t>
            </a:r>
            <a:r>
              <a:rPr sz="2400" spc="-15" dirty="0">
                <a:latin typeface="Calibri"/>
                <a:cs typeface="Calibri"/>
              </a:rPr>
              <a:t>caracteres </a:t>
            </a:r>
            <a:r>
              <a:rPr sz="2400" spc="-10" dirty="0">
                <a:latin typeface="Calibri"/>
                <a:cs typeface="Calibri"/>
              </a:rPr>
              <a:t>(estrutura </a:t>
            </a:r>
            <a:r>
              <a:rPr sz="2400" spc="-5" dirty="0">
                <a:latin typeface="Calibri"/>
                <a:cs typeface="Calibri"/>
              </a:rPr>
              <a:t>de  </a:t>
            </a:r>
            <a:r>
              <a:rPr sz="2400" spc="-10" dirty="0">
                <a:latin typeface="Calibri"/>
                <a:cs typeface="Calibri"/>
              </a:rPr>
              <a:t>repetição) 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15" dirty="0">
                <a:latin typeface="Calibri"/>
                <a:cs typeface="Calibri"/>
              </a:rPr>
              <a:t>contar quantos </a:t>
            </a:r>
            <a:r>
              <a:rPr sz="2400" spc="-5" dirty="0">
                <a:latin typeface="Calibri"/>
                <a:cs typeface="Calibri"/>
              </a:rPr>
              <a:t>são iguais </a:t>
            </a:r>
            <a:r>
              <a:rPr sz="2400" spc="-10" dirty="0">
                <a:latin typeface="Calibri"/>
                <a:cs typeface="Calibri"/>
              </a:rPr>
              <a:t>ao </a:t>
            </a:r>
            <a:r>
              <a:rPr sz="2400" spc="-15" dirty="0">
                <a:latin typeface="Calibri"/>
                <a:cs typeface="Calibri"/>
              </a:rPr>
              <a:t>caractere  </a:t>
            </a:r>
            <a:r>
              <a:rPr sz="2400" spc="-20" dirty="0">
                <a:latin typeface="Calibri"/>
                <a:cs typeface="Calibri"/>
              </a:rPr>
              <a:t>procurado, </a:t>
            </a:r>
            <a:r>
              <a:rPr sz="2400" spc="-15" dirty="0">
                <a:latin typeface="Calibri"/>
                <a:cs typeface="Calibri"/>
              </a:rPr>
              <a:t>caractere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caractere.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77" y="119697"/>
            <a:ext cx="428307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Exercício </a:t>
            </a:r>
            <a:r>
              <a:rPr spc="-10" dirty="0"/>
              <a:t>resolvido</a:t>
            </a:r>
            <a:r>
              <a:rPr spc="20" dirty="0"/>
              <a:t> </a:t>
            </a:r>
            <a:r>
              <a:rPr dirty="0"/>
              <a:t>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3109</Words>
  <Application>Microsoft Office PowerPoint</Application>
  <PresentationFormat>Apresentação na tela (4:3)</PresentationFormat>
  <Paragraphs>1360</Paragraphs>
  <Slides>47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47</vt:i4>
      </vt:variant>
    </vt:vector>
  </HeadingPairs>
  <TitlesOfParts>
    <vt:vector size="48" baseType="lpstr">
      <vt:lpstr>Office Theme</vt:lpstr>
      <vt:lpstr>Apresentação do PowerPoint</vt:lpstr>
      <vt:lpstr>Sequências de Caracteres</vt:lpstr>
      <vt:lpstr>Caracteres em C#</vt:lpstr>
      <vt:lpstr>Sequências de Caracteres</vt:lpstr>
      <vt:lpstr>Strings</vt:lpstr>
      <vt:lpstr>Strings: Manipulação</vt:lpstr>
      <vt:lpstr>Strings: Entrada e Saída</vt:lpstr>
      <vt:lpstr>Strings - Exemplo 1</vt:lpstr>
      <vt:lpstr>Exercício resolvido 1</vt:lpstr>
      <vt:lpstr>Exercício 1 – Solução proposta</vt:lpstr>
      <vt:lpstr>Exercício 1 – Teste de Mesa</vt:lpstr>
      <vt:lpstr>Exercício 1 – Teste de Mesa</vt:lpstr>
      <vt:lpstr>Exercício 1 – Teste de Mesa</vt:lpstr>
      <vt:lpstr>Exercício 1 – Teste de Mesa</vt:lpstr>
      <vt:lpstr>Exercício 1 – Teste de Mesa</vt:lpstr>
      <vt:lpstr>Exercício 1 – Teste de Mesa</vt:lpstr>
      <vt:lpstr>Exercício 1 – Teste de Mesa</vt:lpstr>
      <vt:lpstr>Exercício 1 – Teste de Mesa</vt:lpstr>
      <vt:lpstr>Exercício 1 – Teste de Mesa</vt:lpstr>
      <vt:lpstr>Exercício 1 – Teste de Mesa</vt:lpstr>
      <vt:lpstr>Exercício 1 – Teste de Mesa</vt:lpstr>
      <vt:lpstr>Exercício 1 – Teste de Mesa</vt:lpstr>
      <vt:lpstr>Exercício 1 – Teste de Mesa</vt:lpstr>
      <vt:lpstr>Exercício 1 – Teste de Mesa</vt:lpstr>
      <vt:lpstr>Exercício 1 – Teste de Mesa</vt:lpstr>
      <vt:lpstr>Exercício 1 – Teste de Mesa</vt:lpstr>
      <vt:lpstr>Exercício 1 – Teste de Mesa</vt:lpstr>
      <vt:lpstr>Exercício 1 – Teste de Mesa</vt:lpstr>
      <vt:lpstr>Exercício 1 – Teste de Mesa</vt:lpstr>
      <vt:lpstr>Exercício 1 – Teste de Mesa</vt:lpstr>
      <vt:lpstr>Exercício 1 – Teste de Mesa</vt:lpstr>
      <vt:lpstr>Exercício 1 – Teste de Mesa</vt:lpstr>
      <vt:lpstr>Exercício resolvido 2</vt:lpstr>
      <vt:lpstr>Exercício 2 – Solução proposta</vt:lpstr>
      <vt:lpstr>Exercício 2 – Debugging</vt:lpstr>
      <vt:lpstr>Exercício 2 – Completo</vt:lpstr>
      <vt:lpstr>Exercícios</vt:lpstr>
      <vt:lpstr>Exercícios</vt:lpstr>
      <vt:lpstr>Exercícios</vt:lpstr>
      <vt:lpstr>Strings</vt:lpstr>
      <vt:lpstr>Concatenando Strings</vt:lpstr>
      <vt:lpstr>Igualdade entre Strings</vt:lpstr>
      <vt:lpstr>Strings</vt:lpstr>
      <vt:lpstr>A classe StringBuilder</vt:lpstr>
      <vt:lpstr>Exercícios</vt:lpstr>
      <vt:lpstr>Exercícios</vt:lpstr>
      <vt:lpstr>Exercícios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Eduardo Pagani Julio</dc:creator>
  <cp:lastModifiedBy>Lucas Santos</cp:lastModifiedBy>
  <cp:revision>3</cp:revision>
  <dcterms:created xsi:type="dcterms:W3CDTF">2021-01-12T00:43:50Z</dcterms:created>
  <dcterms:modified xsi:type="dcterms:W3CDTF">2021-01-12T01:40:10Z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2017-04-22T00:00:00Z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2021-01-12T00:00:00Z</vt:filetime>
  </property>
</Properties>
</file>