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76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5553" y="2344250"/>
            <a:ext cx="130386" cy="139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275" y="226631"/>
            <a:ext cx="853744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76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546" y="226631"/>
            <a:ext cx="853490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6757" y="2030348"/>
            <a:ext cx="7884795" cy="435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30462" y="18288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3022151" y="2492375"/>
            <a:ext cx="53015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Orientação a Objetos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2438400" y="3321507"/>
            <a:ext cx="5757495" cy="627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Orientação a Objetos - Herança, Classes Abstratas e Polimorfismo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5" y="24251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3501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903" y="9926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8107" y="762000"/>
            <a:ext cx="21234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</a:tabLst>
            </a:pPr>
            <a:r>
              <a:rPr sz="2800" spc="-5" dirty="0">
                <a:latin typeface="Arial"/>
                <a:cs typeface="Arial"/>
              </a:rPr>
              <a:t>Ao	estender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3579" y="762000"/>
            <a:ext cx="55086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  <a:tab pos="1772920" algn="l"/>
                <a:tab pos="4011295" algn="l"/>
                <a:tab pos="4486910" algn="l"/>
              </a:tabLst>
            </a:pPr>
            <a:r>
              <a:rPr sz="2800" dirty="0">
                <a:latin typeface="Arial"/>
                <a:cs typeface="Arial"/>
              </a:rPr>
              <a:t>a	classe	</a:t>
            </a: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cion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,	a	classe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107" y="1189038"/>
            <a:ext cx="7881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4754" algn="l"/>
                <a:tab pos="4879975" algn="l"/>
                <a:tab pos="5256530" algn="l"/>
                <a:tab pos="6720205" algn="l"/>
              </a:tabLst>
            </a:pPr>
            <a:r>
              <a:rPr sz="2800" dirty="0">
                <a:latin typeface="Arial"/>
                <a:cs typeface="Arial"/>
              </a:rPr>
              <a:t>FuncionarioMensalista	passa	a	também	</a:t>
            </a:r>
            <a:r>
              <a:rPr sz="2800" spc="-5" dirty="0">
                <a:latin typeface="Arial"/>
                <a:cs typeface="Arial"/>
              </a:rPr>
              <a:t>possuir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2485" y="1615821"/>
            <a:ext cx="58801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7680" algn="l"/>
                <a:tab pos="2334895" algn="l"/>
                <a:tab pos="4079875" algn="l"/>
                <a:tab pos="4855210" algn="l"/>
              </a:tabLst>
            </a:pP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ibut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e	m</a:t>
            </a:r>
            <a:r>
              <a:rPr sz="2800" spc="5" dirty="0">
                <a:latin typeface="Arial"/>
                <a:cs typeface="Arial"/>
              </a:rPr>
              <a:t>é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da	cla</a:t>
            </a:r>
            <a:r>
              <a:rPr sz="2800" spc="2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107" y="1615821"/>
            <a:ext cx="198691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62380" algn="l"/>
              </a:tabLst>
            </a:pPr>
            <a:r>
              <a:rPr sz="2800" dirty="0">
                <a:latin typeface="Arial"/>
                <a:cs typeface="Arial"/>
              </a:rPr>
              <a:t>todos	os  </a:t>
            </a: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cio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903" y="329643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903" y="474931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107" y="3067114"/>
            <a:ext cx="7882255" cy="190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63980" algn="l"/>
                <a:tab pos="2301875" algn="l"/>
                <a:tab pos="6214110" algn="l"/>
                <a:tab pos="7472045" algn="l"/>
              </a:tabLst>
            </a:pPr>
            <a:r>
              <a:rPr sz="2800" spc="-5" dirty="0">
                <a:latin typeface="Arial"/>
                <a:cs typeface="Arial"/>
              </a:rPr>
              <a:t>Diz</a:t>
            </a:r>
            <a:r>
              <a:rPr sz="2800" spc="5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se	</a:t>
            </a:r>
            <a:r>
              <a:rPr sz="2800" spc="5" dirty="0">
                <a:latin typeface="Arial"/>
                <a:cs typeface="Arial"/>
              </a:rPr>
              <a:t>qu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2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cio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alist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Funcionario.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Diz-se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</a:t>
            </a:r>
            <a:r>
              <a:rPr sz="2800" spc="20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Funcionario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é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superclasse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43362"/>
              </p:ext>
            </p:extLst>
          </p:nvPr>
        </p:nvGraphicFramePr>
        <p:xfrm>
          <a:off x="699057" y="4993382"/>
          <a:ext cx="7922260" cy="1251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0"/>
                <a:gridCol w="2583815"/>
                <a:gridCol w="516255"/>
                <a:gridCol w="1132840"/>
              </a:tblGrid>
              <a:tr h="412317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1065530" algn="l"/>
                          <a:tab pos="2711450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ou	classe	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pai,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3095"/>
                        </a:lnSpc>
                        <a:tabLst>
                          <a:tab pos="2355850" algn="l"/>
                        </a:tabLst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enquanto	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3095"/>
                        </a:lnSpc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classe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26701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FuncionarioMensalista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210"/>
                        </a:lnSpc>
                        <a:tabLst>
                          <a:tab pos="467995" algn="l"/>
                          <a:tab pos="846455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é	a	subclasse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3210"/>
                        </a:lnSpc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ou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classe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2365">
                <a:tc>
                  <a:txBody>
                    <a:bodyPr/>
                    <a:lstStyle/>
                    <a:p>
                      <a:pPr marL="31750">
                        <a:lnSpc>
                          <a:spcPts val="314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filha.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549" y="9926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9380" y="762000"/>
            <a:ext cx="4222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da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1022" y="762000"/>
            <a:ext cx="10369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cl</a:t>
            </a:r>
            <a:r>
              <a:rPr sz="2800" spc="1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753" y="762000"/>
            <a:ext cx="48844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92655" algn="l"/>
                <a:tab pos="3386454" algn="l"/>
              </a:tabLst>
            </a:pPr>
            <a:r>
              <a:rPr sz="2800" dirty="0">
                <a:latin typeface="Arial"/>
                <a:cs typeface="Arial"/>
              </a:rPr>
              <a:t>Exem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	de	</a:t>
            </a:r>
            <a:r>
              <a:rPr sz="2800" spc="-5" dirty="0">
                <a:latin typeface="Arial"/>
                <a:cs typeface="Arial"/>
              </a:rPr>
              <a:t>utilizaç</a:t>
            </a:r>
            <a:r>
              <a:rPr sz="2800" spc="5" dirty="0">
                <a:latin typeface="Arial"/>
                <a:cs typeface="Arial"/>
              </a:rPr>
              <a:t>ã</a:t>
            </a:r>
            <a:r>
              <a:rPr sz="2800" dirty="0">
                <a:latin typeface="Arial"/>
                <a:cs typeface="Arial"/>
              </a:rPr>
              <a:t>o  FuncionarioMensalista: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536" y="2093532"/>
            <a:ext cx="7945120" cy="326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FuncionarioMensalista func1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FuncionarioMensalista();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1366520">
              <a:lnSpc>
                <a:spcPct val="120000"/>
              </a:lnSpc>
            </a:pPr>
            <a:r>
              <a:rPr sz="1800" spc="-10" dirty="0">
                <a:latin typeface="Courier New"/>
                <a:cs typeface="Courier New"/>
              </a:rPr>
              <a:t>func1.setNome(“José”);  func1.setDataNascimento(new DateTime(1995,1,1));  func1.setSalario(1000.00);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2598420">
              <a:lnSpc>
                <a:spcPct val="1201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Console.Write(“Salário </a:t>
            </a:r>
            <a:r>
              <a:rPr sz="1800" spc="-5" dirty="0">
                <a:latin typeface="Courier New"/>
                <a:cs typeface="Courier New"/>
              </a:rPr>
              <a:t>do ”);  </a:t>
            </a:r>
            <a:r>
              <a:rPr sz="1800" spc="-10" dirty="0">
                <a:latin typeface="Courier New"/>
                <a:cs typeface="Courier New"/>
              </a:rPr>
              <a:t>Console.Write(func1.getNome());  Console.Write(“: </a:t>
            </a:r>
            <a:r>
              <a:rPr sz="1800" spc="-15" dirty="0">
                <a:latin typeface="Courier New"/>
                <a:cs typeface="Courier New"/>
              </a:rPr>
              <a:t>”);  </a:t>
            </a:r>
            <a:r>
              <a:rPr sz="1800" spc="-10" dirty="0">
                <a:latin typeface="Courier New"/>
                <a:cs typeface="Courier New"/>
              </a:rPr>
              <a:t>Console.Write(func1.retornarSalario());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0688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0829" y="838200"/>
            <a:ext cx="1510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utilização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384" y="838200"/>
            <a:ext cx="4222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da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4026" y="838200"/>
            <a:ext cx="10369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cl</a:t>
            </a:r>
            <a:r>
              <a:rPr sz="2800" spc="1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7" y="838200"/>
            <a:ext cx="31146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92655" algn="l"/>
              </a:tabLst>
            </a:pPr>
            <a:r>
              <a:rPr sz="2800" dirty="0">
                <a:latin typeface="Arial"/>
                <a:cs typeface="Arial"/>
              </a:rPr>
              <a:t>Exemplo	de  </a:t>
            </a: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cio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ioH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169732"/>
            <a:ext cx="7129780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FuncionarioHorista </a:t>
            </a:r>
            <a:r>
              <a:rPr sz="1800" spc="-5" dirty="0">
                <a:latin typeface="Courier New"/>
                <a:cs typeface="Courier New"/>
              </a:rPr>
              <a:t>func2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new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FuncionarioHorista();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2190750">
              <a:lnSpc>
                <a:spcPct val="120100"/>
              </a:lnSpc>
            </a:pPr>
            <a:r>
              <a:rPr sz="1800" spc="-10" dirty="0">
                <a:latin typeface="Courier New"/>
                <a:cs typeface="Courier New"/>
              </a:rPr>
              <a:t>func2.setNome(“Ana”);  func2.setDataNascimento(02-01-1995);  func2.setValorPorHora (50.00);  func2.setHorasTrabalhadas(22);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1784350">
              <a:lnSpc>
                <a:spcPct val="120100"/>
              </a:lnSpc>
            </a:pPr>
            <a:r>
              <a:rPr sz="1800" spc="-10" dirty="0">
                <a:latin typeface="Courier New"/>
                <a:cs typeface="Courier New"/>
              </a:rPr>
              <a:t>Console.Write(“Salário do(a) </a:t>
            </a:r>
            <a:r>
              <a:rPr sz="1800" spc="-5" dirty="0">
                <a:latin typeface="Courier New"/>
                <a:cs typeface="Courier New"/>
              </a:rPr>
              <a:t>”);  </a:t>
            </a:r>
            <a:r>
              <a:rPr sz="1800" spc="-10" dirty="0">
                <a:latin typeface="Courier New"/>
                <a:cs typeface="Courier New"/>
              </a:rPr>
              <a:t>Console.Write(func2.getNome());  Console.Write(“: </a:t>
            </a:r>
            <a:r>
              <a:rPr sz="1800" spc="-15" dirty="0">
                <a:latin typeface="Courier New"/>
                <a:cs typeface="Courier New"/>
              </a:rPr>
              <a:t>”);  </a:t>
            </a:r>
            <a:r>
              <a:rPr sz="1800" spc="-10" dirty="0">
                <a:latin typeface="Courier New"/>
                <a:cs typeface="Courier New"/>
              </a:rPr>
              <a:t>Console.Write(func2.retornarSalario());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926" y="8402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926" y="442419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8130" y="609600"/>
            <a:ext cx="7886065" cy="531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que tanto a classe FuncionarioMensalista  quanto a classe FuncionarioHorista possuem o  método retornarSalario, porém com  implementações diferentes. </a:t>
            </a:r>
            <a:r>
              <a:rPr sz="2800" spc="-5" dirty="0">
                <a:latin typeface="Arial"/>
                <a:cs typeface="Arial"/>
              </a:rPr>
              <a:t>Se </a:t>
            </a:r>
            <a:r>
              <a:rPr sz="2800" dirty="0">
                <a:latin typeface="Arial"/>
                <a:cs typeface="Arial"/>
              </a:rPr>
              <a:t>eu for </a:t>
            </a:r>
            <a:r>
              <a:rPr sz="2800" spc="-5" dirty="0">
                <a:latin typeface="Arial"/>
                <a:cs typeface="Arial"/>
              </a:rPr>
              <a:t>criar </a:t>
            </a:r>
            <a:r>
              <a:rPr sz="2800" dirty="0">
                <a:latin typeface="Arial"/>
                <a:cs typeface="Arial"/>
              </a:rPr>
              <a:t>uma  </a:t>
            </a:r>
            <a:r>
              <a:rPr sz="2800" spc="5" dirty="0">
                <a:latin typeface="Arial"/>
                <a:cs typeface="Arial"/>
              </a:rPr>
              <a:t>nova </a:t>
            </a:r>
            <a:r>
              <a:rPr sz="2800" dirty="0">
                <a:latin typeface="Arial"/>
                <a:cs typeface="Arial"/>
              </a:rPr>
              <a:t>classe funcionário (FuncionarioDiarista </a:t>
            </a:r>
            <a:r>
              <a:rPr sz="2800" spc="5" dirty="0">
                <a:latin typeface="Arial"/>
                <a:cs typeface="Arial"/>
              </a:rPr>
              <a:t>para  </a:t>
            </a:r>
            <a:r>
              <a:rPr sz="2800" spc="-5" dirty="0">
                <a:latin typeface="Arial"/>
                <a:cs typeface="Arial"/>
              </a:rPr>
              <a:t>exemplificar) </a:t>
            </a:r>
            <a:r>
              <a:rPr sz="2800" dirty="0">
                <a:latin typeface="Arial"/>
                <a:cs typeface="Arial"/>
              </a:rPr>
              <a:t>também será </a:t>
            </a:r>
            <a:r>
              <a:rPr sz="2800" spc="-5" dirty="0">
                <a:latin typeface="Arial"/>
                <a:cs typeface="Arial"/>
              </a:rPr>
              <a:t>adicionado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método  </a:t>
            </a:r>
            <a:r>
              <a:rPr sz="2800" dirty="0">
                <a:latin typeface="Arial"/>
                <a:cs typeface="Arial"/>
              </a:rPr>
              <a:t>retornarSalario).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Como eu posso fazer para que todas as classes  que herdam da classe </a:t>
            </a:r>
            <a:r>
              <a:rPr sz="2800" spc="-5" dirty="0">
                <a:latin typeface="Arial"/>
                <a:cs typeface="Arial"/>
              </a:rPr>
              <a:t>Funcionario </a:t>
            </a:r>
            <a:r>
              <a:rPr sz="2800" dirty="0">
                <a:latin typeface="Arial"/>
                <a:cs typeface="Arial"/>
              </a:rPr>
              <a:t>tenham que  obrigatoriamente implementar o </a:t>
            </a:r>
            <a:r>
              <a:rPr sz="2800" spc="-5" dirty="0">
                <a:latin typeface="Arial"/>
                <a:cs typeface="Arial"/>
              </a:rPr>
              <a:t>método  </a:t>
            </a:r>
            <a:r>
              <a:rPr sz="2800" dirty="0">
                <a:latin typeface="Arial"/>
                <a:cs typeface="Arial"/>
              </a:rPr>
              <a:t>retornarSalario?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71077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603375"/>
            <a:ext cx="7882255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resposta à </a:t>
            </a:r>
            <a:r>
              <a:rPr sz="2800" spc="-5" dirty="0">
                <a:latin typeface="Arial"/>
                <a:cs typeface="Arial"/>
              </a:rPr>
              <a:t>pergunta </a:t>
            </a:r>
            <a:r>
              <a:rPr sz="2800" dirty="0">
                <a:latin typeface="Arial"/>
                <a:cs typeface="Arial"/>
              </a:rPr>
              <a:t>anterior é: crie um </a:t>
            </a:r>
            <a:r>
              <a:rPr sz="2800" spc="-5" dirty="0">
                <a:latin typeface="Arial"/>
                <a:cs typeface="Arial"/>
              </a:rPr>
              <a:t>método  abstrato </a:t>
            </a:r>
            <a:r>
              <a:rPr sz="2800" dirty="0">
                <a:latin typeface="Arial"/>
                <a:cs typeface="Arial"/>
              </a:rPr>
              <a:t>chamado “retornarSalario” na classe  Funcionario.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classe </a:t>
            </a:r>
            <a:r>
              <a:rPr sz="2800" spc="5" dirty="0">
                <a:latin typeface="Arial"/>
                <a:cs typeface="Arial"/>
              </a:rPr>
              <a:t>que </a:t>
            </a:r>
            <a:r>
              <a:rPr sz="2800" dirty="0">
                <a:latin typeface="Arial"/>
                <a:cs typeface="Arial"/>
              </a:rPr>
              <a:t>possui um método </a:t>
            </a:r>
            <a:r>
              <a:rPr sz="2800" spc="-5" dirty="0">
                <a:latin typeface="Arial"/>
                <a:cs typeface="Arial"/>
              </a:rPr>
              <a:t>abstrato  </a:t>
            </a:r>
            <a:r>
              <a:rPr sz="2800" dirty="0">
                <a:latin typeface="Arial"/>
                <a:cs typeface="Arial"/>
              </a:rPr>
              <a:t>também </a:t>
            </a:r>
            <a:r>
              <a:rPr sz="2800" spc="-5" dirty="0">
                <a:latin typeface="Arial"/>
                <a:cs typeface="Arial"/>
              </a:rPr>
              <a:t>precisa </a:t>
            </a:r>
            <a:r>
              <a:rPr sz="2800" dirty="0">
                <a:latin typeface="Arial"/>
                <a:cs typeface="Arial"/>
              </a:rPr>
              <a:t>ser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abstrata.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29784" y="226631"/>
            <a:ext cx="3709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Classes</a:t>
            </a:r>
            <a:r>
              <a:rPr spc="-60" dirty="0"/>
              <a:t> </a:t>
            </a:r>
            <a:r>
              <a:rPr spc="-5" dirty="0"/>
              <a:t>Abstratas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706" y="960649"/>
            <a:ext cx="118533" cy="118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706" y="4435369"/>
            <a:ext cx="118533" cy="118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762000"/>
            <a:ext cx="8227695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Nova </a:t>
            </a:r>
            <a:r>
              <a:rPr sz="2400" dirty="0">
                <a:latin typeface="Arial"/>
                <a:cs typeface="Arial"/>
              </a:rPr>
              <a:t>superclasse abstrata </a:t>
            </a:r>
            <a:r>
              <a:rPr sz="2400" spc="-5" dirty="0">
                <a:latin typeface="Arial"/>
                <a:cs typeface="Arial"/>
              </a:rPr>
              <a:t>Funcionario: </a:t>
            </a:r>
            <a:r>
              <a:rPr sz="2400" dirty="0">
                <a:latin typeface="Arial"/>
                <a:cs typeface="Arial"/>
              </a:rPr>
              <a:t>(os </a:t>
            </a:r>
            <a:r>
              <a:rPr sz="2400" spc="-5" dirty="0">
                <a:latin typeface="Arial"/>
                <a:cs typeface="Arial"/>
              </a:rPr>
              <a:t>métodos </a:t>
            </a:r>
            <a:r>
              <a:rPr sz="2400" spc="-10" dirty="0">
                <a:latin typeface="Arial"/>
                <a:cs typeface="Arial"/>
              </a:rPr>
              <a:t>get  </a:t>
            </a:r>
            <a:r>
              <a:rPr sz="2400" dirty="0">
                <a:latin typeface="Arial"/>
                <a:cs typeface="Arial"/>
              </a:rPr>
              <a:t>e set foram suprimidos somente para economizar </a:t>
            </a:r>
            <a:r>
              <a:rPr sz="2400" spc="-5" dirty="0">
                <a:latin typeface="Arial"/>
                <a:cs typeface="Arial"/>
              </a:rPr>
              <a:t>espaço 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slide):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abstract class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Funcionario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latin typeface="Courier New"/>
                <a:cs typeface="Courier New"/>
              </a:rPr>
              <a:t>private string</a:t>
            </a:r>
            <a:r>
              <a:rPr sz="1800" spc="-15" dirty="0">
                <a:latin typeface="Courier New"/>
                <a:cs typeface="Courier New"/>
              </a:rPr>
              <a:t> nome;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latin typeface="Courier New"/>
                <a:cs typeface="Courier New"/>
              </a:rPr>
              <a:t>private DateTime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dataNascimento;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Courier New"/>
                <a:cs typeface="Courier New"/>
              </a:rPr>
              <a:t>public </a:t>
            </a:r>
            <a:r>
              <a:rPr sz="1800" spc="-10" dirty="0">
                <a:latin typeface="Courier New"/>
                <a:cs typeface="Courier New"/>
              </a:rPr>
              <a:t>abstract double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retornarSalario();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55600" marR="6350" algn="just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Arial"/>
                <a:cs typeface="Arial"/>
              </a:rPr>
              <a:t>Note </a:t>
            </a:r>
            <a:r>
              <a:rPr sz="2400" dirty="0">
                <a:latin typeface="Arial"/>
                <a:cs typeface="Arial"/>
              </a:rPr>
              <a:t>que um método abstrato não possui </a:t>
            </a:r>
            <a:r>
              <a:rPr sz="2400" spc="-5" dirty="0">
                <a:latin typeface="Arial"/>
                <a:cs typeface="Arial"/>
              </a:rPr>
              <a:t>implementação.  </a:t>
            </a:r>
            <a:r>
              <a:rPr sz="2400" dirty="0">
                <a:latin typeface="Arial"/>
                <a:cs typeface="Arial"/>
              </a:rPr>
              <a:t>Somente o seu tipo de dados, </a:t>
            </a:r>
            <a:r>
              <a:rPr sz="2400" spc="-5" dirty="0">
                <a:latin typeface="Arial"/>
                <a:cs typeface="Arial"/>
              </a:rPr>
              <a:t>nome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parâmetros  </a:t>
            </a:r>
            <a:r>
              <a:rPr sz="2400" dirty="0">
                <a:latin typeface="Arial"/>
                <a:cs typeface="Arial"/>
              </a:rPr>
              <a:t>recebidos </a:t>
            </a:r>
            <a:r>
              <a:rPr sz="2400" spc="-5" dirty="0">
                <a:latin typeface="Arial"/>
                <a:cs typeface="Arial"/>
              </a:rPr>
              <a:t>devem </a:t>
            </a:r>
            <a:r>
              <a:rPr sz="2400" dirty="0">
                <a:latin typeface="Arial"/>
                <a:cs typeface="Arial"/>
              </a:rPr>
              <a:t>ser definidos. </a:t>
            </a:r>
            <a:r>
              <a:rPr sz="2400" spc="-5" dirty="0">
                <a:latin typeface="Arial"/>
                <a:cs typeface="Arial"/>
              </a:rPr>
              <a:t>Essas informações </a:t>
            </a:r>
            <a:r>
              <a:rPr sz="2400" spc="-10" dirty="0">
                <a:latin typeface="Arial"/>
                <a:cs typeface="Arial"/>
              </a:rPr>
              <a:t>são  </a:t>
            </a:r>
            <a:r>
              <a:rPr sz="2400" dirty="0">
                <a:latin typeface="Arial"/>
                <a:cs typeface="Arial"/>
              </a:rPr>
              <a:t>conhecidas como “assinatura do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método”.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29784" y="-103886"/>
            <a:ext cx="3709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Classes</a:t>
            </a:r>
            <a:r>
              <a:rPr spc="-60" dirty="0"/>
              <a:t> </a:t>
            </a:r>
            <a:r>
              <a:rPr spc="-5" dirty="0"/>
              <a:t>Abstratas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9164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685800"/>
            <a:ext cx="8224520" cy="509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Nova subclasse FuncionarioMensalista (os  métodos get e set foram </a:t>
            </a:r>
            <a:r>
              <a:rPr sz="2800" spc="-5" dirty="0">
                <a:latin typeface="Arial"/>
                <a:cs typeface="Arial"/>
              </a:rPr>
              <a:t>suprimidos </a:t>
            </a:r>
            <a:r>
              <a:rPr sz="2800" dirty="0">
                <a:latin typeface="Arial"/>
                <a:cs typeface="Arial"/>
              </a:rPr>
              <a:t>somente  para economizar </a:t>
            </a:r>
            <a:r>
              <a:rPr sz="2800" spc="-5" dirty="0">
                <a:latin typeface="Arial"/>
                <a:cs typeface="Arial"/>
              </a:rPr>
              <a:t>espaço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slide):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class FuncionarioMensalista 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Funcionario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private double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salario;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public override double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retornarSalario()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salario;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29784" y="226631"/>
            <a:ext cx="3709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Classes</a:t>
            </a:r>
            <a:r>
              <a:rPr spc="-60" dirty="0"/>
              <a:t> </a:t>
            </a:r>
            <a:r>
              <a:rPr spc="-5" dirty="0"/>
              <a:t>Abstratas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9926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39" y="762000"/>
            <a:ext cx="8227695" cy="516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Nova subclasse FuncionarioHorista (os </a:t>
            </a:r>
            <a:r>
              <a:rPr sz="2800" spc="-5" dirty="0">
                <a:latin typeface="Arial"/>
                <a:cs typeface="Arial"/>
              </a:rPr>
              <a:t>métodos  </a:t>
            </a:r>
            <a:r>
              <a:rPr sz="2800" dirty="0">
                <a:latin typeface="Arial"/>
                <a:cs typeface="Arial"/>
              </a:rPr>
              <a:t>get e set foram suprimidos somente </a:t>
            </a:r>
            <a:r>
              <a:rPr sz="2800" spc="-5" dirty="0">
                <a:latin typeface="Arial"/>
                <a:cs typeface="Arial"/>
              </a:rPr>
              <a:t>para  </a:t>
            </a:r>
            <a:r>
              <a:rPr sz="2800" dirty="0">
                <a:latin typeface="Arial"/>
                <a:cs typeface="Arial"/>
              </a:rPr>
              <a:t>economizar </a:t>
            </a:r>
            <a:r>
              <a:rPr sz="2800" spc="-5" dirty="0">
                <a:latin typeface="Arial"/>
                <a:cs typeface="Arial"/>
              </a:rPr>
              <a:t>espaço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slide):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000" dirty="0">
                <a:latin typeface="Courier New"/>
                <a:cs typeface="Courier New"/>
              </a:rPr>
              <a:t>class FuncionarioHorista :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Funcionario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private double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valorPorHora;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private double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horasTrabalhadas;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public override double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retornarSalario()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return horasTrabalhadas *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valorPorHora;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29784" y="226631"/>
            <a:ext cx="3709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Classes</a:t>
            </a:r>
            <a:r>
              <a:rPr spc="-60" dirty="0"/>
              <a:t> </a:t>
            </a:r>
            <a:r>
              <a:rPr spc="-5" dirty="0"/>
              <a:t>Abstratas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1450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75363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5090689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914400"/>
            <a:ext cx="8227695" cy="472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característica das classes abstratas é que  as mesmas não podem ser </a:t>
            </a:r>
            <a:r>
              <a:rPr sz="2800" spc="-5" dirty="0">
                <a:latin typeface="Arial"/>
                <a:cs typeface="Arial"/>
              </a:rPr>
              <a:t>instanciadas.  </a:t>
            </a:r>
            <a:r>
              <a:rPr sz="2800" dirty="0">
                <a:latin typeface="Arial"/>
                <a:cs typeface="Arial"/>
              </a:rPr>
              <a:t>Anteriormente, era possível fazer </a:t>
            </a:r>
            <a:r>
              <a:rPr sz="2800" spc="-5" dirty="0">
                <a:latin typeface="Arial"/>
                <a:cs typeface="Arial"/>
              </a:rPr>
              <a:t>algo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como: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Funcionario </a:t>
            </a:r>
            <a:r>
              <a:rPr sz="2000" spc="-5" dirty="0">
                <a:latin typeface="Courier New"/>
                <a:cs typeface="Courier New"/>
              </a:rPr>
              <a:t>func1 </a:t>
            </a:r>
            <a:r>
              <a:rPr sz="2000" dirty="0">
                <a:latin typeface="Courier New"/>
                <a:cs typeface="Courier New"/>
              </a:rPr>
              <a:t>= new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Funcionario();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8255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Como a classe Funcionario agora é abstrata, </a:t>
            </a:r>
            <a:r>
              <a:rPr sz="2800" spc="-5" dirty="0">
                <a:latin typeface="Arial"/>
                <a:cs typeface="Arial"/>
              </a:rPr>
              <a:t>já  </a:t>
            </a:r>
            <a:r>
              <a:rPr sz="2800" dirty="0">
                <a:latin typeface="Arial"/>
                <a:cs typeface="Arial"/>
              </a:rPr>
              <a:t>não é </a:t>
            </a:r>
            <a:r>
              <a:rPr sz="2800" spc="-5" dirty="0">
                <a:latin typeface="Arial"/>
                <a:cs typeface="Arial"/>
              </a:rPr>
              <a:t>mais possível instanciar objetos </a:t>
            </a:r>
            <a:r>
              <a:rPr sz="2800" dirty="0">
                <a:latin typeface="Arial"/>
                <a:cs typeface="Arial"/>
              </a:rPr>
              <a:t>dessa  classe.</a:t>
            </a:r>
            <a:endParaRPr sz="2800">
              <a:latin typeface="Arial"/>
              <a:cs typeface="Arial"/>
            </a:endParaRPr>
          </a:p>
          <a:p>
            <a:pPr marL="756920" marR="5715" algn="just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Para esse caso, esse comportamento é desejado e  útil!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29784" y="226631"/>
            <a:ext cx="3709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Classes</a:t>
            </a:r>
            <a:r>
              <a:rPr spc="-60" dirty="0"/>
              <a:t> </a:t>
            </a:r>
            <a:r>
              <a:rPr spc="-5" dirty="0"/>
              <a:t>Abstratas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129713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6" y="1066800"/>
            <a:ext cx="2847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3615" algn="l"/>
                <a:tab pos="2637155" algn="l"/>
              </a:tabLst>
            </a:pPr>
            <a:r>
              <a:rPr sz="2800" dirty="0">
                <a:latin typeface="Arial"/>
                <a:cs typeface="Arial"/>
              </a:rPr>
              <a:t>Polim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	é	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5408" y="1066800"/>
            <a:ext cx="4694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0000" algn="l"/>
                <a:tab pos="2430780" algn="l"/>
                <a:tab pos="3985895" algn="l"/>
              </a:tabLst>
            </a:pP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om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5" dirty="0">
                <a:latin typeface="Arial"/>
                <a:cs typeface="Arial"/>
              </a:rPr>
              <a:t>quand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2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4605" y="3058371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52" y="477185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726756" y="1493773"/>
            <a:ext cx="7884795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operação de </a:t>
            </a:r>
            <a:r>
              <a:rPr spc="5" dirty="0"/>
              <a:t>uma </a:t>
            </a:r>
            <a:r>
              <a:rPr dirty="0"/>
              <a:t>superclasse é implementada  de maneira </a:t>
            </a:r>
            <a:r>
              <a:rPr spc="-5" dirty="0"/>
              <a:t>diferente </a:t>
            </a:r>
            <a:r>
              <a:rPr dirty="0"/>
              <a:t>por duas ou </a:t>
            </a:r>
            <a:r>
              <a:rPr spc="-5" dirty="0"/>
              <a:t>mais </a:t>
            </a:r>
            <a:r>
              <a:rPr spc="5" dirty="0"/>
              <a:t>de  </a:t>
            </a:r>
            <a:r>
              <a:rPr dirty="0"/>
              <a:t>subclasses.</a:t>
            </a:r>
          </a:p>
          <a:p>
            <a:pPr marL="414020" marR="5080" algn="just">
              <a:lnSpc>
                <a:spcPct val="100000"/>
              </a:lnSpc>
              <a:spcBef>
                <a:spcPts val="580"/>
              </a:spcBef>
            </a:pPr>
            <a:r>
              <a:rPr sz="2400" dirty="0"/>
              <a:t>Essas implementações diferentes fazem com que </a:t>
            </a:r>
            <a:r>
              <a:rPr sz="2400" spc="5" dirty="0"/>
              <a:t>um  </a:t>
            </a:r>
            <a:r>
              <a:rPr sz="2400" dirty="0"/>
              <a:t>mesmo método </a:t>
            </a:r>
            <a:r>
              <a:rPr sz="2400" spc="-5" dirty="0"/>
              <a:t>chamado </a:t>
            </a:r>
            <a:r>
              <a:rPr sz="2400" dirty="0"/>
              <a:t>de um objeto do tipo </a:t>
            </a:r>
            <a:r>
              <a:rPr sz="2400" spc="5" dirty="0"/>
              <a:t>da  </a:t>
            </a:r>
            <a:r>
              <a:rPr sz="2400" dirty="0"/>
              <a:t>superclasse tenha comportamentos</a:t>
            </a:r>
            <a:r>
              <a:rPr sz="2400" spc="-60" dirty="0"/>
              <a:t> </a:t>
            </a:r>
            <a:r>
              <a:rPr sz="2400" dirty="0"/>
              <a:t>diferentes.</a:t>
            </a:r>
            <a:endParaRPr sz="2400"/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0000"/>
              </a:lnSpc>
              <a:spcBef>
                <a:spcPts val="1605"/>
              </a:spcBef>
            </a:pPr>
            <a:r>
              <a:rPr dirty="0"/>
              <a:t>Polimorfismo é o conceito que descreve a  capacidade </a:t>
            </a:r>
            <a:r>
              <a:rPr spc="10" dirty="0"/>
              <a:t>de </a:t>
            </a:r>
            <a:r>
              <a:rPr dirty="0"/>
              <a:t>um tipo A ser usado como um tipo  </a:t>
            </a:r>
            <a:r>
              <a:rPr spc="-5" dirty="0"/>
              <a:t>B.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71564" y="-309944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300" y="110932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300" y="298638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300" y="486598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504" y="878670"/>
            <a:ext cx="7884159" cy="463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herança permite a uma classe herdar o estado  (atributos) e o comportamento (métodos) </a:t>
            </a:r>
            <a:r>
              <a:rPr sz="2800" spc="-15" dirty="0">
                <a:latin typeface="Arial"/>
                <a:cs typeface="Arial"/>
              </a:rPr>
              <a:t>de </a:t>
            </a:r>
            <a:r>
              <a:rPr sz="2800" spc="7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outra classe.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A herança costuma ser </a:t>
            </a:r>
            <a:r>
              <a:rPr sz="2800" spc="-5" dirty="0">
                <a:latin typeface="Arial"/>
                <a:cs typeface="Arial"/>
              </a:rPr>
              <a:t>utilizada </a:t>
            </a:r>
            <a:r>
              <a:rPr sz="2800" dirty="0">
                <a:latin typeface="Arial"/>
                <a:cs typeface="Arial"/>
              </a:rPr>
              <a:t>quando existem,  em diferentes classes, atributos e métodos  semelhantes.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Utilizando </a:t>
            </a:r>
            <a:r>
              <a:rPr sz="2800" dirty="0">
                <a:latin typeface="Arial"/>
                <a:cs typeface="Arial"/>
              </a:rPr>
              <a:t>a herança, duas ou </a:t>
            </a:r>
            <a:r>
              <a:rPr sz="2800" spc="-5" dirty="0">
                <a:latin typeface="Arial"/>
                <a:cs typeface="Arial"/>
              </a:rPr>
              <a:t>mais </a:t>
            </a:r>
            <a:r>
              <a:rPr sz="2800" dirty="0">
                <a:latin typeface="Arial"/>
                <a:cs typeface="Arial"/>
              </a:rPr>
              <a:t>classes  podem compartilhar </a:t>
            </a:r>
            <a:r>
              <a:rPr sz="2800" spc="-5" dirty="0">
                <a:latin typeface="Arial"/>
                <a:cs typeface="Arial"/>
              </a:rPr>
              <a:t>alguns atributos </a:t>
            </a:r>
            <a:r>
              <a:rPr sz="2800" dirty="0">
                <a:latin typeface="Arial"/>
                <a:cs typeface="Arial"/>
              </a:rPr>
              <a:t>ou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métodos.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413749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603375"/>
            <a:ext cx="7884795" cy="318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objetivo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-5" dirty="0">
                <a:latin typeface="Arial"/>
                <a:cs typeface="Arial"/>
              </a:rPr>
              <a:t>polimorfismo </a:t>
            </a:r>
            <a:r>
              <a:rPr sz="2800" dirty="0">
                <a:latin typeface="Arial"/>
                <a:cs typeface="Arial"/>
              </a:rPr>
              <a:t>é implementar </a:t>
            </a:r>
            <a:r>
              <a:rPr sz="2800" spc="5" dirty="0">
                <a:latin typeface="Arial"/>
                <a:cs typeface="Arial"/>
              </a:rPr>
              <a:t>um  </a:t>
            </a:r>
            <a:r>
              <a:rPr sz="2800" spc="-5" dirty="0">
                <a:latin typeface="Arial"/>
                <a:cs typeface="Arial"/>
              </a:rPr>
              <a:t>estilo </a:t>
            </a:r>
            <a:r>
              <a:rPr sz="2800" dirty="0">
                <a:latin typeface="Arial"/>
                <a:cs typeface="Arial"/>
              </a:rPr>
              <a:t>de programação baseado em passagem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mensagens no qual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de diferentes tipos  definem uma mesma </a:t>
            </a:r>
            <a:r>
              <a:rPr sz="2800" spc="-5" dirty="0">
                <a:latin typeface="Arial"/>
                <a:cs typeface="Arial"/>
              </a:rPr>
              <a:t>interface </a:t>
            </a:r>
            <a:r>
              <a:rPr sz="2800" dirty="0">
                <a:latin typeface="Arial"/>
                <a:cs typeface="Arial"/>
              </a:rPr>
              <a:t>de operações.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A herança é o </a:t>
            </a:r>
            <a:r>
              <a:rPr sz="2800" spc="-5" dirty="0">
                <a:latin typeface="Arial"/>
                <a:cs typeface="Arial"/>
              </a:rPr>
              <a:t>princípio </a:t>
            </a:r>
            <a:r>
              <a:rPr sz="2800" dirty="0">
                <a:latin typeface="Arial"/>
                <a:cs typeface="Arial"/>
              </a:rPr>
              <a:t>da orientação a objetos  que torna possível o mecanismo do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polimorfismo.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1565" y="226631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9164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685800"/>
            <a:ext cx="55556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840" algn="l"/>
                <a:tab pos="1699260" algn="l"/>
                <a:tab pos="3411854" algn="l"/>
                <a:tab pos="4354830" algn="l"/>
              </a:tabLst>
            </a:pPr>
            <a:r>
              <a:rPr sz="2800" dirty="0">
                <a:latin typeface="Arial"/>
                <a:cs typeface="Arial"/>
              </a:rPr>
              <a:t>Para	o	</a:t>
            </a:r>
            <a:r>
              <a:rPr sz="2800" spc="-5" dirty="0">
                <a:latin typeface="Arial"/>
                <a:cs typeface="Arial"/>
              </a:rPr>
              <a:t>ex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pl</a:t>
            </a:r>
            <a:r>
              <a:rPr sz="2800" dirty="0">
                <a:latin typeface="Arial"/>
                <a:cs typeface="Arial"/>
              </a:rPr>
              <a:t>o	das	class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3684" y="685800"/>
            <a:ext cx="198691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cion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57" y="1112838"/>
            <a:ext cx="7881620" cy="856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355"/>
              </a:spcBef>
              <a:tabLst>
                <a:tab pos="4079875" algn="l"/>
                <a:tab pos="4778375" algn="l"/>
              </a:tabLst>
            </a:pP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cio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2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salis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	e	Funci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1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ista</a:t>
            </a:r>
            <a:r>
              <a:rPr sz="2800" dirty="0">
                <a:latin typeface="Arial"/>
                <a:cs typeface="Arial"/>
              </a:rPr>
              <a:t>,  podemos </a:t>
            </a:r>
            <a:r>
              <a:rPr sz="2800" spc="-5" dirty="0">
                <a:latin typeface="Arial"/>
                <a:cs typeface="Arial"/>
              </a:rPr>
              <a:t>utilizar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seguinte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recurso: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187638"/>
            <a:ext cx="7945120" cy="392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FuncionarioMensalista func1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FuncionarioMensalista();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3004820">
              <a:lnSpc>
                <a:spcPct val="120000"/>
              </a:lnSpc>
            </a:pPr>
            <a:r>
              <a:rPr sz="1800" spc="-10" dirty="0">
                <a:latin typeface="Courier New"/>
                <a:cs typeface="Courier New"/>
              </a:rPr>
              <a:t>func1.setNome(“José”);  func1.setDataNascimento(01-01-1995);  func1.setSalario(1000.00);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Funcionario funcGenerico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func1;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1640839">
              <a:lnSpc>
                <a:spcPct val="120100"/>
              </a:lnSpc>
            </a:pPr>
            <a:r>
              <a:rPr sz="1800" spc="-10" dirty="0">
                <a:latin typeface="Courier New"/>
                <a:cs typeface="Courier New"/>
              </a:rPr>
              <a:t>Console.Write(“Salário </a:t>
            </a:r>
            <a:r>
              <a:rPr sz="1800" spc="-5" dirty="0">
                <a:latin typeface="Courier New"/>
                <a:cs typeface="Courier New"/>
              </a:rPr>
              <a:t>do ”);  </a:t>
            </a:r>
            <a:r>
              <a:rPr sz="1800" spc="-10" dirty="0">
                <a:latin typeface="Courier New"/>
                <a:cs typeface="Courier New"/>
              </a:rPr>
              <a:t>Console.Write(</a:t>
            </a:r>
            <a:r>
              <a:rPr sz="1800" b="1" spc="-10" dirty="0">
                <a:latin typeface="Courier New"/>
                <a:cs typeface="Courier New"/>
              </a:rPr>
              <a:t>funcGenerico</a:t>
            </a:r>
            <a:r>
              <a:rPr sz="1800" spc="-10" dirty="0">
                <a:latin typeface="Courier New"/>
                <a:cs typeface="Courier New"/>
              </a:rPr>
              <a:t>.getNome());  Console.Write(“: </a:t>
            </a:r>
            <a:r>
              <a:rPr sz="1800" spc="-15" dirty="0">
                <a:latin typeface="Courier New"/>
                <a:cs typeface="Courier New"/>
              </a:rPr>
              <a:t>”);  </a:t>
            </a:r>
            <a:r>
              <a:rPr sz="1800" spc="-10" dirty="0">
                <a:latin typeface="Courier New"/>
                <a:cs typeface="Courier New"/>
              </a:rPr>
              <a:t>Console.Write(</a:t>
            </a:r>
            <a:r>
              <a:rPr sz="1800" b="1" spc="-10" dirty="0">
                <a:latin typeface="Courier New"/>
                <a:cs typeface="Courier New"/>
              </a:rPr>
              <a:t>funcGenerico</a:t>
            </a:r>
            <a:r>
              <a:rPr sz="1800" spc="-10" dirty="0">
                <a:latin typeface="Courier New"/>
                <a:cs typeface="Courier New"/>
              </a:rPr>
              <a:t>.retornarSalario());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71565" y="226631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7884795" cy="230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Só </a:t>
            </a:r>
            <a:r>
              <a:rPr sz="2800" dirty="0">
                <a:latin typeface="Arial"/>
                <a:cs typeface="Arial"/>
              </a:rPr>
              <a:t>foi possível </a:t>
            </a:r>
            <a:r>
              <a:rPr sz="2800" spc="-5" dirty="0">
                <a:latin typeface="Arial"/>
                <a:cs typeface="Arial"/>
              </a:rPr>
              <a:t>utilizar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linha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660"/>
              </a:spcBef>
            </a:pPr>
            <a:r>
              <a:rPr sz="1800" spc="-10" dirty="0">
                <a:latin typeface="Courier New"/>
                <a:cs typeface="Courier New"/>
              </a:rPr>
              <a:t>Funcionario funcGenerico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func1;</a:t>
            </a:r>
            <a:endParaRPr sz="1800">
              <a:latin typeface="Courier New"/>
              <a:cs typeface="Courier New"/>
            </a:endParaRPr>
          </a:p>
          <a:p>
            <a:pPr marL="12700" marR="5080" algn="just">
              <a:lnSpc>
                <a:spcPct val="97100"/>
              </a:lnSpc>
              <a:spcBef>
                <a:spcPts val="980"/>
              </a:spcBef>
            </a:pPr>
            <a:r>
              <a:rPr sz="2800" dirty="0">
                <a:latin typeface="Arial"/>
                <a:cs typeface="Arial"/>
              </a:rPr>
              <a:t>devido ao </a:t>
            </a:r>
            <a:r>
              <a:rPr sz="2800" spc="-5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filho </a:t>
            </a:r>
            <a:r>
              <a:rPr sz="2800" spc="-5" dirty="0">
                <a:latin typeface="Arial"/>
                <a:cs typeface="Arial"/>
              </a:rPr>
              <a:t>(instanciado </a:t>
            </a:r>
            <a:r>
              <a:rPr sz="2800" dirty="0">
                <a:latin typeface="Arial"/>
                <a:cs typeface="Arial"/>
              </a:rPr>
              <a:t>à partir </a:t>
            </a:r>
            <a:r>
              <a:rPr sz="2800" spc="5" dirty="0">
                <a:latin typeface="Arial"/>
                <a:cs typeface="Arial"/>
              </a:rPr>
              <a:t>da  </a:t>
            </a:r>
            <a:r>
              <a:rPr sz="2800" dirty="0">
                <a:latin typeface="Arial"/>
                <a:cs typeface="Arial"/>
              </a:rPr>
              <a:t>subclasse) poder ser </a:t>
            </a:r>
            <a:r>
              <a:rPr sz="2800" spc="-5" dirty="0">
                <a:latin typeface="Arial"/>
                <a:cs typeface="Arial"/>
              </a:rPr>
              <a:t>utilizado 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lugar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-10" dirty="0">
                <a:latin typeface="Arial"/>
                <a:cs typeface="Arial"/>
              </a:rPr>
              <a:t>objeto  </a:t>
            </a:r>
            <a:r>
              <a:rPr sz="2800" dirty="0">
                <a:latin typeface="Arial"/>
                <a:cs typeface="Arial"/>
              </a:rPr>
              <a:t>pai </a:t>
            </a:r>
            <a:r>
              <a:rPr sz="2800" spc="-5" dirty="0">
                <a:latin typeface="Arial"/>
                <a:cs typeface="Arial"/>
              </a:rPr>
              <a:t>(definido </a:t>
            </a:r>
            <a:r>
              <a:rPr sz="2800" dirty="0">
                <a:latin typeface="Arial"/>
                <a:cs typeface="Arial"/>
              </a:rPr>
              <a:t>na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superclasse).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1565" y="226631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9926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762000"/>
            <a:ext cx="8224520" cy="53263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>
              <a:lnSpc>
                <a:spcPts val="3180"/>
              </a:lnSpc>
              <a:spcBef>
                <a:spcPts val="355"/>
              </a:spcBef>
              <a:tabLst>
                <a:tab pos="1899920" algn="l"/>
                <a:tab pos="2258060" algn="l"/>
                <a:tab pos="3587115" algn="l"/>
                <a:tab pos="4498975" algn="l"/>
                <a:tab pos="5967730" algn="l"/>
                <a:tab pos="7139305" algn="l"/>
                <a:tab pos="8013065" algn="l"/>
              </a:tabLst>
            </a:pPr>
            <a:r>
              <a:rPr sz="2800" dirty="0">
                <a:latin typeface="Arial"/>
                <a:cs typeface="Arial"/>
              </a:rPr>
              <a:t>V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o	m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	caso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é</a:t>
            </a:r>
            <a:r>
              <a:rPr sz="2800" dirty="0">
                <a:latin typeface="Arial"/>
                <a:cs typeface="Arial"/>
              </a:rPr>
              <a:t>m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ra	a  classe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FuncionarioHorista: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1800" spc="-10" dirty="0">
                <a:latin typeface="Courier New"/>
                <a:cs typeface="Courier New"/>
              </a:rPr>
              <a:t>FuncionarioHorista </a:t>
            </a:r>
            <a:r>
              <a:rPr sz="1800" spc="-5" dirty="0">
                <a:latin typeface="Courier New"/>
                <a:cs typeface="Courier New"/>
              </a:rPr>
              <a:t>func2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new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FuncionarioHorista();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 marR="3284854">
              <a:lnSpc>
                <a:spcPct val="120100"/>
              </a:lnSpc>
            </a:pPr>
            <a:r>
              <a:rPr sz="1800" spc="-10" dirty="0">
                <a:latin typeface="Courier New"/>
                <a:cs typeface="Courier New"/>
              </a:rPr>
              <a:t>func2.setNome(“Ana”);  func2.setDataNascimento(02-01-1995);  func2.setValorPorHora (50.00);  func2.setHorasTrabalhadas(22);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Funcionario funcGenerico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func2;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1920239">
              <a:lnSpc>
                <a:spcPct val="120100"/>
              </a:lnSpc>
            </a:pPr>
            <a:r>
              <a:rPr sz="1800" spc="-10" dirty="0">
                <a:latin typeface="Courier New"/>
                <a:cs typeface="Courier New"/>
              </a:rPr>
              <a:t>Console.Write(“Salário do(a) </a:t>
            </a:r>
            <a:r>
              <a:rPr sz="1800" spc="-5" dirty="0">
                <a:latin typeface="Courier New"/>
                <a:cs typeface="Courier New"/>
              </a:rPr>
              <a:t>”);  </a:t>
            </a:r>
            <a:r>
              <a:rPr sz="1800" spc="-10" dirty="0">
                <a:latin typeface="Courier New"/>
                <a:cs typeface="Courier New"/>
              </a:rPr>
              <a:t>Console.Write(</a:t>
            </a:r>
            <a:r>
              <a:rPr sz="1800" b="1" spc="-10" dirty="0">
                <a:latin typeface="Courier New"/>
                <a:cs typeface="Courier New"/>
              </a:rPr>
              <a:t>funcGenerico</a:t>
            </a:r>
            <a:r>
              <a:rPr sz="1800" spc="-10" dirty="0">
                <a:latin typeface="Courier New"/>
                <a:cs typeface="Courier New"/>
              </a:rPr>
              <a:t>.getNome());  Console.Write(“: </a:t>
            </a:r>
            <a:r>
              <a:rPr sz="1800" spc="-15" dirty="0">
                <a:latin typeface="Courier New"/>
                <a:cs typeface="Courier New"/>
              </a:rPr>
              <a:t>”);  </a:t>
            </a:r>
            <a:r>
              <a:rPr sz="1800" spc="-10" dirty="0">
                <a:latin typeface="Courier New"/>
                <a:cs typeface="Courier New"/>
              </a:rPr>
              <a:t>Console.Write(</a:t>
            </a:r>
            <a:r>
              <a:rPr sz="1800" b="1" spc="-10" dirty="0">
                <a:latin typeface="Courier New"/>
                <a:cs typeface="Courier New"/>
              </a:rPr>
              <a:t>funcGenerico</a:t>
            </a:r>
            <a:r>
              <a:rPr sz="1800" spc="-10" dirty="0">
                <a:latin typeface="Courier New"/>
                <a:cs typeface="Courier New"/>
              </a:rPr>
              <a:t>.retornarSalario());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1565" y="226631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961068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255" y="1368484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255" y="1990784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6" y="671194"/>
            <a:ext cx="5828665" cy="17595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800" spc="-10" dirty="0">
                <a:latin typeface="Arial"/>
                <a:cs typeface="Arial"/>
              </a:rPr>
              <a:t>Veja </a:t>
            </a:r>
            <a:r>
              <a:rPr sz="2800" dirty="0">
                <a:latin typeface="Arial"/>
                <a:cs typeface="Arial"/>
              </a:rPr>
              <a:t>novamente as seguintes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linhas:</a:t>
            </a:r>
            <a:endParaRPr sz="28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latin typeface="Courier New"/>
                <a:cs typeface="Courier New"/>
              </a:rPr>
              <a:t>Funcionario funcGenerico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func1;</a:t>
            </a:r>
            <a:endParaRPr sz="1800">
              <a:latin typeface="Courier New"/>
              <a:cs typeface="Courier New"/>
            </a:endParaRPr>
          </a:p>
          <a:p>
            <a:pPr marL="812165" indent="-229235">
              <a:lnSpc>
                <a:spcPct val="100000"/>
              </a:lnSpc>
              <a:spcBef>
                <a:spcPts val="565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func1 </a:t>
            </a:r>
            <a:r>
              <a:rPr sz="1600" spc="-10" dirty="0">
                <a:latin typeface="Arial"/>
                <a:cs typeface="Arial"/>
              </a:rPr>
              <a:t>sendo </a:t>
            </a:r>
            <a:r>
              <a:rPr sz="1600" spc="-5" dirty="0">
                <a:latin typeface="Arial"/>
                <a:cs typeface="Arial"/>
              </a:rPr>
              <a:t>uma instância de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FuncionarioMensalista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latin typeface="Courier New"/>
                <a:cs typeface="Courier New"/>
              </a:rPr>
              <a:t>Funcionario funcGenerico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func2;</a:t>
            </a:r>
            <a:endParaRPr sz="1800">
              <a:latin typeface="Courier New"/>
              <a:cs typeface="Courier New"/>
            </a:endParaRPr>
          </a:p>
          <a:p>
            <a:pPr marL="812165" indent="-229235">
              <a:lnSpc>
                <a:spcPct val="100000"/>
              </a:lnSpc>
              <a:spcBef>
                <a:spcPts val="54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func2 </a:t>
            </a:r>
            <a:r>
              <a:rPr sz="1600" spc="-10" dirty="0">
                <a:latin typeface="Arial"/>
                <a:cs typeface="Arial"/>
              </a:rPr>
              <a:t>sendo </a:t>
            </a:r>
            <a:r>
              <a:rPr sz="1600" spc="-5" dirty="0">
                <a:latin typeface="Arial"/>
                <a:cs typeface="Arial"/>
              </a:rPr>
              <a:t>uma instância de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FuncionarioHorista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552" y="2716208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605" y="405326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605" y="558996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756" y="2486190"/>
            <a:ext cx="7886700" cy="328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que ao </a:t>
            </a:r>
            <a:r>
              <a:rPr sz="2800" spc="-5" dirty="0">
                <a:latin typeface="Arial"/>
                <a:cs typeface="Arial"/>
              </a:rPr>
              <a:t>executar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método </a:t>
            </a:r>
            <a:r>
              <a:rPr sz="2800" dirty="0">
                <a:latin typeface="Arial"/>
                <a:cs typeface="Arial"/>
              </a:rPr>
              <a:t>retornarSalario  em cada um dos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Funcionario, o  comportamento do método será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diferente.</a:t>
            </a:r>
            <a:endParaRPr sz="2800">
              <a:latin typeface="Arial"/>
              <a:cs typeface="Arial"/>
            </a:endParaRPr>
          </a:p>
          <a:p>
            <a:pPr marL="414020" marR="5080" algn="just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Isso ocorre </a:t>
            </a:r>
            <a:r>
              <a:rPr sz="2400" spc="-5" dirty="0">
                <a:latin typeface="Arial"/>
                <a:cs typeface="Arial"/>
              </a:rPr>
              <a:t>devido </a:t>
            </a:r>
            <a:r>
              <a:rPr sz="2400" dirty="0">
                <a:latin typeface="Arial"/>
                <a:cs typeface="Arial"/>
              </a:rPr>
              <a:t>ao Funcionario ser, na </a:t>
            </a:r>
            <a:r>
              <a:rPr sz="2400" spc="-5" dirty="0">
                <a:latin typeface="Arial"/>
                <a:cs typeface="Arial"/>
              </a:rPr>
              <a:t>verdade, </a:t>
            </a:r>
            <a:r>
              <a:rPr sz="2400" spc="5" dirty="0">
                <a:latin typeface="Arial"/>
                <a:cs typeface="Arial"/>
              </a:rPr>
              <a:t>um  </a:t>
            </a:r>
            <a:r>
              <a:rPr sz="2400" dirty="0">
                <a:latin typeface="Arial"/>
                <a:cs typeface="Arial"/>
              </a:rPr>
              <a:t>FuncionarioMensalista ou um </a:t>
            </a:r>
            <a:r>
              <a:rPr sz="2400" spc="-5" dirty="0">
                <a:latin typeface="Arial"/>
                <a:cs typeface="Arial"/>
              </a:rPr>
              <a:t>FuncionarioHorista, </a:t>
            </a:r>
            <a:r>
              <a:rPr sz="2400" dirty="0">
                <a:latin typeface="Arial"/>
                <a:cs typeface="Arial"/>
              </a:rPr>
              <a:t>mas  quem está </a:t>
            </a:r>
            <a:r>
              <a:rPr sz="2400" spc="-5" dirty="0">
                <a:latin typeface="Arial"/>
                <a:cs typeface="Arial"/>
              </a:rPr>
              <a:t>utilizando </a:t>
            </a:r>
            <a:r>
              <a:rPr sz="2400" dirty="0">
                <a:latin typeface="Arial"/>
                <a:cs typeface="Arial"/>
              </a:rPr>
              <a:t>o objeto, o enxerga apenas como  sendo um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Funcionario.</a:t>
            </a:r>
            <a:endParaRPr sz="2400">
              <a:latin typeface="Arial"/>
              <a:cs typeface="Arial"/>
            </a:endParaRPr>
          </a:p>
          <a:p>
            <a:pPr marL="414020" algn="just">
              <a:lnSpc>
                <a:spcPct val="100000"/>
              </a:lnSpc>
              <a:spcBef>
                <a:spcPts val="585"/>
              </a:spcBef>
            </a:pPr>
            <a:r>
              <a:rPr sz="2400" b="1" dirty="0">
                <a:latin typeface="Arial"/>
                <a:cs typeface="Arial"/>
              </a:rPr>
              <a:t>Isso é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polimorfismo!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71565" y="226631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223096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370416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7" y="1089977"/>
            <a:ext cx="7887334" cy="425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Agora vamos </a:t>
            </a:r>
            <a:r>
              <a:rPr sz="2800" spc="-5" dirty="0">
                <a:latin typeface="Arial"/>
                <a:cs typeface="Arial"/>
              </a:rPr>
              <a:t>explorar </a:t>
            </a:r>
            <a:r>
              <a:rPr sz="2800" dirty="0">
                <a:latin typeface="Arial"/>
                <a:cs typeface="Arial"/>
              </a:rPr>
              <a:t>um </a:t>
            </a:r>
            <a:r>
              <a:rPr sz="2800" spc="-5" dirty="0">
                <a:latin typeface="Arial"/>
                <a:cs typeface="Arial"/>
              </a:rPr>
              <a:t>pouco </a:t>
            </a:r>
            <a:r>
              <a:rPr sz="2800" dirty="0">
                <a:latin typeface="Arial"/>
                <a:cs typeface="Arial"/>
              </a:rPr>
              <a:t>mais o poder </a:t>
            </a:r>
            <a:r>
              <a:rPr sz="2800" spc="-20" dirty="0">
                <a:latin typeface="Arial"/>
                <a:cs typeface="Arial"/>
              </a:rPr>
              <a:t>do  </a:t>
            </a:r>
            <a:r>
              <a:rPr sz="2800" spc="-5" dirty="0">
                <a:latin typeface="Arial"/>
                <a:cs typeface="Arial"/>
              </a:rPr>
              <a:t>polimorfismo:</a:t>
            </a:r>
            <a:endParaRPr sz="28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605"/>
              </a:spcBef>
              <a:tabLst>
                <a:tab pos="1673860" algn="l"/>
                <a:tab pos="2357755" algn="l"/>
                <a:tab pos="3173095" algn="l"/>
                <a:tab pos="4229735" algn="l"/>
                <a:tab pos="4997450" algn="l"/>
                <a:tab pos="5830570" algn="l"/>
                <a:tab pos="6343650" algn="l"/>
              </a:tabLst>
            </a:pP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ma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cê	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i	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ma	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-5" dirty="0">
                <a:latin typeface="Arial"/>
                <a:cs typeface="Arial"/>
              </a:rPr>
              <a:t>nto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contendo um </a:t>
            </a:r>
            <a:r>
              <a:rPr sz="2400" spc="-5" dirty="0">
                <a:latin typeface="Arial"/>
                <a:cs typeface="Arial"/>
              </a:rPr>
              <a:t>vetor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Funcionario</a:t>
            </a:r>
            <a:endParaRPr sz="24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812165" algn="l"/>
                <a:tab pos="812800" algn="l"/>
                <a:tab pos="1541780" algn="l"/>
                <a:tab pos="3122295" algn="l"/>
                <a:tab pos="4023995" algn="l"/>
                <a:tab pos="4712970" algn="l"/>
                <a:tab pos="7588884" algn="l"/>
              </a:tabLst>
            </a:pP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	</a:t>
            </a:r>
            <a:r>
              <a:rPr sz="2000" spc="2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cio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á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	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	</a:t>
            </a:r>
            <a:r>
              <a:rPr sz="2000" spc="-25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un</a:t>
            </a:r>
            <a:r>
              <a:rPr sz="2000" dirty="0">
                <a:latin typeface="Arial"/>
                <a:cs typeface="Arial"/>
              </a:rPr>
              <a:t>cio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ioM</a:t>
            </a:r>
            <a:r>
              <a:rPr sz="2000" spc="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sta	</a:t>
            </a:r>
            <a:r>
              <a:rPr sz="2000" spc="5" dirty="0">
                <a:latin typeface="Arial"/>
                <a:cs typeface="Arial"/>
              </a:rPr>
              <a:t>ou</a:t>
            </a:r>
            <a:endParaRPr sz="20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FuncionarioHorista).</a:t>
            </a:r>
            <a:endParaRPr sz="2000">
              <a:latin typeface="Arial"/>
              <a:cs typeface="Arial"/>
            </a:endParaRPr>
          </a:p>
          <a:p>
            <a:pPr marL="414020" marR="5080" algn="just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Arial"/>
                <a:cs typeface="Arial"/>
              </a:rPr>
              <a:t>Devido </a:t>
            </a:r>
            <a:r>
              <a:rPr sz="2400" dirty="0">
                <a:latin typeface="Arial"/>
                <a:cs typeface="Arial"/>
              </a:rPr>
              <a:t>ao polimorfismo, mesmo sem saber se </a:t>
            </a:r>
            <a:r>
              <a:rPr sz="2400" spc="5" dirty="0">
                <a:latin typeface="Arial"/>
                <a:cs typeface="Arial"/>
              </a:rPr>
              <a:t>um  </a:t>
            </a:r>
            <a:r>
              <a:rPr sz="2400" dirty="0">
                <a:latin typeface="Arial"/>
                <a:cs typeface="Arial"/>
              </a:rPr>
              <a:t>determinado Funcionario é um FuncionarioHorista </a:t>
            </a:r>
            <a:r>
              <a:rPr sz="2400" spc="5" dirty="0">
                <a:latin typeface="Arial"/>
                <a:cs typeface="Arial"/>
              </a:rPr>
              <a:t>ou  </a:t>
            </a:r>
            <a:r>
              <a:rPr sz="2400" dirty="0">
                <a:latin typeface="Arial"/>
                <a:cs typeface="Arial"/>
              </a:rPr>
              <a:t>FuncionarioMensalista, </a:t>
            </a:r>
            <a:r>
              <a:rPr sz="2400" spc="-5" dirty="0">
                <a:latin typeface="Arial"/>
                <a:cs typeface="Arial"/>
              </a:rPr>
              <a:t>você </a:t>
            </a:r>
            <a:r>
              <a:rPr sz="2400" dirty="0">
                <a:latin typeface="Arial"/>
                <a:cs typeface="Arial"/>
              </a:rPr>
              <a:t>consegue calcular o </a:t>
            </a:r>
            <a:r>
              <a:rPr sz="2400" spc="-5" dirty="0">
                <a:latin typeface="Arial"/>
                <a:cs typeface="Arial"/>
              </a:rPr>
              <a:t>valor  </a:t>
            </a:r>
            <a:r>
              <a:rPr sz="2400" dirty="0">
                <a:latin typeface="Arial"/>
                <a:cs typeface="Arial"/>
              </a:rPr>
              <a:t>total a ser pago adequadamente utilizando o  pseudocódigo do </a:t>
            </a:r>
            <a:r>
              <a:rPr sz="2400" spc="-5" dirty="0">
                <a:latin typeface="Arial"/>
                <a:cs typeface="Arial"/>
              </a:rPr>
              <a:t>próximo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slide: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1565" y="226631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8" y="1447800"/>
            <a:ext cx="897445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private double totalFolhaPagamento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0;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for </a:t>
            </a:r>
            <a:r>
              <a:rPr sz="1800" spc="-10" dirty="0">
                <a:latin typeface="Courier New"/>
                <a:cs typeface="Courier New"/>
              </a:rPr>
              <a:t>(int </a:t>
            </a:r>
            <a:r>
              <a:rPr sz="1800" dirty="0">
                <a:latin typeface="Courier New"/>
                <a:cs typeface="Courier New"/>
              </a:rPr>
              <a:t>i = </a:t>
            </a:r>
            <a:r>
              <a:rPr sz="1800" spc="-15" dirty="0">
                <a:latin typeface="Courier New"/>
                <a:cs typeface="Courier New"/>
              </a:rPr>
              <a:t>0; </a:t>
            </a:r>
            <a:r>
              <a:rPr sz="1800" dirty="0">
                <a:latin typeface="Courier New"/>
                <a:cs typeface="Courier New"/>
              </a:rPr>
              <a:t>i &lt; </a:t>
            </a:r>
            <a:r>
              <a:rPr sz="1800" spc="-10" dirty="0">
                <a:latin typeface="Courier New"/>
                <a:cs typeface="Courier New"/>
              </a:rPr>
              <a:t>vetorFuncionarios.Tamanho;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i++)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492759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latin typeface="Courier New"/>
                <a:cs typeface="Courier New"/>
              </a:rPr>
              <a:t>totalFolhaPagamento </a:t>
            </a:r>
            <a:r>
              <a:rPr sz="1800" spc="-5" dirty="0">
                <a:latin typeface="Courier New"/>
                <a:cs typeface="Courier New"/>
              </a:rPr>
              <a:t>+=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vetorFuncionarios[i].retornarSalario();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Console.Write(“Soma </a:t>
            </a:r>
            <a:r>
              <a:rPr sz="1800" spc="-5" dirty="0">
                <a:latin typeface="Courier New"/>
                <a:cs typeface="Courier New"/>
              </a:rPr>
              <a:t>dos </a:t>
            </a:r>
            <a:r>
              <a:rPr sz="1800" spc="-10" dirty="0">
                <a:latin typeface="Courier New"/>
                <a:cs typeface="Courier New"/>
              </a:rPr>
              <a:t>pagamentos </a:t>
            </a:r>
            <a:r>
              <a:rPr sz="1800" spc="-5" dirty="0">
                <a:latin typeface="Courier New"/>
                <a:cs typeface="Courier New"/>
              </a:rPr>
              <a:t>de todos os </a:t>
            </a:r>
            <a:r>
              <a:rPr sz="1800" spc="-10" dirty="0">
                <a:latin typeface="Courier New"/>
                <a:cs typeface="Courier New"/>
              </a:rPr>
              <a:t>funcionários: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”);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latin typeface="Courier New"/>
                <a:cs typeface="Courier New"/>
              </a:rPr>
              <a:t>Console.Write(totalFolhaPagamento);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//Isso </a:t>
            </a:r>
            <a:r>
              <a:rPr sz="1800" b="1" dirty="0">
                <a:latin typeface="Courier New"/>
                <a:cs typeface="Courier New"/>
              </a:rPr>
              <a:t>é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polimorfismo!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1565" y="226631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757" y="2114296"/>
            <a:ext cx="78847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Outros conceitos de OO serão apresentados  quando forem mostrados conceitos avançados  do Diagrama 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3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45" dirty="0"/>
              <a:t> </a:t>
            </a:r>
            <a:r>
              <a:rPr spc="-5" dirty="0"/>
              <a:t>Objetos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316822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397340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7" y="1603375"/>
            <a:ext cx="7886065" cy="322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Em </a:t>
            </a:r>
            <a:r>
              <a:rPr sz="2800" dirty="0">
                <a:latin typeface="Arial"/>
                <a:cs typeface="Arial"/>
              </a:rPr>
              <a:t>um sistema para cálculo de </a:t>
            </a:r>
            <a:r>
              <a:rPr sz="2800" spc="5" dirty="0">
                <a:latin typeface="Arial"/>
                <a:cs typeface="Arial"/>
              </a:rPr>
              <a:t>folha de  </a:t>
            </a:r>
            <a:r>
              <a:rPr sz="2800" dirty="0">
                <a:latin typeface="Arial"/>
                <a:cs typeface="Arial"/>
              </a:rPr>
              <a:t>pagamento, vamos considerar a existência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dois </a:t>
            </a:r>
            <a:r>
              <a:rPr sz="2800" dirty="0">
                <a:latin typeface="Arial"/>
                <a:cs typeface="Arial"/>
              </a:rPr>
              <a:t>tipos 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funcionários:</a:t>
            </a:r>
            <a:endParaRPr sz="2800">
              <a:latin typeface="Arial"/>
              <a:cs typeface="Arial"/>
            </a:endParaRPr>
          </a:p>
          <a:p>
            <a:pPr marL="414020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Funcionário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mensalista</a:t>
            </a:r>
            <a:endParaRPr sz="2400">
              <a:latin typeface="Arial"/>
              <a:cs typeface="Arial"/>
            </a:endParaRPr>
          </a:p>
          <a:p>
            <a:pPr marL="812165" indent="-229235" algn="just">
              <a:lnSpc>
                <a:spcPct val="100000"/>
              </a:lnSpc>
              <a:spcBef>
                <a:spcPts val="500"/>
              </a:spcBef>
              <a:buChar char="•"/>
              <a:tabLst>
                <a:tab pos="812800" algn="l"/>
              </a:tabLst>
            </a:pPr>
            <a:r>
              <a:rPr sz="2000" spc="-5" dirty="0">
                <a:latin typeface="Arial"/>
                <a:cs typeface="Arial"/>
              </a:rPr>
              <a:t>Salário fixo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mensal</a:t>
            </a:r>
            <a:endParaRPr sz="2000">
              <a:latin typeface="Arial"/>
              <a:cs typeface="Arial"/>
            </a:endParaRPr>
          </a:p>
          <a:p>
            <a:pPr marL="414020" algn="just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Funcionário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horista</a:t>
            </a:r>
            <a:endParaRPr sz="24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812165" algn="l"/>
                <a:tab pos="812800" algn="l"/>
                <a:tab pos="1813560" algn="l"/>
                <a:tab pos="3096895" algn="l"/>
                <a:tab pos="3655695" algn="l"/>
                <a:tab pos="4641850" algn="l"/>
                <a:tab pos="5327650" algn="l"/>
                <a:tab pos="5678170" algn="l"/>
                <a:tab pos="6745605" algn="l"/>
                <a:tab pos="7235190" algn="l"/>
              </a:tabLst>
            </a:pPr>
            <a:r>
              <a:rPr sz="2000" spc="5" dirty="0">
                <a:latin typeface="Arial"/>
                <a:cs typeface="Arial"/>
              </a:rPr>
              <a:t>Sa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á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	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lc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	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o	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	o	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ú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5" dirty="0">
                <a:latin typeface="Arial"/>
                <a:cs typeface="Arial"/>
              </a:rPr>
              <a:t>ho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trabalhadas.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926" y="9164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8130" y="685800"/>
            <a:ext cx="7884159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Apresentação da classe FuncionarioMensalista  (os métodos get e set foram </a:t>
            </a:r>
            <a:r>
              <a:rPr sz="2800" spc="-5" dirty="0">
                <a:latin typeface="Arial"/>
                <a:cs typeface="Arial"/>
              </a:rPr>
              <a:t>suprimidos </a:t>
            </a:r>
            <a:r>
              <a:rPr sz="2800" dirty="0">
                <a:latin typeface="Arial"/>
                <a:cs typeface="Arial"/>
              </a:rPr>
              <a:t>somente  para economizar </a:t>
            </a:r>
            <a:r>
              <a:rPr sz="2800" spc="-5" dirty="0">
                <a:latin typeface="Arial"/>
                <a:cs typeface="Arial"/>
              </a:rPr>
              <a:t>espaço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slide):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13" y="2464753"/>
            <a:ext cx="4741545" cy="364680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latin typeface="Courier New"/>
                <a:cs typeface="Courier New"/>
              </a:rPr>
              <a:t>class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FuncionarioMensalista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latin typeface="Courier New"/>
                <a:cs typeface="Courier New"/>
              </a:rPr>
              <a:t>private string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nome;</a:t>
            </a:r>
            <a:endParaRPr sz="1800">
              <a:latin typeface="Courier New"/>
              <a:cs typeface="Courier New"/>
            </a:endParaRPr>
          </a:p>
          <a:p>
            <a:pPr marL="355600" marR="5080">
              <a:lnSpc>
                <a:spcPts val="2600"/>
              </a:lnSpc>
              <a:spcBef>
                <a:spcPts val="140"/>
              </a:spcBef>
            </a:pPr>
            <a:r>
              <a:rPr sz="1800" spc="-10" dirty="0">
                <a:latin typeface="Courier New"/>
                <a:cs typeface="Courier New"/>
              </a:rPr>
              <a:t>private DateTime dataNascimento;  private double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salario;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public </a:t>
            </a:r>
            <a:r>
              <a:rPr sz="1800" spc="-10" dirty="0">
                <a:latin typeface="Courier New"/>
                <a:cs typeface="Courier New"/>
              </a:rPr>
              <a:t>double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retornarSalario()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salario;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897868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667215"/>
            <a:ext cx="78835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Apresentação </a:t>
            </a:r>
            <a:r>
              <a:rPr sz="2800" spc="10" dirty="0">
                <a:latin typeface="Arial"/>
                <a:cs typeface="Arial"/>
              </a:rPr>
              <a:t>da </a:t>
            </a:r>
            <a:r>
              <a:rPr sz="2800" dirty="0">
                <a:latin typeface="Arial"/>
                <a:cs typeface="Arial"/>
              </a:rPr>
              <a:t>classe FuncionarioHorista </a:t>
            </a:r>
            <a:r>
              <a:rPr sz="2800" spc="5" dirty="0">
                <a:latin typeface="Arial"/>
                <a:cs typeface="Arial"/>
              </a:rPr>
              <a:t>(os  </a:t>
            </a:r>
            <a:r>
              <a:rPr sz="2800" dirty="0">
                <a:latin typeface="Arial"/>
                <a:cs typeface="Arial"/>
              </a:rPr>
              <a:t>métodos get e set foram </a:t>
            </a:r>
            <a:r>
              <a:rPr sz="2800" spc="-5" dirty="0">
                <a:latin typeface="Arial"/>
                <a:cs typeface="Arial"/>
              </a:rPr>
              <a:t>suprimidos </a:t>
            </a:r>
            <a:r>
              <a:rPr sz="2800" dirty="0">
                <a:latin typeface="Arial"/>
                <a:cs typeface="Arial"/>
              </a:rPr>
              <a:t>somente  para economizar </a:t>
            </a:r>
            <a:r>
              <a:rPr sz="2800" spc="-5" dirty="0">
                <a:latin typeface="Arial"/>
                <a:cs typeface="Arial"/>
              </a:rPr>
              <a:t>espaço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slide):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295976"/>
            <a:ext cx="6266180" cy="39795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Courier New"/>
                <a:cs typeface="Courier New"/>
              </a:rPr>
              <a:t>class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FuncionarioHorista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sz="1800" spc="-10" dirty="0">
                <a:latin typeface="Courier New"/>
                <a:cs typeface="Courier New"/>
              </a:rPr>
              <a:t>private string</a:t>
            </a:r>
            <a:r>
              <a:rPr sz="1800" spc="-15" dirty="0">
                <a:latin typeface="Courier New"/>
                <a:cs typeface="Courier New"/>
              </a:rPr>
              <a:t> nome;</a:t>
            </a:r>
            <a:endParaRPr sz="1800">
              <a:latin typeface="Courier New"/>
              <a:cs typeface="Courier New"/>
            </a:endParaRPr>
          </a:p>
          <a:p>
            <a:pPr marL="355600" marR="1529080">
              <a:lnSpc>
                <a:spcPct val="120000"/>
              </a:lnSpc>
              <a:spcBef>
                <a:spcPts val="10"/>
              </a:spcBef>
            </a:pPr>
            <a:r>
              <a:rPr sz="1800" spc="-10" dirty="0">
                <a:latin typeface="Courier New"/>
                <a:cs typeface="Courier New"/>
              </a:rPr>
              <a:t>private DateTime dataNascimento;  private double valorPorHora;  private double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horasTrabalhadas;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public </a:t>
            </a:r>
            <a:r>
              <a:rPr sz="1800" spc="-10" dirty="0">
                <a:latin typeface="Courier New"/>
                <a:cs typeface="Courier New"/>
              </a:rPr>
              <a:t>double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retornarSalario()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Courier New"/>
                <a:cs typeface="Courier New"/>
              </a:rPr>
              <a:t>return </a:t>
            </a:r>
            <a:r>
              <a:rPr sz="1800" spc="-10" dirty="0">
                <a:latin typeface="Courier New"/>
                <a:cs typeface="Courier New"/>
              </a:rPr>
              <a:t>horasTrabalhadas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valorPorHora;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6244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089977"/>
            <a:ext cx="7884159" cy="446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É possível identificarmos </a:t>
            </a:r>
            <a:r>
              <a:rPr sz="2800" spc="-5" dirty="0">
                <a:latin typeface="Arial"/>
                <a:cs typeface="Arial"/>
              </a:rPr>
              <a:t>dois atributos </a:t>
            </a:r>
            <a:r>
              <a:rPr sz="2800" dirty="0">
                <a:latin typeface="Arial"/>
                <a:cs typeface="Arial"/>
              </a:rPr>
              <a:t>comuns a  FuncionarioMensalista e a FuncionarioHorista:  nome e dataNascimento. Os métodos get e set  para </a:t>
            </a:r>
            <a:r>
              <a:rPr sz="2800" spc="-5" dirty="0">
                <a:latin typeface="Arial"/>
                <a:cs typeface="Arial"/>
              </a:rPr>
              <a:t>esses atributos </a:t>
            </a:r>
            <a:r>
              <a:rPr sz="2800" dirty="0">
                <a:latin typeface="Arial"/>
                <a:cs typeface="Arial"/>
              </a:rPr>
              <a:t>também são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iguais.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tabLst>
                <a:tab pos="2532380" algn="l"/>
                <a:tab pos="7670165" algn="l"/>
              </a:tabLst>
            </a:pPr>
            <a:r>
              <a:rPr sz="2800" spc="-5" dirty="0">
                <a:latin typeface="Arial"/>
                <a:cs typeface="Arial"/>
              </a:rPr>
              <a:t>Co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cio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2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salis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	e  FuncionarioHorista são tipos de funcionários,  podemos </a:t>
            </a:r>
            <a:r>
              <a:rPr sz="2800" spc="-5" dirty="0">
                <a:latin typeface="Arial"/>
                <a:cs typeface="Arial"/>
              </a:rPr>
              <a:t>utilizar </a:t>
            </a:r>
            <a:r>
              <a:rPr sz="2800" dirty="0">
                <a:latin typeface="Arial"/>
                <a:cs typeface="Arial"/>
              </a:rPr>
              <a:t>um recurso chamado herança e  extrair os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dirty="0">
                <a:latin typeface="Arial"/>
                <a:cs typeface="Arial"/>
              </a:rPr>
              <a:t>e métodos comuns para uma  classe que chamaremos de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superclasse.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089977"/>
            <a:ext cx="8227059" cy="362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Superclasse Funcionário: (os métodos get e set  foram suprimidos somente </a:t>
            </a:r>
            <a:r>
              <a:rPr sz="2800" spc="-5" dirty="0">
                <a:latin typeface="Arial"/>
                <a:cs typeface="Arial"/>
              </a:rPr>
              <a:t>para economizar  espaço </a:t>
            </a:r>
            <a:r>
              <a:rPr sz="2800" dirty="0">
                <a:latin typeface="Arial"/>
                <a:cs typeface="Arial"/>
              </a:rPr>
              <a:t>no slide):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class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Funcionario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private string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nome;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private DateTime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dataNascimento;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9164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39" y="685800"/>
            <a:ext cx="8227695" cy="551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Agora a subclasse FuncionarioMensalista pode  ser definida </a:t>
            </a:r>
            <a:r>
              <a:rPr sz="2800" spc="5" dirty="0">
                <a:latin typeface="Arial"/>
                <a:cs typeface="Arial"/>
              </a:rPr>
              <a:t>como </a:t>
            </a:r>
            <a:r>
              <a:rPr sz="2800" dirty="0">
                <a:latin typeface="Arial"/>
                <a:cs typeface="Arial"/>
              </a:rPr>
              <a:t>(os métodos get e set foram  suprimidos </a:t>
            </a:r>
            <a:r>
              <a:rPr sz="2800" spc="5" dirty="0">
                <a:latin typeface="Arial"/>
                <a:cs typeface="Arial"/>
              </a:rPr>
              <a:t>somente </a:t>
            </a:r>
            <a:r>
              <a:rPr sz="2800" dirty="0">
                <a:latin typeface="Arial"/>
                <a:cs typeface="Arial"/>
              </a:rPr>
              <a:t>para economizar </a:t>
            </a:r>
            <a:r>
              <a:rPr sz="2800" spc="-5" dirty="0">
                <a:latin typeface="Arial"/>
                <a:cs typeface="Arial"/>
              </a:rPr>
              <a:t>espaço </a:t>
            </a:r>
            <a:r>
              <a:rPr sz="2800" dirty="0">
                <a:latin typeface="Arial"/>
                <a:cs typeface="Arial"/>
              </a:rPr>
              <a:t>no  slide):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class FuncionarioMensalista 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Funcionario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private double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salario;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public double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retornarSalario()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salario;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7" y="9926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5041" y="762000"/>
            <a:ext cx="27527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155700" algn="l"/>
              </a:tabLst>
            </a:pPr>
            <a:r>
              <a:rPr sz="2800" dirty="0">
                <a:latin typeface="Arial"/>
                <a:cs typeface="Arial"/>
              </a:rPr>
              <a:t>Já	a	su</a:t>
            </a:r>
            <a:r>
              <a:rPr sz="2800" spc="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classe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5512" y="762000"/>
            <a:ext cx="4872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7395" algn="l"/>
                <a:tab pos="4364355" algn="l"/>
              </a:tabLst>
            </a:pP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cion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Ho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ist</a:t>
            </a:r>
            <a:r>
              <a:rPr sz="2800" dirty="0">
                <a:latin typeface="Arial"/>
                <a:cs typeface="Arial"/>
              </a:rPr>
              <a:t>a	pode	ser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824" y="1189038"/>
            <a:ext cx="8227695" cy="516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definida como (os métodos get e set </a:t>
            </a:r>
            <a:r>
              <a:rPr sz="2800" spc="-5" dirty="0">
                <a:latin typeface="Arial"/>
                <a:cs typeface="Arial"/>
              </a:rPr>
              <a:t>foram  </a:t>
            </a:r>
            <a:r>
              <a:rPr sz="2800" dirty="0">
                <a:latin typeface="Arial"/>
                <a:cs typeface="Arial"/>
              </a:rPr>
              <a:t>suprimidos </a:t>
            </a:r>
            <a:r>
              <a:rPr sz="2800" spc="5" dirty="0">
                <a:latin typeface="Arial"/>
                <a:cs typeface="Arial"/>
              </a:rPr>
              <a:t>somente </a:t>
            </a:r>
            <a:r>
              <a:rPr sz="2800" dirty="0">
                <a:latin typeface="Arial"/>
                <a:cs typeface="Arial"/>
              </a:rPr>
              <a:t>para economizar </a:t>
            </a:r>
            <a:r>
              <a:rPr sz="2800" spc="-5" dirty="0">
                <a:latin typeface="Arial"/>
                <a:cs typeface="Arial"/>
              </a:rPr>
              <a:t>espaço </a:t>
            </a:r>
            <a:r>
              <a:rPr sz="2800" dirty="0">
                <a:latin typeface="Arial"/>
                <a:cs typeface="Arial"/>
              </a:rPr>
              <a:t>no  slide):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000" dirty="0">
                <a:latin typeface="Courier New"/>
                <a:cs typeface="Courier New"/>
              </a:rPr>
              <a:t>class FuncionarioHorista :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Funcionario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55600" marR="2985135">
              <a:lnSpc>
                <a:spcPct val="120000"/>
              </a:lnSpc>
            </a:pPr>
            <a:r>
              <a:rPr sz="2000" dirty="0">
                <a:latin typeface="Courier New"/>
                <a:cs typeface="Courier New"/>
              </a:rPr>
              <a:t>private double </a:t>
            </a:r>
            <a:r>
              <a:rPr sz="2000" spc="-5" dirty="0">
                <a:latin typeface="Courier New"/>
                <a:cs typeface="Courier New"/>
              </a:rPr>
              <a:t>valorPorHora;  </a:t>
            </a:r>
            <a:r>
              <a:rPr sz="2000" dirty="0">
                <a:latin typeface="Courier New"/>
                <a:cs typeface="Courier New"/>
              </a:rPr>
              <a:t>private double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horasTrabalhadas;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public double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retornarSalario()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return horasTrabalhadas *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valorPorHora;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3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1080</Words>
  <Application>Microsoft Office PowerPoint</Application>
  <PresentationFormat>Apresentação na tela (4:3)</PresentationFormat>
  <Paragraphs>225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Office Theme</vt:lpstr>
      <vt:lpstr>Apresentação do PowerPoint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Apresentação do PowerPoint</vt:lpstr>
      <vt:lpstr>Apresentação do PowerPoint</vt:lpstr>
      <vt:lpstr>Classes Abstratas</vt:lpstr>
      <vt:lpstr>Classes Abstratas</vt:lpstr>
      <vt:lpstr>Classes Abstratas</vt:lpstr>
      <vt:lpstr>Classes Abstratas</vt:lpstr>
      <vt:lpstr>Classes Abstratas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Orientação a Objetos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lfacio</dc:creator>
  <cp:lastModifiedBy>Lucas Santos</cp:lastModifiedBy>
  <cp:revision>2</cp:revision>
  <dcterms:created xsi:type="dcterms:W3CDTF">2021-01-12T21:47:31Z</dcterms:created>
  <dcterms:modified xsi:type="dcterms:W3CDTF">2021-01-12T22:14:34Z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