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8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356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9144000" y="0"/>
                </a:moveTo>
                <a:lnTo>
                  <a:pt x="0" y="0"/>
                </a:lnTo>
                <a:lnTo>
                  <a:pt x="0" y="620267"/>
                </a:lnTo>
                <a:lnTo>
                  <a:pt x="9144000" y="620267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8204" y="19811"/>
            <a:ext cx="1583436" cy="5760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91741" y="-80949"/>
            <a:ext cx="516051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3164" y="3206623"/>
            <a:ext cx="6212205" cy="149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74252" y="6672877"/>
            <a:ext cx="216534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/>
          <p:cNvGrpSpPr/>
          <p:nvPr/>
        </p:nvGrpSpPr>
        <p:grpSpPr>
          <a:xfrm>
            <a:off x="443631" y="2015575"/>
            <a:ext cx="8242300" cy="2603500"/>
            <a:chOff x="368300" y="1282700"/>
            <a:chExt cx="8255000" cy="20828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" name="object 3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0"/>
                  </a:lnTo>
                  <a:close/>
                </a:path>
                <a:path w="8229600" h="2057400">
                  <a:moveTo>
                    <a:pt x="8217349" y="1805648"/>
                  </a:move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close/>
                </a:path>
                <a:path w="8229600" h="2057400">
                  <a:moveTo>
                    <a:pt x="7886700" y="0"/>
                  </a:move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</a:path>
                <a:path w="8229600" h="2057400">
                  <a:moveTo>
                    <a:pt x="342912" y="2057400"/>
                  </a:move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</a:path>
                <a:path w="8229600" h="2057400">
                  <a:moveTo>
                    <a:pt x="7886700" y="0"/>
                  </a:move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</a:path>
                <a:path w="8229600" h="2057400">
                  <a:moveTo>
                    <a:pt x="8226469" y="1761024"/>
                  </a:moveTo>
                  <a:lnTo>
                    <a:pt x="8217349" y="1805648"/>
                  </a:lnTo>
                </a:path>
                <a:path w="8229600" h="2057400">
                  <a:moveTo>
                    <a:pt x="8217349" y="1805648"/>
                  </a:move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  <a:lnTo>
                    <a:pt x="8217349" y="1805648"/>
                  </a:ln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  <a:lnTo>
                    <a:pt x="342912" y="2057400"/>
                  </a:ln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  <a:close/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7"/>
          <p:cNvSpPr txBox="1">
            <a:spLocks noGrp="1"/>
          </p:cNvSpPr>
          <p:nvPr>
            <p:ph type="title"/>
          </p:nvPr>
        </p:nvSpPr>
        <p:spPr>
          <a:xfrm>
            <a:off x="2362200" y="2695025"/>
            <a:ext cx="5987376" cy="5059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200" spc="-10" dirty="0" smtClean="0">
                <a:solidFill>
                  <a:srgbClr val="FFFFFF"/>
                </a:solidFill>
              </a:rPr>
              <a:t>Fundamentos de Bacos de Dados</a:t>
            </a:r>
            <a:endParaRPr sz="3200" spc="-20" dirty="0">
              <a:solidFill>
                <a:srgbClr val="FFFFFF"/>
              </a:solidFill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3886200" y="3524157"/>
            <a:ext cx="4335544" cy="319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2065" rIns="0" bIns="0" rtlCol="0">
            <a:spAutoFit/>
          </a:bodyPr>
          <a:lstStyle/>
          <a:p>
            <a:pPr marL="1866264" marR="5080" indent="-1853564">
              <a:lnSpc>
                <a:spcPct val="100000"/>
              </a:lnSpc>
              <a:spcBef>
                <a:spcPts val="95"/>
              </a:spcBef>
            </a:pPr>
            <a:r>
              <a:rPr lang="pt-BR" sz="2000" spc="-10" dirty="0" smtClean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pt-BR" sz="2000" spc="-10" dirty="0" smtClean="0">
                <a:solidFill>
                  <a:srgbClr val="FFFFFF"/>
                </a:solidFill>
                <a:latin typeface="Carlito"/>
                <a:cs typeface="Carlito"/>
              </a:rPr>
              <a:t>Projeto de BD</a:t>
            </a:r>
            <a:endParaRPr sz="2000" dirty="0">
              <a:latin typeface="Carlito"/>
              <a:cs typeface="Carlito"/>
            </a:endParaRPr>
          </a:p>
        </p:txBody>
      </p:sp>
      <p:pic>
        <p:nvPicPr>
          <p:cNvPr id="11" name="Picture 2" descr="Deal Technologies | Sobre nó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44" y="2627800"/>
            <a:ext cx="1447800" cy="1379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3407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0"/>
            <a:ext cx="1927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Exemplo</a:t>
            </a:r>
          </a:p>
        </p:txBody>
      </p:sp>
      <p:sp>
        <p:nvSpPr>
          <p:cNvPr id="3" name="object 3"/>
          <p:cNvSpPr/>
          <p:nvPr/>
        </p:nvSpPr>
        <p:spPr>
          <a:xfrm>
            <a:off x="4212335" y="3630167"/>
            <a:ext cx="1007363" cy="100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194047" y="4797552"/>
            <a:ext cx="4147185" cy="1222375"/>
            <a:chOff x="4194047" y="4797552"/>
            <a:chExt cx="4147185" cy="1222375"/>
          </a:xfrm>
        </p:grpSpPr>
        <p:sp>
          <p:nvSpPr>
            <p:cNvPr id="5" name="object 5"/>
            <p:cNvSpPr/>
            <p:nvPr/>
          </p:nvSpPr>
          <p:spPr>
            <a:xfrm>
              <a:off x="4216907" y="4797552"/>
              <a:ext cx="4104132" cy="12222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13097" y="5517642"/>
              <a:ext cx="4109085" cy="288290"/>
            </a:xfrm>
            <a:custGeom>
              <a:avLst/>
              <a:gdLst/>
              <a:ahLst/>
              <a:cxnLst/>
              <a:rect l="l" t="t" r="r" b="b"/>
              <a:pathLst>
                <a:path w="4109084" h="288289">
                  <a:moveTo>
                    <a:pt x="0" y="288035"/>
                  </a:moveTo>
                  <a:lnTo>
                    <a:pt x="4108704" y="288035"/>
                  </a:lnTo>
                  <a:lnTo>
                    <a:pt x="4108704" y="0"/>
                  </a:lnTo>
                  <a:lnTo>
                    <a:pt x="0" y="0"/>
                  </a:lnTo>
                  <a:lnTo>
                    <a:pt x="0" y="288035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8762" y="765048"/>
            <a:ext cx="8698865" cy="3385185"/>
            <a:chOff x="38762" y="765048"/>
            <a:chExt cx="8698865" cy="3385185"/>
          </a:xfrm>
        </p:grpSpPr>
        <p:sp>
          <p:nvSpPr>
            <p:cNvPr id="8" name="object 8"/>
            <p:cNvSpPr/>
            <p:nvPr/>
          </p:nvSpPr>
          <p:spPr>
            <a:xfrm>
              <a:off x="1703832" y="765048"/>
              <a:ext cx="7033259" cy="20878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99744" y="2068068"/>
              <a:ext cx="856488" cy="315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43177" y="2145919"/>
              <a:ext cx="655955" cy="120650"/>
            </a:xfrm>
            <a:custGeom>
              <a:avLst/>
              <a:gdLst/>
              <a:ahLst/>
              <a:cxnLst/>
              <a:rect l="l" t="t" r="r" b="b"/>
              <a:pathLst>
                <a:path w="655955" h="120650">
                  <a:moveTo>
                    <a:pt x="604284" y="60070"/>
                  </a:moveTo>
                  <a:lnTo>
                    <a:pt x="545719" y="94233"/>
                  </a:lnTo>
                  <a:lnTo>
                    <a:pt x="539496" y="97789"/>
                  </a:lnTo>
                  <a:lnTo>
                    <a:pt x="537463" y="105790"/>
                  </a:lnTo>
                  <a:lnTo>
                    <a:pt x="541019" y="111886"/>
                  </a:lnTo>
                  <a:lnTo>
                    <a:pt x="544703" y="118109"/>
                  </a:lnTo>
                  <a:lnTo>
                    <a:pt x="552577" y="120141"/>
                  </a:lnTo>
                  <a:lnTo>
                    <a:pt x="558800" y="116585"/>
                  </a:lnTo>
                  <a:lnTo>
                    <a:pt x="633489" y="73025"/>
                  </a:lnTo>
                  <a:lnTo>
                    <a:pt x="630047" y="73025"/>
                  </a:lnTo>
                  <a:lnTo>
                    <a:pt x="630047" y="71246"/>
                  </a:lnTo>
                  <a:lnTo>
                    <a:pt x="623442" y="71246"/>
                  </a:lnTo>
                  <a:lnTo>
                    <a:pt x="604284" y="60070"/>
                  </a:lnTo>
                  <a:close/>
                </a:path>
                <a:path w="655955" h="120650">
                  <a:moveTo>
                    <a:pt x="582077" y="47116"/>
                  </a:moveTo>
                  <a:lnTo>
                    <a:pt x="0" y="47116"/>
                  </a:lnTo>
                  <a:lnTo>
                    <a:pt x="0" y="73025"/>
                  </a:lnTo>
                  <a:lnTo>
                    <a:pt x="582077" y="73025"/>
                  </a:lnTo>
                  <a:lnTo>
                    <a:pt x="604284" y="60070"/>
                  </a:lnTo>
                  <a:lnTo>
                    <a:pt x="582077" y="47116"/>
                  </a:lnTo>
                  <a:close/>
                </a:path>
                <a:path w="655955" h="120650">
                  <a:moveTo>
                    <a:pt x="633489" y="47116"/>
                  </a:moveTo>
                  <a:lnTo>
                    <a:pt x="630047" y="47116"/>
                  </a:lnTo>
                  <a:lnTo>
                    <a:pt x="630047" y="73025"/>
                  </a:lnTo>
                  <a:lnTo>
                    <a:pt x="633489" y="73025"/>
                  </a:lnTo>
                  <a:lnTo>
                    <a:pt x="655701" y="60070"/>
                  </a:lnTo>
                  <a:lnTo>
                    <a:pt x="633489" y="47116"/>
                  </a:lnTo>
                  <a:close/>
                </a:path>
                <a:path w="655955" h="120650">
                  <a:moveTo>
                    <a:pt x="623442" y="48894"/>
                  </a:moveTo>
                  <a:lnTo>
                    <a:pt x="604284" y="60070"/>
                  </a:lnTo>
                  <a:lnTo>
                    <a:pt x="623442" y="71246"/>
                  </a:lnTo>
                  <a:lnTo>
                    <a:pt x="623442" y="48894"/>
                  </a:lnTo>
                  <a:close/>
                </a:path>
                <a:path w="655955" h="120650">
                  <a:moveTo>
                    <a:pt x="630047" y="48894"/>
                  </a:moveTo>
                  <a:lnTo>
                    <a:pt x="623442" y="48894"/>
                  </a:lnTo>
                  <a:lnTo>
                    <a:pt x="623442" y="71246"/>
                  </a:lnTo>
                  <a:lnTo>
                    <a:pt x="630047" y="71246"/>
                  </a:lnTo>
                  <a:lnTo>
                    <a:pt x="630047" y="48894"/>
                  </a:lnTo>
                  <a:close/>
                </a:path>
                <a:path w="655955" h="120650">
                  <a:moveTo>
                    <a:pt x="552577" y="0"/>
                  </a:moveTo>
                  <a:lnTo>
                    <a:pt x="544703" y="2031"/>
                  </a:lnTo>
                  <a:lnTo>
                    <a:pt x="541019" y="8254"/>
                  </a:lnTo>
                  <a:lnTo>
                    <a:pt x="537463" y="14350"/>
                  </a:lnTo>
                  <a:lnTo>
                    <a:pt x="539496" y="22351"/>
                  </a:lnTo>
                  <a:lnTo>
                    <a:pt x="545719" y="25907"/>
                  </a:lnTo>
                  <a:lnTo>
                    <a:pt x="604284" y="60070"/>
                  </a:lnTo>
                  <a:lnTo>
                    <a:pt x="623442" y="48894"/>
                  </a:lnTo>
                  <a:lnTo>
                    <a:pt x="630047" y="48894"/>
                  </a:lnTo>
                  <a:lnTo>
                    <a:pt x="630047" y="47116"/>
                  </a:lnTo>
                  <a:lnTo>
                    <a:pt x="633489" y="47116"/>
                  </a:lnTo>
                  <a:lnTo>
                    <a:pt x="558800" y="3555"/>
                  </a:lnTo>
                  <a:lnTo>
                    <a:pt x="552577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9744" y="2354580"/>
              <a:ext cx="856488" cy="315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43177" y="2432430"/>
              <a:ext cx="655955" cy="120650"/>
            </a:xfrm>
            <a:custGeom>
              <a:avLst/>
              <a:gdLst/>
              <a:ahLst/>
              <a:cxnLst/>
              <a:rect l="l" t="t" r="r" b="b"/>
              <a:pathLst>
                <a:path w="655955" h="120650">
                  <a:moveTo>
                    <a:pt x="604284" y="60071"/>
                  </a:moveTo>
                  <a:lnTo>
                    <a:pt x="545719" y="94234"/>
                  </a:lnTo>
                  <a:lnTo>
                    <a:pt x="539496" y="97790"/>
                  </a:lnTo>
                  <a:lnTo>
                    <a:pt x="537463" y="105791"/>
                  </a:lnTo>
                  <a:lnTo>
                    <a:pt x="541019" y="111887"/>
                  </a:lnTo>
                  <a:lnTo>
                    <a:pt x="544703" y="118110"/>
                  </a:lnTo>
                  <a:lnTo>
                    <a:pt x="552577" y="120142"/>
                  </a:lnTo>
                  <a:lnTo>
                    <a:pt x="558800" y="116586"/>
                  </a:lnTo>
                  <a:lnTo>
                    <a:pt x="633489" y="73025"/>
                  </a:lnTo>
                  <a:lnTo>
                    <a:pt x="630047" y="73025"/>
                  </a:lnTo>
                  <a:lnTo>
                    <a:pt x="630047" y="71247"/>
                  </a:lnTo>
                  <a:lnTo>
                    <a:pt x="623442" y="71247"/>
                  </a:lnTo>
                  <a:lnTo>
                    <a:pt x="604284" y="60071"/>
                  </a:lnTo>
                  <a:close/>
                </a:path>
                <a:path w="655955" h="120650">
                  <a:moveTo>
                    <a:pt x="582077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582077" y="73025"/>
                  </a:lnTo>
                  <a:lnTo>
                    <a:pt x="604284" y="60071"/>
                  </a:lnTo>
                  <a:lnTo>
                    <a:pt x="582077" y="47117"/>
                  </a:lnTo>
                  <a:close/>
                </a:path>
                <a:path w="655955" h="120650">
                  <a:moveTo>
                    <a:pt x="633489" y="47117"/>
                  </a:moveTo>
                  <a:lnTo>
                    <a:pt x="630047" y="47117"/>
                  </a:lnTo>
                  <a:lnTo>
                    <a:pt x="630047" y="73025"/>
                  </a:lnTo>
                  <a:lnTo>
                    <a:pt x="633489" y="73025"/>
                  </a:lnTo>
                  <a:lnTo>
                    <a:pt x="655701" y="60071"/>
                  </a:lnTo>
                  <a:lnTo>
                    <a:pt x="633489" y="47117"/>
                  </a:lnTo>
                  <a:close/>
                </a:path>
                <a:path w="655955" h="120650">
                  <a:moveTo>
                    <a:pt x="623442" y="48895"/>
                  </a:moveTo>
                  <a:lnTo>
                    <a:pt x="604284" y="60071"/>
                  </a:lnTo>
                  <a:lnTo>
                    <a:pt x="623442" y="71247"/>
                  </a:lnTo>
                  <a:lnTo>
                    <a:pt x="623442" y="48895"/>
                  </a:lnTo>
                  <a:close/>
                </a:path>
                <a:path w="655955" h="120650">
                  <a:moveTo>
                    <a:pt x="630047" y="48895"/>
                  </a:moveTo>
                  <a:lnTo>
                    <a:pt x="623442" y="48895"/>
                  </a:lnTo>
                  <a:lnTo>
                    <a:pt x="623442" y="71247"/>
                  </a:lnTo>
                  <a:lnTo>
                    <a:pt x="630047" y="71247"/>
                  </a:lnTo>
                  <a:lnTo>
                    <a:pt x="630047" y="48895"/>
                  </a:lnTo>
                  <a:close/>
                </a:path>
                <a:path w="655955" h="120650">
                  <a:moveTo>
                    <a:pt x="552577" y="0"/>
                  </a:moveTo>
                  <a:lnTo>
                    <a:pt x="544703" y="2032"/>
                  </a:lnTo>
                  <a:lnTo>
                    <a:pt x="541019" y="8255"/>
                  </a:lnTo>
                  <a:lnTo>
                    <a:pt x="537463" y="14351"/>
                  </a:lnTo>
                  <a:lnTo>
                    <a:pt x="539496" y="22352"/>
                  </a:lnTo>
                  <a:lnTo>
                    <a:pt x="545719" y="25908"/>
                  </a:lnTo>
                  <a:lnTo>
                    <a:pt x="604284" y="60071"/>
                  </a:lnTo>
                  <a:lnTo>
                    <a:pt x="623442" y="48895"/>
                  </a:lnTo>
                  <a:lnTo>
                    <a:pt x="630047" y="48895"/>
                  </a:lnTo>
                  <a:lnTo>
                    <a:pt x="630047" y="47117"/>
                  </a:lnTo>
                  <a:lnTo>
                    <a:pt x="633489" y="47117"/>
                  </a:lnTo>
                  <a:lnTo>
                    <a:pt x="558800" y="3556"/>
                  </a:lnTo>
                  <a:lnTo>
                    <a:pt x="552577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440" y="2964180"/>
              <a:ext cx="3976116" cy="11856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93647" y="2644140"/>
              <a:ext cx="856488" cy="315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37082" y="2721990"/>
              <a:ext cx="655955" cy="120650"/>
            </a:xfrm>
            <a:custGeom>
              <a:avLst/>
              <a:gdLst/>
              <a:ahLst/>
              <a:cxnLst/>
              <a:rect l="l" t="t" r="r" b="b"/>
              <a:pathLst>
                <a:path w="655955" h="120650">
                  <a:moveTo>
                    <a:pt x="604284" y="60071"/>
                  </a:moveTo>
                  <a:lnTo>
                    <a:pt x="545719" y="94234"/>
                  </a:lnTo>
                  <a:lnTo>
                    <a:pt x="539496" y="97789"/>
                  </a:lnTo>
                  <a:lnTo>
                    <a:pt x="537464" y="105791"/>
                  </a:lnTo>
                  <a:lnTo>
                    <a:pt x="541020" y="111887"/>
                  </a:lnTo>
                  <a:lnTo>
                    <a:pt x="544703" y="118110"/>
                  </a:lnTo>
                  <a:lnTo>
                    <a:pt x="552577" y="120142"/>
                  </a:lnTo>
                  <a:lnTo>
                    <a:pt x="558800" y="116586"/>
                  </a:lnTo>
                  <a:lnTo>
                    <a:pt x="633489" y="73025"/>
                  </a:lnTo>
                  <a:lnTo>
                    <a:pt x="630047" y="73025"/>
                  </a:lnTo>
                  <a:lnTo>
                    <a:pt x="630047" y="71247"/>
                  </a:lnTo>
                  <a:lnTo>
                    <a:pt x="623443" y="71247"/>
                  </a:lnTo>
                  <a:lnTo>
                    <a:pt x="604284" y="60071"/>
                  </a:lnTo>
                  <a:close/>
                </a:path>
                <a:path w="655955" h="120650">
                  <a:moveTo>
                    <a:pt x="582077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582077" y="73025"/>
                  </a:lnTo>
                  <a:lnTo>
                    <a:pt x="604284" y="60071"/>
                  </a:lnTo>
                  <a:lnTo>
                    <a:pt x="582077" y="47117"/>
                  </a:lnTo>
                  <a:close/>
                </a:path>
                <a:path w="655955" h="120650">
                  <a:moveTo>
                    <a:pt x="633489" y="47117"/>
                  </a:moveTo>
                  <a:lnTo>
                    <a:pt x="630047" y="47117"/>
                  </a:lnTo>
                  <a:lnTo>
                    <a:pt x="630047" y="73025"/>
                  </a:lnTo>
                  <a:lnTo>
                    <a:pt x="633489" y="73025"/>
                  </a:lnTo>
                  <a:lnTo>
                    <a:pt x="655701" y="60071"/>
                  </a:lnTo>
                  <a:lnTo>
                    <a:pt x="633489" y="47117"/>
                  </a:lnTo>
                  <a:close/>
                </a:path>
                <a:path w="655955" h="120650">
                  <a:moveTo>
                    <a:pt x="623443" y="48895"/>
                  </a:moveTo>
                  <a:lnTo>
                    <a:pt x="604284" y="60071"/>
                  </a:lnTo>
                  <a:lnTo>
                    <a:pt x="623443" y="71247"/>
                  </a:lnTo>
                  <a:lnTo>
                    <a:pt x="623443" y="48895"/>
                  </a:lnTo>
                  <a:close/>
                </a:path>
                <a:path w="655955" h="120650">
                  <a:moveTo>
                    <a:pt x="630047" y="48895"/>
                  </a:moveTo>
                  <a:lnTo>
                    <a:pt x="623443" y="48895"/>
                  </a:lnTo>
                  <a:lnTo>
                    <a:pt x="623443" y="71247"/>
                  </a:lnTo>
                  <a:lnTo>
                    <a:pt x="630047" y="71247"/>
                  </a:lnTo>
                  <a:lnTo>
                    <a:pt x="630047" y="48895"/>
                  </a:lnTo>
                  <a:close/>
                </a:path>
                <a:path w="655955" h="120650">
                  <a:moveTo>
                    <a:pt x="552577" y="0"/>
                  </a:moveTo>
                  <a:lnTo>
                    <a:pt x="544703" y="2032"/>
                  </a:lnTo>
                  <a:lnTo>
                    <a:pt x="541020" y="8255"/>
                  </a:lnTo>
                  <a:lnTo>
                    <a:pt x="537464" y="14350"/>
                  </a:lnTo>
                  <a:lnTo>
                    <a:pt x="539496" y="22351"/>
                  </a:lnTo>
                  <a:lnTo>
                    <a:pt x="545719" y="25908"/>
                  </a:lnTo>
                  <a:lnTo>
                    <a:pt x="604284" y="60071"/>
                  </a:lnTo>
                  <a:lnTo>
                    <a:pt x="623443" y="48895"/>
                  </a:lnTo>
                  <a:lnTo>
                    <a:pt x="630047" y="48895"/>
                  </a:lnTo>
                  <a:lnTo>
                    <a:pt x="630047" y="47117"/>
                  </a:lnTo>
                  <a:lnTo>
                    <a:pt x="633489" y="47117"/>
                  </a:lnTo>
                  <a:lnTo>
                    <a:pt x="558800" y="3556"/>
                  </a:lnTo>
                  <a:lnTo>
                    <a:pt x="552577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9744" y="1636776"/>
              <a:ext cx="856488" cy="315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43177" y="1714626"/>
              <a:ext cx="655955" cy="120650"/>
            </a:xfrm>
            <a:custGeom>
              <a:avLst/>
              <a:gdLst/>
              <a:ahLst/>
              <a:cxnLst/>
              <a:rect l="l" t="t" r="r" b="b"/>
              <a:pathLst>
                <a:path w="655955" h="120650">
                  <a:moveTo>
                    <a:pt x="604284" y="60071"/>
                  </a:moveTo>
                  <a:lnTo>
                    <a:pt x="545719" y="94234"/>
                  </a:lnTo>
                  <a:lnTo>
                    <a:pt x="539496" y="97789"/>
                  </a:lnTo>
                  <a:lnTo>
                    <a:pt x="537463" y="105790"/>
                  </a:lnTo>
                  <a:lnTo>
                    <a:pt x="541019" y="111887"/>
                  </a:lnTo>
                  <a:lnTo>
                    <a:pt x="544703" y="118110"/>
                  </a:lnTo>
                  <a:lnTo>
                    <a:pt x="552577" y="120142"/>
                  </a:lnTo>
                  <a:lnTo>
                    <a:pt x="558800" y="116586"/>
                  </a:lnTo>
                  <a:lnTo>
                    <a:pt x="633489" y="73025"/>
                  </a:lnTo>
                  <a:lnTo>
                    <a:pt x="630047" y="73025"/>
                  </a:lnTo>
                  <a:lnTo>
                    <a:pt x="630047" y="71247"/>
                  </a:lnTo>
                  <a:lnTo>
                    <a:pt x="623442" y="71247"/>
                  </a:lnTo>
                  <a:lnTo>
                    <a:pt x="604284" y="60071"/>
                  </a:lnTo>
                  <a:close/>
                </a:path>
                <a:path w="655955" h="120650">
                  <a:moveTo>
                    <a:pt x="582077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582077" y="73025"/>
                  </a:lnTo>
                  <a:lnTo>
                    <a:pt x="604284" y="60071"/>
                  </a:lnTo>
                  <a:lnTo>
                    <a:pt x="582077" y="47117"/>
                  </a:lnTo>
                  <a:close/>
                </a:path>
                <a:path w="655955" h="120650">
                  <a:moveTo>
                    <a:pt x="633489" y="47117"/>
                  </a:moveTo>
                  <a:lnTo>
                    <a:pt x="630047" y="47117"/>
                  </a:lnTo>
                  <a:lnTo>
                    <a:pt x="630047" y="73025"/>
                  </a:lnTo>
                  <a:lnTo>
                    <a:pt x="633489" y="73025"/>
                  </a:lnTo>
                  <a:lnTo>
                    <a:pt x="655701" y="60071"/>
                  </a:lnTo>
                  <a:lnTo>
                    <a:pt x="633489" y="47117"/>
                  </a:lnTo>
                  <a:close/>
                </a:path>
                <a:path w="655955" h="120650">
                  <a:moveTo>
                    <a:pt x="623442" y="48895"/>
                  </a:moveTo>
                  <a:lnTo>
                    <a:pt x="604284" y="60071"/>
                  </a:lnTo>
                  <a:lnTo>
                    <a:pt x="623442" y="71247"/>
                  </a:lnTo>
                  <a:lnTo>
                    <a:pt x="623442" y="48895"/>
                  </a:lnTo>
                  <a:close/>
                </a:path>
                <a:path w="655955" h="120650">
                  <a:moveTo>
                    <a:pt x="630047" y="48895"/>
                  </a:moveTo>
                  <a:lnTo>
                    <a:pt x="623442" y="48895"/>
                  </a:lnTo>
                  <a:lnTo>
                    <a:pt x="623442" y="71247"/>
                  </a:lnTo>
                  <a:lnTo>
                    <a:pt x="630047" y="71247"/>
                  </a:lnTo>
                  <a:lnTo>
                    <a:pt x="630047" y="48895"/>
                  </a:lnTo>
                  <a:close/>
                </a:path>
                <a:path w="655955" h="120650">
                  <a:moveTo>
                    <a:pt x="552577" y="0"/>
                  </a:moveTo>
                  <a:lnTo>
                    <a:pt x="544703" y="2032"/>
                  </a:lnTo>
                  <a:lnTo>
                    <a:pt x="541019" y="8255"/>
                  </a:lnTo>
                  <a:lnTo>
                    <a:pt x="537463" y="14350"/>
                  </a:lnTo>
                  <a:lnTo>
                    <a:pt x="539496" y="22351"/>
                  </a:lnTo>
                  <a:lnTo>
                    <a:pt x="545719" y="25908"/>
                  </a:lnTo>
                  <a:lnTo>
                    <a:pt x="604284" y="60071"/>
                  </a:lnTo>
                  <a:lnTo>
                    <a:pt x="623442" y="48895"/>
                  </a:lnTo>
                  <a:lnTo>
                    <a:pt x="630047" y="48895"/>
                  </a:lnTo>
                  <a:lnTo>
                    <a:pt x="630047" y="47117"/>
                  </a:lnTo>
                  <a:lnTo>
                    <a:pt x="633489" y="47117"/>
                  </a:lnTo>
                  <a:lnTo>
                    <a:pt x="558800" y="3556"/>
                  </a:lnTo>
                  <a:lnTo>
                    <a:pt x="552577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87552" y="2156459"/>
              <a:ext cx="111252" cy="6888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43177" y="2192273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59055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762" y="1712976"/>
              <a:ext cx="861362" cy="102742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1268" y="1347216"/>
              <a:ext cx="854963" cy="31546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44702" y="1425067"/>
              <a:ext cx="654050" cy="120650"/>
            </a:xfrm>
            <a:custGeom>
              <a:avLst/>
              <a:gdLst/>
              <a:ahLst/>
              <a:cxnLst/>
              <a:rect l="l" t="t" r="r" b="b"/>
              <a:pathLst>
                <a:path w="654050" h="120650">
                  <a:moveTo>
                    <a:pt x="602760" y="60071"/>
                  </a:moveTo>
                  <a:lnTo>
                    <a:pt x="544194" y="94234"/>
                  </a:lnTo>
                  <a:lnTo>
                    <a:pt x="537972" y="97790"/>
                  </a:lnTo>
                  <a:lnTo>
                    <a:pt x="535939" y="105791"/>
                  </a:lnTo>
                  <a:lnTo>
                    <a:pt x="539495" y="111887"/>
                  </a:lnTo>
                  <a:lnTo>
                    <a:pt x="543051" y="118110"/>
                  </a:lnTo>
                  <a:lnTo>
                    <a:pt x="551053" y="120142"/>
                  </a:lnTo>
                  <a:lnTo>
                    <a:pt x="631839" y="73025"/>
                  </a:lnTo>
                  <a:lnTo>
                    <a:pt x="628396" y="73025"/>
                  </a:lnTo>
                  <a:lnTo>
                    <a:pt x="628396" y="71247"/>
                  </a:lnTo>
                  <a:lnTo>
                    <a:pt x="621918" y="71247"/>
                  </a:lnTo>
                  <a:lnTo>
                    <a:pt x="602760" y="60071"/>
                  </a:lnTo>
                  <a:close/>
                </a:path>
                <a:path w="654050" h="120650">
                  <a:moveTo>
                    <a:pt x="580553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580553" y="73025"/>
                  </a:lnTo>
                  <a:lnTo>
                    <a:pt x="602760" y="60071"/>
                  </a:lnTo>
                  <a:lnTo>
                    <a:pt x="580553" y="47117"/>
                  </a:lnTo>
                  <a:close/>
                </a:path>
                <a:path w="654050" h="120650">
                  <a:moveTo>
                    <a:pt x="631838" y="47117"/>
                  </a:moveTo>
                  <a:lnTo>
                    <a:pt x="628396" y="47117"/>
                  </a:lnTo>
                  <a:lnTo>
                    <a:pt x="628396" y="73025"/>
                  </a:lnTo>
                  <a:lnTo>
                    <a:pt x="631839" y="73025"/>
                  </a:lnTo>
                  <a:lnTo>
                    <a:pt x="654049" y="60071"/>
                  </a:lnTo>
                  <a:lnTo>
                    <a:pt x="631838" y="47117"/>
                  </a:lnTo>
                  <a:close/>
                </a:path>
                <a:path w="654050" h="120650">
                  <a:moveTo>
                    <a:pt x="621918" y="48895"/>
                  </a:moveTo>
                  <a:lnTo>
                    <a:pt x="602760" y="60071"/>
                  </a:lnTo>
                  <a:lnTo>
                    <a:pt x="621918" y="71247"/>
                  </a:lnTo>
                  <a:lnTo>
                    <a:pt x="621918" y="48895"/>
                  </a:lnTo>
                  <a:close/>
                </a:path>
                <a:path w="654050" h="120650">
                  <a:moveTo>
                    <a:pt x="628396" y="48895"/>
                  </a:moveTo>
                  <a:lnTo>
                    <a:pt x="621918" y="48895"/>
                  </a:lnTo>
                  <a:lnTo>
                    <a:pt x="621918" y="71247"/>
                  </a:lnTo>
                  <a:lnTo>
                    <a:pt x="628396" y="71247"/>
                  </a:lnTo>
                  <a:lnTo>
                    <a:pt x="628396" y="48895"/>
                  </a:lnTo>
                  <a:close/>
                </a:path>
                <a:path w="654050" h="120650">
                  <a:moveTo>
                    <a:pt x="551053" y="0"/>
                  </a:moveTo>
                  <a:lnTo>
                    <a:pt x="543051" y="2032"/>
                  </a:lnTo>
                  <a:lnTo>
                    <a:pt x="539495" y="8255"/>
                  </a:lnTo>
                  <a:lnTo>
                    <a:pt x="535939" y="14350"/>
                  </a:lnTo>
                  <a:lnTo>
                    <a:pt x="537972" y="22352"/>
                  </a:lnTo>
                  <a:lnTo>
                    <a:pt x="544194" y="25908"/>
                  </a:lnTo>
                  <a:lnTo>
                    <a:pt x="602760" y="60071"/>
                  </a:lnTo>
                  <a:lnTo>
                    <a:pt x="621918" y="48895"/>
                  </a:lnTo>
                  <a:lnTo>
                    <a:pt x="628396" y="48895"/>
                  </a:lnTo>
                  <a:lnTo>
                    <a:pt x="628396" y="47117"/>
                  </a:lnTo>
                  <a:lnTo>
                    <a:pt x="631838" y="47117"/>
                  </a:lnTo>
                  <a:lnTo>
                    <a:pt x="55105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1268" y="1565148"/>
              <a:ext cx="854963" cy="31546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44702" y="1642998"/>
              <a:ext cx="654050" cy="120650"/>
            </a:xfrm>
            <a:custGeom>
              <a:avLst/>
              <a:gdLst/>
              <a:ahLst/>
              <a:cxnLst/>
              <a:rect l="l" t="t" r="r" b="b"/>
              <a:pathLst>
                <a:path w="654050" h="120650">
                  <a:moveTo>
                    <a:pt x="602760" y="60071"/>
                  </a:moveTo>
                  <a:lnTo>
                    <a:pt x="544194" y="94234"/>
                  </a:lnTo>
                  <a:lnTo>
                    <a:pt x="537972" y="97789"/>
                  </a:lnTo>
                  <a:lnTo>
                    <a:pt x="535939" y="105790"/>
                  </a:lnTo>
                  <a:lnTo>
                    <a:pt x="539495" y="111887"/>
                  </a:lnTo>
                  <a:lnTo>
                    <a:pt x="543051" y="118110"/>
                  </a:lnTo>
                  <a:lnTo>
                    <a:pt x="551053" y="120141"/>
                  </a:lnTo>
                  <a:lnTo>
                    <a:pt x="631839" y="73025"/>
                  </a:lnTo>
                  <a:lnTo>
                    <a:pt x="628396" y="73025"/>
                  </a:lnTo>
                  <a:lnTo>
                    <a:pt x="628396" y="71247"/>
                  </a:lnTo>
                  <a:lnTo>
                    <a:pt x="621918" y="71247"/>
                  </a:lnTo>
                  <a:lnTo>
                    <a:pt x="602760" y="60071"/>
                  </a:lnTo>
                  <a:close/>
                </a:path>
                <a:path w="654050" h="120650">
                  <a:moveTo>
                    <a:pt x="580553" y="47116"/>
                  </a:moveTo>
                  <a:lnTo>
                    <a:pt x="0" y="47116"/>
                  </a:lnTo>
                  <a:lnTo>
                    <a:pt x="0" y="73025"/>
                  </a:lnTo>
                  <a:lnTo>
                    <a:pt x="580553" y="73025"/>
                  </a:lnTo>
                  <a:lnTo>
                    <a:pt x="602760" y="60071"/>
                  </a:lnTo>
                  <a:lnTo>
                    <a:pt x="580553" y="47116"/>
                  </a:lnTo>
                  <a:close/>
                </a:path>
                <a:path w="654050" h="120650">
                  <a:moveTo>
                    <a:pt x="631838" y="47116"/>
                  </a:moveTo>
                  <a:lnTo>
                    <a:pt x="628396" y="47116"/>
                  </a:lnTo>
                  <a:lnTo>
                    <a:pt x="628396" y="73025"/>
                  </a:lnTo>
                  <a:lnTo>
                    <a:pt x="631839" y="73025"/>
                  </a:lnTo>
                  <a:lnTo>
                    <a:pt x="654049" y="60071"/>
                  </a:lnTo>
                  <a:lnTo>
                    <a:pt x="631838" y="47116"/>
                  </a:lnTo>
                  <a:close/>
                </a:path>
                <a:path w="654050" h="120650">
                  <a:moveTo>
                    <a:pt x="621918" y="48895"/>
                  </a:moveTo>
                  <a:lnTo>
                    <a:pt x="602760" y="60071"/>
                  </a:lnTo>
                  <a:lnTo>
                    <a:pt x="621918" y="71247"/>
                  </a:lnTo>
                  <a:lnTo>
                    <a:pt x="621918" y="48895"/>
                  </a:lnTo>
                  <a:close/>
                </a:path>
                <a:path w="654050" h="120650">
                  <a:moveTo>
                    <a:pt x="628396" y="48895"/>
                  </a:moveTo>
                  <a:lnTo>
                    <a:pt x="621918" y="48895"/>
                  </a:lnTo>
                  <a:lnTo>
                    <a:pt x="621918" y="71247"/>
                  </a:lnTo>
                  <a:lnTo>
                    <a:pt x="628396" y="71247"/>
                  </a:lnTo>
                  <a:lnTo>
                    <a:pt x="628396" y="48895"/>
                  </a:lnTo>
                  <a:close/>
                </a:path>
                <a:path w="654050" h="120650">
                  <a:moveTo>
                    <a:pt x="551053" y="0"/>
                  </a:moveTo>
                  <a:lnTo>
                    <a:pt x="543051" y="2031"/>
                  </a:lnTo>
                  <a:lnTo>
                    <a:pt x="539495" y="8254"/>
                  </a:lnTo>
                  <a:lnTo>
                    <a:pt x="535939" y="14350"/>
                  </a:lnTo>
                  <a:lnTo>
                    <a:pt x="537972" y="22351"/>
                  </a:lnTo>
                  <a:lnTo>
                    <a:pt x="544194" y="25908"/>
                  </a:lnTo>
                  <a:lnTo>
                    <a:pt x="602760" y="60071"/>
                  </a:lnTo>
                  <a:lnTo>
                    <a:pt x="621918" y="48895"/>
                  </a:lnTo>
                  <a:lnTo>
                    <a:pt x="628396" y="48895"/>
                  </a:lnTo>
                  <a:lnTo>
                    <a:pt x="628396" y="47116"/>
                  </a:lnTo>
                  <a:lnTo>
                    <a:pt x="631838" y="47116"/>
                  </a:lnTo>
                  <a:lnTo>
                    <a:pt x="55105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660516" y="3961638"/>
            <a:ext cx="2641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Após atualização da</a:t>
            </a:r>
            <a:r>
              <a:rPr sz="18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tabela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aluno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26" name="object 26"/>
          <p:cNvSpPr txBox="1"/>
          <p:nvPr/>
        </p:nvSpPr>
        <p:spPr>
          <a:xfrm>
            <a:off x="104343" y="646303"/>
            <a:ext cx="1371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893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Dados  incon</a:t>
            </a:r>
            <a:r>
              <a:rPr sz="1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istentes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0"/>
            <a:ext cx="695452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/>
              <a:t>Restrição </a:t>
            </a:r>
            <a:r>
              <a:rPr sz="3500" spc="-5" dirty="0"/>
              <a:t>de </a:t>
            </a:r>
            <a:r>
              <a:rPr sz="3500" dirty="0"/>
              <a:t>acesso não</a:t>
            </a:r>
            <a:r>
              <a:rPr sz="3500" spc="-40" dirty="0"/>
              <a:t> </a:t>
            </a:r>
            <a:r>
              <a:rPr sz="3500" dirty="0"/>
              <a:t>autorizado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17487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Qu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ndo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40" y="1439672"/>
            <a:ext cx="1270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gra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4182" y="1012952"/>
            <a:ext cx="71012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46379">
              <a:lnSpc>
                <a:spcPct val="100000"/>
              </a:lnSpc>
              <a:spcBef>
                <a:spcPts val="95"/>
              </a:spcBef>
              <a:tabLst>
                <a:tab pos="1372235" algn="l"/>
                <a:tab pos="1742439" algn="l"/>
                <a:tab pos="2100580" algn="l"/>
                <a:tab pos="3586479" algn="l"/>
                <a:tab pos="3652520" algn="l"/>
                <a:tab pos="4094479" algn="l"/>
                <a:tab pos="5920740" algn="l"/>
                <a:tab pos="6516370" algn="l"/>
                <a:tab pos="6874509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á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rios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á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rios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rtilh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um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b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dad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os,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ová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v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el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q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1866087"/>
            <a:ext cx="8988425" cy="3183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>
              <a:lnSpc>
                <a:spcPct val="100000"/>
              </a:lnSpc>
              <a:spcBef>
                <a:spcPts val="95"/>
              </a:spcBef>
              <a:tabLst>
                <a:tab pos="1887220" algn="l"/>
                <a:tab pos="3009265" algn="l"/>
                <a:tab pos="3858260" algn="l"/>
                <a:tab pos="5138420" algn="l"/>
                <a:tab pos="7216140" algn="l"/>
                <a:tab pos="7625715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maiori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dele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não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esteja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utori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z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ada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ac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es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todas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informações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nele</a:t>
            </a:r>
            <a:r>
              <a:rPr sz="2800" i="1" spc="12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contidas.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Por exemplo,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dados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financeiros normalmente  são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considerados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confidenciais, 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somente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pessoas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autorizadas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têm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permissão para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acessá-los.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83964" y="4869179"/>
            <a:ext cx="1905000" cy="1694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0"/>
            <a:ext cx="695452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/>
              <a:t>Restrição </a:t>
            </a:r>
            <a:r>
              <a:rPr sz="3500" spc="-5" dirty="0"/>
              <a:t>de </a:t>
            </a:r>
            <a:r>
              <a:rPr sz="3500" dirty="0"/>
              <a:t>acesso não</a:t>
            </a:r>
            <a:r>
              <a:rPr sz="3500" spc="-40" dirty="0"/>
              <a:t> </a:t>
            </a:r>
            <a:r>
              <a:rPr sz="3500" dirty="0"/>
              <a:t>autorizado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652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SGBD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deve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oferecer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subsistema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segurança 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autorização,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que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DBA utiliza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para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criar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contas e especificar suas</a:t>
            </a:r>
            <a:r>
              <a:rPr sz="2800" i="1" spc="16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restrições.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45279" y="3140964"/>
            <a:ext cx="2200910" cy="2514600"/>
            <a:chOff x="4145279" y="3140964"/>
            <a:chExt cx="2200910" cy="2514600"/>
          </a:xfrm>
        </p:grpSpPr>
        <p:sp>
          <p:nvSpPr>
            <p:cNvPr id="5" name="object 5"/>
            <p:cNvSpPr/>
            <p:nvPr/>
          </p:nvSpPr>
          <p:spPr>
            <a:xfrm>
              <a:off x="4145279" y="3140964"/>
              <a:ext cx="1943100" cy="22448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26735" y="4436364"/>
              <a:ext cx="1219200" cy="1219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6289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Armazenamento</a:t>
            </a:r>
            <a:r>
              <a:rPr spc="-25" dirty="0"/>
              <a:t> </a:t>
            </a:r>
            <a:r>
              <a:rPr spc="-5" dirty="0"/>
              <a:t>persistente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7790" cy="4036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bancos de dados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podem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ser usados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para  oferecer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armazenamento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persistente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para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objetos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 estruturas de dados do</a:t>
            </a:r>
            <a:r>
              <a:rPr sz="2800" i="1" spc="13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programa.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sistemas de banco de dados orientados a  objetos são compatíveis com linguagens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  programação,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como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C++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 Java, e o software  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SGBD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realiza automaticamente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quaisquer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conversões</a:t>
            </a:r>
            <a:r>
              <a:rPr sz="2800" i="1" spc="5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necessárias.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0"/>
            <a:ext cx="67735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Estruturas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5" dirty="0"/>
              <a:t>armazenamento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986520" cy="5048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sistemas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banco 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dados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precisam  oferecer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capacidades para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executar consultas e  atualizações 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modo</a:t>
            </a:r>
            <a:r>
              <a:rPr sz="2800" i="1" spc="7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eficiente.</a:t>
            </a:r>
            <a:endParaRPr sz="280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297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Como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banco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dados costuma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ser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armazenado em disco, o SGBD precisa oferecer  estruturas 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dados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 técnicas de pesquisas  especializadas para agilizar 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busca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dos  registros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desejados no</a:t>
            </a:r>
            <a:r>
              <a:rPr sz="2800" i="1" spc="9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disco.</a:t>
            </a:r>
            <a:endParaRPr sz="2800">
              <a:latin typeface="Verdana"/>
              <a:cs typeface="Verdana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2980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Arquivos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auxiliares, denominados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índices, são  usados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para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essa</a:t>
            </a:r>
            <a:r>
              <a:rPr sz="2800" i="1" spc="10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finalidade.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0"/>
            <a:ext cx="64528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Fornecimento Backup </a:t>
            </a:r>
            <a:r>
              <a:rPr sz="3200" dirty="0"/>
              <a:t>e</a:t>
            </a:r>
            <a:r>
              <a:rPr sz="3200" spc="-30" dirty="0"/>
              <a:t> </a:t>
            </a:r>
            <a:r>
              <a:rPr sz="3200" spc="-5" dirty="0"/>
              <a:t>restauração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2834767" y="1012952"/>
            <a:ext cx="31940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1630" marR="5080" indent="-329565">
              <a:lnSpc>
                <a:spcPct val="100000"/>
              </a:lnSpc>
              <a:spcBef>
                <a:spcPts val="95"/>
              </a:spcBef>
              <a:tabLst>
                <a:tab pos="1229995" algn="l"/>
                <a:tab pos="1664335" algn="l"/>
                <a:tab pos="274828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precisa	oferecer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l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has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7553" y="1012952"/>
            <a:ext cx="27279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 marR="5080" indent="-123825">
              <a:lnSpc>
                <a:spcPct val="100000"/>
              </a:lnSpc>
              <a:spcBef>
                <a:spcPts val="95"/>
              </a:spcBef>
              <a:tabLst>
                <a:tab pos="1911350" algn="l"/>
                <a:tab pos="227266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rec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pa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ra  ha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rd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war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	ou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1012952"/>
            <a:ext cx="265366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13462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	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SGBD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rec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-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software.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2890773"/>
            <a:ext cx="89865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1301750" algn="l"/>
                <a:tab pos="3580765" algn="l"/>
                <a:tab pos="4281805" algn="l"/>
                <a:tab pos="5825490" algn="l"/>
                <a:tab pos="6304915" algn="l"/>
                <a:tab pos="876173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Seu	s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b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sistema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b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ac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k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up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rec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ç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ã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responsável por</a:t>
            </a:r>
            <a:r>
              <a:rPr sz="2800" i="1" spc="8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isso.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34740" y="3464052"/>
            <a:ext cx="28575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64528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Fornecimento Backup </a:t>
            </a:r>
            <a:r>
              <a:rPr sz="3200" dirty="0"/>
              <a:t>e</a:t>
            </a:r>
            <a:r>
              <a:rPr sz="3200" spc="-30" dirty="0"/>
              <a:t> </a:t>
            </a:r>
            <a:r>
              <a:rPr sz="3200" spc="-5" dirty="0"/>
              <a:t>restauração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906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exemplo,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sistema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computador 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falhar no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meio de uma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transação 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atualização complexa, 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subsistema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recuperação é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responsável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garantir que o  banco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dados seja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restaurado ao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estado em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que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estava antes da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transação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</a:t>
            </a:r>
            <a:r>
              <a:rPr sz="2800" i="1" spc="16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executada.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76600" y="3284220"/>
            <a:ext cx="2857500" cy="2857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71" y="-10064"/>
            <a:ext cx="663320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Fornecimento </a:t>
            </a:r>
            <a:r>
              <a:rPr sz="3200" dirty="0"/>
              <a:t>de múltiplas</a:t>
            </a:r>
            <a:r>
              <a:rPr sz="3200" spc="-10" dirty="0"/>
              <a:t> </a:t>
            </a:r>
            <a:r>
              <a:rPr sz="3200" spc="-5" dirty="0"/>
              <a:t>interfaces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939799"/>
            <a:ext cx="8988425" cy="3000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vez que muitos tipos 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usuários,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com   diversos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níveis de conhecimento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técnico,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utilizam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banco de dados,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SGBD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deve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oferecer uma variedade de interfaces </a:t>
            </a:r>
            <a:r>
              <a:rPr sz="2800" i="1" spc="15" dirty="0">
                <a:solidFill>
                  <a:srgbClr val="5F5F5F"/>
                </a:solidFill>
                <a:latin typeface="Verdana"/>
                <a:cs typeface="Verdana"/>
              </a:rPr>
              <a:t>do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usuário.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26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Essas</a:t>
            </a:r>
            <a:r>
              <a:rPr sz="2800" i="1" spc="4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incluem: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2535" y="4939665"/>
            <a:ext cx="711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para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281042"/>
            <a:ext cx="7508240" cy="1416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2997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linguagens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consulta para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usuário</a:t>
            </a:r>
            <a:r>
              <a:rPr sz="2400" i="1" spc="7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casuais;</a:t>
            </a:r>
            <a:endParaRPr sz="240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spcBef>
                <a:spcPts val="2305"/>
              </a:spcBef>
              <a:buFont typeface="Verdana"/>
              <a:buChar char="•"/>
              <a:tabLst>
                <a:tab pos="299720" algn="l"/>
                <a:tab pos="2132965" algn="l"/>
                <a:tab pos="2839720" algn="l"/>
                <a:tab pos="4769485" algn="l"/>
                <a:tab pos="5476875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ter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f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aces	de	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li</a:t>
            </a:r>
            <a:r>
              <a:rPr sz="2400" i="1" spc="1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guag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m	de	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gramação 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programadores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400" i="1" spc="4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aplicação;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43471" y="2924555"/>
            <a:ext cx="2305812" cy="1223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0"/>
            <a:ext cx="663320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Fornecimento </a:t>
            </a:r>
            <a:r>
              <a:rPr sz="3200" dirty="0"/>
              <a:t>de múltiplas</a:t>
            </a:r>
            <a:r>
              <a:rPr sz="3200" spc="-10" dirty="0"/>
              <a:t> </a:t>
            </a:r>
            <a:r>
              <a:rPr sz="3200" spc="-5" dirty="0"/>
              <a:t>interfaces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224520" cy="3658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6285" marR="5080" indent="-343535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756285" algn="l"/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formulários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códigos de comando para usuários  paramétricos;</a:t>
            </a:r>
            <a:endParaRPr sz="2400">
              <a:latin typeface="Verdana"/>
              <a:cs typeface="Verdana"/>
            </a:endParaRPr>
          </a:p>
          <a:p>
            <a:pPr marL="756285" indent="-343535">
              <a:lnSpc>
                <a:spcPct val="100000"/>
              </a:lnSpc>
              <a:spcBef>
                <a:spcPts val="2300"/>
              </a:spcBef>
              <a:buFont typeface="Verdana"/>
              <a:buChar char="•"/>
              <a:tabLst>
                <a:tab pos="756285" algn="l"/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interfaces controladas por menu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400" i="1" spc="4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linguagem</a:t>
            </a:r>
            <a:endParaRPr sz="2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natural para usuários</a:t>
            </a:r>
            <a:r>
              <a:rPr sz="2400" i="1" spc="3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isolados</a:t>
            </a:r>
            <a:r>
              <a:rPr sz="2000" i="1" spc="-5" dirty="0">
                <a:solidFill>
                  <a:srgbClr val="5F5F5F"/>
                </a:solidFill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50">
              <a:latin typeface="Verdana"/>
              <a:cs typeface="Verdana"/>
            </a:endParaRPr>
          </a:p>
          <a:p>
            <a:pPr marL="355600" marR="236854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interfaces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no estilo 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formulários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menus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normalmente são conhecidas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como  interfaces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gráficas de</a:t>
            </a:r>
            <a:r>
              <a:rPr sz="2800" i="1" spc="8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usuário.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72155" y="4867655"/>
            <a:ext cx="2520696" cy="1338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179" y="0"/>
            <a:ext cx="797273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12700">
              <a:lnSpc>
                <a:spcPct val="100000"/>
              </a:lnSpc>
              <a:spcBef>
                <a:spcPts val="100"/>
              </a:spcBef>
              <a:defRPr sz="3200" b="0" i="0" spc="-5">
                <a:solidFill>
                  <a:srgbClr val="5F5F5F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dirty="0"/>
              <a:t>Representação de relacionamento complexo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748284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1344295" algn="l"/>
                <a:tab pos="2789555" algn="l"/>
                <a:tab pos="2809240" algn="l"/>
                <a:tab pos="3606800" algn="l"/>
                <a:tab pos="3756025" algn="l"/>
                <a:tab pos="5050155" algn="l"/>
                <a:tab pos="5330190" algn="l"/>
                <a:tab pos="6304915" algn="l"/>
                <a:tab pos="6503034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	banco	de	dados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pode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incluir  varie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	da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	q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est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ã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32597" y="1012952"/>
            <a:ext cx="12338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5080" indent="-218440">
              <a:lnSpc>
                <a:spcPct val="100000"/>
              </a:lnSpc>
              <a:spcBef>
                <a:spcPts val="95"/>
              </a:spcBef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mui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inter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-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640" y="1866087"/>
            <a:ext cx="6322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relacionados 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diversas</a:t>
            </a:r>
            <a:r>
              <a:rPr sz="2800" i="1" spc="8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maneiras.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20110" y="2890773"/>
            <a:ext cx="6146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07514" algn="l"/>
                <a:tab pos="2639695" algn="l"/>
                <a:tab pos="3283585" algn="l"/>
                <a:tab pos="5701030" algn="l"/>
              </a:tabLst>
            </a:pP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reci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cid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2890773"/>
            <a:ext cx="24447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1388745" algn="l"/>
              </a:tabLst>
            </a:pP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GB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  representar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80486" y="3317188"/>
            <a:ext cx="61836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79830" algn="l"/>
                <a:tab pos="2418715" algn="l"/>
                <a:tab pos="323342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	série	de	relacionamentos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640" y="3744595"/>
            <a:ext cx="864489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complexos entre os dados, definir novos  relacionamentos à medida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que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eles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surgem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  recuperar e atualizar dados relacionados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modo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fácil e</a:t>
            </a:r>
            <a:r>
              <a:rPr sz="2800" i="1" spc="5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eficaz.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800" y="0"/>
            <a:ext cx="1290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SGBD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44356" y="6672877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7155" cy="5055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Definições: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F5F5F"/>
              </a:buClr>
              <a:buFont typeface="Verdana"/>
              <a:buChar char="•"/>
            </a:pPr>
            <a:endParaRPr sz="2600" dirty="0">
              <a:latin typeface="Verdana"/>
              <a:cs typeface="Verdana"/>
            </a:endParaRPr>
          </a:p>
          <a:p>
            <a:pPr marL="756285" marR="5080" lvl="1" indent="-287020" algn="just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sistema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gerenciador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banco 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dados (SGBD) 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é uma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coleção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 programas que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permite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aos  usuários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criar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manter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banco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400" i="1" spc="6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dados.</a:t>
            </a:r>
            <a:endParaRPr sz="24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F5F5F"/>
              </a:buClr>
              <a:buFont typeface="Verdana"/>
              <a:buChar char="•"/>
            </a:pPr>
            <a:endParaRPr sz="2600" dirty="0">
              <a:latin typeface="Verdana"/>
              <a:cs typeface="Verdana"/>
            </a:endParaRPr>
          </a:p>
          <a:p>
            <a:pPr marL="756285" marR="5080" lvl="1" indent="-287020" algn="just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sistema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gerenciador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banco 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dados (SGBD) 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é um sistema de software 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uso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geral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que facilita o 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processo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 definição, construção,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manipulação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  compartilhamento de bancos de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dados entre  diversos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usuários e</a:t>
            </a:r>
            <a:r>
              <a:rPr sz="2400" i="1" spc="2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aplicações.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 dirty="0">
              <a:latin typeface="Verdana"/>
              <a:cs typeface="Verdana"/>
            </a:endParaRPr>
          </a:p>
          <a:p>
            <a:pPr marL="722630">
              <a:lnSpc>
                <a:spcPct val="100000"/>
              </a:lnSpc>
            </a:pPr>
            <a:r>
              <a:rPr sz="2400" i="1" spc="-5" dirty="0">
                <a:solidFill>
                  <a:srgbClr val="0000D7"/>
                </a:solidFill>
                <a:latin typeface="Arial"/>
                <a:cs typeface="Arial"/>
              </a:rPr>
              <a:t>(Elmasri </a:t>
            </a:r>
            <a:r>
              <a:rPr sz="2400" i="1" dirty="0">
                <a:solidFill>
                  <a:srgbClr val="0000D7"/>
                </a:solidFill>
                <a:latin typeface="Arial"/>
                <a:cs typeface="Arial"/>
              </a:rPr>
              <a:t>&amp; </a:t>
            </a:r>
            <a:r>
              <a:rPr sz="2400" i="1" spc="-5" dirty="0">
                <a:solidFill>
                  <a:srgbClr val="0000D7"/>
                </a:solidFill>
                <a:latin typeface="Arial"/>
                <a:cs typeface="Arial"/>
              </a:rPr>
              <a:t>Navathe,</a:t>
            </a:r>
            <a:r>
              <a:rPr sz="2400" i="1" spc="35" dirty="0">
                <a:solidFill>
                  <a:srgbClr val="0000D7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00D7"/>
                </a:solidFill>
                <a:latin typeface="Arial"/>
                <a:cs typeface="Arial"/>
              </a:rPr>
              <a:t>2005)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0"/>
            <a:ext cx="1927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Exemplo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689" y="1023744"/>
          <a:ext cx="9025890" cy="858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5210"/>
                <a:gridCol w="2390140"/>
                <a:gridCol w="1750060"/>
                <a:gridCol w="2570480"/>
              </a:tblGrid>
              <a:tr h="429137">
                <a:tc>
                  <a:txBody>
                    <a:bodyPr/>
                    <a:lstStyle/>
                    <a:p>
                      <a:pPr marL="31750">
                        <a:lnSpc>
                          <a:spcPts val="3270"/>
                        </a:lnSpc>
                        <a:spcBef>
                          <a:spcPts val="10"/>
                        </a:spcBef>
                        <a:tabLst>
                          <a:tab pos="732155" algn="l"/>
                        </a:tabLst>
                      </a:pPr>
                      <a:r>
                        <a:rPr sz="2800" i="1" spc="-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O	</a:t>
                      </a:r>
                      <a:r>
                        <a:rPr sz="2800" i="1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registro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ts val="3270"/>
                        </a:lnSpc>
                        <a:spcBef>
                          <a:spcPts val="10"/>
                        </a:spcBef>
                        <a:tabLst>
                          <a:tab pos="1873250" algn="l"/>
                        </a:tabLst>
                      </a:pPr>
                      <a:r>
                        <a:rPr sz="2800" i="1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‘Braga‘	na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3270"/>
                        </a:lnSpc>
                        <a:spcBef>
                          <a:spcPts val="10"/>
                        </a:spcBef>
                      </a:pPr>
                      <a:r>
                        <a:rPr sz="2800" i="1" spc="-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tabela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3270"/>
                        </a:lnSpc>
                        <a:spcBef>
                          <a:spcPts val="10"/>
                        </a:spcBef>
                        <a:tabLst>
                          <a:tab pos="1668780" algn="l"/>
                        </a:tabLst>
                      </a:pPr>
                      <a:r>
                        <a:rPr sz="2800" i="1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AL</a:t>
                      </a:r>
                      <a:r>
                        <a:rPr sz="2800" i="1" spc="1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2800" i="1" spc="-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800" i="1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O	</a:t>
                      </a:r>
                      <a:r>
                        <a:rPr sz="2800" i="1" spc="10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800" i="1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stá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</a:tr>
              <a:tr h="429137">
                <a:tc>
                  <a:txBody>
                    <a:bodyPr/>
                    <a:lstStyle/>
                    <a:p>
                      <a:pPr marL="31750">
                        <a:lnSpc>
                          <a:spcPts val="3279"/>
                        </a:lnSpc>
                      </a:pPr>
                      <a:r>
                        <a:rPr sz="2800" i="1" spc="-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relacionado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279"/>
                        </a:lnSpc>
                        <a:tabLst>
                          <a:tab pos="857885" algn="l"/>
                        </a:tabLst>
                      </a:pPr>
                      <a:r>
                        <a:rPr sz="2800" i="1" spc="-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a	</a:t>
                      </a:r>
                      <a:r>
                        <a:rPr sz="2800" i="1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quatro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ts val="3279"/>
                        </a:lnSpc>
                      </a:pPr>
                      <a:r>
                        <a:rPr sz="2800" i="1" spc="-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registros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279"/>
                        </a:lnSpc>
                        <a:tabLst>
                          <a:tab pos="877569" algn="l"/>
                        </a:tabLst>
                      </a:pPr>
                      <a:r>
                        <a:rPr sz="2800" i="1" spc="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800" i="1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o	</a:t>
                      </a:r>
                      <a:r>
                        <a:rPr sz="2800" i="1" spc="10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800" i="1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800" i="1" spc="1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q</a:t>
                      </a:r>
                      <a:r>
                        <a:rPr sz="2800" i="1" spc="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2800" i="1" spc="-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ivo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8739" y="1866087"/>
            <a:ext cx="41421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HISTORICO_ESCOLAR.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6971" y="3645408"/>
            <a:ext cx="7034783" cy="2086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14315" y="2276855"/>
            <a:ext cx="3976116" cy="1184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0"/>
            <a:ext cx="65163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Reforço de </a:t>
            </a:r>
            <a:r>
              <a:rPr sz="3200" spc="-5" dirty="0"/>
              <a:t>restrições </a:t>
            </a:r>
            <a:r>
              <a:rPr sz="3200" dirty="0"/>
              <a:t>de</a:t>
            </a:r>
            <a:r>
              <a:rPr sz="3200" spc="-25" dirty="0"/>
              <a:t> </a:t>
            </a:r>
            <a:r>
              <a:rPr sz="3200" spc="-5" dirty="0"/>
              <a:t>integridade</a:t>
            </a:r>
            <a:endParaRPr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8425" cy="463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maioria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das aplicações 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banco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dados  possui certas restrições de integridade que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devem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mantidas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para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os</a:t>
            </a:r>
            <a:r>
              <a:rPr sz="2800" i="1" spc="10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dados.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8255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SGBD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deve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oferecer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capacidades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para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definir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 impor tais</a:t>
            </a:r>
            <a:r>
              <a:rPr sz="2800" i="1" spc="5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restrições.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762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tipo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mais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simples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restrição de integridade  envolve especificar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tipo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dado para cada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item de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dado.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8356" y="-2875"/>
            <a:ext cx="1927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715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Especificamos que o valor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item de dados  Tipo_aluno em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cada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registro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ALUNO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deve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 inteiro 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dígito 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que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valor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Nome 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precisa ser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alfanumérico de até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30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caracteres.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495" y="3212592"/>
            <a:ext cx="5545836" cy="3232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0"/>
            <a:ext cx="6715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Dedução </a:t>
            </a:r>
            <a:r>
              <a:rPr sz="3600" dirty="0"/>
              <a:t>de ações </a:t>
            </a:r>
            <a:r>
              <a:rPr sz="3600" spc="-5" dirty="0"/>
              <a:t>usando</a:t>
            </a:r>
            <a:r>
              <a:rPr sz="3600" spc="-25" dirty="0"/>
              <a:t> </a:t>
            </a:r>
            <a:r>
              <a:rPr sz="3600" spc="-5" dirty="0"/>
              <a:t>regras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939799"/>
            <a:ext cx="8987790" cy="4695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Alguns sistemas oferecem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capacidades para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definir regras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dedução (ou inferência) para  deduzir novas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informações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com base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nos fatos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armazenados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no banco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800" i="1" spc="14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dados.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2650">
              <a:latin typeface="Verdana"/>
              <a:cs typeface="Verdana"/>
            </a:endParaRPr>
          </a:p>
          <a:p>
            <a:pPr marL="355600" marR="635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Esses sistemas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são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chamados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sistemas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banco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dados</a:t>
            </a:r>
            <a:r>
              <a:rPr sz="2800" i="1" spc="1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dedutivos.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2650">
              <a:latin typeface="Verdana"/>
              <a:cs typeface="Verdana"/>
            </a:endParaRPr>
          </a:p>
          <a:p>
            <a:pPr marL="355600" marR="635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Por exemplo, pode haver regras complexas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na  aplicação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do minimundo para determinar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quando um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aluno está em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época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800" i="1" spc="17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prova.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4313"/>
            <a:ext cx="58413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Projeto de BD -</a:t>
            </a:r>
            <a:r>
              <a:rPr spc="-25" dirty="0"/>
              <a:t> </a:t>
            </a:r>
            <a:r>
              <a:rPr spc="-5" dirty="0"/>
              <a:t>Abstração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818245" cy="4768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4769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característica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fundamental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abordagem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banco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dados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que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ela oferece algum  nível de abstração de</a:t>
            </a:r>
            <a:r>
              <a:rPr sz="2800" i="1" spc="4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dados.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Verdana"/>
              <a:buChar char="•"/>
            </a:pPr>
            <a:endParaRPr sz="29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Abstração 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dados: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Refere-se à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supressão de  detalhes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 organização e armazenamento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dos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dados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que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são desnecessários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para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maioria  dos</a:t>
            </a:r>
            <a:r>
              <a:rPr sz="2800" i="1" spc="1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usuários.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Verdana"/>
              <a:buChar char="•"/>
            </a:pPr>
            <a:endParaRPr sz="2900">
              <a:latin typeface="Verdana"/>
              <a:cs typeface="Verdana"/>
            </a:endParaRPr>
          </a:p>
          <a:p>
            <a:pPr marL="355600" marR="60325" indent="-342900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Destaca-se apenas os recursos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essenciais para  melhor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conhecimento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desses</a:t>
            </a:r>
            <a:r>
              <a:rPr sz="2800" i="1" spc="8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dados.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951" y="0"/>
            <a:ext cx="58413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Projeto de BD -</a:t>
            </a:r>
            <a:r>
              <a:rPr spc="-25" dirty="0"/>
              <a:t> </a:t>
            </a:r>
            <a:r>
              <a:rPr spc="-5" dirty="0"/>
              <a:t>Abstração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7790" cy="5208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Como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muitos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usuários 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sistema de banco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dados não são treinados em computador,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desenvolvedores ocultam a complexidade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dos 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usuários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sob vários níveis 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abstração, para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simplificar 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interações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do usuário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com o  sistema.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Verdana"/>
              <a:buChar char="•"/>
            </a:pPr>
            <a:endParaRPr sz="2900">
              <a:latin typeface="Verdana"/>
              <a:cs typeface="Verdana"/>
            </a:endParaRPr>
          </a:p>
          <a:p>
            <a:pPr marL="355600" marR="5715" indent="-342900">
              <a:lnSpc>
                <a:spcPct val="100000"/>
              </a:lnSpc>
              <a:buFont typeface="Verdana"/>
              <a:buChar char="•"/>
              <a:tabLst>
                <a:tab pos="355600" algn="l"/>
                <a:tab pos="1971039" algn="l"/>
                <a:tab pos="2397760" algn="l"/>
                <a:tab pos="3623310" algn="l"/>
                <a:tab pos="4255770" algn="l"/>
                <a:tab pos="5952490" algn="l"/>
                <a:tab pos="6586855" algn="l"/>
                <a:tab pos="8531225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Ex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stem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3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nív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odel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b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ç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ã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no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projeto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banco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800" i="1" spc="9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dados:</a:t>
            </a:r>
            <a:endParaRPr sz="28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Modelo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Conceitual;</a:t>
            </a:r>
            <a:endParaRPr sz="24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Modelo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Lógico;</a:t>
            </a:r>
            <a:endParaRPr sz="24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Modelo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Físico.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0035" y="-25400"/>
            <a:ext cx="58413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Projeto de BD -</a:t>
            </a:r>
            <a:r>
              <a:rPr spc="-25" dirty="0"/>
              <a:t> </a:t>
            </a:r>
            <a:r>
              <a:rPr spc="-5" dirty="0"/>
              <a:t>Abstração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15276" y="1257236"/>
            <a:ext cx="3122930" cy="1668145"/>
            <a:chOff x="815276" y="1257236"/>
            <a:chExt cx="3122930" cy="1668145"/>
          </a:xfrm>
        </p:grpSpPr>
        <p:sp>
          <p:nvSpPr>
            <p:cNvPr id="4" name="object 4"/>
            <p:cNvSpPr/>
            <p:nvPr/>
          </p:nvSpPr>
          <p:spPr>
            <a:xfrm>
              <a:off x="2319527" y="2061210"/>
              <a:ext cx="114300" cy="864235"/>
            </a:xfrm>
            <a:custGeom>
              <a:avLst/>
              <a:gdLst/>
              <a:ahLst/>
              <a:cxnLst/>
              <a:rect l="l" t="t" r="r" b="b"/>
              <a:pathLst>
                <a:path w="114300" h="864235">
                  <a:moveTo>
                    <a:pt x="38100" y="749807"/>
                  </a:moveTo>
                  <a:lnTo>
                    <a:pt x="0" y="749807"/>
                  </a:lnTo>
                  <a:lnTo>
                    <a:pt x="57150" y="864107"/>
                  </a:lnTo>
                  <a:lnTo>
                    <a:pt x="104775" y="768857"/>
                  </a:lnTo>
                  <a:lnTo>
                    <a:pt x="38100" y="768857"/>
                  </a:lnTo>
                  <a:lnTo>
                    <a:pt x="38100" y="749807"/>
                  </a:lnTo>
                  <a:close/>
                </a:path>
                <a:path w="114300" h="864235">
                  <a:moveTo>
                    <a:pt x="76200" y="0"/>
                  </a:moveTo>
                  <a:lnTo>
                    <a:pt x="38100" y="0"/>
                  </a:lnTo>
                  <a:lnTo>
                    <a:pt x="38100" y="768857"/>
                  </a:lnTo>
                  <a:lnTo>
                    <a:pt x="76200" y="768857"/>
                  </a:lnTo>
                  <a:lnTo>
                    <a:pt x="76200" y="0"/>
                  </a:lnTo>
                  <a:close/>
                </a:path>
                <a:path w="114300" h="864235">
                  <a:moveTo>
                    <a:pt x="114300" y="749807"/>
                  </a:moveTo>
                  <a:lnTo>
                    <a:pt x="76200" y="749807"/>
                  </a:lnTo>
                  <a:lnTo>
                    <a:pt x="76200" y="768857"/>
                  </a:lnTo>
                  <a:lnTo>
                    <a:pt x="104775" y="768857"/>
                  </a:lnTo>
                  <a:lnTo>
                    <a:pt x="114300" y="7498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8293" y="1270254"/>
              <a:ext cx="3096895" cy="791210"/>
            </a:xfrm>
            <a:custGeom>
              <a:avLst/>
              <a:gdLst/>
              <a:ahLst/>
              <a:cxnLst/>
              <a:rect l="l" t="t" r="r" b="b"/>
              <a:pathLst>
                <a:path w="3096895" h="791210">
                  <a:moveTo>
                    <a:pt x="2964942" y="0"/>
                  </a:moveTo>
                  <a:lnTo>
                    <a:pt x="131825" y="0"/>
                  </a:lnTo>
                  <a:lnTo>
                    <a:pt x="90157" y="6723"/>
                  </a:lnTo>
                  <a:lnTo>
                    <a:pt x="53969" y="25444"/>
                  </a:lnTo>
                  <a:lnTo>
                    <a:pt x="25433" y="53986"/>
                  </a:lnTo>
                  <a:lnTo>
                    <a:pt x="6720" y="90172"/>
                  </a:lnTo>
                  <a:lnTo>
                    <a:pt x="0" y="131825"/>
                  </a:lnTo>
                  <a:lnTo>
                    <a:pt x="0" y="659130"/>
                  </a:lnTo>
                  <a:lnTo>
                    <a:pt x="6720" y="700783"/>
                  </a:lnTo>
                  <a:lnTo>
                    <a:pt x="25433" y="736969"/>
                  </a:lnTo>
                  <a:lnTo>
                    <a:pt x="53969" y="765511"/>
                  </a:lnTo>
                  <a:lnTo>
                    <a:pt x="90157" y="784232"/>
                  </a:lnTo>
                  <a:lnTo>
                    <a:pt x="131825" y="790956"/>
                  </a:lnTo>
                  <a:lnTo>
                    <a:pt x="2964942" y="790956"/>
                  </a:lnTo>
                  <a:lnTo>
                    <a:pt x="3006595" y="784232"/>
                  </a:lnTo>
                  <a:lnTo>
                    <a:pt x="3042781" y="765511"/>
                  </a:lnTo>
                  <a:lnTo>
                    <a:pt x="3071323" y="736969"/>
                  </a:lnTo>
                  <a:lnTo>
                    <a:pt x="3090044" y="700783"/>
                  </a:lnTo>
                  <a:lnTo>
                    <a:pt x="3096768" y="659130"/>
                  </a:lnTo>
                  <a:lnTo>
                    <a:pt x="3096768" y="131825"/>
                  </a:lnTo>
                  <a:lnTo>
                    <a:pt x="3090044" y="90172"/>
                  </a:lnTo>
                  <a:lnTo>
                    <a:pt x="3071323" y="53986"/>
                  </a:lnTo>
                  <a:lnTo>
                    <a:pt x="3042781" y="25444"/>
                  </a:lnTo>
                  <a:lnTo>
                    <a:pt x="3006595" y="6723"/>
                  </a:lnTo>
                  <a:lnTo>
                    <a:pt x="296494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8293" y="1270254"/>
              <a:ext cx="3096895" cy="791210"/>
            </a:xfrm>
            <a:custGeom>
              <a:avLst/>
              <a:gdLst/>
              <a:ahLst/>
              <a:cxnLst/>
              <a:rect l="l" t="t" r="r" b="b"/>
              <a:pathLst>
                <a:path w="3096895" h="791210">
                  <a:moveTo>
                    <a:pt x="0" y="131825"/>
                  </a:moveTo>
                  <a:lnTo>
                    <a:pt x="6720" y="90172"/>
                  </a:lnTo>
                  <a:lnTo>
                    <a:pt x="25433" y="53986"/>
                  </a:lnTo>
                  <a:lnTo>
                    <a:pt x="53969" y="25444"/>
                  </a:lnTo>
                  <a:lnTo>
                    <a:pt x="90157" y="6723"/>
                  </a:lnTo>
                  <a:lnTo>
                    <a:pt x="131825" y="0"/>
                  </a:lnTo>
                  <a:lnTo>
                    <a:pt x="2964942" y="0"/>
                  </a:lnTo>
                  <a:lnTo>
                    <a:pt x="3006595" y="6723"/>
                  </a:lnTo>
                  <a:lnTo>
                    <a:pt x="3042781" y="25444"/>
                  </a:lnTo>
                  <a:lnTo>
                    <a:pt x="3071323" y="53986"/>
                  </a:lnTo>
                  <a:lnTo>
                    <a:pt x="3090044" y="90172"/>
                  </a:lnTo>
                  <a:lnTo>
                    <a:pt x="3096768" y="131825"/>
                  </a:lnTo>
                  <a:lnTo>
                    <a:pt x="3096768" y="659130"/>
                  </a:lnTo>
                  <a:lnTo>
                    <a:pt x="3090044" y="700783"/>
                  </a:lnTo>
                  <a:lnTo>
                    <a:pt x="3071323" y="736969"/>
                  </a:lnTo>
                  <a:lnTo>
                    <a:pt x="3042781" y="765511"/>
                  </a:lnTo>
                  <a:lnTo>
                    <a:pt x="3006595" y="784232"/>
                  </a:lnTo>
                  <a:lnTo>
                    <a:pt x="2964942" y="790956"/>
                  </a:lnTo>
                  <a:lnTo>
                    <a:pt x="131825" y="790956"/>
                  </a:lnTo>
                  <a:lnTo>
                    <a:pt x="90157" y="784232"/>
                  </a:lnTo>
                  <a:lnTo>
                    <a:pt x="53969" y="765511"/>
                  </a:lnTo>
                  <a:lnTo>
                    <a:pt x="25433" y="736969"/>
                  </a:lnTo>
                  <a:lnTo>
                    <a:pt x="6720" y="700783"/>
                  </a:lnTo>
                  <a:lnTo>
                    <a:pt x="0" y="659130"/>
                  </a:lnTo>
                  <a:lnTo>
                    <a:pt x="0" y="131825"/>
                  </a:lnTo>
                  <a:close/>
                </a:path>
              </a:pathLst>
            </a:custGeom>
            <a:ln w="25908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69975" y="1467992"/>
            <a:ext cx="2812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Modelo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Conceitual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15276" y="2912300"/>
            <a:ext cx="3122930" cy="818515"/>
            <a:chOff x="815276" y="2912300"/>
            <a:chExt cx="3122930" cy="818515"/>
          </a:xfrm>
        </p:grpSpPr>
        <p:sp>
          <p:nvSpPr>
            <p:cNvPr id="9" name="object 9"/>
            <p:cNvSpPr/>
            <p:nvPr/>
          </p:nvSpPr>
          <p:spPr>
            <a:xfrm>
              <a:off x="828293" y="2925318"/>
              <a:ext cx="3096895" cy="792480"/>
            </a:xfrm>
            <a:custGeom>
              <a:avLst/>
              <a:gdLst/>
              <a:ahLst/>
              <a:cxnLst/>
              <a:rect l="l" t="t" r="r" b="b"/>
              <a:pathLst>
                <a:path w="3096895" h="792479">
                  <a:moveTo>
                    <a:pt x="2964688" y="0"/>
                  </a:moveTo>
                  <a:lnTo>
                    <a:pt x="132080" y="0"/>
                  </a:lnTo>
                  <a:lnTo>
                    <a:pt x="90331" y="6738"/>
                  </a:lnTo>
                  <a:lnTo>
                    <a:pt x="54073" y="25497"/>
                  </a:lnTo>
                  <a:lnTo>
                    <a:pt x="25482" y="54095"/>
                  </a:lnTo>
                  <a:lnTo>
                    <a:pt x="6733" y="90350"/>
                  </a:lnTo>
                  <a:lnTo>
                    <a:pt x="0" y="132080"/>
                  </a:lnTo>
                  <a:lnTo>
                    <a:pt x="0" y="660400"/>
                  </a:lnTo>
                  <a:lnTo>
                    <a:pt x="6733" y="702129"/>
                  </a:lnTo>
                  <a:lnTo>
                    <a:pt x="25482" y="738384"/>
                  </a:lnTo>
                  <a:lnTo>
                    <a:pt x="54073" y="766982"/>
                  </a:lnTo>
                  <a:lnTo>
                    <a:pt x="90331" y="785741"/>
                  </a:lnTo>
                  <a:lnTo>
                    <a:pt x="132080" y="792480"/>
                  </a:lnTo>
                  <a:lnTo>
                    <a:pt x="2964688" y="792480"/>
                  </a:lnTo>
                  <a:lnTo>
                    <a:pt x="3006417" y="785741"/>
                  </a:lnTo>
                  <a:lnTo>
                    <a:pt x="3042672" y="766982"/>
                  </a:lnTo>
                  <a:lnTo>
                    <a:pt x="3071270" y="738384"/>
                  </a:lnTo>
                  <a:lnTo>
                    <a:pt x="3090029" y="702129"/>
                  </a:lnTo>
                  <a:lnTo>
                    <a:pt x="3096768" y="660400"/>
                  </a:lnTo>
                  <a:lnTo>
                    <a:pt x="3096768" y="132080"/>
                  </a:lnTo>
                  <a:lnTo>
                    <a:pt x="3090029" y="90350"/>
                  </a:lnTo>
                  <a:lnTo>
                    <a:pt x="3071270" y="54095"/>
                  </a:lnTo>
                  <a:lnTo>
                    <a:pt x="3042672" y="25497"/>
                  </a:lnTo>
                  <a:lnTo>
                    <a:pt x="3006417" y="6738"/>
                  </a:lnTo>
                  <a:lnTo>
                    <a:pt x="2964688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8293" y="2925318"/>
              <a:ext cx="3096895" cy="792480"/>
            </a:xfrm>
            <a:custGeom>
              <a:avLst/>
              <a:gdLst/>
              <a:ahLst/>
              <a:cxnLst/>
              <a:rect l="l" t="t" r="r" b="b"/>
              <a:pathLst>
                <a:path w="3096895" h="792479">
                  <a:moveTo>
                    <a:pt x="0" y="132080"/>
                  </a:moveTo>
                  <a:lnTo>
                    <a:pt x="6733" y="90350"/>
                  </a:lnTo>
                  <a:lnTo>
                    <a:pt x="25482" y="54095"/>
                  </a:lnTo>
                  <a:lnTo>
                    <a:pt x="54073" y="25497"/>
                  </a:lnTo>
                  <a:lnTo>
                    <a:pt x="90331" y="6738"/>
                  </a:lnTo>
                  <a:lnTo>
                    <a:pt x="132080" y="0"/>
                  </a:lnTo>
                  <a:lnTo>
                    <a:pt x="2964688" y="0"/>
                  </a:lnTo>
                  <a:lnTo>
                    <a:pt x="3006417" y="6738"/>
                  </a:lnTo>
                  <a:lnTo>
                    <a:pt x="3042672" y="25497"/>
                  </a:lnTo>
                  <a:lnTo>
                    <a:pt x="3071270" y="54095"/>
                  </a:lnTo>
                  <a:lnTo>
                    <a:pt x="3090029" y="90350"/>
                  </a:lnTo>
                  <a:lnTo>
                    <a:pt x="3096768" y="132080"/>
                  </a:lnTo>
                  <a:lnTo>
                    <a:pt x="3096768" y="660400"/>
                  </a:lnTo>
                  <a:lnTo>
                    <a:pt x="3090029" y="702129"/>
                  </a:lnTo>
                  <a:lnTo>
                    <a:pt x="3071270" y="738384"/>
                  </a:lnTo>
                  <a:lnTo>
                    <a:pt x="3042672" y="766982"/>
                  </a:lnTo>
                  <a:lnTo>
                    <a:pt x="3006417" y="785741"/>
                  </a:lnTo>
                  <a:lnTo>
                    <a:pt x="2964688" y="792480"/>
                  </a:lnTo>
                  <a:lnTo>
                    <a:pt x="132080" y="792480"/>
                  </a:lnTo>
                  <a:lnTo>
                    <a:pt x="90331" y="785741"/>
                  </a:lnTo>
                  <a:lnTo>
                    <a:pt x="54073" y="766982"/>
                  </a:lnTo>
                  <a:lnTo>
                    <a:pt x="25482" y="738384"/>
                  </a:lnTo>
                  <a:lnTo>
                    <a:pt x="6733" y="702129"/>
                  </a:lnTo>
                  <a:lnTo>
                    <a:pt x="0" y="660400"/>
                  </a:lnTo>
                  <a:lnTo>
                    <a:pt x="0" y="132080"/>
                  </a:lnTo>
                  <a:close/>
                </a:path>
              </a:pathLst>
            </a:custGeom>
            <a:ln w="25908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82446" y="3124580"/>
            <a:ext cx="2189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Modelo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Lógico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5276" y="4568888"/>
            <a:ext cx="3122930" cy="818515"/>
            <a:chOff x="815276" y="4568888"/>
            <a:chExt cx="3122930" cy="818515"/>
          </a:xfrm>
        </p:grpSpPr>
        <p:sp>
          <p:nvSpPr>
            <p:cNvPr id="13" name="object 13"/>
            <p:cNvSpPr/>
            <p:nvPr/>
          </p:nvSpPr>
          <p:spPr>
            <a:xfrm>
              <a:off x="828293" y="4581906"/>
              <a:ext cx="3096895" cy="792480"/>
            </a:xfrm>
            <a:custGeom>
              <a:avLst/>
              <a:gdLst/>
              <a:ahLst/>
              <a:cxnLst/>
              <a:rect l="l" t="t" r="r" b="b"/>
              <a:pathLst>
                <a:path w="3096895" h="792479">
                  <a:moveTo>
                    <a:pt x="2964688" y="0"/>
                  </a:moveTo>
                  <a:lnTo>
                    <a:pt x="132080" y="0"/>
                  </a:lnTo>
                  <a:lnTo>
                    <a:pt x="90331" y="6738"/>
                  </a:lnTo>
                  <a:lnTo>
                    <a:pt x="54073" y="25497"/>
                  </a:lnTo>
                  <a:lnTo>
                    <a:pt x="25482" y="54095"/>
                  </a:lnTo>
                  <a:lnTo>
                    <a:pt x="6733" y="90350"/>
                  </a:lnTo>
                  <a:lnTo>
                    <a:pt x="0" y="132080"/>
                  </a:lnTo>
                  <a:lnTo>
                    <a:pt x="0" y="660400"/>
                  </a:lnTo>
                  <a:lnTo>
                    <a:pt x="6733" y="702129"/>
                  </a:lnTo>
                  <a:lnTo>
                    <a:pt x="25482" y="738384"/>
                  </a:lnTo>
                  <a:lnTo>
                    <a:pt x="54073" y="766982"/>
                  </a:lnTo>
                  <a:lnTo>
                    <a:pt x="90331" y="785741"/>
                  </a:lnTo>
                  <a:lnTo>
                    <a:pt x="132080" y="792480"/>
                  </a:lnTo>
                  <a:lnTo>
                    <a:pt x="2964688" y="792480"/>
                  </a:lnTo>
                  <a:lnTo>
                    <a:pt x="3006417" y="785741"/>
                  </a:lnTo>
                  <a:lnTo>
                    <a:pt x="3042672" y="766982"/>
                  </a:lnTo>
                  <a:lnTo>
                    <a:pt x="3071270" y="738384"/>
                  </a:lnTo>
                  <a:lnTo>
                    <a:pt x="3090029" y="702129"/>
                  </a:lnTo>
                  <a:lnTo>
                    <a:pt x="3096768" y="660400"/>
                  </a:lnTo>
                  <a:lnTo>
                    <a:pt x="3096768" y="132080"/>
                  </a:lnTo>
                  <a:lnTo>
                    <a:pt x="3090029" y="90350"/>
                  </a:lnTo>
                  <a:lnTo>
                    <a:pt x="3071270" y="54095"/>
                  </a:lnTo>
                  <a:lnTo>
                    <a:pt x="3042672" y="25497"/>
                  </a:lnTo>
                  <a:lnTo>
                    <a:pt x="3006417" y="6738"/>
                  </a:lnTo>
                  <a:lnTo>
                    <a:pt x="2964688" y="0"/>
                  </a:lnTo>
                  <a:close/>
                </a:path>
              </a:pathLst>
            </a:custGeom>
            <a:solidFill>
              <a:srgbClr val="FF7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8293" y="4581906"/>
              <a:ext cx="3096895" cy="792480"/>
            </a:xfrm>
            <a:custGeom>
              <a:avLst/>
              <a:gdLst/>
              <a:ahLst/>
              <a:cxnLst/>
              <a:rect l="l" t="t" r="r" b="b"/>
              <a:pathLst>
                <a:path w="3096895" h="792479">
                  <a:moveTo>
                    <a:pt x="0" y="132080"/>
                  </a:moveTo>
                  <a:lnTo>
                    <a:pt x="6733" y="90350"/>
                  </a:lnTo>
                  <a:lnTo>
                    <a:pt x="25482" y="54095"/>
                  </a:lnTo>
                  <a:lnTo>
                    <a:pt x="54073" y="25497"/>
                  </a:lnTo>
                  <a:lnTo>
                    <a:pt x="90331" y="6738"/>
                  </a:lnTo>
                  <a:lnTo>
                    <a:pt x="132080" y="0"/>
                  </a:lnTo>
                  <a:lnTo>
                    <a:pt x="2964688" y="0"/>
                  </a:lnTo>
                  <a:lnTo>
                    <a:pt x="3006417" y="6738"/>
                  </a:lnTo>
                  <a:lnTo>
                    <a:pt x="3042672" y="25497"/>
                  </a:lnTo>
                  <a:lnTo>
                    <a:pt x="3071270" y="54095"/>
                  </a:lnTo>
                  <a:lnTo>
                    <a:pt x="3090029" y="90350"/>
                  </a:lnTo>
                  <a:lnTo>
                    <a:pt x="3096768" y="132080"/>
                  </a:lnTo>
                  <a:lnTo>
                    <a:pt x="3096768" y="660400"/>
                  </a:lnTo>
                  <a:lnTo>
                    <a:pt x="3090029" y="702129"/>
                  </a:lnTo>
                  <a:lnTo>
                    <a:pt x="3071270" y="738384"/>
                  </a:lnTo>
                  <a:lnTo>
                    <a:pt x="3042672" y="766982"/>
                  </a:lnTo>
                  <a:lnTo>
                    <a:pt x="3006417" y="785741"/>
                  </a:lnTo>
                  <a:lnTo>
                    <a:pt x="2964688" y="792480"/>
                  </a:lnTo>
                  <a:lnTo>
                    <a:pt x="132080" y="792480"/>
                  </a:lnTo>
                  <a:lnTo>
                    <a:pt x="90331" y="785741"/>
                  </a:lnTo>
                  <a:lnTo>
                    <a:pt x="54073" y="766982"/>
                  </a:lnTo>
                  <a:lnTo>
                    <a:pt x="25482" y="738384"/>
                  </a:lnTo>
                  <a:lnTo>
                    <a:pt x="6733" y="702129"/>
                  </a:lnTo>
                  <a:lnTo>
                    <a:pt x="0" y="660400"/>
                  </a:lnTo>
                  <a:lnTo>
                    <a:pt x="0" y="132080"/>
                  </a:lnTo>
                  <a:close/>
                </a:path>
              </a:pathLst>
            </a:custGeom>
            <a:ln w="25907">
              <a:solidFill>
                <a:srgbClr val="FF7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46453" y="4781169"/>
            <a:ext cx="206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Modelo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Físico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19527" y="3717797"/>
            <a:ext cx="114300" cy="864235"/>
          </a:xfrm>
          <a:custGeom>
            <a:avLst/>
            <a:gdLst/>
            <a:ahLst/>
            <a:cxnLst/>
            <a:rect l="l" t="t" r="r" b="b"/>
            <a:pathLst>
              <a:path w="114300" h="864235">
                <a:moveTo>
                  <a:pt x="38100" y="749807"/>
                </a:moveTo>
                <a:lnTo>
                  <a:pt x="0" y="749807"/>
                </a:lnTo>
                <a:lnTo>
                  <a:pt x="57150" y="864107"/>
                </a:lnTo>
                <a:lnTo>
                  <a:pt x="104775" y="768857"/>
                </a:lnTo>
                <a:lnTo>
                  <a:pt x="38100" y="768857"/>
                </a:lnTo>
                <a:lnTo>
                  <a:pt x="38100" y="749807"/>
                </a:lnTo>
                <a:close/>
              </a:path>
              <a:path w="114300" h="864235">
                <a:moveTo>
                  <a:pt x="76200" y="0"/>
                </a:moveTo>
                <a:lnTo>
                  <a:pt x="38100" y="0"/>
                </a:lnTo>
                <a:lnTo>
                  <a:pt x="38100" y="768857"/>
                </a:lnTo>
                <a:lnTo>
                  <a:pt x="76200" y="768857"/>
                </a:lnTo>
                <a:lnTo>
                  <a:pt x="76200" y="0"/>
                </a:lnTo>
                <a:close/>
              </a:path>
              <a:path w="114300" h="864235">
                <a:moveTo>
                  <a:pt x="114300" y="749807"/>
                </a:moveTo>
                <a:lnTo>
                  <a:pt x="76200" y="749807"/>
                </a:lnTo>
                <a:lnTo>
                  <a:pt x="76200" y="768857"/>
                </a:lnTo>
                <a:lnTo>
                  <a:pt x="104775" y="768857"/>
                </a:lnTo>
                <a:lnTo>
                  <a:pt x="114300" y="749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92702" y="1366520"/>
            <a:ext cx="1751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755" marR="5080" indent="-44069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Nível de</a:t>
            </a:r>
            <a:r>
              <a:rPr sz="1800" i="1" spc="-7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abstração  mais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alto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92702" y="4679695"/>
            <a:ext cx="1751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marR="5080" indent="-36449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Nível de</a:t>
            </a:r>
            <a:r>
              <a:rPr sz="1800" i="1" spc="-7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abstração  mais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baixo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472428" y="1391411"/>
            <a:ext cx="952500" cy="4049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12026" y="1579626"/>
            <a:ext cx="24574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  B  S  T  R  A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Ç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Ã  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0"/>
            <a:ext cx="41135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Modelo</a:t>
            </a:r>
            <a:r>
              <a:rPr spc="-25" dirty="0"/>
              <a:t> </a:t>
            </a:r>
            <a:r>
              <a:rPr spc="-5" dirty="0"/>
              <a:t>Conceitual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7790" cy="4207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62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uma descrição do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banco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dados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forma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independente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implementação em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</a:t>
            </a:r>
            <a:r>
              <a:rPr sz="2800" i="1" spc="9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SGBD.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762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Etapa de entendimento 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modelagem da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aplicação 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partir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mundo</a:t>
            </a:r>
            <a:r>
              <a:rPr sz="2800" i="1" spc="14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real.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Registra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que dados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podem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aparecer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banco  de dados,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mas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não registra como estes dados  estão armazenados a nível de</a:t>
            </a:r>
            <a:r>
              <a:rPr sz="2800" i="1" spc="9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SGBD.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3025" y="0"/>
            <a:ext cx="41135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Modelo</a:t>
            </a:r>
            <a:r>
              <a:rPr spc="-25" dirty="0"/>
              <a:t> </a:t>
            </a:r>
            <a:r>
              <a:rPr spc="-5" dirty="0"/>
              <a:t>Conceitual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228854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101854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técnica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conceitual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4663" y="1012952"/>
            <a:ext cx="293878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985" marR="5080" indent="-121920">
              <a:lnSpc>
                <a:spcPct val="100000"/>
              </a:lnSpc>
              <a:spcBef>
                <a:spcPts val="95"/>
              </a:spcBef>
              <a:tabLst>
                <a:tab pos="1013460" algn="l"/>
                <a:tab pos="1276985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difu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di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 é	a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8580" y="1439672"/>
            <a:ext cx="2043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abordagem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1334" y="1012952"/>
            <a:ext cx="296418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  <a:tabLst>
                <a:tab pos="854710" algn="l"/>
              </a:tabLst>
            </a:pP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elagem</a:t>
            </a:r>
            <a:endParaRPr sz="2800">
              <a:latin typeface="Verdana"/>
              <a:cs typeface="Verdana"/>
            </a:endParaRPr>
          </a:p>
          <a:p>
            <a:pPr marR="6350" algn="r">
              <a:lnSpc>
                <a:spcPct val="100000"/>
              </a:lnSpc>
            </a:pPr>
            <a:r>
              <a:rPr sz="2800" i="1" spc="-20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nti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ade-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34250" y="2890773"/>
            <a:ext cx="17303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64795">
              <a:lnSpc>
                <a:spcPct val="100000"/>
              </a:lnSpc>
              <a:spcBef>
                <a:spcPts val="95"/>
              </a:spcBef>
              <a:tabLst>
                <a:tab pos="1148080" algn="l"/>
              </a:tabLst>
            </a:pP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um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entidad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-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1866087"/>
            <a:ext cx="7108190" cy="2330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</a:t>
            </a:r>
            <a:r>
              <a:rPr sz="2800" i="1" spc="4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(ER).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buFont typeface="Verdana"/>
              <a:buChar char="•"/>
              <a:tabLst>
                <a:tab pos="355600" algn="l"/>
                <a:tab pos="2763520" algn="l"/>
                <a:tab pos="3251200" algn="l"/>
                <a:tab pos="4987290" algn="l"/>
                <a:tab pos="5767705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Re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nta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ualmente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v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és  diagrama,	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chamado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diagrama  relacionamento</a:t>
            </a:r>
            <a:r>
              <a:rPr sz="2800" i="1" spc="4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(DER).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0"/>
            <a:ext cx="41135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Modelo</a:t>
            </a:r>
            <a:r>
              <a:rPr spc="-25" dirty="0"/>
              <a:t> </a:t>
            </a:r>
            <a:r>
              <a:rPr spc="-5" dirty="0"/>
              <a:t>Conceitual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58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802005" algn="l"/>
                <a:tab pos="2120265" algn="l"/>
                <a:tab pos="4100195" algn="l"/>
                <a:tab pos="4876165" algn="l"/>
                <a:tab pos="5825490" algn="l"/>
                <a:tab pos="7374255" algn="l"/>
                <a:tab pos="778954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	Fig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ap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resenta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u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simpl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pa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rci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l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para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problema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800" i="1" spc="10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empresa.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3880" y="2496311"/>
            <a:ext cx="8087995" cy="896619"/>
            <a:chOff x="563880" y="2496311"/>
            <a:chExt cx="8087995" cy="896619"/>
          </a:xfrm>
        </p:grpSpPr>
        <p:sp>
          <p:nvSpPr>
            <p:cNvPr id="5" name="object 5"/>
            <p:cNvSpPr/>
            <p:nvPr/>
          </p:nvSpPr>
          <p:spPr>
            <a:xfrm>
              <a:off x="563880" y="2506979"/>
              <a:ext cx="2398776" cy="8854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1124" y="2534411"/>
              <a:ext cx="2304288" cy="7909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1124" y="2534411"/>
              <a:ext cx="2304415" cy="791210"/>
            </a:xfrm>
            <a:custGeom>
              <a:avLst/>
              <a:gdLst/>
              <a:ahLst/>
              <a:cxnLst/>
              <a:rect l="l" t="t" r="r" b="b"/>
              <a:pathLst>
                <a:path w="2304415" h="791210">
                  <a:moveTo>
                    <a:pt x="0" y="790956"/>
                  </a:moveTo>
                  <a:lnTo>
                    <a:pt x="2304288" y="790956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790956"/>
                  </a:lnTo>
                  <a:close/>
                </a:path>
              </a:pathLst>
            </a:custGeom>
            <a:ln w="9143">
              <a:solidFill>
                <a:srgbClr val="2D2D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52971" y="2496311"/>
              <a:ext cx="2398776" cy="8869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00215" y="2523743"/>
              <a:ext cx="2304288" cy="7924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00215" y="2523743"/>
              <a:ext cx="2304415" cy="792480"/>
            </a:xfrm>
            <a:custGeom>
              <a:avLst/>
              <a:gdLst/>
              <a:ahLst/>
              <a:cxnLst/>
              <a:rect l="l" t="t" r="r" b="b"/>
              <a:pathLst>
                <a:path w="2304415" h="792479">
                  <a:moveTo>
                    <a:pt x="0" y="792479"/>
                  </a:moveTo>
                  <a:lnTo>
                    <a:pt x="2304288" y="792479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9144">
              <a:solidFill>
                <a:srgbClr val="2D2D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300215" y="2523744"/>
            <a:ext cx="2304415" cy="792480"/>
          </a:xfrm>
          <a:prstGeom prst="rect">
            <a:avLst/>
          </a:prstGeom>
          <a:ln w="9144">
            <a:solidFill>
              <a:srgbClr val="2D2DCA"/>
            </a:solidFill>
          </a:ln>
        </p:spPr>
        <p:txBody>
          <a:bodyPr vert="horz" wrap="square" lIns="0" tIns="241935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1905"/>
              </a:spcBef>
            </a:pPr>
            <a:r>
              <a:rPr sz="2000" spc="-5" dirty="0">
                <a:latin typeface="Verdana"/>
                <a:cs typeface="Verdana"/>
              </a:rPr>
              <a:t>DEPENDENTE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660647" y="2394204"/>
            <a:ext cx="1823085" cy="1102360"/>
            <a:chOff x="3660647" y="2394204"/>
            <a:chExt cx="1823085" cy="1102360"/>
          </a:xfrm>
        </p:grpSpPr>
        <p:sp>
          <p:nvSpPr>
            <p:cNvPr id="13" name="object 13"/>
            <p:cNvSpPr/>
            <p:nvPr/>
          </p:nvSpPr>
          <p:spPr>
            <a:xfrm>
              <a:off x="3660647" y="2394204"/>
              <a:ext cx="1822703" cy="11018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10227" y="2671572"/>
              <a:ext cx="923544" cy="61874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07891" y="2421636"/>
              <a:ext cx="1728216" cy="100736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07891" y="2421636"/>
              <a:ext cx="1728470" cy="1007744"/>
            </a:xfrm>
            <a:custGeom>
              <a:avLst/>
              <a:gdLst/>
              <a:ahLst/>
              <a:cxnLst/>
              <a:rect l="l" t="t" r="r" b="b"/>
              <a:pathLst>
                <a:path w="1728470" h="1007745">
                  <a:moveTo>
                    <a:pt x="0" y="503681"/>
                  </a:moveTo>
                  <a:lnTo>
                    <a:pt x="864108" y="0"/>
                  </a:lnTo>
                  <a:lnTo>
                    <a:pt x="1728216" y="503681"/>
                  </a:lnTo>
                  <a:lnTo>
                    <a:pt x="864108" y="1007363"/>
                  </a:lnTo>
                  <a:lnTo>
                    <a:pt x="0" y="503681"/>
                  </a:lnTo>
                  <a:close/>
                </a:path>
              </a:pathLst>
            </a:custGeom>
            <a:ln w="9144">
              <a:solidFill>
                <a:srgbClr val="2D2D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8739" y="2534411"/>
            <a:ext cx="5937885" cy="1918335"/>
          </a:xfrm>
          <a:prstGeom prst="rect">
            <a:avLst/>
          </a:prstGeom>
          <a:ln w="9144">
            <a:solidFill>
              <a:srgbClr val="2D2DCA"/>
            </a:solidFill>
          </a:ln>
        </p:spPr>
        <p:txBody>
          <a:bodyPr vert="horz" wrap="square" lIns="0" tIns="241300" rIns="0" bIns="0" rtlCol="0">
            <a:spAutoFit/>
          </a:bodyPr>
          <a:lstStyle/>
          <a:p>
            <a:pPr marR="301625" algn="ctr">
              <a:lnSpc>
                <a:spcPct val="100000"/>
              </a:lnSpc>
              <a:spcBef>
                <a:spcPts val="1900"/>
              </a:spcBef>
              <a:tabLst>
                <a:tab pos="3357879" algn="l"/>
              </a:tabLst>
            </a:pPr>
            <a:r>
              <a:rPr sz="2000" spc="-5" dirty="0">
                <a:latin typeface="Verdana"/>
                <a:cs typeface="Verdana"/>
              </a:rPr>
              <a:t>EMPREGADO	</a:t>
            </a:r>
            <a:r>
              <a:rPr sz="3000" spc="-7" baseline="1388" dirty="0">
                <a:latin typeface="Verdana"/>
                <a:cs typeface="Verdana"/>
              </a:rPr>
              <a:t>TEM</a:t>
            </a:r>
            <a:endParaRPr sz="3000" baseline="1388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Exemplo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modelo</a:t>
            </a:r>
            <a:r>
              <a:rPr sz="2800" i="1" spc="1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conceitual.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872739" y="2881883"/>
            <a:ext cx="3489960" cy="132715"/>
            <a:chOff x="2872739" y="2881883"/>
            <a:chExt cx="3489960" cy="132715"/>
          </a:xfrm>
        </p:grpSpPr>
        <p:sp>
          <p:nvSpPr>
            <p:cNvPr id="19" name="object 19"/>
            <p:cNvSpPr/>
            <p:nvPr/>
          </p:nvSpPr>
          <p:spPr>
            <a:xfrm>
              <a:off x="2872739" y="2886455"/>
              <a:ext cx="897636" cy="12801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16173" y="2925317"/>
              <a:ext cx="792480" cy="5080"/>
            </a:xfrm>
            <a:custGeom>
              <a:avLst/>
              <a:gdLst/>
              <a:ahLst/>
              <a:cxnLst/>
              <a:rect l="l" t="t" r="r" b="b"/>
              <a:pathLst>
                <a:path w="792479" h="5080">
                  <a:moveTo>
                    <a:pt x="0" y="4953"/>
                  </a:moveTo>
                  <a:lnTo>
                    <a:pt x="792099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93435" y="2881883"/>
              <a:ext cx="969263" cy="12801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36869" y="2920745"/>
              <a:ext cx="864235" cy="5080"/>
            </a:xfrm>
            <a:custGeom>
              <a:avLst/>
              <a:gdLst/>
              <a:ahLst/>
              <a:cxnLst/>
              <a:rect l="l" t="t" r="r" b="b"/>
              <a:pathLst>
                <a:path w="864235" h="5080">
                  <a:moveTo>
                    <a:pt x="0" y="4952"/>
                  </a:moveTo>
                  <a:lnTo>
                    <a:pt x="864107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0" y="0"/>
            <a:ext cx="1290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SGBD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44356" y="6672877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9060" cy="5043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SGBDs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possuem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as seguintes</a:t>
            </a:r>
            <a:r>
              <a:rPr sz="2800" i="1" spc="12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capacidades:</a:t>
            </a:r>
            <a:endParaRPr sz="28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1875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Controle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400" i="1" spc="3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redundância;</a:t>
            </a:r>
            <a:endParaRPr sz="2400">
              <a:latin typeface="Verdana"/>
              <a:cs typeface="Verdana"/>
            </a:endParaRPr>
          </a:p>
          <a:p>
            <a:pPr marL="864869" lvl="1" indent="-395605">
              <a:lnSpc>
                <a:spcPct val="100000"/>
              </a:lnSpc>
              <a:spcBef>
                <a:spcPts val="1875"/>
              </a:spcBef>
              <a:buFont typeface="Verdana"/>
              <a:buChar char="•"/>
              <a:tabLst>
                <a:tab pos="864235" algn="l"/>
                <a:tab pos="865505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Compartilhamento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400" i="1" spc="2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dados;</a:t>
            </a:r>
            <a:endParaRPr sz="2400">
              <a:latin typeface="Verdana"/>
              <a:cs typeface="Verdana"/>
            </a:endParaRPr>
          </a:p>
          <a:p>
            <a:pPr marL="864869" lvl="1" indent="-395605">
              <a:lnSpc>
                <a:spcPct val="100000"/>
              </a:lnSpc>
              <a:spcBef>
                <a:spcPts val="1870"/>
              </a:spcBef>
              <a:buFont typeface="Verdana"/>
              <a:buChar char="•"/>
              <a:tabLst>
                <a:tab pos="864235" algn="l"/>
                <a:tab pos="865505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Restrições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acesso</a:t>
            </a:r>
            <a:r>
              <a:rPr sz="2400" i="1" spc="3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multiusuário;</a:t>
            </a:r>
            <a:endParaRPr sz="2400">
              <a:latin typeface="Verdana"/>
              <a:cs typeface="Verdana"/>
            </a:endParaRPr>
          </a:p>
          <a:p>
            <a:pPr marL="864869" lvl="1" indent="-395605">
              <a:lnSpc>
                <a:spcPct val="100000"/>
              </a:lnSpc>
              <a:spcBef>
                <a:spcPts val="1875"/>
              </a:spcBef>
              <a:buFont typeface="Verdana"/>
              <a:buChar char="•"/>
              <a:tabLst>
                <a:tab pos="864235" algn="l"/>
                <a:tab pos="865505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Fornecimento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múltiplas</a:t>
            </a:r>
            <a:r>
              <a:rPr sz="2400" i="1" spc="3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interfaces;</a:t>
            </a:r>
            <a:endParaRPr sz="2400">
              <a:latin typeface="Verdana"/>
              <a:cs typeface="Verdan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1875"/>
              </a:spcBef>
              <a:buClr>
                <a:srgbClr val="5F5F5F"/>
              </a:buClr>
              <a:buFont typeface="Verdana"/>
              <a:buChar char="•"/>
              <a:tabLst>
                <a:tab pos="862965" algn="l"/>
                <a:tab pos="863600" algn="l"/>
                <a:tab pos="3333750" algn="l"/>
                <a:tab pos="3917315" algn="l"/>
                <a:tab pos="6492240" algn="l"/>
                <a:tab pos="8168640" algn="l"/>
              </a:tabLst>
            </a:pPr>
            <a:r>
              <a:rPr dirty="0"/>
              <a:t>	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sentação	de	r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la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amen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	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omp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l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exo	entre 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dados;</a:t>
            </a:r>
            <a:endParaRPr sz="2400">
              <a:latin typeface="Verdana"/>
              <a:cs typeface="Verdana"/>
            </a:endParaRPr>
          </a:p>
          <a:p>
            <a:pPr marL="864869" lvl="1" indent="-395605">
              <a:lnSpc>
                <a:spcPct val="100000"/>
              </a:lnSpc>
              <a:spcBef>
                <a:spcPts val="1870"/>
              </a:spcBef>
              <a:buFont typeface="Verdana"/>
              <a:buChar char="•"/>
              <a:tabLst>
                <a:tab pos="864235" algn="l"/>
                <a:tab pos="865505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Reforço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restrições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400" i="1" spc="5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integridade;</a:t>
            </a:r>
            <a:endParaRPr sz="2400">
              <a:latin typeface="Verdana"/>
              <a:cs typeface="Verdana"/>
            </a:endParaRPr>
          </a:p>
          <a:p>
            <a:pPr marL="864869" lvl="1" indent="-395605">
              <a:lnSpc>
                <a:spcPct val="100000"/>
              </a:lnSpc>
              <a:spcBef>
                <a:spcPts val="1875"/>
              </a:spcBef>
              <a:buFont typeface="Verdana"/>
              <a:buChar char="•"/>
              <a:tabLst>
                <a:tab pos="864235" algn="l"/>
                <a:tab pos="865505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Fornecimento Backup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400" i="1" spc="6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restauração;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517105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183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Modelo</a:t>
            </a:r>
            <a:r>
              <a:rPr spc="-40" dirty="0"/>
              <a:t> </a:t>
            </a:r>
            <a:r>
              <a:rPr spc="-5" dirty="0"/>
              <a:t>Lógico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6520" cy="3780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Descreve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que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dados estão armazenados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no 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BD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que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relações existem entre</a:t>
            </a:r>
            <a:r>
              <a:rPr sz="2800" i="1" spc="5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eles.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5715" indent="-342900">
              <a:lnSpc>
                <a:spcPct val="100000"/>
              </a:lnSpc>
              <a:buFont typeface="Verdana"/>
              <a:buChar char="•"/>
              <a:tabLst>
                <a:tab pos="355600" algn="l"/>
                <a:tab pos="809625" algn="l"/>
                <a:tab pos="1609725" algn="l"/>
                <a:tab pos="4185920" algn="l"/>
                <a:tab pos="4852035" algn="l"/>
                <a:tab pos="6388735" algn="l"/>
                <a:tab pos="841438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	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pea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del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20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eit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al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em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termos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modelo lógico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800" i="1" spc="114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BDs.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6350" indent="-342900">
              <a:lnSpc>
                <a:spcPct val="100000"/>
              </a:lnSpc>
              <a:buFont typeface="Verdana"/>
              <a:buChar char="•"/>
              <a:tabLst>
                <a:tab pos="355600" algn="l"/>
                <a:tab pos="1748155" algn="l"/>
                <a:tab pos="2170430" algn="l"/>
                <a:tab pos="3685540" algn="l"/>
                <a:tab pos="4926330" algn="l"/>
                <a:tab pos="5345430" algn="l"/>
                <a:tab pos="7653655" algn="l"/>
                <a:tab pos="8296909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Assim,	o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del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lógic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dependent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ti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particular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SGBD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que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está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sendo</a:t>
            </a:r>
            <a:r>
              <a:rPr sz="2800" i="1" spc="17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usado.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516051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183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Modelo</a:t>
            </a:r>
            <a:r>
              <a:rPr spc="-40" dirty="0"/>
              <a:t> </a:t>
            </a:r>
            <a:r>
              <a:rPr spc="-5" dirty="0"/>
              <a:t>Lógico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5885" cy="2329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35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2594610" algn="l"/>
                <a:tab pos="4056379" algn="l"/>
                <a:tab pos="5739130" algn="l"/>
                <a:tab pos="7147559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Tra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remos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ap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enas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odel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l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ógicos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ref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</a:t>
            </a:r>
            <a:r>
              <a:rPr sz="2800" i="1" spc="-20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tes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SGBD</a:t>
            </a:r>
            <a:r>
              <a:rPr sz="2800" i="1" spc="2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relacional.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 dirty="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buFont typeface="Verdana"/>
              <a:buChar char="•"/>
              <a:tabLst>
                <a:tab pos="355600" algn="l"/>
                <a:tab pos="1288415" algn="l"/>
                <a:tab pos="2220595" algn="l"/>
                <a:tab pos="3620135" algn="l"/>
                <a:tab pos="5821045" algn="l"/>
                <a:tab pos="6583680" algn="l"/>
                <a:tab pos="8005445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SG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B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cio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al,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da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est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ã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 organizados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na forma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800" i="1" spc="14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tabelas.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018" y="3717797"/>
            <a:ext cx="8749665" cy="1583690"/>
          </a:xfrm>
          <a:prstGeom prst="rect">
            <a:avLst/>
          </a:prstGeom>
          <a:solidFill>
            <a:srgbClr val="FFFFFF"/>
          </a:solidFill>
          <a:ln w="25907">
            <a:solidFill>
              <a:srgbClr val="2C2CB8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207645">
              <a:lnSpc>
                <a:spcPct val="100000"/>
              </a:lnSpc>
            </a:pPr>
            <a:r>
              <a:rPr sz="1700" i="1" dirty="0">
                <a:solidFill>
                  <a:srgbClr val="252599"/>
                </a:solidFill>
                <a:latin typeface="Comic Sans MS"/>
                <a:cs typeface="Comic Sans MS"/>
              </a:rPr>
              <a:t>Empregado (</a:t>
            </a:r>
            <a:r>
              <a:rPr sz="1700" i="1" u="heavy" dirty="0">
                <a:solidFill>
                  <a:srgbClr val="252599"/>
                </a:solidFill>
                <a:uFill>
                  <a:solidFill>
                    <a:srgbClr val="252599"/>
                  </a:solidFill>
                </a:uFill>
                <a:latin typeface="Comic Sans MS"/>
                <a:cs typeface="Comic Sans MS"/>
              </a:rPr>
              <a:t>CPF_Empregado</a:t>
            </a:r>
            <a:r>
              <a:rPr sz="1700" i="1" dirty="0">
                <a:solidFill>
                  <a:srgbClr val="252599"/>
                </a:solidFill>
                <a:latin typeface="Comic Sans MS"/>
                <a:cs typeface="Comic Sans MS"/>
              </a:rPr>
              <a:t>, Nome_Empregado, Funcao)</a:t>
            </a:r>
            <a:endParaRPr sz="1700">
              <a:latin typeface="Comic Sans MS"/>
              <a:cs typeface="Comic Sans MS"/>
            </a:endParaRPr>
          </a:p>
          <a:p>
            <a:pPr marL="1512570" marR="381635" indent="-1304925">
              <a:lnSpc>
                <a:spcPct val="120000"/>
              </a:lnSpc>
              <a:spcBef>
                <a:spcPts val="1585"/>
              </a:spcBef>
            </a:pPr>
            <a:r>
              <a:rPr sz="1700" i="1" dirty="0">
                <a:solidFill>
                  <a:srgbClr val="252599"/>
                </a:solidFill>
                <a:latin typeface="Comic Sans MS"/>
                <a:cs typeface="Comic Sans MS"/>
              </a:rPr>
              <a:t>Dependente (</a:t>
            </a:r>
            <a:r>
              <a:rPr sz="1700" i="1" u="heavy" dirty="0">
                <a:solidFill>
                  <a:srgbClr val="252599"/>
                </a:solidFill>
                <a:uFill>
                  <a:solidFill>
                    <a:srgbClr val="252599"/>
                  </a:solidFill>
                </a:uFill>
                <a:latin typeface="Comic Sans MS"/>
                <a:cs typeface="Comic Sans MS"/>
              </a:rPr>
              <a:t>CPF_Dependente</a:t>
            </a:r>
            <a:r>
              <a:rPr sz="1700" i="1" dirty="0">
                <a:solidFill>
                  <a:srgbClr val="252599"/>
                </a:solidFill>
                <a:latin typeface="Comic Sans MS"/>
                <a:cs typeface="Comic Sans MS"/>
              </a:rPr>
              <a:t>, Nome_Dependente, Parentesco, CPF_Empregado)  CPF_Empregado </a:t>
            </a:r>
            <a:r>
              <a:rPr sz="1700" i="1" spc="-5" dirty="0">
                <a:solidFill>
                  <a:srgbClr val="252599"/>
                </a:solidFill>
                <a:latin typeface="Comic Sans MS"/>
                <a:cs typeface="Comic Sans MS"/>
              </a:rPr>
              <a:t>referencia</a:t>
            </a:r>
            <a:r>
              <a:rPr sz="1700" i="1" spc="-30" dirty="0">
                <a:solidFill>
                  <a:srgbClr val="252599"/>
                </a:solidFill>
                <a:latin typeface="Comic Sans MS"/>
                <a:cs typeface="Comic Sans MS"/>
              </a:rPr>
              <a:t> </a:t>
            </a:r>
            <a:r>
              <a:rPr sz="1700" i="1" dirty="0">
                <a:solidFill>
                  <a:srgbClr val="252599"/>
                </a:solidFill>
                <a:latin typeface="Comic Sans MS"/>
                <a:cs typeface="Comic Sans MS"/>
              </a:rPr>
              <a:t>Empregado</a:t>
            </a:r>
            <a:endParaRPr sz="1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516051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183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Modelo</a:t>
            </a:r>
            <a:r>
              <a:rPr spc="-40" dirty="0"/>
              <a:t> </a:t>
            </a:r>
            <a:r>
              <a:rPr spc="-5" dirty="0"/>
              <a:t>Lógico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80594" y="694181"/>
            <a:ext cx="8747760" cy="1367155"/>
          </a:xfrm>
          <a:prstGeom prst="rect">
            <a:avLst/>
          </a:prstGeom>
          <a:solidFill>
            <a:srgbClr val="FFFFFF"/>
          </a:solidFill>
          <a:ln w="25907">
            <a:solidFill>
              <a:srgbClr val="2C2CB8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825"/>
              </a:spcBef>
            </a:pPr>
            <a:r>
              <a:rPr sz="1700" i="1" dirty="0">
                <a:solidFill>
                  <a:srgbClr val="252599"/>
                </a:solidFill>
                <a:latin typeface="Comic Sans MS"/>
                <a:cs typeface="Comic Sans MS"/>
              </a:rPr>
              <a:t>Empregado (</a:t>
            </a:r>
            <a:r>
              <a:rPr sz="1700" i="1" u="heavy" dirty="0">
                <a:solidFill>
                  <a:srgbClr val="252599"/>
                </a:solidFill>
                <a:uFill>
                  <a:solidFill>
                    <a:srgbClr val="252599"/>
                  </a:solidFill>
                </a:uFill>
                <a:latin typeface="Comic Sans MS"/>
                <a:cs typeface="Comic Sans MS"/>
              </a:rPr>
              <a:t>CPF_Empregado</a:t>
            </a:r>
            <a:r>
              <a:rPr sz="1700" i="1" dirty="0">
                <a:solidFill>
                  <a:srgbClr val="252599"/>
                </a:solidFill>
                <a:latin typeface="Comic Sans MS"/>
                <a:cs typeface="Comic Sans MS"/>
              </a:rPr>
              <a:t>, Nome_Empregado, Funcao)</a:t>
            </a:r>
            <a:endParaRPr sz="1700">
              <a:latin typeface="Comic Sans MS"/>
              <a:cs typeface="Comic Sans MS"/>
            </a:endParaRPr>
          </a:p>
          <a:p>
            <a:pPr marL="1511300" marR="276225" indent="-1304925">
              <a:lnSpc>
                <a:spcPct val="120000"/>
              </a:lnSpc>
              <a:spcBef>
                <a:spcPts val="1725"/>
              </a:spcBef>
            </a:pPr>
            <a:r>
              <a:rPr sz="1700" i="1" dirty="0">
                <a:solidFill>
                  <a:srgbClr val="252599"/>
                </a:solidFill>
                <a:latin typeface="Comic Sans MS"/>
                <a:cs typeface="Comic Sans MS"/>
              </a:rPr>
              <a:t>Dependentes (</a:t>
            </a:r>
            <a:r>
              <a:rPr sz="1700" i="1" u="heavy" dirty="0">
                <a:solidFill>
                  <a:srgbClr val="252599"/>
                </a:solidFill>
                <a:uFill>
                  <a:solidFill>
                    <a:srgbClr val="252599"/>
                  </a:solidFill>
                </a:uFill>
                <a:latin typeface="Comic Sans MS"/>
                <a:cs typeface="Comic Sans MS"/>
              </a:rPr>
              <a:t>CPF_Dependente</a:t>
            </a:r>
            <a:r>
              <a:rPr sz="1700" i="1" dirty="0">
                <a:solidFill>
                  <a:srgbClr val="252599"/>
                </a:solidFill>
                <a:latin typeface="Comic Sans MS"/>
                <a:cs typeface="Comic Sans MS"/>
              </a:rPr>
              <a:t>, Nome_Dependente, Parentesco, CPF_Empregado)  CPF_Empregado </a:t>
            </a:r>
            <a:r>
              <a:rPr sz="1700" i="1" spc="-5" dirty="0">
                <a:solidFill>
                  <a:srgbClr val="252599"/>
                </a:solidFill>
                <a:latin typeface="Comic Sans MS"/>
                <a:cs typeface="Comic Sans MS"/>
              </a:rPr>
              <a:t>referencia</a:t>
            </a:r>
            <a:r>
              <a:rPr sz="1700" i="1" spc="-10" dirty="0">
                <a:solidFill>
                  <a:srgbClr val="252599"/>
                </a:solidFill>
                <a:latin typeface="Comic Sans MS"/>
                <a:cs typeface="Comic Sans MS"/>
              </a:rPr>
              <a:t> </a:t>
            </a:r>
            <a:r>
              <a:rPr sz="1700" i="1" dirty="0">
                <a:solidFill>
                  <a:srgbClr val="252599"/>
                </a:solidFill>
                <a:latin typeface="Comic Sans MS"/>
                <a:cs typeface="Comic Sans MS"/>
              </a:rPr>
              <a:t>Empregado</a:t>
            </a:r>
            <a:endParaRPr sz="1700">
              <a:latin typeface="Comic Sans MS"/>
              <a:cs typeface="Comic Sans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164" y="3206623"/>
          <a:ext cx="6193789" cy="1483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8514"/>
                <a:gridCol w="2376805"/>
                <a:gridCol w="172847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CPF_Empregado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B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Nome_Empregado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B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Funcao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B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12345678901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João da</a:t>
                      </a:r>
                      <a:r>
                        <a:rPr sz="16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Silva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Recepcionista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23456789012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Juca</a:t>
                      </a:r>
                      <a:r>
                        <a:rPr sz="16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Neves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Porteiro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3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34567890123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Maria</a:t>
                      </a:r>
                      <a:r>
                        <a:rPr sz="16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Eugênia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Secretária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1154" y="5294884"/>
          <a:ext cx="8388349" cy="1556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5830"/>
                <a:gridCol w="2376170"/>
                <a:gridCol w="1656079"/>
                <a:gridCol w="2160270"/>
              </a:tblGrid>
              <a:tr h="45130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CPF_Dependente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B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Nome_Dependente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B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Parentesco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B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CPF_Empregado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B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11122233344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Margarida da</a:t>
                      </a:r>
                      <a:r>
                        <a:rPr sz="1600" spc="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Silva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Filha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12345678901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22233344455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Joaquim da</a:t>
                      </a:r>
                      <a:r>
                        <a:rPr sz="16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Silva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Filho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12345678901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3"/>
                    </a:solidFill>
                  </a:tcPr>
                </a:tc>
              </a:tr>
              <a:tr h="36377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33344455566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Conceição</a:t>
                      </a:r>
                      <a:r>
                        <a:rPr sz="1600" spc="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Neves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Esposa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23456789012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DCDE6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58267" y="4820539"/>
            <a:ext cx="148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Dependente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096" y="2174748"/>
            <a:ext cx="6115050" cy="94869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0"/>
              </a:spcBef>
              <a:buFont typeface="Verdana"/>
              <a:buChar char="•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Exemplo de Tabelas de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BD</a:t>
            </a:r>
            <a:r>
              <a:rPr sz="2400" i="1" spc="-4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Relacional</a:t>
            </a:r>
            <a:endParaRPr sz="2400">
              <a:latin typeface="Verdana"/>
              <a:cs typeface="Verdana"/>
            </a:endParaRPr>
          </a:p>
          <a:p>
            <a:pPr marL="156845">
              <a:lnSpc>
                <a:spcPct val="100000"/>
              </a:lnSpc>
              <a:spcBef>
                <a:spcPts val="755"/>
              </a:spcBef>
            </a:pPr>
            <a:r>
              <a:rPr sz="2400" spc="-5" dirty="0">
                <a:latin typeface="Times New Roman"/>
                <a:cs typeface="Times New Roman"/>
              </a:rPr>
              <a:t>Empregado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0"/>
            <a:ext cx="3026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Modelo</a:t>
            </a:r>
            <a:r>
              <a:rPr spc="-40" dirty="0"/>
              <a:t> </a:t>
            </a:r>
            <a:r>
              <a:rPr spc="-10" dirty="0"/>
              <a:t>Físico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4615" cy="3780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Definição da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organização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 estruturas físicas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acesso aos dados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(índices, métodos de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acesso,...).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Utilizado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para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descrever como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os dados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são  fisicamente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armazenados.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Depende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do SGBD a ser</a:t>
            </a:r>
            <a:r>
              <a:rPr sz="2800" i="1" spc="114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usado.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0"/>
            <a:ext cx="3128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Projeto de</a:t>
            </a:r>
            <a:r>
              <a:rPr spc="-80" dirty="0"/>
              <a:t> </a:t>
            </a:r>
            <a:r>
              <a:rPr spc="-10" dirty="0"/>
              <a:t>BD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2339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Resumindo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292" y="1845564"/>
            <a:ext cx="9093708" cy="2807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0"/>
            <a:ext cx="3128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Projeto de</a:t>
            </a:r>
            <a:r>
              <a:rPr spc="-80" dirty="0"/>
              <a:t> </a:t>
            </a:r>
            <a:r>
              <a:rPr spc="-10" dirty="0"/>
              <a:t>BD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4615" cy="3134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No projeto de banco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dados, normalmente  são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considerados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dois níveis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 abstração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modelo de</a:t>
            </a:r>
            <a:r>
              <a:rPr sz="2800" i="1" spc="1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dados: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F5F5F"/>
              </a:buClr>
              <a:buFont typeface="Verdana"/>
              <a:buChar char="•"/>
            </a:pPr>
            <a:endParaRPr sz="375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Modelo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conceitual;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3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Modelo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lógico.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800" y="0"/>
            <a:ext cx="1290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SGBD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89381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SGBD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possui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algumas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funções</a:t>
            </a:r>
            <a:r>
              <a:rPr sz="2800" i="1" spc="14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como: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F5F5F"/>
              </a:buClr>
              <a:buFont typeface="Verdana"/>
              <a:buChar char="•"/>
            </a:pPr>
            <a:endParaRPr sz="2600">
              <a:latin typeface="Verdana"/>
              <a:cs typeface="Verdana"/>
            </a:endParaRPr>
          </a:p>
          <a:p>
            <a:pPr marL="756285" marR="5080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Proteção do banco de dados: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esta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proteção inclui  proteção do sistema contra defeitos (ou falhas)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 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hardware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software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proteção de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segurança contra 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acesso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não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autorizado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400" i="1" spc="4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malicioso.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F5F5F"/>
              </a:buClr>
              <a:buFont typeface="Verdana"/>
              <a:buChar char="•"/>
            </a:pPr>
            <a:endParaRPr sz="26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Manutenção do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banco de dados por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um</a:t>
            </a:r>
            <a:r>
              <a:rPr sz="2400" i="1" spc="4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longo</a:t>
            </a:r>
            <a:endParaRPr sz="2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período.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Verdana"/>
              <a:cs typeface="Verdana"/>
            </a:endParaRPr>
          </a:p>
          <a:p>
            <a:pPr marL="355600" marR="70485" indent="-342900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maioria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SGBDs é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constituída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sistemas  de software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muito</a:t>
            </a:r>
            <a:r>
              <a:rPr sz="2800" i="1" spc="2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complexos.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5268" y="0"/>
            <a:ext cx="4284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Exemplo </a:t>
            </a:r>
            <a:r>
              <a:rPr spc="-5" dirty="0"/>
              <a:t>de</a:t>
            </a:r>
            <a:r>
              <a:rPr spc="-40" dirty="0"/>
              <a:t> </a:t>
            </a:r>
            <a:r>
              <a:rPr spc="-10" dirty="0"/>
              <a:t>SGBDs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78002"/>
            <a:ext cx="2791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Proprietários: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3338271"/>
            <a:ext cx="3201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Software</a:t>
            </a:r>
            <a:r>
              <a:rPr sz="2800" i="1" spc="-3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livres: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47060" y="1824227"/>
            <a:ext cx="2362200" cy="867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7868" y="1412747"/>
            <a:ext cx="2057400" cy="1688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21679" y="1772411"/>
            <a:ext cx="3160776" cy="9707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74308" y="4282440"/>
            <a:ext cx="2257043" cy="11689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93008" y="4005071"/>
            <a:ext cx="2176272" cy="17236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7868" y="4005071"/>
            <a:ext cx="1738883" cy="17236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0"/>
            <a:ext cx="56235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Vantagens de usar</a:t>
            </a:r>
            <a:r>
              <a:rPr spc="-25" dirty="0"/>
              <a:t> </a:t>
            </a:r>
            <a:r>
              <a:rPr spc="-10" dirty="0"/>
              <a:t>SGBD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851265" cy="4403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SGBDs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possuem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as seguintes</a:t>
            </a:r>
            <a:r>
              <a:rPr sz="2800" i="1" spc="12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capacidades: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3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Controle de</a:t>
            </a:r>
            <a:r>
              <a:rPr sz="2400" i="1" spc="2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redundância;</a:t>
            </a:r>
            <a:endParaRPr sz="24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2305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Restrição de acesso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não</a:t>
            </a:r>
            <a:r>
              <a:rPr sz="2400" i="1" spc="3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autorizado;</a:t>
            </a:r>
            <a:endParaRPr sz="2400">
              <a:latin typeface="Verdana"/>
              <a:cs typeface="Verdana"/>
            </a:endParaRPr>
          </a:p>
          <a:p>
            <a:pPr marL="756285" marR="1253490" lvl="1" indent="-287020">
              <a:lnSpc>
                <a:spcPct val="100000"/>
              </a:lnSpc>
              <a:spcBef>
                <a:spcPts val="2305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Armazenamento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persistente para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objetos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do  programa;</a:t>
            </a:r>
            <a:endParaRPr sz="2400">
              <a:latin typeface="Verdana"/>
              <a:cs typeface="Verdan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2305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Fornecimento de estruturas de armazenamento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 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técnicas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 pesquisa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para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processamento eficiente  de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consulta;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44156" y="1412747"/>
            <a:ext cx="1799844" cy="1799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0"/>
            <a:ext cx="56235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Vantagens de usar</a:t>
            </a:r>
            <a:r>
              <a:rPr spc="-25" dirty="0"/>
              <a:t> </a:t>
            </a:r>
            <a:r>
              <a:rPr spc="-10" dirty="0"/>
              <a:t>SGBD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058150" cy="339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Fornecimento Backup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400" i="1" spc="5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restauração;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300"/>
              </a:spcBef>
              <a:buFont typeface="Verdana"/>
              <a:buChar char="•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Fornecimento de múltiplas</a:t>
            </a:r>
            <a:r>
              <a:rPr sz="2400" i="1" spc="4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interfaces;</a:t>
            </a:r>
            <a:endParaRPr sz="24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2310"/>
              </a:spcBef>
              <a:buFont typeface="Verdana"/>
              <a:buChar char="•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Representação de relacionamento complexo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entre 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dados;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300"/>
              </a:spcBef>
              <a:buFont typeface="Verdana"/>
              <a:buChar char="•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Reforço de restrições de</a:t>
            </a:r>
            <a:r>
              <a:rPr sz="2400" i="1" spc="7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integridade;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310"/>
              </a:spcBef>
              <a:buFont typeface="Verdana"/>
              <a:buChar char="•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Permite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dedução 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ações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usando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regras.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47916" y="548640"/>
            <a:ext cx="1866900" cy="186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-2875"/>
            <a:ext cx="5512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Controle de</a:t>
            </a:r>
            <a:r>
              <a:rPr spc="-10" dirty="0"/>
              <a:t> redundância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932545" cy="5013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redundância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ocorre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ao armazenar os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mesmos  dados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várias</a:t>
            </a:r>
            <a:r>
              <a:rPr sz="2800" i="1" spc="6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vezes.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F5F5F"/>
              </a:buClr>
              <a:buFont typeface="Verdana"/>
              <a:buChar char="•"/>
            </a:pPr>
            <a:endParaRPr sz="26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Isso gera os seguintes</a:t>
            </a:r>
            <a:r>
              <a:rPr sz="2800" i="1" spc="4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problemas:</a:t>
            </a:r>
            <a:endParaRPr sz="2800">
              <a:latin typeface="Verdana"/>
              <a:cs typeface="Verdana"/>
            </a:endParaRPr>
          </a:p>
          <a:p>
            <a:pPr marL="756285" marR="99060" lvl="1" indent="-287020">
              <a:lnSpc>
                <a:spcPct val="100000"/>
              </a:lnSpc>
              <a:spcBef>
                <a:spcPts val="2595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Desperdício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no espaço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de armazenamento, pois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 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dado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é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armazenado repetidamente,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este problema  pode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ser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sério para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grandes bancos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dados.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F5F5F"/>
              </a:buClr>
              <a:buFont typeface="Verdana"/>
              <a:buChar char="•"/>
            </a:pPr>
            <a:endParaRPr sz="2600">
              <a:latin typeface="Verdana"/>
              <a:cs typeface="Verdana"/>
            </a:endParaRPr>
          </a:p>
          <a:p>
            <a:pPr marL="756285" marR="82550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As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tabelas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que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representam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os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mesmos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dados 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podem tornar-se inconsistentes. Isso porque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uma  atualização é aplicada a algumas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tabelas, mas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não a 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outras.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416" y="0"/>
            <a:ext cx="5512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Controle de</a:t>
            </a:r>
            <a:r>
              <a:rPr spc="-10" dirty="0"/>
              <a:t> redundância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7790" cy="3609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62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SGBD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deve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ter 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capacidade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controlar a  redundância a fim de proibir inconsistências  entre as</a:t>
            </a:r>
            <a:r>
              <a:rPr sz="2800" i="1" spc="2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tabelas.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As verificações podem ser especificadas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no  SGBD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durante o projeto de banco de dados e  impostas automaticamente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pelo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SGBD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sempre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que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tabela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for</a:t>
            </a:r>
            <a:r>
              <a:rPr sz="2800" i="1" spc="8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atualizada.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1320</Words>
  <Application>Microsoft Office PowerPoint</Application>
  <PresentationFormat>Apresentação na tela (4:3)</PresentationFormat>
  <Paragraphs>266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Office Theme</vt:lpstr>
      <vt:lpstr>Fundamentos de Bacos de Dados</vt:lpstr>
      <vt:lpstr>SGBD</vt:lpstr>
      <vt:lpstr>SGBD</vt:lpstr>
      <vt:lpstr>SGBD</vt:lpstr>
      <vt:lpstr>Exemplo de SGBDs</vt:lpstr>
      <vt:lpstr>Vantagens de usar SGBD</vt:lpstr>
      <vt:lpstr>Vantagens de usar SGBD</vt:lpstr>
      <vt:lpstr>Controle de redundância</vt:lpstr>
      <vt:lpstr>Controle de redundância</vt:lpstr>
      <vt:lpstr>Exemplo</vt:lpstr>
      <vt:lpstr>Restrição de acesso não autorizado</vt:lpstr>
      <vt:lpstr>Restrição de acesso não autorizado</vt:lpstr>
      <vt:lpstr>Armazenamento persistente</vt:lpstr>
      <vt:lpstr>Estruturas de armazenamento</vt:lpstr>
      <vt:lpstr>Fornecimento Backup e restauração</vt:lpstr>
      <vt:lpstr>Fornecimento Backup e restauração</vt:lpstr>
      <vt:lpstr>Fornecimento de múltiplas interfaces</vt:lpstr>
      <vt:lpstr>Fornecimento de múltiplas interfaces</vt:lpstr>
      <vt:lpstr>Apresentação do PowerPoint</vt:lpstr>
      <vt:lpstr>Exemplo</vt:lpstr>
      <vt:lpstr>Reforço de restrições de integridade</vt:lpstr>
      <vt:lpstr>Exemplo</vt:lpstr>
      <vt:lpstr>Dedução de ações usando regras</vt:lpstr>
      <vt:lpstr>Projeto de BD - Abstração</vt:lpstr>
      <vt:lpstr>Projeto de BD - Abstração</vt:lpstr>
      <vt:lpstr>Projeto de BD - Abstração</vt:lpstr>
      <vt:lpstr>Modelo Conceitual</vt:lpstr>
      <vt:lpstr>Modelo Conceitual</vt:lpstr>
      <vt:lpstr>Modelo Conceitual</vt:lpstr>
      <vt:lpstr>Modelo Lógico</vt:lpstr>
      <vt:lpstr>Modelo Lógico</vt:lpstr>
      <vt:lpstr>Modelo Lógico</vt:lpstr>
      <vt:lpstr>Modelo Físico</vt:lpstr>
      <vt:lpstr>Projeto de BD</vt:lpstr>
      <vt:lpstr>Projeto de BD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do domínio médico-hospitalar</dc:title>
  <dc:creator>Marcelo Schots</dc:creator>
  <cp:lastModifiedBy>Lucas Santos</cp:lastModifiedBy>
  <cp:revision>2</cp:revision>
  <dcterms:created xsi:type="dcterms:W3CDTF">2021-01-12T23:03:07Z</dcterms:created>
  <dcterms:modified xsi:type="dcterms:W3CDTF">2021-01-14T19:46:25Z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2014-08-08T00:00:00Z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2021-01-12T00:00:00Z</vt:filetime>
  </property>
</Properties>
</file>