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9191" y="-80645"/>
            <a:ext cx="47085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50747"/>
            <a:ext cx="8529320" cy="1769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6952" y="6673182"/>
            <a:ext cx="1917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5.png"/><Relationship Id="rId7" Type="http://schemas.openxmlformats.org/officeDocument/2006/relationships/image" Target="../media/image1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5.png"/><Relationship Id="rId7" Type="http://schemas.openxmlformats.org/officeDocument/2006/relationships/image" Target="../media/image1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63530" y="2143125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369419" y="2806700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124200" y="3639538"/>
            <a:ext cx="5486401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Transformação entre modelos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3" y="2739475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014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2941" y="4077461"/>
            <a:ext cx="1873250" cy="1080770"/>
          </a:xfrm>
          <a:custGeom>
            <a:avLst/>
            <a:gdLst/>
            <a:ahLst/>
            <a:cxnLst/>
            <a:rect l="l" t="t" r="r" b="b"/>
            <a:pathLst>
              <a:path w="1873250" h="1080770">
                <a:moveTo>
                  <a:pt x="0" y="1080515"/>
                </a:moveTo>
                <a:lnTo>
                  <a:pt x="1872995" y="1080515"/>
                </a:lnTo>
                <a:lnTo>
                  <a:pt x="1872995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395" y="8627"/>
            <a:ext cx="654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inicial de</a:t>
            </a:r>
            <a:r>
              <a:rPr spc="-15" dirty="0"/>
              <a:t> </a:t>
            </a:r>
            <a:r>
              <a:rPr spc="-5" dirty="0"/>
              <a:t>entidades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724027"/>
            <a:ext cx="8488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entidade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traduzida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tabela;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992373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1685925" algn="l"/>
                <a:tab pos="3335020" algn="l"/>
                <a:tab pos="4011929" algn="l"/>
                <a:tab pos="5798185" algn="l"/>
                <a:tab pos="6251575" algn="l"/>
                <a:tab pos="817054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nti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uz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 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 desta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tabela;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401" y="1558289"/>
            <a:ext cx="187452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8317" y="1701545"/>
            <a:ext cx="792480" cy="504825"/>
          </a:xfrm>
          <a:custGeom>
            <a:avLst/>
            <a:gdLst/>
            <a:ahLst/>
            <a:cxnLst/>
            <a:rect l="l" t="t" r="r" b="b"/>
            <a:pathLst>
              <a:path w="792479" h="504825">
                <a:moveTo>
                  <a:pt x="540258" y="0"/>
                </a:moveTo>
                <a:lnTo>
                  <a:pt x="540258" y="126111"/>
                </a:lnTo>
                <a:lnTo>
                  <a:pt x="0" y="126111"/>
                </a:lnTo>
                <a:lnTo>
                  <a:pt x="0" y="378332"/>
                </a:lnTo>
                <a:lnTo>
                  <a:pt x="540258" y="378332"/>
                </a:lnTo>
                <a:lnTo>
                  <a:pt x="540258" y="504443"/>
                </a:lnTo>
                <a:lnTo>
                  <a:pt x="792480" y="252221"/>
                </a:lnTo>
                <a:lnTo>
                  <a:pt x="540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8317" y="1701545"/>
            <a:ext cx="792480" cy="504825"/>
          </a:xfrm>
          <a:custGeom>
            <a:avLst/>
            <a:gdLst/>
            <a:ahLst/>
            <a:cxnLst/>
            <a:rect l="l" t="t" r="r" b="b"/>
            <a:pathLst>
              <a:path w="792479" h="504825">
                <a:moveTo>
                  <a:pt x="0" y="126111"/>
                </a:moveTo>
                <a:lnTo>
                  <a:pt x="540258" y="126111"/>
                </a:lnTo>
                <a:lnTo>
                  <a:pt x="540258" y="0"/>
                </a:lnTo>
                <a:lnTo>
                  <a:pt x="792480" y="252221"/>
                </a:lnTo>
                <a:lnTo>
                  <a:pt x="540258" y="504443"/>
                </a:lnTo>
                <a:lnTo>
                  <a:pt x="540258" y="378332"/>
                </a:lnTo>
                <a:lnTo>
                  <a:pt x="0" y="378332"/>
                </a:lnTo>
                <a:lnTo>
                  <a:pt x="0" y="12611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9259" y="1341119"/>
            <a:ext cx="1269491" cy="127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87902" y="4087784"/>
            <a:ext cx="720090" cy="88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nome  </a:t>
            </a: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6330" y="4261865"/>
            <a:ext cx="1873250" cy="792480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87801" y="4406646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5867" y="4288535"/>
            <a:ext cx="240791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87801" y="483793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5867" y="4719828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9170" y="4406646"/>
            <a:ext cx="791210" cy="502920"/>
          </a:xfrm>
          <a:custGeom>
            <a:avLst/>
            <a:gdLst/>
            <a:ahLst/>
            <a:cxnLst/>
            <a:rect l="l" t="t" r="r" b="b"/>
            <a:pathLst>
              <a:path w="791210" h="502920">
                <a:moveTo>
                  <a:pt x="539495" y="0"/>
                </a:moveTo>
                <a:lnTo>
                  <a:pt x="539495" y="125729"/>
                </a:lnTo>
                <a:lnTo>
                  <a:pt x="0" y="125729"/>
                </a:lnTo>
                <a:lnTo>
                  <a:pt x="0" y="377189"/>
                </a:lnTo>
                <a:lnTo>
                  <a:pt x="539495" y="377189"/>
                </a:lnTo>
                <a:lnTo>
                  <a:pt x="539495" y="502919"/>
                </a:lnTo>
                <a:lnTo>
                  <a:pt x="790955" y="251459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9170" y="4406646"/>
            <a:ext cx="791210" cy="502920"/>
          </a:xfrm>
          <a:custGeom>
            <a:avLst/>
            <a:gdLst/>
            <a:ahLst/>
            <a:cxnLst/>
            <a:rect l="l" t="t" r="r" b="b"/>
            <a:pathLst>
              <a:path w="791210" h="502920">
                <a:moveTo>
                  <a:pt x="0" y="125729"/>
                </a:moveTo>
                <a:lnTo>
                  <a:pt x="539495" y="125729"/>
                </a:lnTo>
                <a:lnTo>
                  <a:pt x="539495" y="0"/>
                </a:lnTo>
                <a:lnTo>
                  <a:pt x="790955" y="251459"/>
                </a:lnTo>
                <a:lnTo>
                  <a:pt x="539495" y="502919"/>
                </a:lnTo>
                <a:lnTo>
                  <a:pt x="539495" y="377189"/>
                </a:lnTo>
                <a:lnTo>
                  <a:pt x="0" y="377189"/>
                </a:lnTo>
                <a:lnTo>
                  <a:pt x="0" y="12572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005576" y="4070350"/>
          <a:ext cx="1873250" cy="111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625"/>
                <a:gridCol w="936625"/>
              </a:tblGrid>
              <a:tr h="3709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código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19" y="4533900"/>
            <a:ext cx="845820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7916" y="4554220"/>
            <a:ext cx="530225" cy="530225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80772" y="287654"/>
                </a:moveTo>
                <a:lnTo>
                  <a:pt x="0" y="530097"/>
                </a:lnTo>
                <a:lnTo>
                  <a:pt x="242442" y="449325"/>
                </a:lnTo>
                <a:lnTo>
                  <a:pt x="215518" y="422401"/>
                </a:lnTo>
                <a:lnTo>
                  <a:pt x="161670" y="422401"/>
                </a:lnTo>
                <a:lnTo>
                  <a:pt x="107823" y="368553"/>
                </a:lnTo>
                <a:lnTo>
                  <a:pt x="134742" y="341625"/>
                </a:lnTo>
                <a:lnTo>
                  <a:pt x="80772" y="287654"/>
                </a:lnTo>
                <a:close/>
              </a:path>
              <a:path w="530225" h="530225">
                <a:moveTo>
                  <a:pt x="134742" y="341625"/>
                </a:moveTo>
                <a:lnTo>
                  <a:pt x="107823" y="368553"/>
                </a:lnTo>
                <a:lnTo>
                  <a:pt x="161670" y="422401"/>
                </a:lnTo>
                <a:lnTo>
                  <a:pt x="188594" y="395477"/>
                </a:lnTo>
                <a:lnTo>
                  <a:pt x="134742" y="341625"/>
                </a:lnTo>
                <a:close/>
              </a:path>
              <a:path w="530225" h="530225">
                <a:moveTo>
                  <a:pt x="188594" y="395477"/>
                </a:moveTo>
                <a:lnTo>
                  <a:pt x="161670" y="422401"/>
                </a:lnTo>
                <a:lnTo>
                  <a:pt x="215518" y="422401"/>
                </a:lnTo>
                <a:lnTo>
                  <a:pt x="188594" y="395477"/>
                </a:lnTo>
                <a:close/>
              </a:path>
              <a:path w="530225" h="530225">
                <a:moveTo>
                  <a:pt x="476250" y="0"/>
                </a:moveTo>
                <a:lnTo>
                  <a:pt x="134742" y="341625"/>
                </a:lnTo>
                <a:lnTo>
                  <a:pt x="188594" y="395477"/>
                </a:lnTo>
                <a:lnTo>
                  <a:pt x="530225" y="53847"/>
                </a:lnTo>
                <a:lnTo>
                  <a:pt x="476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8324" y="0"/>
            <a:ext cx="654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inicial de</a:t>
            </a:r>
            <a:r>
              <a:rPr spc="-15" dirty="0"/>
              <a:t> </a:t>
            </a:r>
            <a:r>
              <a:rPr spc="-5" dirty="0"/>
              <a:t>entidades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724027"/>
            <a:ext cx="8986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61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identificadores da entidade  correspondem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às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colunas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compõem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6094" y="2925317"/>
            <a:ext cx="1871980" cy="1080770"/>
          </a:xfrm>
          <a:custGeom>
            <a:avLst/>
            <a:gdLst/>
            <a:ahLst/>
            <a:cxnLst/>
            <a:rect l="l" t="t" r="r" b="b"/>
            <a:pathLst>
              <a:path w="1871979" h="1080770">
                <a:moveTo>
                  <a:pt x="0" y="1080516"/>
                </a:moveTo>
                <a:lnTo>
                  <a:pt x="1871472" y="1080516"/>
                </a:lnTo>
                <a:lnTo>
                  <a:pt x="1871472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6094" y="2925317"/>
            <a:ext cx="1871980" cy="1080770"/>
          </a:xfrm>
          <a:custGeom>
            <a:avLst/>
            <a:gdLst/>
            <a:ahLst/>
            <a:cxnLst/>
            <a:rect l="l" t="t" r="r" b="b"/>
            <a:pathLst>
              <a:path w="1871979" h="1080770">
                <a:moveTo>
                  <a:pt x="0" y="1080516"/>
                </a:moveTo>
                <a:lnTo>
                  <a:pt x="1871472" y="1080516"/>
                </a:lnTo>
                <a:lnTo>
                  <a:pt x="1871472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59148" y="2934944"/>
            <a:ext cx="719455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nome  </a:t>
            </a: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7958" y="3109722"/>
            <a:ext cx="1873250" cy="791210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CLIENTE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9429" y="325297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5971" y="3136392"/>
            <a:ext cx="24231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9429" y="3685794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5971" y="3567684"/>
            <a:ext cx="242315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797" y="3252978"/>
            <a:ext cx="791210" cy="504825"/>
          </a:xfrm>
          <a:custGeom>
            <a:avLst/>
            <a:gdLst/>
            <a:ahLst/>
            <a:cxnLst/>
            <a:rect l="l" t="t" r="r" b="b"/>
            <a:pathLst>
              <a:path w="791210" h="504825">
                <a:moveTo>
                  <a:pt x="538734" y="0"/>
                </a:moveTo>
                <a:lnTo>
                  <a:pt x="538734" y="126111"/>
                </a:lnTo>
                <a:lnTo>
                  <a:pt x="0" y="126111"/>
                </a:lnTo>
                <a:lnTo>
                  <a:pt x="0" y="378333"/>
                </a:lnTo>
                <a:lnTo>
                  <a:pt x="538734" y="378333"/>
                </a:lnTo>
                <a:lnTo>
                  <a:pt x="538734" y="504444"/>
                </a:lnTo>
                <a:lnTo>
                  <a:pt x="790955" y="252222"/>
                </a:lnTo>
                <a:lnTo>
                  <a:pt x="538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0797" y="3252978"/>
            <a:ext cx="791210" cy="504825"/>
          </a:xfrm>
          <a:custGeom>
            <a:avLst/>
            <a:gdLst/>
            <a:ahLst/>
            <a:cxnLst/>
            <a:rect l="l" t="t" r="r" b="b"/>
            <a:pathLst>
              <a:path w="791210" h="504825">
                <a:moveTo>
                  <a:pt x="0" y="126111"/>
                </a:moveTo>
                <a:lnTo>
                  <a:pt x="538734" y="126111"/>
                </a:lnTo>
                <a:lnTo>
                  <a:pt x="538734" y="0"/>
                </a:lnTo>
                <a:lnTo>
                  <a:pt x="790955" y="252222"/>
                </a:lnTo>
                <a:lnTo>
                  <a:pt x="538734" y="504444"/>
                </a:lnTo>
                <a:lnTo>
                  <a:pt x="538734" y="378333"/>
                </a:lnTo>
                <a:lnTo>
                  <a:pt x="0" y="378333"/>
                </a:lnTo>
                <a:lnTo>
                  <a:pt x="0" y="12611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4951" y="2924200"/>
            <a:ext cx="935990" cy="371475"/>
          </a:xfrm>
          <a:custGeom>
            <a:avLst/>
            <a:gdLst/>
            <a:ahLst/>
            <a:cxnLst/>
            <a:rect l="l" t="t" r="r" b="b"/>
            <a:pathLst>
              <a:path w="935990" h="371475">
                <a:moveTo>
                  <a:pt x="0" y="370941"/>
                </a:moveTo>
                <a:lnTo>
                  <a:pt x="935824" y="370941"/>
                </a:lnTo>
                <a:lnTo>
                  <a:pt x="935824" y="0"/>
                </a:lnTo>
                <a:lnTo>
                  <a:pt x="0" y="0"/>
                </a:lnTo>
                <a:lnTo>
                  <a:pt x="0" y="370941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078601" y="2917825"/>
          <a:ext cx="1871980" cy="111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935990"/>
              </a:tblGrid>
              <a:tr h="3709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código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099047" y="2302764"/>
            <a:ext cx="845820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1844" y="2323083"/>
            <a:ext cx="530225" cy="530225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80771" y="287654"/>
                </a:moveTo>
                <a:lnTo>
                  <a:pt x="0" y="530098"/>
                </a:lnTo>
                <a:lnTo>
                  <a:pt x="242442" y="449325"/>
                </a:lnTo>
                <a:lnTo>
                  <a:pt x="215518" y="422401"/>
                </a:lnTo>
                <a:lnTo>
                  <a:pt x="161671" y="422401"/>
                </a:lnTo>
                <a:lnTo>
                  <a:pt x="107822" y="368553"/>
                </a:lnTo>
                <a:lnTo>
                  <a:pt x="134742" y="341625"/>
                </a:lnTo>
                <a:lnTo>
                  <a:pt x="80771" y="287654"/>
                </a:lnTo>
                <a:close/>
              </a:path>
              <a:path w="530225" h="530225">
                <a:moveTo>
                  <a:pt x="134742" y="341625"/>
                </a:moveTo>
                <a:lnTo>
                  <a:pt x="107822" y="368553"/>
                </a:lnTo>
                <a:lnTo>
                  <a:pt x="161671" y="422401"/>
                </a:lnTo>
                <a:lnTo>
                  <a:pt x="188595" y="395478"/>
                </a:lnTo>
                <a:lnTo>
                  <a:pt x="134742" y="341625"/>
                </a:lnTo>
                <a:close/>
              </a:path>
              <a:path w="530225" h="530225">
                <a:moveTo>
                  <a:pt x="188595" y="395478"/>
                </a:moveTo>
                <a:lnTo>
                  <a:pt x="161671" y="422401"/>
                </a:lnTo>
                <a:lnTo>
                  <a:pt x="215518" y="422401"/>
                </a:lnTo>
                <a:lnTo>
                  <a:pt x="188595" y="395478"/>
                </a:lnTo>
                <a:close/>
              </a:path>
              <a:path w="530225" h="530225">
                <a:moveTo>
                  <a:pt x="476250" y="0"/>
                </a:moveTo>
                <a:lnTo>
                  <a:pt x="134742" y="341625"/>
                </a:lnTo>
                <a:lnTo>
                  <a:pt x="188595" y="395478"/>
                </a:lnTo>
                <a:lnTo>
                  <a:pt x="530225" y="53848"/>
                </a:lnTo>
                <a:lnTo>
                  <a:pt x="476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3031" y="2133600"/>
            <a:ext cx="1943100" cy="368935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Verdana"/>
                <a:cs typeface="Verdana"/>
              </a:rPr>
              <a:t>Chave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primária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80126" y="5157978"/>
            <a:ext cx="3385185" cy="1080770"/>
          </a:xfrm>
          <a:custGeom>
            <a:avLst/>
            <a:gdLst/>
            <a:ahLst/>
            <a:cxnLst/>
            <a:rect l="l" t="t" r="r" b="b"/>
            <a:pathLst>
              <a:path w="3385184" h="1080770">
                <a:moveTo>
                  <a:pt x="0" y="1080516"/>
                </a:moveTo>
                <a:lnTo>
                  <a:pt x="3384804" y="1080516"/>
                </a:lnTo>
                <a:lnTo>
                  <a:pt x="3384804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0126" y="5157978"/>
            <a:ext cx="3385185" cy="1080770"/>
          </a:xfrm>
          <a:custGeom>
            <a:avLst/>
            <a:gdLst/>
            <a:ahLst/>
            <a:cxnLst/>
            <a:rect l="l" t="t" r="r" b="b"/>
            <a:pathLst>
              <a:path w="3385184" h="1080770">
                <a:moveTo>
                  <a:pt x="0" y="1080516"/>
                </a:moveTo>
                <a:lnTo>
                  <a:pt x="3384804" y="1080516"/>
                </a:lnTo>
                <a:lnTo>
                  <a:pt x="3384804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7105" y="5125973"/>
            <a:ext cx="1873250" cy="791210"/>
          </a:xfrm>
          <a:prstGeom prst="rect">
            <a:avLst/>
          </a:prstGeom>
          <a:solidFill>
            <a:srgbClr val="FFFFFF"/>
          </a:solidFill>
          <a:ln w="25908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PESSOA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38577" y="515797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8577" y="552373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6644" y="5405628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4390" y="5229605"/>
            <a:ext cx="792480" cy="502920"/>
          </a:xfrm>
          <a:custGeom>
            <a:avLst/>
            <a:gdLst/>
            <a:ahLst/>
            <a:cxnLst/>
            <a:rect l="l" t="t" r="r" b="b"/>
            <a:pathLst>
              <a:path w="792479" h="502920">
                <a:moveTo>
                  <a:pt x="541020" y="0"/>
                </a:moveTo>
                <a:lnTo>
                  <a:pt x="541020" y="125730"/>
                </a:lnTo>
                <a:lnTo>
                  <a:pt x="0" y="125730"/>
                </a:lnTo>
                <a:lnTo>
                  <a:pt x="0" y="377190"/>
                </a:lnTo>
                <a:lnTo>
                  <a:pt x="541020" y="377190"/>
                </a:lnTo>
                <a:lnTo>
                  <a:pt x="541020" y="502920"/>
                </a:lnTo>
                <a:lnTo>
                  <a:pt x="792480" y="251460"/>
                </a:lnTo>
                <a:lnTo>
                  <a:pt x="541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4390" y="5229605"/>
            <a:ext cx="792480" cy="502920"/>
          </a:xfrm>
          <a:custGeom>
            <a:avLst/>
            <a:gdLst/>
            <a:ahLst/>
            <a:cxnLst/>
            <a:rect l="l" t="t" r="r" b="b"/>
            <a:pathLst>
              <a:path w="792479" h="502920">
                <a:moveTo>
                  <a:pt x="0" y="125730"/>
                </a:moveTo>
                <a:lnTo>
                  <a:pt x="541020" y="125730"/>
                </a:lnTo>
                <a:lnTo>
                  <a:pt x="541020" y="0"/>
                </a:lnTo>
                <a:lnTo>
                  <a:pt x="792480" y="251460"/>
                </a:lnTo>
                <a:lnTo>
                  <a:pt x="541020" y="502920"/>
                </a:lnTo>
                <a:lnTo>
                  <a:pt x="541020" y="377190"/>
                </a:lnTo>
                <a:lnTo>
                  <a:pt x="0" y="377190"/>
                </a:lnTo>
                <a:lnTo>
                  <a:pt x="0" y="12573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4164" y="4533900"/>
            <a:ext cx="845819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6959" y="4554220"/>
            <a:ext cx="530225" cy="530225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80772" y="287654"/>
                </a:moveTo>
                <a:lnTo>
                  <a:pt x="0" y="530097"/>
                </a:lnTo>
                <a:lnTo>
                  <a:pt x="242442" y="449325"/>
                </a:lnTo>
                <a:lnTo>
                  <a:pt x="215518" y="422401"/>
                </a:lnTo>
                <a:lnTo>
                  <a:pt x="161670" y="422401"/>
                </a:lnTo>
                <a:lnTo>
                  <a:pt x="107823" y="368553"/>
                </a:lnTo>
                <a:lnTo>
                  <a:pt x="134742" y="341625"/>
                </a:lnTo>
                <a:lnTo>
                  <a:pt x="80772" y="287654"/>
                </a:lnTo>
                <a:close/>
              </a:path>
              <a:path w="530225" h="530225">
                <a:moveTo>
                  <a:pt x="134742" y="341625"/>
                </a:moveTo>
                <a:lnTo>
                  <a:pt x="107823" y="368553"/>
                </a:lnTo>
                <a:lnTo>
                  <a:pt x="161670" y="422401"/>
                </a:lnTo>
                <a:lnTo>
                  <a:pt x="188594" y="395477"/>
                </a:lnTo>
                <a:lnTo>
                  <a:pt x="134742" y="341625"/>
                </a:lnTo>
                <a:close/>
              </a:path>
              <a:path w="530225" h="530225">
                <a:moveTo>
                  <a:pt x="188594" y="395477"/>
                </a:moveTo>
                <a:lnTo>
                  <a:pt x="161670" y="422401"/>
                </a:lnTo>
                <a:lnTo>
                  <a:pt x="215518" y="422401"/>
                </a:lnTo>
                <a:lnTo>
                  <a:pt x="188594" y="395477"/>
                </a:lnTo>
                <a:close/>
              </a:path>
              <a:path w="530225" h="530225">
                <a:moveTo>
                  <a:pt x="476249" y="0"/>
                </a:moveTo>
                <a:lnTo>
                  <a:pt x="134742" y="341625"/>
                </a:lnTo>
                <a:lnTo>
                  <a:pt x="188594" y="395477"/>
                </a:lnTo>
                <a:lnTo>
                  <a:pt x="530224" y="53847"/>
                </a:lnTo>
                <a:lnTo>
                  <a:pt x="4762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85332" y="4293108"/>
            <a:ext cx="2231390" cy="368935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primária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38297" y="4907330"/>
            <a:ext cx="1332230" cy="11099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40"/>
              </a:spcBef>
            </a:pPr>
            <a:r>
              <a:rPr sz="2000" spc="-5" dirty="0">
                <a:latin typeface="Times New Roman"/>
                <a:cs typeface="Times New Roman"/>
              </a:rPr>
              <a:t>nome  </a:t>
            </a:r>
            <a:r>
              <a:rPr sz="2000" dirty="0">
                <a:latin typeface="Times New Roman"/>
                <a:cs typeface="Times New Roman"/>
              </a:rPr>
              <a:t>endereço  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0,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38577" y="5877305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66644" y="5760720"/>
            <a:ext cx="240792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1216" y="5047488"/>
            <a:ext cx="240792" cy="240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80126" y="5157800"/>
            <a:ext cx="864235" cy="365760"/>
          </a:xfrm>
          <a:custGeom>
            <a:avLst/>
            <a:gdLst/>
            <a:ahLst/>
            <a:cxnLst/>
            <a:rect l="l" t="t" r="r" b="b"/>
            <a:pathLst>
              <a:path w="864235" h="365760">
                <a:moveTo>
                  <a:pt x="0" y="365683"/>
                </a:moveTo>
                <a:lnTo>
                  <a:pt x="864146" y="365683"/>
                </a:lnTo>
                <a:lnTo>
                  <a:pt x="864146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234" y="5157800"/>
            <a:ext cx="1296670" cy="365760"/>
          </a:xfrm>
          <a:custGeom>
            <a:avLst/>
            <a:gdLst/>
            <a:ahLst/>
            <a:cxnLst/>
            <a:rect l="l" t="t" r="r" b="b"/>
            <a:pathLst>
              <a:path w="1296670" h="365760">
                <a:moveTo>
                  <a:pt x="0" y="365683"/>
                </a:moveTo>
                <a:lnTo>
                  <a:pt x="1296162" y="365683"/>
                </a:lnTo>
                <a:lnTo>
                  <a:pt x="1296162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573776" y="5151373"/>
          <a:ext cx="3384550" cy="109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/>
                <a:gridCol w="1296035"/>
                <a:gridCol w="1224280"/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endereço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telefone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654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inicial de</a:t>
            </a:r>
            <a:r>
              <a:rPr spc="-15" dirty="0"/>
              <a:t> </a:t>
            </a:r>
            <a:r>
              <a:rPr spc="-5" dirty="0"/>
              <a:t>entidades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995680" algn="l"/>
                <a:tab pos="2004695" algn="l"/>
                <a:tab pos="3797300" algn="l"/>
                <a:tab pos="5036185" algn="l"/>
                <a:tab pos="5916930" algn="l"/>
                <a:tab pos="7115175" algn="l"/>
                <a:tab pos="85769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	uma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ni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oderá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50747"/>
            <a:ext cx="4849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370455" algn="l"/>
                <a:tab pos="3899535" algn="l"/>
                <a:tab pos="44024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dific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relacionamentos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8992" y="1150747"/>
            <a:ext cx="34061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2275840" algn="l"/>
              </a:tabLst>
            </a:pP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uç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endParaRPr sz="28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tabLst>
                <a:tab pos="29464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hier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rquias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004441"/>
            <a:ext cx="5294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generalização/especialização.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069335"/>
            <a:ext cx="9131808" cy="254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378" y="0"/>
            <a:ext cx="654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inicial de</a:t>
            </a:r>
            <a:r>
              <a:rPr spc="-15" dirty="0"/>
              <a:t> </a:t>
            </a:r>
            <a:r>
              <a:rPr spc="-5" dirty="0"/>
              <a:t>entidades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1005332"/>
            <a:ext cx="719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594" y="11971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26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136" y="1080516"/>
            <a:ext cx="242315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140964"/>
            <a:ext cx="9144000" cy="579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4263" y="1549908"/>
            <a:ext cx="1083945" cy="1487170"/>
          </a:xfrm>
          <a:custGeom>
            <a:avLst/>
            <a:gdLst/>
            <a:ahLst/>
            <a:cxnLst/>
            <a:rect l="l" t="t" r="r" b="b"/>
            <a:pathLst>
              <a:path w="1083945" h="1487170">
                <a:moveTo>
                  <a:pt x="57010" y="0"/>
                </a:moveTo>
                <a:lnTo>
                  <a:pt x="0" y="40386"/>
                </a:lnTo>
                <a:lnTo>
                  <a:pt x="997927" y="1450086"/>
                </a:lnTo>
                <a:lnTo>
                  <a:pt x="969479" y="1470278"/>
                </a:lnTo>
                <a:lnTo>
                  <a:pt x="1066761" y="1486915"/>
                </a:lnTo>
                <a:lnTo>
                  <a:pt x="1079950" y="1409700"/>
                </a:lnTo>
                <a:lnTo>
                  <a:pt x="1054950" y="1409700"/>
                </a:lnTo>
                <a:lnTo>
                  <a:pt x="57010" y="0"/>
                </a:lnTo>
                <a:close/>
              </a:path>
              <a:path w="1083945" h="1487170">
                <a:moveTo>
                  <a:pt x="1083398" y="1389506"/>
                </a:moveTo>
                <a:lnTo>
                  <a:pt x="1054950" y="1409700"/>
                </a:lnTo>
                <a:lnTo>
                  <a:pt x="1079950" y="1409700"/>
                </a:lnTo>
                <a:lnTo>
                  <a:pt x="1083398" y="138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263" y="1549908"/>
            <a:ext cx="1083945" cy="1487170"/>
          </a:xfrm>
          <a:custGeom>
            <a:avLst/>
            <a:gdLst/>
            <a:ahLst/>
            <a:cxnLst/>
            <a:rect l="l" t="t" r="r" b="b"/>
            <a:pathLst>
              <a:path w="1083945" h="1487170">
                <a:moveTo>
                  <a:pt x="57010" y="0"/>
                </a:moveTo>
                <a:lnTo>
                  <a:pt x="1054950" y="1409700"/>
                </a:lnTo>
                <a:lnTo>
                  <a:pt x="1083398" y="1389506"/>
                </a:lnTo>
                <a:lnTo>
                  <a:pt x="1066761" y="1486915"/>
                </a:lnTo>
                <a:lnTo>
                  <a:pt x="969479" y="1470278"/>
                </a:lnTo>
                <a:lnTo>
                  <a:pt x="997927" y="1450086"/>
                </a:lnTo>
                <a:lnTo>
                  <a:pt x="0" y="40386"/>
                </a:lnTo>
                <a:lnTo>
                  <a:pt x="5701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8275" y="1005332"/>
            <a:ext cx="589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8810" y="11971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5351" y="1080516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92600" y="1005332"/>
            <a:ext cx="945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3770" y="11971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0311" y="1080516"/>
            <a:ext cx="242315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761" y="1558289"/>
            <a:ext cx="144780" cy="1440180"/>
          </a:xfrm>
          <a:custGeom>
            <a:avLst/>
            <a:gdLst/>
            <a:ahLst/>
            <a:cxnLst/>
            <a:rect l="l" t="t" r="r" b="b"/>
            <a:pathLst>
              <a:path w="144779" h="1440180">
                <a:moveTo>
                  <a:pt x="144779" y="1367789"/>
                </a:moveTo>
                <a:lnTo>
                  <a:pt x="0" y="1367789"/>
                </a:lnTo>
                <a:lnTo>
                  <a:pt x="72389" y="1440180"/>
                </a:lnTo>
                <a:lnTo>
                  <a:pt x="144779" y="1367789"/>
                </a:lnTo>
                <a:close/>
              </a:path>
              <a:path w="144779" h="1440180">
                <a:moveTo>
                  <a:pt x="108585" y="0"/>
                </a:moveTo>
                <a:lnTo>
                  <a:pt x="36195" y="0"/>
                </a:lnTo>
                <a:lnTo>
                  <a:pt x="36195" y="1367789"/>
                </a:lnTo>
                <a:lnTo>
                  <a:pt x="108585" y="1367789"/>
                </a:lnTo>
                <a:lnTo>
                  <a:pt x="10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761" y="1558289"/>
            <a:ext cx="144780" cy="1440180"/>
          </a:xfrm>
          <a:custGeom>
            <a:avLst/>
            <a:gdLst/>
            <a:ahLst/>
            <a:cxnLst/>
            <a:rect l="l" t="t" r="r" b="b"/>
            <a:pathLst>
              <a:path w="144779" h="1440180">
                <a:moveTo>
                  <a:pt x="108585" y="0"/>
                </a:moveTo>
                <a:lnTo>
                  <a:pt x="108585" y="1367789"/>
                </a:lnTo>
                <a:lnTo>
                  <a:pt x="144779" y="1367789"/>
                </a:lnTo>
                <a:lnTo>
                  <a:pt x="72389" y="1440180"/>
                </a:lnTo>
                <a:lnTo>
                  <a:pt x="0" y="1367789"/>
                </a:lnTo>
                <a:lnTo>
                  <a:pt x="36195" y="1367789"/>
                </a:lnTo>
                <a:lnTo>
                  <a:pt x="36195" y="0"/>
                </a:lnTo>
                <a:lnTo>
                  <a:pt x="10858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34532" y="932180"/>
            <a:ext cx="11823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nascimento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65241" y="11971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91784" y="1080516"/>
            <a:ext cx="242315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9542" y="1504061"/>
            <a:ext cx="1084580" cy="1488440"/>
          </a:xfrm>
          <a:custGeom>
            <a:avLst/>
            <a:gdLst/>
            <a:ahLst/>
            <a:cxnLst/>
            <a:rect l="l" t="t" r="r" b="b"/>
            <a:pathLst>
              <a:path w="1084579" h="1488439">
                <a:moveTo>
                  <a:pt x="57023" y="0"/>
                </a:moveTo>
                <a:lnTo>
                  <a:pt x="0" y="40259"/>
                </a:lnTo>
                <a:lnTo>
                  <a:pt x="998855" y="1451355"/>
                </a:lnTo>
                <a:lnTo>
                  <a:pt x="970407" y="1471549"/>
                </a:lnTo>
                <a:lnTo>
                  <a:pt x="1067689" y="1488186"/>
                </a:lnTo>
                <a:lnTo>
                  <a:pt x="1080877" y="1410969"/>
                </a:lnTo>
                <a:lnTo>
                  <a:pt x="1055878" y="1410969"/>
                </a:lnTo>
                <a:lnTo>
                  <a:pt x="57023" y="0"/>
                </a:lnTo>
                <a:close/>
              </a:path>
              <a:path w="1084579" h="1488439">
                <a:moveTo>
                  <a:pt x="1084326" y="1390777"/>
                </a:moveTo>
                <a:lnTo>
                  <a:pt x="1055878" y="1410969"/>
                </a:lnTo>
                <a:lnTo>
                  <a:pt x="1080877" y="1410969"/>
                </a:lnTo>
                <a:lnTo>
                  <a:pt x="1084326" y="139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542" y="1504061"/>
            <a:ext cx="1084580" cy="1488440"/>
          </a:xfrm>
          <a:custGeom>
            <a:avLst/>
            <a:gdLst/>
            <a:ahLst/>
            <a:cxnLst/>
            <a:rect l="l" t="t" r="r" b="b"/>
            <a:pathLst>
              <a:path w="1084579" h="1488439">
                <a:moveTo>
                  <a:pt x="57023" y="0"/>
                </a:moveTo>
                <a:lnTo>
                  <a:pt x="1055878" y="1410969"/>
                </a:lnTo>
                <a:lnTo>
                  <a:pt x="1084326" y="1390777"/>
                </a:lnTo>
                <a:lnTo>
                  <a:pt x="1067689" y="1488186"/>
                </a:lnTo>
                <a:lnTo>
                  <a:pt x="970407" y="1471549"/>
                </a:lnTo>
                <a:lnTo>
                  <a:pt x="998855" y="1451355"/>
                </a:lnTo>
                <a:lnTo>
                  <a:pt x="0" y="40259"/>
                </a:lnTo>
                <a:lnTo>
                  <a:pt x="5702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0978" y="1558289"/>
            <a:ext cx="144780" cy="1440180"/>
          </a:xfrm>
          <a:custGeom>
            <a:avLst/>
            <a:gdLst/>
            <a:ahLst/>
            <a:cxnLst/>
            <a:rect l="l" t="t" r="r" b="b"/>
            <a:pathLst>
              <a:path w="144779" h="1440180">
                <a:moveTo>
                  <a:pt x="144780" y="1367789"/>
                </a:moveTo>
                <a:lnTo>
                  <a:pt x="0" y="1367789"/>
                </a:lnTo>
                <a:lnTo>
                  <a:pt x="72389" y="1440180"/>
                </a:lnTo>
                <a:lnTo>
                  <a:pt x="144780" y="1367789"/>
                </a:lnTo>
                <a:close/>
              </a:path>
              <a:path w="144779" h="1440180">
                <a:moveTo>
                  <a:pt x="108585" y="0"/>
                </a:moveTo>
                <a:lnTo>
                  <a:pt x="36195" y="0"/>
                </a:lnTo>
                <a:lnTo>
                  <a:pt x="36195" y="1367789"/>
                </a:lnTo>
                <a:lnTo>
                  <a:pt x="108585" y="1367789"/>
                </a:lnTo>
                <a:lnTo>
                  <a:pt x="10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00978" y="1558289"/>
            <a:ext cx="144780" cy="1440180"/>
          </a:xfrm>
          <a:custGeom>
            <a:avLst/>
            <a:gdLst/>
            <a:ahLst/>
            <a:cxnLst/>
            <a:rect l="l" t="t" r="r" b="b"/>
            <a:pathLst>
              <a:path w="144779" h="1440180">
                <a:moveTo>
                  <a:pt x="108585" y="0"/>
                </a:moveTo>
                <a:lnTo>
                  <a:pt x="108585" y="1367789"/>
                </a:lnTo>
                <a:lnTo>
                  <a:pt x="144780" y="1367789"/>
                </a:lnTo>
                <a:lnTo>
                  <a:pt x="72389" y="1440180"/>
                </a:lnTo>
                <a:lnTo>
                  <a:pt x="0" y="1367789"/>
                </a:lnTo>
                <a:lnTo>
                  <a:pt x="36195" y="1367789"/>
                </a:lnTo>
                <a:lnTo>
                  <a:pt x="36195" y="0"/>
                </a:lnTo>
                <a:lnTo>
                  <a:pt x="10858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84946" y="932180"/>
            <a:ext cx="9702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admissão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08342" y="11971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1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34883" y="1080516"/>
            <a:ext cx="242315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44078" y="1558289"/>
            <a:ext cx="144780" cy="1440180"/>
          </a:xfrm>
          <a:custGeom>
            <a:avLst/>
            <a:gdLst/>
            <a:ahLst/>
            <a:cxnLst/>
            <a:rect l="l" t="t" r="r" b="b"/>
            <a:pathLst>
              <a:path w="144779" h="1440180">
                <a:moveTo>
                  <a:pt x="144779" y="1367789"/>
                </a:moveTo>
                <a:lnTo>
                  <a:pt x="0" y="1367789"/>
                </a:lnTo>
                <a:lnTo>
                  <a:pt x="72390" y="1440180"/>
                </a:lnTo>
                <a:lnTo>
                  <a:pt x="144779" y="1367789"/>
                </a:lnTo>
                <a:close/>
              </a:path>
              <a:path w="144779" h="1440180">
                <a:moveTo>
                  <a:pt x="108585" y="0"/>
                </a:moveTo>
                <a:lnTo>
                  <a:pt x="36195" y="0"/>
                </a:lnTo>
                <a:lnTo>
                  <a:pt x="36195" y="1367789"/>
                </a:lnTo>
                <a:lnTo>
                  <a:pt x="108585" y="1367789"/>
                </a:lnTo>
                <a:lnTo>
                  <a:pt x="10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44078" y="1558289"/>
            <a:ext cx="144780" cy="1440180"/>
          </a:xfrm>
          <a:custGeom>
            <a:avLst/>
            <a:gdLst/>
            <a:ahLst/>
            <a:cxnLst/>
            <a:rect l="l" t="t" r="r" b="b"/>
            <a:pathLst>
              <a:path w="144779" h="1440180">
                <a:moveTo>
                  <a:pt x="108585" y="0"/>
                </a:moveTo>
                <a:lnTo>
                  <a:pt x="108585" y="1367789"/>
                </a:lnTo>
                <a:lnTo>
                  <a:pt x="144779" y="1367789"/>
                </a:lnTo>
                <a:lnTo>
                  <a:pt x="72390" y="1440180"/>
                </a:lnTo>
                <a:lnTo>
                  <a:pt x="0" y="1367789"/>
                </a:lnTo>
                <a:lnTo>
                  <a:pt x="36195" y="1367789"/>
                </a:lnTo>
                <a:lnTo>
                  <a:pt x="36195" y="0"/>
                </a:lnTo>
                <a:lnTo>
                  <a:pt x="10858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111" y="0"/>
            <a:ext cx="654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inicial de</a:t>
            </a:r>
            <a:r>
              <a:rPr spc="-15" dirty="0"/>
              <a:t> </a:t>
            </a:r>
            <a:r>
              <a:rPr spc="-5" dirty="0"/>
              <a:t>entidades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84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1431290" algn="l"/>
                <a:tab pos="1831975" algn="l"/>
                <a:tab pos="3502660" algn="l"/>
                <a:tab pos="4966335" algn="l"/>
                <a:tab pos="7197725" algn="l"/>
                <a:tab pos="779081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ever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nomes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028824"/>
            <a:ext cx="3659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246189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no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0584" y="2028824"/>
            <a:ext cx="4382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215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serão	referenciados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455544"/>
            <a:ext cx="8985885" cy="306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frequentemente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programas.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546100" marR="5080" indent="-533400">
              <a:lnSpc>
                <a:spcPct val="100000"/>
              </a:lnSpc>
              <a:buFont typeface="Verdana"/>
              <a:buChar char="•"/>
              <a:tabLst>
                <a:tab pos="545465" algn="l"/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espaços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branco;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46100" marR="6350" indent="-533400">
              <a:lnSpc>
                <a:spcPct val="100000"/>
              </a:lnSpc>
              <a:buFont typeface="Verdana"/>
              <a:buChar char="•"/>
              <a:tabLst>
                <a:tab pos="545465" algn="l"/>
                <a:tab pos="546100" algn="l"/>
                <a:tab pos="2010410" algn="l"/>
                <a:tab pos="2682875" algn="l"/>
                <a:tab pos="4514850" algn="l"/>
                <a:tab pos="6665595" algn="l"/>
                <a:tab pos="749617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omes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diversas  palavras devem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abreviados.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560" y="0"/>
            <a:ext cx="654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inicial de</a:t>
            </a:r>
            <a:r>
              <a:rPr spc="-15" dirty="0"/>
              <a:t> </a:t>
            </a:r>
            <a:r>
              <a:rPr spc="-5" dirty="0"/>
              <a:t>entidades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284982"/>
            <a:ext cx="5457190" cy="206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Abreviaturas</a:t>
            </a:r>
            <a:r>
              <a:rPr sz="28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comuns: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Verdana"/>
              <a:buChar char="•"/>
              <a:tabLst>
                <a:tab pos="927100" algn="l"/>
                <a:tab pos="92773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Cod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para um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 código;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927100" algn="l"/>
                <a:tab pos="92773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ou Num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400" i="1" spc="-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número.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4948" y="789177"/>
            <a:ext cx="11817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 de  nasci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5657" y="1053846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935736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6353" y="909066"/>
            <a:ext cx="721360" cy="433070"/>
          </a:xfrm>
          <a:custGeom>
            <a:avLst/>
            <a:gdLst/>
            <a:ahLst/>
            <a:cxnLst/>
            <a:rect l="l" t="t" r="r" b="b"/>
            <a:pathLst>
              <a:path w="721360" h="433069">
                <a:moveTo>
                  <a:pt x="504444" y="0"/>
                </a:moveTo>
                <a:lnTo>
                  <a:pt x="504444" y="108204"/>
                </a:lnTo>
                <a:lnTo>
                  <a:pt x="0" y="108204"/>
                </a:lnTo>
                <a:lnTo>
                  <a:pt x="0" y="324612"/>
                </a:lnTo>
                <a:lnTo>
                  <a:pt x="504444" y="324612"/>
                </a:lnTo>
                <a:lnTo>
                  <a:pt x="504444" y="432816"/>
                </a:lnTo>
                <a:lnTo>
                  <a:pt x="720851" y="216408"/>
                </a:lnTo>
                <a:lnTo>
                  <a:pt x="504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6353" y="909066"/>
            <a:ext cx="721360" cy="433070"/>
          </a:xfrm>
          <a:custGeom>
            <a:avLst/>
            <a:gdLst/>
            <a:ahLst/>
            <a:cxnLst/>
            <a:rect l="l" t="t" r="r" b="b"/>
            <a:pathLst>
              <a:path w="721360" h="433069">
                <a:moveTo>
                  <a:pt x="0" y="108204"/>
                </a:moveTo>
                <a:lnTo>
                  <a:pt x="504444" y="108204"/>
                </a:lnTo>
                <a:lnTo>
                  <a:pt x="504444" y="0"/>
                </a:lnTo>
                <a:lnTo>
                  <a:pt x="720851" y="216408"/>
                </a:lnTo>
                <a:lnTo>
                  <a:pt x="504444" y="432816"/>
                </a:lnTo>
                <a:lnTo>
                  <a:pt x="504444" y="324612"/>
                </a:lnTo>
                <a:lnTo>
                  <a:pt x="0" y="324612"/>
                </a:lnTo>
                <a:lnTo>
                  <a:pt x="0" y="10820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58053" y="932180"/>
            <a:ext cx="1014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DataNasc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0104" y="1869186"/>
            <a:ext cx="9709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92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 de  ad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issão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5657" y="213283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200" y="2014727"/>
            <a:ext cx="242316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6353" y="1989582"/>
            <a:ext cx="721360" cy="433070"/>
          </a:xfrm>
          <a:custGeom>
            <a:avLst/>
            <a:gdLst/>
            <a:ahLst/>
            <a:cxnLst/>
            <a:rect l="l" t="t" r="r" b="b"/>
            <a:pathLst>
              <a:path w="721360" h="433069">
                <a:moveTo>
                  <a:pt x="504444" y="0"/>
                </a:moveTo>
                <a:lnTo>
                  <a:pt x="504444" y="108203"/>
                </a:lnTo>
                <a:lnTo>
                  <a:pt x="0" y="108203"/>
                </a:lnTo>
                <a:lnTo>
                  <a:pt x="0" y="324612"/>
                </a:lnTo>
                <a:lnTo>
                  <a:pt x="504444" y="324612"/>
                </a:lnTo>
                <a:lnTo>
                  <a:pt x="504444" y="432815"/>
                </a:lnTo>
                <a:lnTo>
                  <a:pt x="720851" y="216407"/>
                </a:lnTo>
                <a:lnTo>
                  <a:pt x="504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6353" y="1989582"/>
            <a:ext cx="721360" cy="433070"/>
          </a:xfrm>
          <a:custGeom>
            <a:avLst/>
            <a:gdLst/>
            <a:ahLst/>
            <a:cxnLst/>
            <a:rect l="l" t="t" r="r" b="b"/>
            <a:pathLst>
              <a:path w="721360" h="433069">
                <a:moveTo>
                  <a:pt x="0" y="108203"/>
                </a:moveTo>
                <a:lnTo>
                  <a:pt x="504444" y="108203"/>
                </a:lnTo>
                <a:lnTo>
                  <a:pt x="504444" y="0"/>
                </a:lnTo>
                <a:lnTo>
                  <a:pt x="720851" y="216407"/>
                </a:lnTo>
                <a:lnTo>
                  <a:pt x="504444" y="432815"/>
                </a:lnTo>
                <a:lnTo>
                  <a:pt x="504444" y="324612"/>
                </a:lnTo>
                <a:lnTo>
                  <a:pt x="0" y="324612"/>
                </a:lnTo>
                <a:lnTo>
                  <a:pt x="0" y="10820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58053" y="2013585"/>
            <a:ext cx="1016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22" y="0"/>
            <a:ext cx="3347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Entidade</a:t>
            </a:r>
            <a:r>
              <a:rPr spc="-50" dirty="0"/>
              <a:t> </a:t>
            </a:r>
            <a:r>
              <a:rPr spc="-5" dirty="0"/>
              <a:t>Fraca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8626" y="3711702"/>
            <a:ext cx="916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926" y="3284982"/>
            <a:ext cx="64801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5535" marR="5080" indent="-1093470">
              <a:lnSpc>
                <a:spcPct val="100000"/>
              </a:lnSpc>
              <a:spcBef>
                <a:spcPts val="95"/>
              </a:spcBef>
              <a:tabLst>
                <a:tab pos="988060" algn="l"/>
                <a:tab pos="1741170" algn="l"/>
                <a:tab pos="2137410" algn="l"/>
                <a:tab pos="3291204" algn="l"/>
                <a:tab pos="3416300" algn="l"/>
                <a:tab pos="4672330" algn="l"/>
                <a:tab pos="4934585" algn="l"/>
                <a:tab pos="5422265" algn="l"/>
                <a:tab pos="568261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ger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138117"/>
            <a:ext cx="84524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primária 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entidade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qual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 está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vinculada.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547" y="2695955"/>
            <a:ext cx="245364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620137"/>
            <a:ext cx="2213610" cy="1543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código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546100" marR="5080" indent="-533400">
              <a:lnSpc>
                <a:spcPct val="100000"/>
              </a:lnSpc>
              <a:buFont typeface="Verdana"/>
              <a:buChar char="•"/>
              <a:tabLst>
                <a:tab pos="545465" algn="l"/>
                <a:tab pos="546100" algn="l"/>
                <a:tab pos="110363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308" y="2407920"/>
            <a:ext cx="245364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111" y="2048255"/>
            <a:ext cx="245363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1770" y="909066"/>
            <a:ext cx="2406650" cy="792480"/>
          </a:xfrm>
          <a:custGeom>
            <a:avLst/>
            <a:gdLst/>
            <a:ahLst/>
            <a:cxnLst/>
            <a:rect l="l" t="t" r="r" b="b"/>
            <a:pathLst>
              <a:path w="2406650" h="792480">
                <a:moveTo>
                  <a:pt x="1203197" y="0"/>
                </a:moveTo>
                <a:lnTo>
                  <a:pt x="0" y="396239"/>
                </a:lnTo>
                <a:lnTo>
                  <a:pt x="1203197" y="792480"/>
                </a:lnTo>
                <a:lnTo>
                  <a:pt x="2406396" y="396239"/>
                </a:lnTo>
                <a:lnTo>
                  <a:pt x="12031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1770" y="909066"/>
            <a:ext cx="2406650" cy="792480"/>
          </a:xfrm>
          <a:custGeom>
            <a:avLst/>
            <a:gdLst/>
            <a:ahLst/>
            <a:cxnLst/>
            <a:rect l="l" t="t" r="r" b="b"/>
            <a:pathLst>
              <a:path w="2406650" h="792480">
                <a:moveTo>
                  <a:pt x="0" y="396239"/>
                </a:moveTo>
                <a:lnTo>
                  <a:pt x="1203197" y="0"/>
                </a:lnTo>
                <a:lnTo>
                  <a:pt x="2406396" y="396239"/>
                </a:lnTo>
                <a:lnTo>
                  <a:pt x="1203197" y="792480"/>
                </a:lnTo>
                <a:lnTo>
                  <a:pt x="0" y="396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5697" y="1136395"/>
            <a:ext cx="1017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spc="-2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SUI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8265" y="909066"/>
            <a:ext cx="1896110" cy="792480"/>
          </a:xfrm>
          <a:custGeom>
            <a:avLst/>
            <a:gdLst/>
            <a:ahLst/>
            <a:cxnLst/>
            <a:rect l="l" t="t" r="r" b="b"/>
            <a:pathLst>
              <a:path w="1896109" h="792480">
                <a:moveTo>
                  <a:pt x="0" y="792479"/>
                </a:moveTo>
                <a:lnTo>
                  <a:pt x="1895856" y="792479"/>
                </a:lnTo>
                <a:lnTo>
                  <a:pt x="189585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8265" y="909066"/>
            <a:ext cx="1896110" cy="792480"/>
          </a:xfrm>
          <a:custGeom>
            <a:avLst/>
            <a:gdLst/>
            <a:ahLst/>
            <a:cxnLst/>
            <a:rect l="l" t="t" r="r" b="b"/>
            <a:pathLst>
              <a:path w="1896109" h="792480">
                <a:moveTo>
                  <a:pt x="0" y="792479"/>
                </a:moveTo>
                <a:lnTo>
                  <a:pt x="1895856" y="792479"/>
                </a:lnTo>
                <a:lnTo>
                  <a:pt x="1895856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11417" y="982217"/>
            <a:ext cx="1748155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8351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445"/>
              </a:spcBef>
            </a:pPr>
            <a:r>
              <a:rPr sz="1800" spc="-5" dirty="0">
                <a:latin typeface="Verdana"/>
                <a:cs typeface="Verdana"/>
              </a:rPr>
              <a:t>DEPENDENTE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48805" y="1701545"/>
            <a:ext cx="9525" cy="792480"/>
          </a:xfrm>
          <a:custGeom>
            <a:avLst/>
            <a:gdLst/>
            <a:ahLst/>
            <a:cxnLst/>
            <a:rect l="l" t="t" r="r" b="b"/>
            <a:pathLst>
              <a:path w="9525" h="792480">
                <a:moveTo>
                  <a:pt x="9525" y="0"/>
                </a:moveTo>
                <a:lnTo>
                  <a:pt x="0" y="7920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6979" y="2407920"/>
            <a:ext cx="243839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76466" y="1701545"/>
            <a:ext cx="0" cy="436880"/>
          </a:xfrm>
          <a:custGeom>
            <a:avLst/>
            <a:gdLst/>
            <a:ahLst/>
            <a:cxnLst/>
            <a:rect l="l" t="t" r="r" b="b"/>
            <a:pathLst>
              <a:path h="436880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3783" y="2124455"/>
            <a:ext cx="245363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2968" y="1713738"/>
            <a:ext cx="242315" cy="360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8165" y="130530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9701" y="982217"/>
            <a:ext cx="1967864" cy="647700"/>
          </a:xfrm>
          <a:custGeom>
            <a:avLst/>
            <a:gdLst/>
            <a:ahLst/>
            <a:cxnLst/>
            <a:rect l="l" t="t" r="r" b="b"/>
            <a:pathLst>
              <a:path w="1967864" h="647700">
                <a:moveTo>
                  <a:pt x="0" y="323850"/>
                </a:moveTo>
                <a:lnTo>
                  <a:pt x="983742" y="0"/>
                </a:lnTo>
                <a:lnTo>
                  <a:pt x="1967484" y="323850"/>
                </a:lnTo>
                <a:lnTo>
                  <a:pt x="983742" y="647700"/>
                </a:lnTo>
                <a:lnTo>
                  <a:pt x="0" y="32385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67639" y="896111"/>
          <a:ext cx="2549522" cy="181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"/>
                <a:gridCol w="374649"/>
                <a:gridCol w="322579"/>
                <a:gridCol w="836294"/>
                <a:gridCol w="875665"/>
              </a:tblGrid>
              <a:tr h="396239"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EMPREGADO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02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62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486409">
                        <a:lnSpc>
                          <a:spcPts val="165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função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ts val="1425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nome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5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6601206" y="1724660"/>
            <a:ext cx="2171700" cy="939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66395" marR="407034" indent="299720">
              <a:lnSpc>
                <a:spcPct val="103099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entesco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15"/>
              </a:lnSpc>
            </a:pPr>
            <a:r>
              <a:rPr sz="2000" spc="-5" dirty="0">
                <a:latin typeface="Times New Roman"/>
                <a:cs typeface="Times New Roman"/>
              </a:rPr>
              <a:t>número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sequência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28082" y="938276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759" y="0"/>
            <a:ext cx="3347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Entidade</a:t>
            </a:r>
            <a:r>
              <a:rPr spc="-50" dirty="0"/>
              <a:t> </a:t>
            </a:r>
            <a:r>
              <a:rPr spc="-5" dirty="0"/>
              <a:t>Fraca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3797045"/>
            <a:ext cx="741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21218A"/>
                </a:solidFill>
                <a:latin typeface="Verdana"/>
                <a:cs typeface="Verdana"/>
              </a:rPr>
              <a:t>Dependente</a:t>
            </a:r>
            <a:r>
              <a:rPr sz="2400" i="1" spc="30" dirty="0">
                <a:solidFill>
                  <a:srgbClr val="21218A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21218A"/>
                </a:solidFill>
                <a:latin typeface="Verdana"/>
                <a:cs typeface="Verdana"/>
              </a:rPr>
              <a:t>(</a:t>
            </a:r>
            <a:r>
              <a:rPr sz="2400" i="1" u="heavy" spc="-5" dirty="0">
                <a:solidFill>
                  <a:srgbClr val="21218A"/>
                </a:solidFill>
                <a:uFill>
                  <a:solidFill>
                    <a:srgbClr val="21218A"/>
                  </a:solidFill>
                </a:uFill>
                <a:latin typeface="Verdana"/>
                <a:cs typeface="Verdana"/>
              </a:rPr>
              <a:t>CodEmp,NoSeq</a:t>
            </a:r>
            <a:r>
              <a:rPr sz="2400" i="1" spc="-5" dirty="0">
                <a:solidFill>
                  <a:srgbClr val="21218A"/>
                </a:solidFill>
                <a:latin typeface="Verdana"/>
                <a:cs typeface="Verdana"/>
              </a:rPr>
              <a:t>,Nome,Parentesco)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9992" y="1916429"/>
            <a:ext cx="0" cy="736600"/>
          </a:xfrm>
          <a:custGeom>
            <a:avLst/>
            <a:gdLst/>
            <a:ahLst/>
            <a:cxnLst/>
            <a:rect l="l" t="t" r="r" b="b"/>
            <a:pathLst>
              <a:path h="736600">
                <a:moveTo>
                  <a:pt x="0" y="0"/>
                </a:moveTo>
                <a:lnTo>
                  <a:pt x="0" y="736092"/>
                </a:lnTo>
              </a:path>
            </a:pathLst>
          </a:custGeom>
          <a:ln w="38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3770" y="1125474"/>
            <a:ext cx="1873250" cy="791210"/>
          </a:xfrm>
          <a:custGeom>
            <a:avLst/>
            <a:gdLst/>
            <a:ahLst/>
            <a:cxnLst/>
            <a:rect l="l" t="t" r="r" b="b"/>
            <a:pathLst>
              <a:path w="1873250" h="791210">
                <a:moveTo>
                  <a:pt x="0" y="790955"/>
                </a:moveTo>
                <a:lnTo>
                  <a:pt x="1872996" y="790955"/>
                </a:lnTo>
                <a:lnTo>
                  <a:pt x="1872996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3770" y="1125474"/>
            <a:ext cx="1873250" cy="791210"/>
          </a:xfrm>
          <a:custGeom>
            <a:avLst/>
            <a:gdLst/>
            <a:ahLst/>
            <a:cxnLst/>
            <a:rect l="l" t="t" r="r" b="b"/>
            <a:pathLst>
              <a:path w="1873250" h="791210">
                <a:moveTo>
                  <a:pt x="0" y="790955"/>
                </a:moveTo>
                <a:lnTo>
                  <a:pt x="1872996" y="790955"/>
                </a:lnTo>
                <a:lnTo>
                  <a:pt x="1872996" y="0"/>
                </a:lnTo>
                <a:lnTo>
                  <a:pt x="0" y="0"/>
                </a:lnTo>
                <a:lnTo>
                  <a:pt x="0" y="79095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6921" y="1197102"/>
            <a:ext cx="1727200" cy="64770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Verdana"/>
                <a:cs typeface="Verdana"/>
              </a:rPr>
              <a:t>DEPENDENTE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4071" y="2624327"/>
            <a:ext cx="242315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1302" y="1916429"/>
            <a:ext cx="0" cy="436880"/>
          </a:xfrm>
          <a:custGeom>
            <a:avLst/>
            <a:gdLst/>
            <a:ahLst/>
            <a:cxnLst/>
            <a:rect l="l" t="t" r="r" b="b"/>
            <a:pathLst>
              <a:path h="436880">
                <a:moveTo>
                  <a:pt x="0" y="0"/>
                </a:moveTo>
                <a:lnTo>
                  <a:pt x="0" y="4364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1667" y="2340864"/>
            <a:ext cx="240791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4755" y="1930145"/>
            <a:ext cx="242315" cy="360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32046" y="1898751"/>
            <a:ext cx="217170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7375" marR="195580" indent="288925">
              <a:lnSpc>
                <a:spcPct val="113999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tesco 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60"/>
              </a:lnSpc>
            </a:pPr>
            <a:r>
              <a:rPr sz="2000" spc="-5" dirty="0">
                <a:latin typeface="Times New Roman"/>
                <a:cs typeface="Times New Roman"/>
              </a:rPr>
              <a:t>número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sequência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441" y="0"/>
            <a:ext cx="6633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Tradução de</a:t>
            </a:r>
            <a:r>
              <a:rPr spc="-45" dirty="0"/>
              <a:t> </a:t>
            </a:r>
            <a:r>
              <a:rPr spc="-5" dirty="0"/>
              <a:t>relacionamentos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1931035" algn="l"/>
                <a:tab pos="4784725" algn="l"/>
                <a:tab pos="6045200" algn="l"/>
                <a:tab pos="6717665" algn="l"/>
                <a:tab pos="874649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uç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–  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(mínima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máxima).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46100" marR="5715" indent="-533400">
              <a:lnSpc>
                <a:spcPct val="100000"/>
              </a:lnSpc>
              <a:buFont typeface="Verdana"/>
              <a:buChar char="•"/>
              <a:tabLst>
                <a:tab pos="545465" algn="l"/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Existem 3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básicas para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tradução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Verdana"/>
              <a:buChar char="•"/>
              <a:tabLst>
                <a:tab pos="927100" algn="l"/>
                <a:tab pos="92773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r>
              <a:rPr sz="2400" i="1" spc="-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própria;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Verdana"/>
              <a:buChar char="•"/>
              <a:tabLst>
                <a:tab pos="927100" algn="l"/>
                <a:tab pos="92773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Colunas adicionais dentro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Verdana"/>
              <a:buChar char="•"/>
              <a:tabLst>
                <a:tab pos="927100" algn="l"/>
                <a:tab pos="92773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Fusão 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tabelas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784" y="0"/>
            <a:ext cx="326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Tabela</a:t>
            </a:r>
            <a:r>
              <a:rPr spc="-55" dirty="0"/>
              <a:t> </a:t>
            </a:r>
            <a:r>
              <a:rPr spc="-5" dirty="0"/>
              <a:t>própria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6376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3815079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	implementado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4190" y="724027"/>
            <a:ext cx="2211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53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vés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uma </a:t>
            </a:r>
            <a:r>
              <a:rPr spc="-10" dirty="0"/>
              <a:t>tabela própria que </a:t>
            </a:r>
            <a:r>
              <a:rPr spc="-5" dirty="0"/>
              <a:t>contém as</a:t>
            </a:r>
            <a:r>
              <a:rPr spc="170" dirty="0"/>
              <a:t> </a:t>
            </a:r>
            <a:r>
              <a:rPr spc="-10" dirty="0"/>
              <a:t>colunas: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Font typeface="Verdana"/>
              <a:buChar char="•"/>
              <a:tabLst>
                <a:tab pos="469900" algn="l"/>
                <a:tab pos="470534" algn="l"/>
                <a:tab pos="4906645" algn="l"/>
              </a:tabLst>
            </a:pPr>
            <a:r>
              <a:rPr sz="2400" spc="-5" dirty="0"/>
              <a:t>Colunas</a:t>
            </a:r>
            <a:r>
              <a:rPr sz="2400" spc="430" dirty="0"/>
              <a:t> </a:t>
            </a:r>
            <a:r>
              <a:rPr sz="2400" dirty="0"/>
              <a:t>que</a:t>
            </a:r>
            <a:r>
              <a:rPr sz="2400" spc="395" dirty="0"/>
              <a:t> </a:t>
            </a:r>
            <a:r>
              <a:rPr sz="2400" dirty="0"/>
              <a:t>correspondem	aos identificadores </a:t>
            </a:r>
            <a:r>
              <a:rPr sz="2400" spc="-5" dirty="0"/>
              <a:t>das  </a:t>
            </a:r>
            <a:r>
              <a:rPr sz="2400" i="1" dirty="0"/>
              <a:t>entidades</a:t>
            </a:r>
            <a:r>
              <a:rPr sz="2400" i="1" spc="-5" dirty="0"/>
              <a:t> relacionadas;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493770" y="3213354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1187957" y="0"/>
                </a:moveTo>
                <a:lnTo>
                  <a:pt x="0" y="396240"/>
                </a:lnTo>
                <a:lnTo>
                  <a:pt x="1187957" y="792480"/>
                </a:lnTo>
                <a:lnTo>
                  <a:pt x="2375916" y="396240"/>
                </a:lnTo>
                <a:lnTo>
                  <a:pt x="118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770" y="3213354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0" y="396240"/>
                </a:moveTo>
                <a:lnTo>
                  <a:pt x="1187957" y="0"/>
                </a:lnTo>
                <a:lnTo>
                  <a:pt x="2375916" y="396240"/>
                </a:lnTo>
                <a:lnTo>
                  <a:pt x="1187957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2166" y="3213354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9685" y="3609594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75303" y="3434588"/>
            <a:ext cx="1251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519" y="4349241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7722" y="4330446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5281" y="4330446"/>
            <a:ext cx="2015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Tí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ulo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9702" y="414782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nção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981325" y="5078476"/>
          <a:ext cx="2448560" cy="109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/>
                <a:gridCol w="1224280"/>
              </a:tblGrid>
              <a:tr h="3656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CodEng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CodProj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15339" y="3200400"/>
          <a:ext cx="2665729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/>
                <a:gridCol w="1214755"/>
                <a:gridCol w="440689"/>
                <a:gridCol w="86550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ENGENHEIRO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51916" y="4424171"/>
            <a:ext cx="240791" cy="242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6278" y="398754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6643" y="4405884"/>
            <a:ext cx="240791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8067" y="4405884"/>
            <a:ext cx="240792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64830" y="398754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43671" y="4405884"/>
            <a:ext cx="242315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60697" y="380466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9540" y="4223003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7801" y="5084826"/>
            <a:ext cx="2449195" cy="1082040"/>
          </a:xfrm>
          <a:custGeom>
            <a:avLst/>
            <a:gdLst/>
            <a:ahLst/>
            <a:cxnLst/>
            <a:rect l="l" t="t" r="r" b="b"/>
            <a:pathLst>
              <a:path w="2449195" h="1082039">
                <a:moveTo>
                  <a:pt x="0" y="1082040"/>
                </a:moveTo>
                <a:lnTo>
                  <a:pt x="2449068" y="1082040"/>
                </a:lnTo>
                <a:lnTo>
                  <a:pt x="2449068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2422" y="4729098"/>
            <a:ext cx="1073785" cy="567055"/>
          </a:xfrm>
          <a:custGeom>
            <a:avLst/>
            <a:gdLst/>
            <a:ahLst/>
            <a:cxnLst/>
            <a:rect l="l" t="t" r="r" b="b"/>
            <a:pathLst>
              <a:path w="1073785" h="567054">
                <a:moveTo>
                  <a:pt x="16001" y="0"/>
                </a:moveTo>
                <a:lnTo>
                  <a:pt x="0" y="32003"/>
                </a:lnTo>
                <a:lnTo>
                  <a:pt x="1033526" y="550798"/>
                </a:lnTo>
                <a:lnTo>
                  <a:pt x="1025525" y="566801"/>
                </a:lnTo>
                <a:lnTo>
                  <a:pt x="1073530" y="550798"/>
                </a:lnTo>
                <a:lnTo>
                  <a:pt x="1062877" y="518922"/>
                </a:lnTo>
                <a:lnTo>
                  <a:pt x="1049527" y="518922"/>
                </a:lnTo>
                <a:lnTo>
                  <a:pt x="16001" y="0"/>
                </a:lnTo>
                <a:close/>
              </a:path>
              <a:path w="1073785" h="567054">
                <a:moveTo>
                  <a:pt x="1057528" y="502919"/>
                </a:moveTo>
                <a:lnTo>
                  <a:pt x="1049527" y="518922"/>
                </a:lnTo>
                <a:lnTo>
                  <a:pt x="1062877" y="518922"/>
                </a:lnTo>
                <a:lnTo>
                  <a:pt x="1057528" y="502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2422" y="4729098"/>
            <a:ext cx="1073785" cy="567055"/>
          </a:xfrm>
          <a:custGeom>
            <a:avLst/>
            <a:gdLst/>
            <a:ahLst/>
            <a:cxnLst/>
            <a:rect l="l" t="t" r="r" b="b"/>
            <a:pathLst>
              <a:path w="1073785" h="567054">
                <a:moveTo>
                  <a:pt x="0" y="32003"/>
                </a:moveTo>
                <a:lnTo>
                  <a:pt x="1033526" y="550798"/>
                </a:lnTo>
                <a:lnTo>
                  <a:pt x="1025525" y="566801"/>
                </a:lnTo>
                <a:lnTo>
                  <a:pt x="1073530" y="550798"/>
                </a:lnTo>
                <a:lnTo>
                  <a:pt x="1057528" y="502919"/>
                </a:lnTo>
                <a:lnTo>
                  <a:pt x="1049527" y="518922"/>
                </a:lnTo>
                <a:lnTo>
                  <a:pt x="16001" y="0"/>
                </a:lnTo>
                <a:lnTo>
                  <a:pt x="0" y="3200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7802" y="4530978"/>
            <a:ext cx="973455" cy="600075"/>
          </a:xfrm>
          <a:custGeom>
            <a:avLst/>
            <a:gdLst/>
            <a:ahLst/>
            <a:cxnLst/>
            <a:rect l="l" t="t" r="r" b="b"/>
            <a:pathLst>
              <a:path w="973454" h="600075">
                <a:moveTo>
                  <a:pt x="13462" y="534162"/>
                </a:moveTo>
                <a:lnTo>
                  <a:pt x="0" y="586232"/>
                </a:lnTo>
                <a:lnTo>
                  <a:pt x="52197" y="599694"/>
                </a:lnTo>
                <a:lnTo>
                  <a:pt x="42545" y="583311"/>
                </a:lnTo>
                <a:lnTo>
                  <a:pt x="97931" y="550545"/>
                </a:lnTo>
                <a:lnTo>
                  <a:pt x="23113" y="550545"/>
                </a:lnTo>
                <a:lnTo>
                  <a:pt x="13462" y="534162"/>
                </a:lnTo>
                <a:close/>
              </a:path>
              <a:path w="973454" h="600075">
                <a:moveTo>
                  <a:pt x="953643" y="0"/>
                </a:moveTo>
                <a:lnTo>
                  <a:pt x="23113" y="550545"/>
                </a:lnTo>
                <a:lnTo>
                  <a:pt x="97931" y="550545"/>
                </a:lnTo>
                <a:lnTo>
                  <a:pt x="972947" y="32893"/>
                </a:lnTo>
                <a:lnTo>
                  <a:pt x="953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27802" y="4530978"/>
            <a:ext cx="973455" cy="600075"/>
          </a:xfrm>
          <a:custGeom>
            <a:avLst/>
            <a:gdLst/>
            <a:ahLst/>
            <a:cxnLst/>
            <a:rect l="l" t="t" r="r" b="b"/>
            <a:pathLst>
              <a:path w="973454" h="600075">
                <a:moveTo>
                  <a:pt x="972947" y="32893"/>
                </a:moveTo>
                <a:lnTo>
                  <a:pt x="42545" y="583311"/>
                </a:lnTo>
                <a:lnTo>
                  <a:pt x="52197" y="599694"/>
                </a:lnTo>
                <a:lnTo>
                  <a:pt x="0" y="586232"/>
                </a:lnTo>
                <a:lnTo>
                  <a:pt x="13462" y="534162"/>
                </a:lnTo>
                <a:lnTo>
                  <a:pt x="23113" y="550545"/>
                </a:lnTo>
                <a:lnTo>
                  <a:pt x="953643" y="0"/>
                </a:lnTo>
                <a:lnTo>
                  <a:pt x="972947" y="3289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67050" y="4749165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dirty="0">
                <a:latin typeface="Verdana"/>
                <a:cs typeface="Verdana"/>
              </a:rPr>
              <a:t>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1" name="object 31"/>
          <p:cNvSpPr txBox="1"/>
          <p:nvPr/>
        </p:nvSpPr>
        <p:spPr>
          <a:xfrm>
            <a:off x="5947028" y="324408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946" y="0"/>
            <a:ext cx="59207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Transformações </a:t>
            </a:r>
            <a:r>
              <a:rPr sz="3400" spc="-10" dirty="0"/>
              <a:t>entre</a:t>
            </a:r>
            <a:r>
              <a:rPr sz="3400" spc="10" dirty="0"/>
              <a:t> </a:t>
            </a:r>
            <a:r>
              <a:rPr sz="3400" dirty="0"/>
              <a:t>modelos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434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Vimos que a abordagem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voltada à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modelagem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dados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independente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SGBD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adequada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construção do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conceitual.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Já a abordagem relacional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modela 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dados a  nível de SGBD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 neste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nível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abstração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chamado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069" y="0"/>
            <a:ext cx="326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Tabela</a:t>
            </a:r>
            <a:r>
              <a:rPr spc="-55" dirty="0"/>
              <a:t> </a:t>
            </a:r>
            <a:r>
              <a:rPr spc="-5" dirty="0"/>
              <a:t>própria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4027"/>
            <a:ext cx="8532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469900" algn="l"/>
                <a:tab pos="470534" algn="l"/>
                <a:tab pos="2186305" algn="l"/>
                <a:tab pos="5233035" algn="l"/>
                <a:tab pos="6266815" algn="l"/>
                <a:tab pos="814006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unas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orres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onde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at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ib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7026" y="2134361"/>
            <a:ext cx="2377440" cy="792480"/>
          </a:xfrm>
          <a:custGeom>
            <a:avLst/>
            <a:gdLst/>
            <a:ahLst/>
            <a:cxnLst/>
            <a:rect l="l" t="t" r="r" b="b"/>
            <a:pathLst>
              <a:path w="2377440" h="792480">
                <a:moveTo>
                  <a:pt x="1188720" y="0"/>
                </a:moveTo>
                <a:lnTo>
                  <a:pt x="0" y="396239"/>
                </a:lnTo>
                <a:lnTo>
                  <a:pt x="1188720" y="792479"/>
                </a:lnTo>
                <a:lnTo>
                  <a:pt x="2377440" y="396239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7026" y="2134361"/>
            <a:ext cx="2377440" cy="792480"/>
          </a:xfrm>
          <a:custGeom>
            <a:avLst/>
            <a:gdLst/>
            <a:ahLst/>
            <a:cxnLst/>
            <a:rect l="l" t="t" r="r" b="b"/>
            <a:pathLst>
              <a:path w="2377440" h="792480">
                <a:moveTo>
                  <a:pt x="0" y="396239"/>
                </a:moveTo>
                <a:lnTo>
                  <a:pt x="1188720" y="0"/>
                </a:lnTo>
                <a:lnTo>
                  <a:pt x="2377440" y="396239"/>
                </a:lnTo>
                <a:lnTo>
                  <a:pt x="1188720" y="792479"/>
                </a:lnTo>
                <a:lnTo>
                  <a:pt x="0" y="396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06945" y="2134361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41592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4465" y="252907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19702" y="2353182"/>
            <a:ext cx="1251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444" y="3268217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0597" y="3250438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4228" y="3067938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nção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125851" y="4575175"/>
          <a:ext cx="3385184" cy="109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</a:tblGrid>
              <a:tr h="3656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CodEng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CodProj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Função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60119" y="2121407"/>
          <a:ext cx="2665729" cy="1222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"/>
                <a:gridCol w="1214755"/>
                <a:gridCol w="44195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ENGENHEIRO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95172" y="3343655"/>
            <a:ext cx="242315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9533" y="290702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18376" y="3326891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9800" y="3326891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8085" y="290702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6928" y="3326891"/>
            <a:ext cx="242316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03953" y="272567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84320" y="3144011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32582" y="4581905"/>
            <a:ext cx="3385185" cy="1080770"/>
          </a:xfrm>
          <a:custGeom>
            <a:avLst/>
            <a:gdLst/>
            <a:ahLst/>
            <a:cxnLst/>
            <a:rect l="l" t="t" r="r" b="b"/>
            <a:pathLst>
              <a:path w="3385184" h="1080770">
                <a:moveTo>
                  <a:pt x="0" y="1080516"/>
                </a:moveTo>
                <a:lnTo>
                  <a:pt x="3384804" y="1080516"/>
                </a:lnTo>
                <a:lnTo>
                  <a:pt x="3384804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11448" y="4253865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dirty="0">
                <a:latin typeface="Verdana"/>
                <a:cs typeface="Verdana"/>
              </a:rPr>
              <a:t>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53382" y="3385184"/>
            <a:ext cx="1149985" cy="1073785"/>
          </a:xfrm>
          <a:custGeom>
            <a:avLst/>
            <a:gdLst/>
            <a:ahLst/>
            <a:cxnLst/>
            <a:rect l="l" t="t" r="r" b="b"/>
            <a:pathLst>
              <a:path w="1149985" h="1073785">
                <a:moveTo>
                  <a:pt x="51815" y="0"/>
                </a:moveTo>
                <a:lnTo>
                  <a:pt x="0" y="56006"/>
                </a:lnTo>
                <a:lnTo>
                  <a:pt x="1067815" y="1045463"/>
                </a:lnTo>
                <a:lnTo>
                  <a:pt x="1041907" y="1073403"/>
                </a:lnTo>
                <a:lnTo>
                  <a:pt x="1149603" y="1069213"/>
                </a:lnTo>
                <a:lnTo>
                  <a:pt x="1146501" y="989583"/>
                </a:lnTo>
                <a:lnTo>
                  <a:pt x="1119504" y="989583"/>
                </a:lnTo>
                <a:lnTo>
                  <a:pt x="51815" y="0"/>
                </a:lnTo>
                <a:close/>
              </a:path>
              <a:path w="1149985" h="1073785">
                <a:moveTo>
                  <a:pt x="1145413" y="961644"/>
                </a:moveTo>
                <a:lnTo>
                  <a:pt x="1119504" y="989583"/>
                </a:lnTo>
                <a:lnTo>
                  <a:pt x="1146501" y="989583"/>
                </a:lnTo>
                <a:lnTo>
                  <a:pt x="1145413" y="961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3382" y="3385184"/>
            <a:ext cx="1149985" cy="1073785"/>
          </a:xfrm>
          <a:custGeom>
            <a:avLst/>
            <a:gdLst/>
            <a:ahLst/>
            <a:cxnLst/>
            <a:rect l="l" t="t" r="r" b="b"/>
            <a:pathLst>
              <a:path w="1149985" h="1073785">
                <a:moveTo>
                  <a:pt x="0" y="56006"/>
                </a:moveTo>
                <a:lnTo>
                  <a:pt x="1067815" y="1045463"/>
                </a:lnTo>
                <a:lnTo>
                  <a:pt x="1041907" y="1073403"/>
                </a:lnTo>
                <a:lnTo>
                  <a:pt x="1149603" y="1069213"/>
                </a:lnTo>
                <a:lnTo>
                  <a:pt x="1145413" y="961644"/>
                </a:lnTo>
                <a:lnTo>
                  <a:pt x="1119504" y="989583"/>
                </a:lnTo>
                <a:lnTo>
                  <a:pt x="51815" y="0"/>
                </a:lnTo>
                <a:lnTo>
                  <a:pt x="0" y="560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91554" y="216420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7099807" y="3250438"/>
            <a:ext cx="2015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1125" algn="l"/>
              </a:tabLst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	</a:t>
            </a:r>
            <a:r>
              <a:rPr sz="3000" baseline="2777" dirty="0">
                <a:latin typeface="Times New Roman"/>
                <a:cs typeface="Times New Roman"/>
              </a:rPr>
              <a:t>Tí</a:t>
            </a:r>
            <a:r>
              <a:rPr sz="3000" spc="-15" baseline="2777" dirty="0">
                <a:latin typeface="Times New Roman"/>
                <a:cs typeface="Times New Roman"/>
              </a:rPr>
              <a:t>t</a:t>
            </a:r>
            <a:r>
              <a:rPr sz="3000" baseline="2777" dirty="0">
                <a:latin typeface="Times New Roman"/>
                <a:cs typeface="Times New Roman"/>
              </a:rPr>
              <a:t>ulo</a:t>
            </a:r>
            <a:endParaRPr sz="3000" baseline="277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325" y="0"/>
            <a:ext cx="326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Tabela</a:t>
            </a:r>
            <a:r>
              <a:rPr spc="-55" dirty="0"/>
              <a:t> </a:t>
            </a:r>
            <a:r>
              <a:rPr spc="-5" dirty="0"/>
              <a:t>própria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" y="724027"/>
            <a:ext cx="89852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40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67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chave primária desta tabela é o conjunto  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colunas correspondentes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identificadores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das entidades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relacionadas.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545" y="3574541"/>
            <a:ext cx="3383279" cy="1079500"/>
          </a:xfrm>
          <a:custGeom>
            <a:avLst/>
            <a:gdLst/>
            <a:ahLst/>
            <a:cxnLst/>
            <a:rect l="l" t="t" r="r" b="b"/>
            <a:pathLst>
              <a:path w="3383279" h="1079500">
                <a:moveTo>
                  <a:pt x="0" y="1078992"/>
                </a:moveTo>
                <a:lnTo>
                  <a:pt x="3383279" y="1078992"/>
                </a:lnTo>
                <a:lnTo>
                  <a:pt x="3383279" y="0"/>
                </a:lnTo>
                <a:lnTo>
                  <a:pt x="0" y="0"/>
                </a:lnTo>
                <a:lnTo>
                  <a:pt x="0" y="1078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4545" y="3574541"/>
            <a:ext cx="3383279" cy="1079500"/>
          </a:xfrm>
          <a:custGeom>
            <a:avLst/>
            <a:gdLst/>
            <a:ahLst/>
            <a:cxnLst/>
            <a:rect l="l" t="t" r="r" b="b"/>
            <a:pathLst>
              <a:path w="3383279" h="1079500">
                <a:moveTo>
                  <a:pt x="0" y="1078992"/>
                </a:moveTo>
                <a:lnTo>
                  <a:pt x="3383279" y="1078992"/>
                </a:lnTo>
                <a:lnTo>
                  <a:pt x="3383279" y="0"/>
                </a:lnTo>
                <a:lnTo>
                  <a:pt x="0" y="0"/>
                </a:lnTo>
                <a:lnTo>
                  <a:pt x="0" y="107899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36926" y="3567176"/>
          <a:ext cx="3385184" cy="1097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</a:tblGrid>
              <a:tr h="3656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CodProj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Função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922523" y="3173984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dirty="0">
                <a:latin typeface="Verdana"/>
                <a:cs typeface="Verdana"/>
              </a:rPr>
              <a:t>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8871" y="4474464"/>
            <a:ext cx="844296" cy="77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1163" y="4724400"/>
            <a:ext cx="529590" cy="462280"/>
          </a:xfrm>
          <a:custGeom>
            <a:avLst/>
            <a:gdLst/>
            <a:ahLst/>
            <a:cxnLst/>
            <a:rect l="l" t="t" r="r" b="b"/>
            <a:pathLst>
              <a:path w="529589" h="462279">
                <a:moveTo>
                  <a:pt x="331254" y="119961"/>
                </a:moveTo>
                <a:lnTo>
                  <a:pt x="0" y="404494"/>
                </a:lnTo>
                <a:lnTo>
                  <a:pt x="49529" y="462280"/>
                </a:lnTo>
                <a:lnTo>
                  <a:pt x="380940" y="177829"/>
                </a:lnTo>
                <a:lnTo>
                  <a:pt x="331254" y="119961"/>
                </a:lnTo>
                <a:close/>
              </a:path>
              <a:path w="529589" h="462279">
                <a:moveTo>
                  <a:pt x="489592" y="95123"/>
                </a:moveTo>
                <a:lnTo>
                  <a:pt x="360172" y="95123"/>
                </a:lnTo>
                <a:lnTo>
                  <a:pt x="409828" y="153035"/>
                </a:lnTo>
                <a:lnTo>
                  <a:pt x="380940" y="177829"/>
                </a:lnTo>
                <a:lnTo>
                  <a:pt x="430529" y="235585"/>
                </a:lnTo>
                <a:lnTo>
                  <a:pt x="489592" y="95123"/>
                </a:lnTo>
                <a:close/>
              </a:path>
              <a:path w="529589" h="462279">
                <a:moveTo>
                  <a:pt x="360172" y="95123"/>
                </a:moveTo>
                <a:lnTo>
                  <a:pt x="331254" y="119961"/>
                </a:lnTo>
                <a:lnTo>
                  <a:pt x="380940" y="177829"/>
                </a:lnTo>
                <a:lnTo>
                  <a:pt x="409828" y="153035"/>
                </a:lnTo>
                <a:lnTo>
                  <a:pt x="360172" y="95123"/>
                </a:lnTo>
                <a:close/>
              </a:path>
              <a:path w="529589" h="462279">
                <a:moveTo>
                  <a:pt x="529589" y="0"/>
                </a:moveTo>
                <a:lnTo>
                  <a:pt x="281686" y="62230"/>
                </a:lnTo>
                <a:lnTo>
                  <a:pt x="331254" y="119961"/>
                </a:lnTo>
                <a:lnTo>
                  <a:pt x="360172" y="95123"/>
                </a:lnTo>
                <a:lnTo>
                  <a:pt x="489592" y="95123"/>
                </a:lnTo>
                <a:lnTo>
                  <a:pt x="529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1507" y="4474464"/>
            <a:ext cx="842771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64942" y="4724400"/>
            <a:ext cx="527050" cy="391795"/>
          </a:xfrm>
          <a:custGeom>
            <a:avLst/>
            <a:gdLst/>
            <a:ahLst/>
            <a:cxnLst/>
            <a:rect l="l" t="t" r="r" b="b"/>
            <a:pathLst>
              <a:path w="527050" h="391795">
                <a:moveTo>
                  <a:pt x="318733" y="101776"/>
                </a:moveTo>
                <a:lnTo>
                  <a:pt x="0" y="329311"/>
                </a:lnTo>
                <a:lnTo>
                  <a:pt x="44195" y="391413"/>
                </a:lnTo>
                <a:lnTo>
                  <a:pt x="363025" y="163811"/>
                </a:lnTo>
                <a:lnTo>
                  <a:pt x="318733" y="101776"/>
                </a:lnTo>
                <a:close/>
              </a:path>
              <a:path w="527050" h="391795">
                <a:moveTo>
                  <a:pt x="484734" y="79629"/>
                </a:moveTo>
                <a:lnTo>
                  <a:pt x="349757" y="79629"/>
                </a:lnTo>
                <a:lnTo>
                  <a:pt x="393954" y="141731"/>
                </a:lnTo>
                <a:lnTo>
                  <a:pt x="363025" y="163811"/>
                </a:lnTo>
                <a:lnTo>
                  <a:pt x="407288" y="225806"/>
                </a:lnTo>
                <a:lnTo>
                  <a:pt x="484734" y="79629"/>
                </a:lnTo>
                <a:close/>
              </a:path>
              <a:path w="527050" h="391795">
                <a:moveTo>
                  <a:pt x="349757" y="79629"/>
                </a:moveTo>
                <a:lnTo>
                  <a:pt x="318733" y="101776"/>
                </a:lnTo>
                <a:lnTo>
                  <a:pt x="363025" y="163811"/>
                </a:lnTo>
                <a:lnTo>
                  <a:pt x="393954" y="141731"/>
                </a:lnTo>
                <a:lnTo>
                  <a:pt x="349757" y="79629"/>
                </a:lnTo>
                <a:close/>
              </a:path>
              <a:path w="527050" h="391795">
                <a:moveTo>
                  <a:pt x="526922" y="0"/>
                </a:moveTo>
                <a:lnTo>
                  <a:pt x="274446" y="39750"/>
                </a:lnTo>
                <a:lnTo>
                  <a:pt x="318733" y="101776"/>
                </a:lnTo>
                <a:lnTo>
                  <a:pt x="349757" y="79629"/>
                </a:lnTo>
                <a:lnTo>
                  <a:pt x="484734" y="79629"/>
                </a:lnTo>
                <a:lnTo>
                  <a:pt x="526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84120" y="5084064"/>
            <a:ext cx="2232660" cy="370840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primária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7755" y="4599432"/>
            <a:ext cx="1304544" cy="8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40552" y="4618990"/>
            <a:ext cx="989330" cy="539115"/>
          </a:xfrm>
          <a:custGeom>
            <a:avLst/>
            <a:gdLst/>
            <a:ahLst/>
            <a:cxnLst/>
            <a:rect l="l" t="t" r="r" b="b"/>
            <a:pathLst>
              <a:path w="989329" h="539114">
                <a:moveTo>
                  <a:pt x="150113" y="331724"/>
                </a:moveTo>
                <a:lnTo>
                  <a:pt x="0" y="538607"/>
                </a:lnTo>
                <a:lnTo>
                  <a:pt x="255524" y="534670"/>
                </a:lnTo>
                <a:lnTo>
                  <a:pt x="229534" y="484632"/>
                </a:lnTo>
                <a:lnTo>
                  <a:pt x="186562" y="484632"/>
                </a:lnTo>
                <a:lnTo>
                  <a:pt x="151511" y="416941"/>
                </a:lnTo>
                <a:lnTo>
                  <a:pt x="185266" y="399403"/>
                </a:lnTo>
                <a:lnTo>
                  <a:pt x="150113" y="331724"/>
                </a:lnTo>
                <a:close/>
              </a:path>
              <a:path w="989329" h="539114">
                <a:moveTo>
                  <a:pt x="185266" y="399403"/>
                </a:moveTo>
                <a:lnTo>
                  <a:pt x="151511" y="416941"/>
                </a:lnTo>
                <a:lnTo>
                  <a:pt x="186562" y="484632"/>
                </a:lnTo>
                <a:lnTo>
                  <a:pt x="220400" y="467046"/>
                </a:lnTo>
                <a:lnTo>
                  <a:pt x="185266" y="399403"/>
                </a:lnTo>
                <a:close/>
              </a:path>
              <a:path w="989329" h="539114">
                <a:moveTo>
                  <a:pt x="220400" y="467046"/>
                </a:moveTo>
                <a:lnTo>
                  <a:pt x="186562" y="484632"/>
                </a:lnTo>
                <a:lnTo>
                  <a:pt x="229534" y="484632"/>
                </a:lnTo>
                <a:lnTo>
                  <a:pt x="220400" y="467046"/>
                </a:lnTo>
                <a:close/>
              </a:path>
              <a:path w="989329" h="539114">
                <a:moveTo>
                  <a:pt x="954024" y="0"/>
                </a:moveTo>
                <a:lnTo>
                  <a:pt x="185266" y="399403"/>
                </a:lnTo>
                <a:lnTo>
                  <a:pt x="220400" y="467046"/>
                </a:lnTo>
                <a:lnTo>
                  <a:pt x="989076" y="67564"/>
                </a:lnTo>
                <a:lnTo>
                  <a:pt x="95402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9582" y="0"/>
            <a:ext cx="326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Tabela</a:t>
            </a:r>
            <a:r>
              <a:rPr spc="-55" dirty="0"/>
              <a:t> </a:t>
            </a:r>
            <a:r>
              <a:rPr spc="-5" dirty="0"/>
              <a:t>própria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67" y="724027"/>
            <a:ext cx="8989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conjunto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colunas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corresponde</a:t>
            </a:r>
            <a:r>
              <a:rPr sz="2800" i="1" spc="2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3093" y="1150747"/>
            <a:ext cx="10699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endParaRPr sz="2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6353" y="5212841"/>
            <a:ext cx="3385185" cy="1080770"/>
          </a:xfrm>
          <a:custGeom>
            <a:avLst/>
            <a:gdLst/>
            <a:ahLst/>
            <a:cxnLst/>
            <a:rect l="l" t="t" r="r" b="b"/>
            <a:pathLst>
              <a:path w="3385184" h="1080770">
                <a:moveTo>
                  <a:pt x="0" y="1080515"/>
                </a:moveTo>
                <a:lnTo>
                  <a:pt x="3384804" y="1080515"/>
                </a:lnTo>
                <a:lnTo>
                  <a:pt x="3384804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6353" y="5212841"/>
            <a:ext cx="3385185" cy="1080770"/>
          </a:xfrm>
          <a:custGeom>
            <a:avLst/>
            <a:gdLst/>
            <a:ahLst/>
            <a:cxnLst/>
            <a:rect l="l" t="t" r="r" b="b"/>
            <a:pathLst>
              <a:path w="3385184" h="1080770">
                <a:moveTo>
                  <a:pt x="0" y="1080515"/>
                </a:moveTo>
                <a:lnTo>
                  <a:pt x="3384804" y="1080515"/>
                </a:lnTo>
                <a:lnTo>
                  <a:pt x="3384804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100" y="5211775"/>
            <a:ext cx="1128395" cy="365760"/>
          </a:xfrm>
          <a:custGeom>
            <a:avLst/>
            <a:gdLst/>
            <a:ahLst/>
            <a:cxnLst/>
            <a:rect l="l" t="t" r="r" b="b"/>
            <a:pathLst>
              <a:path w="1128395" h="365760">
                <a:moveTo>
                  <a:pt x="0" y="365683"/>
                </a:moveTo>
                <a:lnTo>
                  <a:pt x="1128179" y="365683"/>
                </a:lnTo>
                <a:lnTo>
                  <a:pt x="1128179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6100" y="5577459"/>
            <a:ext cx="1128395" cy="365760"/>
          </a:xfrm>
          <a:custGeom>
            <a:avLst/>
            <a:gdLst/>
            <a:ahLst/>
            <a:cxnLst/>
            <a:rect l="l" t="t" r="r" b="b"/>
            <a:pathLst>
              <a:path w="1128395" h="365760">
                <a:moveTo>
                  <a:pt x="0" y="365683"/>
                </a:moveTo>
                <a:lnTo>
                  <a:pt x="1128179" y="365683"/>
                </a:lnTo>
                <a:lnTo>
                  <a:pt x="1128179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2C2CB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49750" y="5205348"/>
          <a:ext cx="3385184" cy="109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1128395"/>
                <a:gridCol w="1128394"/>
              </a:tblGrid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CodProj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Função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364228" y="4830317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Ç</a:t>
            </a:r>
            <a:r>
              <a:rPr sz="1800" dirty="0">
                <a:latin typeface="Verdana"/>
                <a:cs typeface="Verdana"/>
              </a:rPr>
              <a:t>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5952" y="5106923"/>
            <a:ext cx="1132331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878" y="5356859"/>
            <a:ext cx="816610" cy="677545"/>
          </a:xfrm>
          <a:custGeom>
            <a:avLst/>
            <a:gdLst/>
            <a:ahLst/>
            <a:cxnLst/>
            <a:rect l="l" t="t" r="r" b="b"/>
            <a:pathLst>
              <a:path w="816610" h="677545">
                <a:moveTo>
                  <a:pt x="615147" y="115185"/>
                </a:moveTo>
                <a:lnTo>
                  <a:pt x="0" y="618210"/>
                </a:lnTo>
                <a:lnTo>
                  <a:pt x="48260" y="677202"/>
                </a:lnTo>
                <a:lnTo>
                  <a:pt x="663445" y="174206"/>
                </a:lnTo>
                <a:lnTo>
                  <a:pt x="615147" y="115185"/>
                </a:lnTo>
                <a:close/>
              </a:path>
              <a:path w="816610" h="677545">
                <a:moveTo>
                  <a:pt x="775413" y="91058"/>
                </a:moveTo>
                <a:lnTo>
                  <a:pt x="644651" y="91058"/>
                </a:lnTo>
                <a:lnTo>
                  <a:pt x="692912" y="150113"/>
                </a:lnTo>
                <a:lnTo>
                  <a:pt x="663445" y="174206"/>
                </a:lnTo>
                <a:lnTo>
                  <a:pt x="711708" y="233184"/>
                </a:lnTo>
                <a:lnTo>
                  <a:pt x="775413" y="91058"/>
                </a:lnTo>
                <a:close/>
              </a:path>
              <a:path w="816610" h="677545">
                <a:moveTo>
                  <a:pt x="644651" y="91058"/>
                </a:moveTo>
                <a:lnTo>
                  <a:pt x="615147" y="115185"/>
                </a:lnTo>
                <a:lnTo>
                  <a:pt x="663445" y="174206"/>
                </a:lnTo>
                <a:lnTo>
                  <a:pt x="692912" y="150113"/>
                </a:lnTo>
                <a:lnTo>
                  <a:pt x="644651" y="91058"/>
                </a:lnTo>
                <a:close/>
              </a:path>
              <a:path w="816610" h="677545">
                <a:moveTo>
                  <a:pt x="816229" y="0"/>
                </a:moveTo>
                <a:lnTo>
                  <a:pt x="566927" y="56260"/>
                </a:lnTo>
                <a:lnTo>
                  <a:pt x="615147" y="115185"/>
                </a:lnTo>
                <a:lnTo>
                  <a:pt x="644651" y="91058"/>
                </a:lnTo>
                <a:lnTo>
                  <a:pt x="775413" y="91058"/>
                </a:lnTo>
                <a:lnTo>
                  <a:pt x="8162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34895" y="5932932"/>
            <a:ext cx="2306320" cy="367665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55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estrangeira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2401" y="3070098"/>
            <a:ext cx="2232660" cy="1080770"/>
          </a:xfrm>
          <a:custGeom>
            <a:avLst/>
            <a:gdLst/>
            <a:ahLst/>
            <a:cxnLst/>
            <a:rect l="l" t="t" r="r" b="b"/>
            <a:pathLst>
              <a:path w="2232660" h="1080770">
                <a:moveTo>
                  <a:pt x="0" y="1080515"/>
                </a:moveTo>
                <a:lnTo>
                  <a:pt x="2232660" y="1080515"/>
                </a:lnTo>
                <a:lnTo>
                  <a:pt x="223266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92401" y="3070098"/>
            <a:ext cx="2232660" cy="1080770"/>
          </a:xfrm>
          <a:custGeom>
            <a:avLst/>
            <a:gdLst/>
            <a:ahLst/>
            <a:cxnLst/>
            <a:rect l="l" t="t" r="r" b="b"/>
            <a:pathLst>
              <a:path w="2232660" h="1080770">
                <a:moveTo>
                  <a:pt x="0" y="1080515"/>
                </a:moveTo>
                <a:lnTo>
                  <a:pt x="2232660" y="1080515"/>
                </a:lnTo>
                <a:lnTo>
                  <a:pt x="223266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2275" y="3068650"/>
            <a:ext cx="1128395" cy="365760"/>
          </a:xfrm>
          <a:custGeom>
            <a:avLst/>
            <a:gdLst/>
            <a:ahLst/>
            <a:cxnLst/>
            <a:rect l="l" t="t" r="r" b="b"/>
            <a:pathLst>
              <a:path w="1128395" h="365760">
                <a:moveTo>
                  <a:pt x="0" y="365683"/>
                </a:moveTo>
                <a:lnTo>
                  <a:pt x="1127925" y="365683"/>
                </a:lnTo>
                <a:lnTo>
                  <a:pt x="1127925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2275" y="3434283"/>
            <a:ext cx="1128395" cy="365760"/>
          </a:xfrm>
          <a:custGeom>
            <a:avLst/>
            <a:gdLst/>
            <a:ahLst/>
            <a:cxnLst/>
            <a:rect l="l" t="t" r="r" b="b"/>
            <a:pathLst>
              <a:path w="1128395" h="365760">
                <a:moveTo>
                  <a:pt x="0" y="365683"/>
                </a:moveTo>
                <a:lnTo>
                  <a:pt x="1127925" y="365683"/>
                </a:lnTo>
                <a:lnTo>
                  <a:pt x="1127925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2C2CB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685925" y="3062351"/>
          <a:ext cx="2255520" cy="1097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</a:tblGrid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004053" y="3070098"/>
            <a:ext cx="2232660" cy="1080770"/>
          </a:xfrm>
          <a:custGeom>
            <a:avLst/>
            <a:gdLst/>
            <a:ahLst/>
            <a:cxnLst/>
            <a:rect l="l" t="t" r="r" b="b"/>
            <a:pathLst>
              <a:path w="2232659" h="1080770">
                <a:moveTo>
                  <a:pt x="0" y="1080515"/>
                </a:moveTo>
                <a:lnTo>
                  <a:pt x="2232659" y="1080515"/>
                </a:lnTo>
                <a:lnTo>
                  <a:pt x="2232659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04053" y="3070098"/>
            <a:ext cx="2232660" cy="1080770"/>
          </a:xfrm>
          <a:custGeom>
            <a:avLst/>
            <a:gdLst/>
            <a:ahLst/>
            <a:cxnLst/>
            <a:rect l="l" t="t" r="r" b="b"/>
            <a:pathLst>
              <a:path w="2232659" h="1080770">
                <a:moveTo>
                  <a:pt x="0" y="1080515"/>
                </a:moveTo>
                <a:lnTo>
                  <a:pt x="2232659" y="1080515"/>
                </a:lnTo>
                <a:lnTo>
                  <a:pt x="2232659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3800" y="3068650"/>
            <a:ext cx="1128395" cy="365760"/>
          </a:xfrm>
          <a:custGeom>
            <a:avLst/>
            <a:gdLst/>
            <a:ahLst/>
            <a:cxnLst/>
            <a:rect l="l" t="t" r="r" b="b"/>
            <a:pathLst>
              <a:path w="1128395" h="365760">
                <a:moveTo>
                  <a:pt x="0" y="365683"/>
                </a:moveTo>
                <a:lnTo>
                  <a:pt x="1127925" y="365683"/>
                </a:lnTo>
                <a:lnTo>
                  <a:pt x="1127925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3800" y="3434283"/>
            <a:ext cx="1128395" cy="365760"/>
          </a:xfrm>
          <a:custGeom>
            <a:avLst/>
            <a:gdLst/>
            <a:ahLst/>
            <a:cxnLst/>
            <a:rect l="l" t="t" r="r" b="b"/>
            <a:pathLst>
              <a:path w="1128395" h="365760">
                <a:moveTo>
                  <a:pt x="0" y="365683"/>
                </a:moveTo>
                <a:lnTo>
                  <a:pt x="1127925" y="365683"/>
                </a:lnTo>
                <a:lnTo>
                  <a:pt x="1127925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2C2CB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997450" y="3062351"/>
          <a:ext cx="2255520" cy="1097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</a:tblGrid>
              <a:tr h="36563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CodProj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Titulo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5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601167" y="1150747"/>
            <a:ext cx="727646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551430" algn="l"/>
                <a:tab pos="2658110" algn="l"/>
                <a:tab pos="3533140" algn="l"/>
                <a:tab pos="3626485" algn="l"/>
                <a:tab pos="4758690" algn="l"/>
                <a:tab pos="5434330" algn="l"/>
                <a:tab pos="6165850" algn="l"/>
                <a:tab pos="674179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identificador	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	entidade	é  estr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ngei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implementa a entidade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referenciada.</a:t>
            </a:r>
            <a:endParaRPr sz="2800">
              <a:latin typeface="Verdana"/>
              <a:cs typeface="Verdana"/>
            </a:endParaRPr>
          </a:p>
          <a:p>
            <a:pPr marL="1109345">
              <a:lnSpc>
                <a:spcPct val="100000"/>
              </a:lnSpc>
              <a:spcBef>
                <a:spcPts val="1875"/>
              </a:spcBef>
              <a:tabLst>
                <a:tab pos="4422775" algn="l"/>
              </a:tabLst>
            </a:pPr>
            <a:r>
              <a:rPr sz="1800" spc="-5" dirty="0">
                <a:latin typeface="Verdana"/>
                <a:cs typeface="Verdana"/>
              </a:rPr>
              <a:t>ENGENHEIRO	</a:t>
            </a: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7739" y="3107435"/>
            <a:ext cx="923544" cy="1271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9980" y="3357371"/>
            <a:ext cx="608965" cy="955040"/>
          </a:xfrm>
          <a:custGeom>
            <a:avLst/>
            <a:gdLst/>
            <a:ahLst/>
            <a:cxnLst/>
            <a:rect l="l" t="t" r="r" b="b"/>
            <a:pathLst>
              <a:path w="608965" h="955039">
                <a:moveTo>
                  <a:pt x="456334" y="174634"/>
                </a:moveTo>
                <a:lnTo>
                  <a:pt x="0" y="915034"/>
                </a:lnTo>
                <a:lnTo>
                  <a:pt x="64871" y="955039"/>
                </a:lnTo>
                <a:lnTo>
                  <a:pt x="521165" y="214624"/>
                </a:lnTo>
                <a:lnTo>
                  <a:pt x="456334" y="174634"/>
                </a:lnTo>
                <a:close/>
              </a:path>
              <a:path w="608965" h="955039">
                <a:moveTo>
                  <a:pt x="596007" y="142239"/>
                </a:moveTo>
                <a:lnTo>
                  <a:pt x="476300" y="142239"/>
                </a:lnTo>
                <a:lnTo>
                  <a:pt x="541197" y="182117"/>
                </a:lnTo>
                <a:lnTo>
                  <a:pt x="521165" y="214624"/>
                </a:lnTo>
                <a:lnTo>
                  <a:pt x="586028" y="254634"/>
                </a:lnTo>
                <a:lnTo>
                  <a:pt x="596007" y="142239"/>
                </a:lnTo>
                <a:close/>
              </a:path>
              <a:path w="608965" h="955039">
                <a:moveTo>
                  <a:pt x="476300" y="142239"/>
                </a:moveTo>
                <a:lnTo>
                  <a:pt x="456334" y="174634"/>
                </a:lnTo>
                <a:lnTo>
                  <a:pt x="521165" y="214624"/>
                </a:lnTo>
                <a:lnTo>
                  <a:pt x="541197" y="182117"/>
                </a:lnTo>
                <a:lnTo>
                  <a:pt x="476300" y="142239"/>
                </a:lnTo>
                <a:close/>
              </a:path>
              <a:path w="608965" h="955039">
                <a:moveTo>
                  <a:pt x="608634" y="0"/>
                </a:moveTo>
                <a:lnTo>
                  <a:pt x="391464" y="134619"/>
                </a:lnTo>
                <a:lnTo>
                  <a:pt x="456334" y="174634"/>
                </a:lnTo>
                <a:lnTo>
                  <a:pt x="476300" y="142239"/>
                </a:lnTo>
                <a:lnTo>
                  <a:pt x="596007" y="142239"/>
                </a:lnTo>
                <a:lnTo>
                  <a:pt x="6086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9495" y="4293108"/>
            <a:ext cx="2232660" cy="368935"/>
          </a:xfrm>
          <a:prstGeom prst="rect">
            <a:avLst/>
          </a:prstGeom>
          <a:solidFill>
            <a:srgbClr val="FFFFFF"/>
          </a:solidFill>
          <a:ln w="57912">
            <a:solidFill>
              <a:srgbClr val="FF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primária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80915" y="3107435"/>
            <a:ext cx="923543" cy="1271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23207" y="3357371"/>
            <a:ext cx="608965" cy="955040"/>
          </a:xfrm>
          <a:custGeom>
            <a:avLst/>
            <a:gdLst/>
            <a:ahLst/>
            <a:cxnLst/>
            <a:rect l="l" t="t" r="r" b="b"/>
            <a:pathLst>
              <a:path w="608964" h="955039">
                <a:moveTo>
                  <a:pt x="456285" y="174635"/>
                </a:moveTo>
                <a:lnTo>
                  <a:pt x="0" y="915034"/>
                </a:lnTo>
                <a:lnTo>
                  <a:pt x="64769" y="955039"/>
                </a:lnTo>
                <a:lnTo>
                  <a:pt x="521112" y="214623"/>
                </a:lnTo>
                <a:lnTo>
                  <a:pt x="456285" y="174635"/>
                </a:lnTo>
                <a:close/>
              </a:path>
              <a:path w="608964" h="955039">
                <a:moveTo>
                  <a:pt x="595956" y="142239"/>
                </a:moveTo>
                <a:lnTo>
                  <a:pt x="476250" y="142239"/>
                </a:lnTo>
                <a:lnTo>
                  <a:pt x="541146" y="182117"/>
                </a:lnTo>
                <a:lnTo>
                  <a:pt x="521112" y="214623"/>
                </a:lnTo>
                <a:lnTo>
                  <a:pt x="585977" y="254634"/>
                </a:lnTo>
                <a:lnTo>
                  <a:pt x="595956" y="142239"/>
                </a:lnTo>
                <a:close/>
              </a:path>
              <a:path w="608964" h="955039">
                <a:moveTo>
                  <a:pt x="476250" y="142239"/>
                </a:moveTo>
                <a:lnTo>
                  <a:pt x="456285" y="174635"/>
                </a:lnTo>
                <a:lnTo>
                  <a:pt x="521112" y="214623"/>
                </a:lnTo>
                <a:lnTo>
                  <a:pt x="541146" y="182117"/>
                </a:lnTo>
                <a:lnTo>
                  <a:pt x="476250" y="142239"/>
                </a:lnTo>
                <a:close/>
              </a:path>
              <a:path w="608964" h="955039">
                <a:moveTo>
                  <a:pt x="608583" y="0"/>
                </a:moveTo>
                <a:lnTo>
                  <a:pt x="391413" y="134619"/>
                </a:lnTo>
                <a:lnTo>
                  <a:pt x="456285" y="174635"/>
                </a:lnTo>
                <a:lnTo>
                  <a:pt x="476250" y="142239"/>
                </a:lnTo>
                <a:lnTo>
                  <a:pt x="595956" y="142239"/>
                </a:lnTo>
                <a:lnTo>
                  <a:pt x="6085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851147" y="4293108"/>
            <a:ext cx="2234565" cy="368935"/>
          </a:xfrm>
          <a:prstGeom prst="rect">
            <a:avLst/>
          </a:prstGeom>
          <a:solidFill>
            <a:srgbClr val="FFFFFF"/>
          </a:solidFill>
          <a:ln w="57911">
            <a:solidFill>
              <a:srgbClr val="FF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primária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6733031" y="4507991"/>
            <a:ext cx="2303145" cy="37084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Verdana"/>
                <a:cs typeface="Verdana"/>
              </a:rPr>
              <a:t>Chave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estrangeira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517" y="0"/>
            <a:ext cx="3263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Tabela</a:t>
            </a:r>
            <a:r>
              <a:rPr spc="-55" dirty="0"/>
              <a:t> </a:t>
            </a:r>
            <a:r>
              <a:rPr spc="-5" dirty="0"/>
              <a:t>própria</a:t>
            </a:r>
          </a:p>
        </p:txBody>
      </p:sp>
      <p:sp>
        <p:nvSpPr>
          <p:cNvPr id="3" name="object 3"/>
          <p:cNvSpPr/>
          <p:nvPr/>
        </p:nvSpPr>
        <p:spPr>
          <a:xfrm>
            <a:off x="3422141" y="1053846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1187958" y="0"/>
                </a:moveTo>
                <a:lnTo>
                  <a:pt x="0" y="395477"/>
                </a:lnTo>
                <a:lnTo>
                  <a:pt x="1187958" y="790955"/>
                </a:lnTo>
                <a:lnTo>
                  <a:pt x="2375916" y="395477"/>
                </a:lnTo>
                <a:lnTo>
                  <a:pt x="1187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2141" y="1053846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0" y="395477"/>
                </a:moveTo>
                <a:lnTo>
                  <a:pt x="1187958" y="0"/>
                </a:lnTo>
                <a:lnTo>
                  <a:pt x="2375916" y="395477"/>
                </a:lnTo>
                <a:lnTo>
                  <a:pt x="1187958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0538" y="1053846"/>
            <a:ext cx="1871980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416559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PROJETO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8058" y="144856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3712" y="1040891"/>
          <a:ext cx="2665729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/>
                <a:gridCol w="1214755"/>
                <a:gridCol w="44068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ENGENHEIRO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003675" y="1272997"/>
            <a:ext cx="12528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0287" y="2264664"/>
            <a:ext cx="240791" cy="240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8367" y="2188210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3126" y="18280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03492" y="2246376"/>
            <a:ext cx="240791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4034" y="2170938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94916" y="2246376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74570" y="2170938"/>
            <a:ext cx="64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1678" y="18280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72043" y="2246376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9070" y="164515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2065020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6550" y="1988312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41470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3"/>
                </a:moveTo>
                <a:lnTo>
                  <a:pt x="0" y="504443"/>
                </a:lnTo>
                <a:lnTo>
                  <a:pt x="359663" y="864107"/>
                </a:lnTo>
                <a:lnTo>
                  <a:pt x="719327" y="504443"/>
                </a:lnTo>
                <a:close/>
              </a:path>
              <a:path w="719454" h="864235">
                <a:moveTo>
                  <a:pt x="539495" y="0"/>
                </a:moveTo>
                <a:lnTo>
                  <a:pt x="179831" y="0"/>
                </a:lnTo>
                <a:lnTo>
                  <a:pt x="179831" y="504443"/>
                </a:lnTo>
                <a:lnTo>
                  <a:pt x="539495" y="504443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1470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5" y="0"/>
                </a:moveTo>
                <a:lnTo>
                  <a:pt x="539495" y="504443"/>
                </a:lnTo>
                <a:lnTo>
                  <a:pt x="719327" y="504443"/>
                </a:lnTo>
                <a:lnTo>
                  <a:pt x="359663" y="864107"/>
                </a:lnTo>
                <a:lnTo>
                  <a:pt x="0" y="504443"/>
                </a:lnTo>
                <a:lnTo>
                  <a:pt x="179831" y="504443"/>
                </a:lnTo>
                <a:lnTo>
                  <a:pt x="179831" y="0"/>
                </a:lnTo>
                <a:lnTo>
                  <a:pt x="53949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8383" y="3933444"/>
            <a:ext cx="5977127" cy="194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75782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3" y="4180332"/>
            <a:ext cx="9025126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4222241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4222241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3666" y="17143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5F5F5F"/>
                </a:solidFill>
                <a:latin typeface="Tahoma"/>
                <a:cs typeface="Tahoma"/>
              </a:rPr>
              <a:t>Colunas adicionais dentro de </a:t>
            </a:r>
            <a:r>
              <a:rPr sz="2600" spc="-5" dirty="0">
                <a:solidFill>
                  <a:srgbClr val="5F5F5F"/>
                </a:solidFill>
                <a:latin typeface="Tahoma"/>
                <a:cs typeface="Tahoma"/>
              </a:rPr>
              <a:t>tabela </a:t>
            </a:r>
            <a:r>
              <a:rPr sz="2600" dirty="0">
                <a:solidFill>
                  <a:srgbClr val="5F5F5F"/>
                </a:solidFill>
                <a:latin typeface="Tahoma"/>
                <a:cs typeface="Tahoma"/>
              </a:rPr>
              <a:t>de</a:t>
            </a:r>
            <a:r>
              <a:rPr sz="2600" spc="-70" dirty="0">
                <a:solidFill>
                  <a:srgbClr val="5F5F5F"/>
                </a:solidFill>
                <a:latin typeface="Tahoma"/>
                <a:cs typeface="Tahoma"/>
              </a:rPr>
              <a:t> </a:t>
            </a:r>
            <a:r>
              <a:rPr sz="2600" spc="-5" dirty="0">
                <a:solidFill>
                  <a:srgbClr val="5F5F5F"/>
                </a:solidFill>
                <a:latin typeface="Tahoma"/>
                <a:cs typeface="Tahoma"/>
              </a:rPr>
              <a:t>entidade</a:t>
            </a:r>
            <a:endParaRPr sz="26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689" y="1023744"/>
          <a:ext cx="9022080" cy="858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8510"/>
                <a:gridCol w="1746250"/>
                <a:gridCol w="1035685"/>
                <a:gridCol w="2921635"/>
              </a:tblGrid>
              <a:tr h="428984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265"/>
                        </a:lnSpc>
                        <a:spcBef>
                          <a:spcPts val="10"/>
                        </a:spcBef>
                        <a:buFont typeface="Verdana"/>
                        <a:buChar char="•"/>
                        <a:tabLst>
                          <a:tab pos="374650" algn="l"/>
                          <a:tab pos="2483485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Inserção	de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265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colunas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3265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em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5"/>
                        </a:lnSpc>
                        <a:spcBef>
                          <a:spcPts val="10"/>
                        </a:spcBef>
                        <a:tabLst>
                          <a:tab pos="1355725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tab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800" i="1" spc="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429354">
                <a:tc>
                  <a:txBody>
                    <a:bodyPr/>
                    <a:lstStyle/>
                    <a:p>
                      <a:pPr marL="374650">
                        <a:lnSpc>
                          <a:spcPts val="3279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correspondente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3279"/>
                        </a:lnSpc>
                        <a:tabLst>
                          <a:tab pos="777875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	uma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3279"/>
                        </a:lnSpc>
                      </a:pP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das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279"/>
                        </a:lnSpc>
                        <a:tabLst>
                          <a:tab pos="2093595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entidades	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640" y="1866645"/>
            <a:ext cx="5480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Verdana"/>
                <a:cs typeface="Verdana"/>
              </a:rPr>
              <a:t>participam </a:t>
            </a:r>
            <a:r>
              <a:rPr sz="2800" i="1" spc="-5" dirty="0">
                <a:latin typeface="Verdana"/>
                <a:cs typeface="Verdana"/>
              </a:rPr>
              <a:t>do</a:t>
            </a:r>
            <a:r>
              <a:rPr sz="2800" i="1" spc="30" dirty="0">
                <a:latin typeface="Verdana"/>
                <a:cs typeface="Verdana"/>
              </a:rPr>
              <a:t> </a:t>
            </a:r>
            <a:r>
              <a:rPr sz="2800" i="1" spc="-5" dirty="0"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744165"/>
            <a:ext cx="898715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tipo de tradução somente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possível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das entidades que participa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cardinalidade máxima</a:t>
            </a:r>
            <a:r>
              <a:rPr sz="2800" i="1" spc="1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8990" y="4437126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1187958" y="0"/>
                </a:moveTo>
                <a:lnTo>
                  <a:pt x="0" y="396240"/>
                </a:lnTo>
                <a:lnTo>
                  <a:pt x="1187958" y="792480"/>
                </a:lnTo>
                <a:lnTo>
                  <a:pt x="2375916" y="396240"/>
                </a:lnTo>
                <a:lnTo>
                  <a:pt x="1187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8990" y="4437126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0" y="396240"/>
                </a:moveTo>
                <a:lnTo>
                  <a:pt x="1187958" y="0"/>
                </a:lnTo>
                <a:lnTo>
                  <a:pt x="2375916" y="396240"/>
                </a:lnTo>
                <a:lnTo>
                  <a:pt x="1187958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17385" y="4437126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4905" y="48333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2524" y="4424171"/>
          <a:ext cx="2954654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1216660"/>
                <a:gridCol w="439419"/>
                <a:gridCol w="86550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30777" y="4658614"/>
            <a:ext cx="1226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7136" y="5649467"/>
            <a:ext cx="24231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7044" y="5573674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53021" y="521284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1864" y="5631179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12406" y="555630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23288" y="5631179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03195" y="5556300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21573" y="521284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00416" y="5631179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15917" y="50284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4759" y="5446776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75303" y="5371896"/>
            <a:ext cx="1302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5804408" y="44681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81213" y="5541975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3" y="4180332"/>
            <a:ext cx="9025126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4222241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4222241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8043" y="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78739" y="1012952"/>
            <a:ext cx="8989695" cy="281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35885" algn="l"/>
                <a:tab pos="3997960" algn="l"/>
                <a:tab pos="6440170" algn="l"/>
                <a:tab pos="85299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Inser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</a:t>
            </a:r>
            <a:r>
              <a:rPr sz="2800" i="1" spc="1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</a:t>
            </a:r>
            <a:endParaRPr sz="2800">
              <a:latin typeface="Verdana"/>
              <a:cs typeface="Verdana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2170430" algn="l"/>
                <a:tab pos="4914265" algn="l"/>
                <a:tab pos="5485765" algn="l"/>
                <a:tab pos="7583170" algn="l"/>
                <a:tab pos="81610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c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rres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ide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f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cador	da	o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tra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  <a:tab pos="2515235" algn="l"/>
                <a:tab pos="5604510" algn="l"/>
                <a:tab pos="6680834" algn="l"/>
                <a:tab pos="859726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Col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rres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a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rib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do 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8990" y="4437126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1187958" y="0"/>
                </a:moveTo>
                <a:lnTo>
                  <a:pt x="0" y="396240"/>
                </a:lnTo>
                <a:lnTo>
                  <a:pt x="1187958" y="792480"/>
                </a:lnTo>
                <a:lnTo>
                  <a:pt x="2375916" y="396240"/>
                </a:lnTo>
                <a:lnTo>
                  <a:pt x="1187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8990" y="4437126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0" y="396240"/>
                </a:moveTo>
                <a:lnTo>
                  <a:pt x="1187958" y="0"/>
                </a:lnTo>
                <a:lnTo>
                  <a:pt x="2375916" y="396240"/>
                </a:lnTo>
                <a:lnTo>
                  <a:pt x="1187958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17385" y="4437126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24905" y="483336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2524" y="4424171"/>
          <a:ext cx="2954654" cy="122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1216660"/>
                <a:gridCol w="439419"/>
                <a:gridCol w="86550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930777" y="4658614"/>
            <a:ext cx="1226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7136" y="5649467"/>
            <a:ext cx="24231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7044" y="5573674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53021" y="521284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1864" y="5631179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12406" y="555630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3288" y="5631179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03195" y="5556300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21573" y="5212841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0416" y="5631179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5917" y="50284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4759" y="5446776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75303" y="5371896"/>
            <a:ext cx="1302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5804408" y="4468114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81213" y="5541975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23744"/>
            <a:ext cx="9026653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613" y="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 dirty="0"/>
          </a:p>
        </p:txBody>
      </p:sp>
      <p:sp>
        <p:nvSpPr>
          <p:cNvPr id="6" name="object 6"/>
          <p:cNvSpPr txBox="1"/>
          <p:nvPr/>
        </p:nvSpPr>
        <p:spPr>
          <a:xfrm>
            <a:off x="64414" y="724027"/>
            <a:ext cx="8988425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35885" algn="l"/>
                <a:tab pos="3997960" algn="l"/>
                <a:tab pos="6440170" algn="l"/>
                <a:tab pos="85299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2170430" algn="l"/>
                <a:tab pos="4914265" algn="l"/>
                <a:tab pos="5485765" algn="l"/>
                <a:tab pos="7583170" algn="l"/>
                <a:tab pos="81610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Colunas	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correspondentes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ao	identificador	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da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outra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entidade;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6694" y="2926842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1187957" y="0"/>
                </a:moveTo>
                <a:lnTo>
                  <a:pt x="0" y="396240"/>
                </a:lnTo>
                <a:lnTo>
                  <a:pt x="1187957" y="792480"/>
                </a:lnTo>
                <a:lnTo>
                  <a:pt x="2375916" y="396240"/>
                </a:lnTo>
                <a:lnTo>
                  <a:pt x="118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6694" y="2926842"/>
            <a:ext cx="2376170" cy="792480"/>
          </a:xfrm>
          <a:custGeom>
            <a:avLst/>
            <a:gdLst/>
            <a:ahLst/>
            <a:cxnLst/>
            <a:rect l="l" t="t" r="r" b="b"/>
            <a:pathLst>
              <a:path w="2376170" h="792479">
                <a:moveTo>
                  <a:pt x="0" y="396240"/>
                </a:moveTo>
                <a:lnTo>
                  <a:pt x="1187957" y="0"/>
                </a:lnTo>
                <a:lnTo>
                  <a:pt x="2375916" y="396240"/>
                </a:lnTo>
                <a:lnTo>
                  <a:pt x="1187957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35090" y="2926842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2609" y="3321558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0227" y="2913888"/>
          <a:ext cx="2954019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1214755"/>
                <a:gridCol w="44068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848227" y="3147187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" y="4137659"/>
            <a:ext cx="240792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4443" y="406184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9202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9567" y="4119371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0110" y="4044441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40992" y="4119371"/>
            <a:ext cx="240792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20645" y="4044441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37754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18119" y="4119371"/>
            <a:ext cx="240791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3621" y="351815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2464" y="3938015"/>
            <a:ext cx="240791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92626" y="3861942"/>
            <a:ext cx="1302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1858" y="295668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98663" y="4061840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5217" y="5084826"/>
            <a:ext cx="3526790" cy="1082040"/>
          </a:xfrm>
          <a:custGeom>
            <a:avLst/>
            <a:gdLst/>
            <a:ahLst/>
            <a:cxnLst/>
            <a:rect l="l" t="t" r="r" b="b"/>
            <a:pathLst>
              <a:path w="3526790" h="1082039">
                <a:moveTo>
                  <a:pt x="0" y="1082040"/>
                </a:moveTo>
                <a:lnTo>
                  <a:pt x="3526535" y="1082040"/>
                </a:lnTo>
                <a:lnTo>
                  <a:pt x="352653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5217" y="5084826"/>
            <a:ext cx="3526790" cy="1082040"/>
          </a:xfrm>
          <a:custGeom>
            <a:avLst/>
            <a:gdLst/>
            <a:ahLst/>
            <a:cxnLst/>
            <a:rect l="l" t="t" r="r" b="b"/>
            <a:pathLst>
              <a:path w="3526790" h="1082039">
                <a:moveTo>
                  <a:pt x="0" y="1082040"/>
                </a:moveTo>
                <a:lnTo>
                  <a:pt x="3526535" y="1082040"/>
                </a:lnTo>
                <a:lnTo>
                  <a:pt x="352653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4075" y="5084775"/>
            <a:ext cx="1351280" cy="365760"/>
          </a:xfrm>
          <a:custGeom>
            <a:avLst/>
            <a:gdLst/>
            <a:ahLst/>
            <a:cxnLst/>
            <a:rect l="l" t="t" r="r" b="b"/>
            <a:pathLst>
              <a:path w="1351279" h="365760">
                <a:moveTo>
                  <a:pt x="0" y="365683"/>
                </a:moveTo>
                <a:lnTo>
                  <a:pt x="1350899" y="365683"/>
                </a:lnTo>
                <a:lnTo>
                  <a:pt x="1350899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4973" y="5084775"/>
            <a:ext cx="1000760" cy="365760"/>
          </a:xfrm>
          <a:custGeom>
            <a:avLst/>
            <a:gdLst/>
            <a:ahLst/>
            <a:cxnLst/>
            <a:rect l="l" t="t" r="r" b="b"/>
            <a:pathLst>
              <a:path w="1000760" h="365760">
                <a:moveTo>
                  <a:pt x="0" y="365683"/>
                </a:moveTo>
                <a:lnTo>
                  <a:pt x="1000683" y="365683"/>
                </a:lnTo>
                <a:lnTo>
                  <a:pt x="1000683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5734" y="5084775"/>
            <a:ext cx="1176020" cy="365760"/>
          </a:xfrm>
          <a:custGeom>
            <a:avLst/>
            <a:gdLst/>
            <a:ahLst/>
            <a:cxnLst/>
            <a:rect l="l" t="t" r="r" b="b"/>
            <a:pathLst>
              <a:path w="1176020" h="365760">
                <a:moveTo>
                  <a:pt x="0" y="365683"/>
                </a:moveTo>
                <a:lnTo>
                  <a:pt x="1175804" y="365683"/>
                </a:lnTo>
                <a:lnTo>
                  <a:pt x="1175804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FFB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5734" y="5450459"/>
            <a:ext cx="1176020" cy="365760"/>
          </a:xfrm>
          <a:custGeom>
            <a:avLst/>
            <a:gdLst/>
            <a:ahLst/>
            <a:cxnLst/>
            <a:rect l="l" t="t" r="r" b="b"/>
            <a:pathLst>
              <a:path w="1176020" h="365760">
                <a:moveTo>
                  <a:pt x="0" y="365683"/>
                </a:moveTo>
                <a:lnTo>
                  <a:pt x="1175804" y="365683"/>
                </a:lnTo>
                <a:lnTo>
                  <a:pt x="1175804" y="0"/>
                </a:lnTo>
                <a:lnTo>
                  <a:pt x="0" y="0"/>
                </a:lnTo>
                <a:lnTo>
                  <a:pt x="0" y="365683"/>
                </a:lnTo>
                <a:close/>
              </a:path>
            </a:pathLst>
          </a:custGeom>
          <a:solidFill>
            <a:srgbClr val="2C2CB8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117725" y="5078476"/>
          <a:ext cx="3527424" cy="1096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645"/>
                <a:gridCol w="1000759"/>
                <a:gridCol w="1176020"/>
              </a:tblGrid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CodEmp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CodDept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</a:tr>
              <a:tr h="36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130044" y="4757166"/>
            <a:ext cx="149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EM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REGA</a:t>
            </a:r>
            <a:r>
              <a:rPr sz="1800" spc="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51347" y="4978908"/>
            <a:ext cx="990600" cy="990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4144" y="5228844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188531" y="134683"/>
                </a:moveTo>
                <a:lnTo>
                  <a:pt x="134683" y="188531"/>
                </a:lnTo>
                <a:lnTo>
                  <a:pt x="620776" y="674636"/>
                </a:lnTo>
                <a:lnTo>
                  <a:pt x="674623" y="620763"/>
                </a:lnTo>
                <a:lnTo>
                  <a:pt x="188531" y="134683"/>
                </a:lnTo>
                <a:close/>
              </a:path>
              <a:path w="675004" h="675004">
                <a:moveTo>
                  <a:pt x="0" y="0"/>
                </a:moveTo>
                <a:lnTo>
                  <a:pt x="80771" y="242442"/>
                </a:lnTo>
                <a:lnTo>
                  <a:pt x="134683" y="188531"/>
                </a:lnTo>
                <a:lnTo>
                  <a:pt x="107822" y="161670"/>
                </a:lnTo>
                <a:lnTo>
                  <a:pt x="161670" y="107822"/>
                </a:lnTo>
                <a:lnTo>
                  <a:pt x="215391" y="107822"/>
                </a:lnTo>
                <a:lnTo>
                  <a:pt x="242442" y="80771"/>
                </a:lnTo>
                <a:lnTo>
                  <a:pt x="0" y="0"/>
                </a:lnTo>
                <a:close/>
              </a:path>
              <a:path w="675004" h="675004">
                <a:moveTo>
                  <a:pt x="161670" y="107822"/>
                </a:moveTo>
                <a:lnTo>
                  <a:pt x="107822" y="161670"/>
                </a:lnTo>
                <a:lnTo>
                  <a:pt x="134683" y="188531"/>
                </a:lnTo>
                <a:lnTo>
                  <a:pt x="188531" y="134683"/>
                </a:lnTo>
                <a:lnTo>
                  <a:pt x="161670" y="107822"/>
                </a:lnTo>
                <a:close/>
              </a:path>
              <a:path w="675004" h="675004">
                <a:moveTo>
                  <a:pt x="215391" y="107822"/>
                </a:moveTo>
                <a:lnTo>
                  <a:pt x="161670" y="107822"/>
                </a:lnTo>
                <a:lnTo>
                  <a:pt x="188531" y="134683"/>
                </a:lnTo>
                <a:lnTo>
                  <a:pt x="215391" y="10782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56732" y="5876544"/>
            <a:ext cx="2303145" cy="370840"/>
          </a:xfrm>
          <a:prstGeom prst="rect">
            <a:avLst/>
          </a:prstGeom>
          <a:solidFill>
            <a:srgbClr val="FFFFFF"/>
          </a:solidFill>
          <a:ln w="57911">
            <a:solidFill>
              <a:srgbClr val="00AF5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Verdana"/>
                <a:cs typeface="Verdana"/>
              </a:rPr>
              <a:t>Chave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estrangeira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27220" y="5084064"/>
            <a:ext cx="1224280" cy="1082040"/>
          </a:xfrm>
          <a:custGeom>
            <a:avLst/>
            <a:gdLst/>
            <a:ahLst/>
            <a:cxnLst/>
            <a:rect l="l" t="t" r="r" b="b"/>
            <a:pathLst>
              <a:path w="1224279" h="1082039">
                <a:moveTo>
                  <a:pt x="0" y="180340"/>
                </a:moveTo>
                <a:lnTo>
                  <a:pt x="6444" y="132409"/>
                </a:lnTo>
                <a:lnTo>
                  <a:pt x="24628" y="89332"/>
                </a:lnTo>
                <a:lnTo>
                  <a:pt x="52831" y="52831"/>
                </a:lnTo>
                <a:lnTo>
                  <a:pt x="89332" y="24628"/>
                </a:lnTo>
                <a:lnTo>
                  <a:pt x="132409" y="6444"/>
                </a:lnTo>
                <a:lnTo>
                  <a:pt x="180339" y="0"/>
                </a:lnTo>
                <a:lnTo>
                  <a:pt x="1043431" y="0"/>
                </a:lnTo>
                <a:lnTo>
                  <a:pt x="1091362" y="6444"/>
                </a:lnTo>
                <a:lnTo>
                  <a:pt x="1134439" y="24628"/>
                </a:lnTo>
                <a:lnTo>
                  <a:pt x="1170939" y="52832"/>
                </a:lnTo>
                <a:lnTo>
                  <a:pt x="1199143" y="89332"/>
                </a:lnTo>
                <a:lnTo>
                  <a:pt x="1217327" y="132409"/>
                </a:lnTo>
                <a:lnTo>
                  <a:pt x="1223771" y="180340"/>
                </a:lnTo>
                <a:lnTo>
                  <a:pt x="1223771" y="901700"/>
                </a:lnTo>
                <a:lnTo>
                  <a:pt x="1217327" y="949639"/>
                </a:lnTo>
                <a:lnTo>
                  <a:pt x="1199143" y="992718"/>
                </a:lnTo>
                <a:lnTo>
                  <a:pt x="1170939" y="1029217"/>
                </a:lnTo>
                <a:lnTo>
                  <a:pt x="1134439" y="1057417"/>
                </a:lnTo>
                <a:lnTo>
                  <a:pt x="1091362" y="1075597"/>
                </a:lnTo>
                <a:lnTo>
                  <a:pt x="1043431" y="1082040"/>
                </a:lnTo>
                <a:lnTo>
                  <a:pt x="180339" y="1082040"/>
                </a:lnTo>
                <a:lnTo>
                  <a:pt x="132409" y="1075597"/>
                </a:lnTo>
                <a:lnTo>
                  <a:pt x="89332" y="1057417"/>
                </a:lnTo>
                <a:lnTo>
                  <a:pt x="52831" y="1029217"/>
                </a:lnTo>
                <a:lnTo>
                  <a:pt x="24628" y="992718"/>
                </a:lnTo>
                <a:lnTo>
                  <a:pt x="6444" y="949639"/>
                </a:lnTo>
                <a:lnTo>
                  <a:pt x="0" y="901700"/>
                </a:lnTo>
                <a:lnTo>
                  <a:pt x="0" y="180340"/>
                </a:lnTo>
                <a:close/>
              </a:path>
            </a:pathLst>
          </a:custGeom>
          <a:ln w="761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9719" y="4379976"/>
            <a:ext cx="3060192" cy="856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13153" y="4398898"/>
            <a:ext cx="2743835" cy="613410"/>
          </a:xfrm>
          <a:custGeom>
            <a:avLst/>
            <a:gdLst/>
            <a:ahLst/>
            <a:cxnLst/>
            <a:rect l="l" t="t" r="r" b="b"/>
            <a:pathLst>
              <a:path w="2743835" h="613410">
                <a:moveTo>
                  <a:pt x="2512016" y="538315"/>
                </a:moveTo>
                <a:lnTo>
                  <a:pt x="2498217" y="613282"/>
                </a:lnTo>
                <a:lnTo>
                  <a:pt x="2733607" y="545211"/>
                </a:lnTo>
                <a:lnTo>
                  <a:pt x="2549398" y="545211"/>
                </a:lnTo>
                <a:lnTo>
                  <a:pt x="2512016" y="538315"/>
                </a:lnTo>
                <a:close/>
              </a:path>
              <a:path w="2743835" h="613410">
                <a:moveTo>
                  <a:pt x="2525811" y="463376"/>
                </a:moveTo>
                <a:lnTo>
                  <a:pt x="2512016" y="538315"/>
                </a:lnTo>
                <a:lnTo>
                  <a:pt x="2549398" y="545211"/>
                </a:lnTo>
                <a:lnTo>
                  <a:pt x="2563241" y="470281"/>
                </a:lnTo>
                <a:lnTo>
                  <a:pt x="2525811" y="463376"/>
                </a:lnTo>
                <a:close/>
              </a:path>
              <a:path w="2743835" h="613410">
                <a:moveTo>
                  <a:pt x="2539619" y="388365"/>
                </a:moveTo>
                <a:lnTo>
                  <a:pt x="2525811" y="463376"/>
                </a:lnTo>
                <a:lnTo>
                  <a:pt x="2563241" y="470281"/>
                </a:lnTo>
                <a:lnTo>
                  <a:pt x="2549398" y="545211"/>
                </a:lnTo>
                <a:lnTo>
                  <a:pt x="2733607" y="545211"/>
                </a:lnTo>
                <a:lnTo>
                  <a:pt x="2743708" y="542289"/>
                </a:lnTo>
                <a:lnTo>
                  <a:pt x="2539619" y="388365"/>
                </a:lnTo>
                <a:close/>
              </a:path>
              <a:path w="2743835" h="613410">
                <a:moveTo>
                  <a:pt x="13716" y="0"/>
                </a:moveTo>
                <a:lnTo>
                  <a:pt x="0" y="74930"/>
                </a:lnTo>
                <a:lnTo>
                  <a:pt x="2512016" y="538315"/>
                </a:lnTo>
                <a:lnTo>
                  <a:pt x="2525811" y="463376"/>
                </a:lnTo>
                <a:lnTo>
                  <a:pt x="1371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3" y="2523744"/>
            <a:ext cx="9025126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2565654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775" y="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64414" y="724027"/>
            <a:ext cx="8989695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635885" algn="l"/>
                <a:tab pos="3997960" algn="l"/>
                <a:tab pos="6440170" algn="l"/>
                <a:tab pos="85299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</a:t>
            </a:r>
            <a:r>
              <a:rPr sz="2800" i="1" spc="1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</a:t>
            </a:r>
            <a:endParaRPr sz="2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Verdana"/>
              <a:buChar char="•"/>
              <a:tabLst>
                <a:tab pos="756920" algn="l"/>
                <a:tab pos="2515235" algn="l"/>
                <a:tab pos="5604510" algn="l"/>
                <a:tab pos="6680834" algn="l"/>
                <a:tab pos="859726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corr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pondent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os	a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rib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s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do</a:t>
            </a:r>
            <a:endParaRPr sz="2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5002" y="2926842"/>
            <a:ext cx="2377440" cy="792480"/>
          </a:xfrm>
          <a:custGeom>
            <a:avLst/>
            <a:gdLst/>
            <a:ahLst/>
            <a:cxnLst/>
            <a:rect l="l" t="t" r="r" b="b"/>
            <a:pathLst>
              <a:path w="2377440" h="792479">
                <a:moveTo>
                  <a:pt x="1188720" y="0"/>
                </a:moveTo>
                <a:lnTo>
                  <a:pt x="0" y="396240"/>
                </a:lnTo>
                <a:lnTo>
                  <a:pt x="1188720" y="792480"/>
                </a:lnTo>
                <a:lnTo>
                  <a:pt x="2377440" y="396240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5002" y="2926842"/>
            <a:ext cx="2377440" cy="792480"/>
          </a:xfrm>
          <a:custGeom>
            <a:avLst/>
            <a:gdLst/>
            <a:ahLst/>
            <a:cxnLst/>
            <a:rect l="l" t="t" r="r" b="b"/>
            <a:pathLst>
              <a:path w="2377440" h="792479">
                <a:moveTo>
                  <a:pt x="0" y="396240"/>
                </a:moveTo>
                <a:lnTo>
                  <a:pt x="1188720" y="0"/>
                </a:lnTo>
                <a:lnTo>
                  <a:pt x="2377440" y="396240"/>
                </a:lnTo>
                <a:lnTo>
                  <a:pt x="1188720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14921" y="2926842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2441" y="3321558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80059" y="2913888"/>
          <a:ext cx="2952113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/>
                <a:gridCol w="1216024"/>
                <a:gridCol w="440055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027423" y="3147187"/>
            <a:ext cx="1227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3148" y="4137659"/>
            <a:ext cx="242315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83970" y="4061840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9033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7876" y="4119371"/>
            <a:ext cx="242316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9307" y="4044441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9300" y="4119371"/>
            <a:ext cx="242316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0097" y="4044441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17585" y="37010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96428" y="4119371"/>
            <a:ext cx="242316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1929" y="351815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0771" y="3938015"/>
            <a:ext cx="242315" cy="240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71950" y="3861942"/>
            <a:ext cx="1304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01054" y="2956687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5414" y="4063746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6510" y="5301234"/>
            <a:ext cx="4753610" cy="1082040"/>
          </a:xfrm>
          <a:custGeom>
            <a:avLst/>
            <a:gdLst/>
            <a:ahLst/>
            <a:cxnLst/>
            <a:rect l="l" t="t" r="r" b="b"/>
            <a:pathLst>
              <a:path w="4753609" h="1082039">
                <a:moveTo>
                  <a:pt x="0" y="1082040"/>
                </a:moveTo>
                <a:lnTo>
                  <a:pt x="4753355" y="1082040"/>
                </a:lnTo>
                <a:lnTo>
                  <a:pt x="475335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549525" y="5294376"/>
          <a:ext cx="4755514" cy="1098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630"/>
                <a:gridCol w="1000125"/>
                <a:gridCol w="1308099"/>
                <a:gridCol w="1216660"/>
              </a:tblGrid>
              <a:tr h="366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CodEmp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CodDept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DataLota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28575">
                      <a:solidFill>
                        <a:srgbClr val="2C2CB8"/>
                      </a:solidFill>
                      <a:prstDash val="solid"/>
                    </a:lnB>
                    <a:solidFill>
                      <a:srgbClr val="FFB84F"/>
                    </a:solidFill>
                  </a:tcPr>
                </a:tc>
              </a:tr>
              <a:tr h="366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28575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2C2CB8">
                        <a:alpha val="19999"/>
                      </a:srgbClr>
                    </a:solidFill>
                  </a:tcPr>
                </a:tc>
              </a:tr>
              <a:tr h="366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C2CB8"/>
                      </a:solidFill>
                      <a:prstDash val="solid"/>
                    </a:lnL>
                    <a:lnR w="12700">
                      <a:solidFill>
                        <a:srgbClr val="2C2CB8"/>
                      </a:solidFill>
                      <a:prstDash val="solid"/>
                    </a:lnR>
                    <a:lnT w="12700">
                      <a:solidFill>
                        <a:srgbClr val="2C2CB8"/>
                      </a:solidFill>
                      <a:prstDash val="solid"/>
                    </a:lnT>
                    <a:lnB w="12700">
                      <a:solidFill>
                        <a:srgbClr val="2C2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563748" y="4901565"/>
            <a:ext cx="149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5332" y="5300471"/>
            <a:ext cx="1224280" cy="1082040"/>
          </a:xfrm>
          <a:custGeom>
            <a:avLst/>
            <a:gdLst/>
            <a:ahLst/>
            <a:cxnLst/>
            <a:rect l="l" t="t" r="r" b="b"/>
            <a:pathLst>
              <a:path w="1224279" h="1082039">
                <a:moveTo>
                  <a:pt x="0" y="180339"/>
                </a:moveTo>
                <a:lnTo>
                  <a:pt x="6444" y="132409"/>
                </a:lnTo>
                <a:lnTo>
                  <a:pt x="24628" y="89332"/>
                </a:lnTo>
                <a:lnTo>
                  <a:pt x="52831" y="52831"/>
                </a:lnTo>
                <a:lnTo>
                  <a:pt x="89332" y="24628"/>
                </a:lnTo>
                <a:lnTo>
                  <a:pt x="132409" y="6444"/>
                </a:lnTo>
                <a:lnTo>
                  <a:pt x="180339" y="0"/>
                </a:lnTo>
                <a:lnTo>
                  <a:pt x="1043432" y="0"/>
                </a:lnTo>
                <a:lnTo>
                  <a:pt x="1091362" y="6444"/>
                </a:lnTo>
                <a:lnTo>
                  <a:pt x="1134439" y="24628"/>
                </a:lnTo>
                <a:lnTo>
                  <a:pt x="1170939" y="52831"/>
                </a:lnTo>
                <a:lnTo>
                  <a:pt x="1199143" y="89332"/>
                </a:lnTo>
                <a:lnTo>
                  <a:pt x="1217327" y="132409"/>
                </a:lnTo>
                <a:lnTo>
                  <a:pt x="1223771" y="180339"/>
                </a:lnTo>
                <a:lnTo>
                  <a:pt x="1223771" y="901699"/>
                </a:lnTo>
                <a:lnTo>
                  <a:pt x="1217327" y="949639"/>
                </a:lnTo>
                <a:lnTo>
                  <a:pt x="1199143" y="992718"/>
                </a:lnTo>
                <a:lnTo>
                  <a:pt x="1170939" y="1029217"/>
                </a:lnTo>
                <a:lnTo>
                  <a:pt x="1134439" y="1057417"/>
                </a:lnTo>
                <a:lnTo>
                  <a:pt x="1091362" y="1075597"/>
                </a:lnTo>
                <a:lnTo>
                  <a:pt x="1043432" y="1082039"/>
                </a:lnTo>
                <a:lnTo>
                  <a:pt x="180339" y="1082039"/>
                </a:lnTo>
                <a:lnTo>
                  <a:pt x="132409" y="1075597"/>
                </a:lnTo>
                <a:lnTo>
                  <a:pt x="89332" y="1057417"/>
                </a:lnTo>
                <a:lnTo>
                  <a:pt x="52831" y="1029217"/>
                </a:lnTo>
                <a:lnTo>
                  <a:pt x="24628" y="992718"/>
                </a:lnTo>
                <a:lnTo>
                  <a:pt x="6444" y="949639"/>
                </a:lnTo>
                <a:lnTo>
                  <a:pt x="0" y="901699"/>
                </a:lnTo>
                <a:lnTo>
                  <a:pt x="0" y="18033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14315" y="4172584"/>
            <a:ext cx="1014730" cy="946785"/>
          </a:xfrm>
          <a:custGeom>
            <a:avLst/>
            <a:gdLst/>
            <a:ahLst/>
            <a:cxnLst/>
            <a:rect l="l" t="t" r="r" b="b"/>
            <a:pathLst>
              <a:path w="1014729" h="946785">
                <a:moveTo>
                  <a:pt x="44196" y="0"/>
                </a:moveTo>
                <a:lnTo>
                  <a:pt x="0" y="47751"/>
                </a:lnTo>
                <a:lnTo>
                  <a:pt x="944372" y="922908"/>
                </a:lnTo>
                <a:lnTo>
                  <a:pt x="922274" y="946657"/>
                </a:lnTo>
                <a:lnTo>
                  <a:pt x="1014222" y="943228"/>
                </a:lnTo>
                <a:lnTo>
                  <a:pt x="1011589" y="875157"/>
                </a:lnTo>
                <a:lnTo>
                  <a:pt x="988568" y="875157"/>
                </a:lnTo>
                <a:lnTo>
                  <a:pt x="44196" y="0"/>
                </a:lnTo>
                <a:close/>
              </a:path>
              <a:path w="1014729" h="946785">
                <a:moveTo>
                  <a:pt x="1010665" y="851281"/>
                </a:moveTo>
                <a:lnTo>
                  <a:pt x="988568" y="875157"/>
                </a:lnTo>
                <a:lnTo>
                  <a:pt x="1011589" y="875157"/>
                </a:lnTo>
                <a:lnTo>
                  <a:pt x="1010665" y="851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4315" y="4172584"/>
            <a:ext cx="1014730" cy="946785"/>
          </a:xfrm>
          <a:custGeom>
            <a:avLst/>
            <a:gdLst/>
            <a:ahLst/>
            <a:cxnLst/>
            <a:rect l="l" t="t" r="r" b="b"/>
            <a:pathLst>
              <a:path w="1014729" h="946785">
                <a:moveTo>
                  <a:pt x="0" y="47751"/>
                </a:moveTo>
                <a:lnTo>
                  <a:pt x="944372" y="922908"/>
                </a:lnTo>
                <a:lnTo>
                  <a:pt x="922274" y="946657"/>
                </a:lnTo>
                <a:lnTo>
                  <a:pt x="1014222" y="943228"/>
                </a:lnTo>
                <a:lnTo>
                  <a:pt x="1010665" y="851281"/>
                </a:lnTo>
                <a:lnTo>
                  <a:pt x="988568" y="875157"/>
                </a:lnTo>
                <a:lnTo>
                  <a:pt x="44196" y="0"/>
                </a:lnTo>
                <a:lnTo>
                  <a:pt x="0" y="4775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723900"/>
            <a:ext cx="9089136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677" y="765809"/>
            <a:ext cx="8966200" cy="1871980"/>
          </a:xfrm>
          <a:custGeom>
            <a:avLst/>
            <a:gdLst/>
            <a:ahLst/>
            <a:cxnLst/>
            <a:rect l="l" t="t" r="r" b="b"/>
            <a:pathLst>
              <a:path w="8966200" h="1871980">
                <a:moveTo>
                  <a:pt x="0" y="1871472"/>
                </a:moveTo>
                <a:lnTo>
                  <a:pt x="8965692" y="1871472"/>
                </a:lnTo>
                <a:lnTo>
                  <a:pt x="8965692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77" y="765809"/>
            <a:ext cx="8966200" cy="1871980"/>
          </a:xfrm>
          <a:custGeom>
            <a:avLst/>
            <a:gdLst/>
            <a:ahLst/>
            <a:cxnLst/>
            <a:rect l="l" t="t" r="r" b="b"/>
            <a:pathLst>
              <a:path w="8966200" h="1871980">
                <a:moveTo>
                  <a:pt x="0" y="1871472"/>
                </a:moveTo>
                <a:lnTo>
                  <a:pt x="8965692" y="1871472"/>
                </a:lnTo>
                <a:lnTo>
                  <a:pt x="8965692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5402" y="76200"/>
            <a:ext cx="7016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Colunas adicionais dentro de </a:t>
            </a:r>
            <a:r>
              <a:rPr sz="2600" spc="-5" dirty="0"/>
              <a:t>tabela </a:t>
            </a:r>
            <a:r>
              <a:rPr sz="2600" dirty="0"/>
              <a:t>de</a:t>
            </a:r>
            <a:r>
              <a:rPr sz="2600" spc="-70" dirty="0"/>
              <a:t> </a:t>
            </a:r>
            <a:r>
              <a:rPr sz="2600" spc="-5" dirty="0"/>
              <a:t>entidade</a:t>
            </a:r>
            <a:endParaRPr sz="2600"/>
          </a:p>
        </p:txBody>
      </p:sp>
      <p:sp>
        <p:nvSpPr>
          <p:cNvPr id="6" name="object 6"/>
          <p:cNvSpPr/>
          <p:nvPr/>
        </p:nvSpPr>
        <p:spPr>
          <a:xfrm>
            <a:off x="3356609" y="1126997"/>
            <a:ext cx="2379345" cy="791210"/>
          </a:xfrm>
          <a:custGeom>
            <a:avLst/>
            <a:gdLst/>
            <a:ahLst/>
            <a:cxnLst/>
            <a:rect l="l" t="t" r="r" b="b"/>
            <a:pathLst>
              <a:path w="2379345" h="791210">
                <a:moveTo>
                  <a:pt x="1189481" y="0"/>
                </a:moveTo>
                <a:lnTo>
                  <a:pt x="0" y="395477"/>
                </a:lnTo>
                <a:lnTo>
                  <a:pt x="1189481" y="790955"/>
                </a:lnTo>
                <a:lnTo>
                  <a:pt x="2378964" y="395477"/>
                </a:lnTo>
                <a:lnTo>
                  <a:pt x="1189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6609" y="1126997"/>
            <a:ext cx="2379345" cy="791210"/>
          </a:xfrm>
          <a:custGeom>
            <a:avLst/>
            <a:gdLst/>
            <a:ahLst/>
            <a:cxnLst/>
            <a:rect l="l" t="t" r="r" b="b"/>
            <a:pathLst>
              <a:path w="2379345" h="791210">
                <a:moveTo>
                  <a:pt x="0" y="395477"/>
                </a:moveTo>
                <a:lnTo>
                  <a:pt x="1189481" y="0"/>
                </a:lnTo>
                <a:lnTo>
                  <a:pt x="2378964" y="395477"/>
                </a:lnTo>
                <a:lnTo>
                  <a:pt x="1189481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26530" y="1126997"/>
            <a:ext cx="1871980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EMPREGADO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35573" y="1521713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1668" y="1114044"/>
          <a:ext cx="2951479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/>
                <a:gridCol w="1214755"/>
                <a:gridCol w="438785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DEPARTAMENTO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940302" y="1346453"/>
            <a:ext cx="1226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LOTAÇÃO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6280" y="2337816"/>
            <a:ext cx="242315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4968" y="2261362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0642" y="190118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9483" y="2319527"/>
            <a:ext cx="242315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20281" y="2243708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0907" y="2319527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11070" y="2243708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29193" y="190118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8035" y="2319527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5061" y="17183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3903" y="2136648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83177" y="2061210"/>
            <a:ext cx="1302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lotação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2282" y="1155953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76386" y="2262886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41470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3"/>
                </a:moveTo>
                <a:lnTo>
                  <a:pt x="0" y="504443"/>
                </a:lnTo>
                <a:lnTo>
                  <a:pt x="359663" y="864107"/>
                </a:lnTo>
                <a:lnTo>
                  <a:pt x="719327" y="504443"/>
                </a:lnTo>
                <a:close/>
              </a:path>
              <a:path w="719454" h="864235">
                <a:moveTo>
                  <a:pt x="539495" y="0"/>
                </a:moveTo>
                <a:lnTo>
                  <a:pt x="179831" y="0"/>
                </a:lnTo>
                <a:lnTo>
                  <a:pt x="179831" y="504443"/>
                </a:lnTo>
                <a:lnTo>
                  <a:pt x="539495" y="504443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1470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5" y="0"/>
                </a:moveTo>
                <a:lnTo>
                  <a:pt x="539495" y="504443"/>
                </a:lnTo>
                <a:lnTo>
                  <a:pt x="719327" y="504443"/>
                </a:lnTo>
                <a:lnTo>
                  <a:pt x="359663" y="864107"/>
                </a:lnTo>
                <a:lnTo>
                  <a:pt x="0" y="504443"/>
                </a:lnTo>
                <a:lnTo>
                  <a:pt x="179831" y="504443"/>
                </a:lnTo>
                <a:lnTo>
                  <a:pt x="179831" y="0"/>
                </a:lnTo>
                <a:lnTo>
                  <a:pt x="53949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1123" y="4005071"/>
            <a:ext cx="7859268" cy="1447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" y="3459479"/>
            <a:ext cx="9089136" cy="19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1" y="3501390"/>
            <a:ext cx="8966200" cy="1873250"/>
          </a:xfrm>
          <a:custGeom>
            <a:avLst/>
            <a:gdLst/>
            <a:ahLst/>
            <a:cxnLst/>
            <a:rect l="l" t="t" r="r" b="b"/>
            <a:pathLst>
              <a:path w="8966200" h="1873250">
                <a:moveTo>
                  <a:pt x="0" y="1872995"/>
                </a:moveTo>
                <a:lnTo>
                  <a:pt x="8965692" y="1872995"/>
                </a:lnTo>
                <a:lnTo>
                  <a:pt x="8965692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1" y="3501390"/>
            <a:ext cx="8966200" cy="1873250"/>
          </a:xfrm>
          <a:custGeom>
            <a:avLst/>
            <a:gdLst/>
            <a:ahLst/>
            <a:cxnLst/>
            <a:rect l="l" t="t" r="r" b="b"/>
            <a:pathLst>
              <a:path w="8966200" h="1873250">
                <a:moveTo>
                  <a:pt x="0" y="1872995"/>
                </a:moveTo>
                <a:lnTo>
                  <a:pt x="8965692" y="1872995"/>
                </a:lnTo>
                <a:lnTo>
                  <a:pt x="8965692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6169" y="0"/>
            <a:ext cx="6821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Fusão de </a:t>
            </a:r>
            <a:r>
              <a:rPr spc="-10" dirty="0"/>
              <a:t>tabelas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entidades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1012952"/>
            <a:ext cx="8987155" cy="21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743710" algn="l"/>
                <a:tab pos="2707640" algn="l"/>
                <a:tab pos="4335145" algn="l"/>
                <a:tab pos="6503034" algn="l"/>
                <a:tab pos="724344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idad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envolvidas no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489075" algn="l"/>
                <a:tab pos="2492375" algn="l"/>
                <a:tab pos="3253104" algn="l"/>
                <a:tab pos="5150485" algn="l"/>
                <a:tab pos="7011670" algn="l"/>
                <a:tab pos="754951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Esse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somente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sível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relacionamento é de tipo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1:1.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4502" y="3717797"/>
            <a:ext cx="2615565" cy="791210"/>
          </a:xfrm>
          <a:custGeom>
            <a:avLst/>
            <a:gdLst/>
            <a:ahLst/>
            <a:cxnLst/>
            <a:rect l="l" t="t" r="r" b="b"/>
            <a:pathLst>
              <a:path w="2615565" h="791210">
                <a:moveTo>
                  <a:pt x="1307592" y="0"/>
                </a:moveTo>
                <a:lnTo>
                  <a:pt x="0" y="395477"/>
                </a:lnTo>
                <a:lnTo>
                  <a:pt x="1307592" y="790956"/>
                </a:lnTo>
                <a:lnTo>
                  <a:pt x="2615184" y="395477"/>
                </a:lnTo>
                <a:lnTo>
                  <a:pt x="1307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4502" y="3717797"/>
            <a:ext cx="2615565" cy="791210"/>
          </a:xfrm>
          <a:custGeom>
            <a:avLst/>
            <a:gdLst/>
            <a:ahLst/>
            <a:cxnLst/>
            <a:rect l="l" t="t" r="r" b="b"/>
            <a:pathLst>
              <a:path w="2615565" h="791210">
                <a:moveTo>
                  <a:pt x="0" y="395477"/>
                </a:moveTo>
                <a:lnTo>
                  <a:pt x="1307592" y="0"/>
                </a:lnTo>
                <a:lnTo>
                  <a:pt x="2615184" y="395477"/>
                </a:lnTo>
                <a:lnTo>
                  <a:pt x="1307592" y="790956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4421" y="3717797"/>
            <a:ext cx="1871980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COMISSÃO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9685" y="4112514"/>
            <a:ext cx="554355" cy="1905"/>
          </a:xfrm>
          <a:custGeom>
            <a:avLst/>
            <a:gdLst/>
            <a:ahLst/>
            <a:cxnLst/>
            <a:rect l="l" t="t" r="r" b="b"/>
            <a:pathLst>
              <a:path w="554354" h="1904">
                <a:moveTo>
                  <a:pt x="0" y="1650"/>
                </a:moveTo>
                <a:lnTo>
                  <a:pt x="553974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9559" y="3704844"/>
          <a:ext cx="2952749" cy="1222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/>
                <a:gridCol w="1214755"/>
                <a:gridCol w="441960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CONFERÊNCIA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571747" y="3937761"/>
            <a:ext cx="1970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ORGANIZAÇÃO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2648" y="4928615"/>
            <a:ext cx="242315" cy="24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1641" y="4852796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27276" y="4910328"/>
            <a:ext cx="242316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07819" y="4834838"/>
            <a:ext cx="647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73290" y="449199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2131" y="4910328"/>
            <a:ext cx="242316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21429" y="430910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0271" y="4727447"/>
            <a:ext cx="242315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81450" y="4652517"/>
            <a:ext cx="1599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5709030" y="3747261"/>
            <a:ext cx="673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3309" y="4822697"/>
            <a:ext cx="988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59207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Transformações </a:t>
            </a:r>
            <a:r>
              <a:rPr sz="3400" spc="-10" dirty="0"/>
              <a:t>entre</a:t>
            </a:r>
            <a:r>
              <a:rPr sz="3400" spc="10" dirty="0"/>
              <a:t> </a:t>
            </a:r>
            <a:r>
              <a:rPr sz="3400" dirty="0"/>
              <a:t>modelos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33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852169" algn="l"/>
                <a:tab pos="2379345" algn="l"/>
                <a:tab pos="3630929" algn="l"/>
                <a:tab pos="5076190" algn="l"/>
                <a:tab pos="5731510" algn="l"/>
                <a:tab pos="853757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ulta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nsfor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aç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um modelo 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modelo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00783"/>
            <a:ext cx="9137904" cy="446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" y="2450592"/>
            <a:ext cx="9076944" cy="199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778" y="2492501"/>
            <a:ext cx="8966200" cy="1874520"/>
          </a:xfrm>
          <a:custGeom>
            <a:avLst/>
            <a:gdLst/>
            <a:ahLst/>
            <a:cxnLst/>
            <a:rect l="l" t="t" r="r" b="b"/>
            <a:pathLst>
              <a:path w="8966200" h="1874520">
                <a:moveTo>
                  <a:pt x="0" y="1874520"/>
                </a:moveTo>
                <a:lnTo>
                  <a:pt x="8965692" y="1874520"/>
                </a:lnTo>
                <a:lnTo>
                  <a:pt x="8965692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778" y="2492501"/>
            <a:ext cx="8966200" cy="1874520"/>
          </a:xfrm>
          <a:custGeom>
            <a:avLst/>
            <a:gdLst/>
            <a:ahLst/>
            <a:cxnLst/>
            <a:rect l="l" t="t" r="r" b="b"/>
            <a:pathLst>
              <a:path w="8966200" h="1874520">
                <a:moveTo>
                  <a:pt x="0" y="1874520"/>
                </a:moveTo>
                <a:lnTo>
                  <a:pt x="8965692" y="1874520"/>
                </a:lnTo>
                <a:lnTo>
                  <a:pt x="8965692" y="0"/>
                </a:lnTo>
                <a:lnTo>
                  <a:pt x="0" y="0"/>
                </a:lnTo>
                <a:lnTo>
                  <a:pt x="0" y="187452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0612" y="0"/>
            <a:ext cx="6821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Fusão de </a:t>
            </a:r>
            <a:r>
              <a:rPr spc="-10" dirty="0"/>
              <a:t>tabelas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entidades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6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tradução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consiste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implementar todos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de ambas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entidades,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atributos 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em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única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1953" y="2708910"/>
            <a:ext cx="2615565" cy="792480"/>
          </a:xfrm>
          <a:custGeom>
            <a:avLst/>
            <a:gdLst/>
            <a:ahLst/>
            <a:cxnLst/>
            <a:rect l="l" t="t" r="r" b="b"/>
            <a:pathLst>
              <a:path w="2615565" h="792479">
                <a:moveTo>
                  <a:pt x="1307592" y="0"/>
                </a:moveTo>
                <a:lnTo>
                  <a:pt x="0" y="396239"/>
                </a:lnTo>
                <a:lnTo>
                  <a:pt x="1307592" y="792479"/>
                </a:lnTo>
                <a:lnTo>
                  <a:pt x="2615184" y="396239"/>
                </a:lnTo>
                <a:lnTo>
                  <a:pt x="1307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1953" y="2708910"/>
            <a:ext cx="2615565" cy="792480"/>
          </a:xfrm>
          <a:custGeom>
            <a:avLst/>
            <a:gdLst/>
            <a:ahLst/>
            <a:cxnLst/>
            <a:rect l="l" t="t" r="r" b="b"/>
            <a:pathLst>
              <a:path w="2615565" h="792479">
                <a:moveTo>
                  <a:pt x="0" y="396239"/>
                </a:moveTo>
                <a:lnTo>
                  <a:pt x="1307592" y="0"/>
                </a:lnTo>
                <a:lnTo>
                  <a:pt x="2615184" y="396239"/>
                </a:lnTo>
                <a:lnTo>
                  <a:pt x="1307592" y="792479"/>
                </a:lnTo>
                <a:lnTo>
                  <a:pt x="0" y="396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49618" y="2708910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COMISSÃO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57138" y="3103626"/>
            <a:ext cx="792480" cy="1905"/>
          </a:xfrm>
          <a:custGeom>
            <a:avLst/>
            <a:gdLst/>
            <a:ahLst/>
            <a:cxnLst/>
            <a:rect l="l" t="t" r="r" b="b"/>
            <a:pathLst>
              <a:path w="792479" h="1905">
                <a:moveTo>
                  <a:pt x="0" y="1524"/>
                </a:moveTo>
                <a:lnTo>
                  <a:pt x="79209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2231" y="2695955"/>
          <a:ext cx="3096259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/>
                <a:gridCol w="1216024"/>
                <a:gridCol w="440055"/>
                <a:gridCol w="100901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CONFERÊNCIA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773551" y="2929508"/>
            <a:ext cx="1970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ORGANIZAÇÃO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6844" y="3919728"/>
            <a:ext cx="240791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6142" y="3844544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71472" y="3902964"/>
            <a:ext cx="242316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50745" y="3826890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5961" y="348310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94804" y="3902964"/>
            <a:ext cx="242316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7734" y="328498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7244" y="3704844"/>
            <a:ext cx="240791" cy="240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91127" y="3669919"/>
            <a:ext cx="1599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4480" y="2739008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76235" y="3814317"/>
            <a:ext cx="988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41470" y="4581905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4"/>
                </a:moveTo>
                <a:lnTo>
                  <a:pt x="0" y="504444"/>
                </a:lnTo>
                <a:lnTo>
                  <a:pt x="359663" y="864108"/>
                </a:lnTo>
                <a:lnTo>
                  <a:pt x="719327" y="504444"/>
                </a:lnTo>
                <a:close/>
              </a:path>
              <a:path w="719454" h="864235">
                <a:moveTo>
                  <a:pt x="539495" y="0"/>
                </a:moveTo>
                <a:lnTo>
                  <a:pt x="179831" y="0"/>
                </a:lnTo>
                <a:lnTo>
                  <a:pt x="179831" y="504444"/>
                </a:lnTo>
                <a:lnTo>
                  <a:pt x="539495" y="504444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1470" y="4581905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5" y="0"/>
                </a:moveTo>
                <a:lnTo>
                  <a:pt x="539495" y="504444"/>
                </a:lnTo>
                <a:lnTo>
                  <a:pt x="719327" y="504444"/>
                </a:lnTo>
                <a:lnTo>
                  <a:pt x="359663" y="864108"/>
                </a:lnTo>
                <a:lnTo>
                  <a:pt x="0" y="504444"/>
                </a:lnTo>
                <a:lnTo>
                  <a:pt x="179831" y="504444"/>
                </a:lnTo>
                <a:lnTo>
                  <a:pt x="179831" y="0"/>
                </a:lnTo>
                <a:lnTo>
                  <a:pt x="53949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5661659"/>
            <a:ext cx="9142476" cy="467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566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Regras para </a:t>
            </a:r>
            <a:r>
              <a:rPr sz="2800" spc="-10" dirty="0"/>
              <a:t>tradução </a:t>
            </a:r>
            <a:r>
              <a:rPr sz="2800" spc="-5" dirty="0"/>
              <a:t>de</a:t>
            </a:r>
            <a:r>
              <a:rPr sz="2800" spc="60" dirty="0"/>
              <a:t> </a:t>
            </a:r>
            <a:r>
              <a:rPr sz="2800" spc="-5" dirty="0"/>
              <a:t>relacionamentos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0" y="836675"/>
            <a:ext cx="9128760" cy="541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546" y="8626"/>
            <a:ext cx="6566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Regras para </a:t>
            </a:r>
            <a:r>
              <a:rPr sz="2800" spc="-10" dirty="0"/>
              <a:t>tradução </a:t>
            </a:r>
            <a:r>
              <a:rPr sz="2800" spc="-5" dirty="0"/>
              <a:t>de</a:t>
            </a:r>
            <a:r>
              <a:rPr sz="2800" spc="60" dirty="0"/>
              <a:t> </a:t>
            </a:r>
            <a:r>
              <a:rPr sz="2800" spc="-5" dirty="0"/>
              <a:t>relacionamentos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4715" y="670558"/>
            <a:ext cx="8426196" cy="6158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207" y="0"/>
            <a:ext cx="6566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Regras para </a:t>
            </a:r>
            <a:r>
              <a:rPr sz="2800" spc="-10" dirty="0"/>
              <a:t>tradução </a:t>
            </a:r>
            <a:r>
              <a:rPr sz="2800" spc="-5" dirty="0"/>
              <a:t>de</a:t>
            </a:r>
            <a:r>
              <a:rPr sz="2800" spc="60" dirty="0"/>
              <a:t> </a:t>
            </a:r>
            <a:r>
              <a:rPr sz="2800" spc="-5" dirty="0"/>
              <a:t>relacionamentos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8204" y="836675"/>
            <a:ext cx="8892540" cy="541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467" y="-2875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308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 Ambas entidades têm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40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opcional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3" y="1299972"/>
            <a:ext cx="9087612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" y="1341882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80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394" y="1341882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80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8802" y="1703070"/>
            <a:ext cx="2377440" cy="791210"/>
          </a:xfrm>
          <a:custGeom>
            <a:avLst/>
            <a:gdLst/>
            <a:ahLst/>
            <a:cxnLst/>
            <a:rect l="l" t="t" r="r" b="b"/>
            <a:pathLst>
              <a:path w="2377440" h="791210">
                <a:moveTo>
                  <a:pt x="1188720" y="0"/>
                </a:moveTo>
                <a:lnTo>
                  <a:pt x="0" y="395477"/>
                </a:lnTo>
                <a:lnTo>
                  <a:pt x="1188720" y="790955"/>
                </a:lnTo>
                <a:lnTo>
                  <a:pt x="2377440" y="395477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8802" y="1703070"/>
            <a:ext cx="2377440" cy="791210"/>
          </a:xfrm>
          <a:custGeom>
            <a:avLst/>
            <a:gdLst/>
            <a:ahLst/>
            <a:cxnLst/>
            <a:rect l="l" t="t" r="r" b="b"/>
            <a:pathLst>
              <a:path w="2377440" h="791210">
                <a:moveTo>
                  <a:pt x="0" y="395477"/>
                </a:moveTo>
                <a:lnTo>
                  <a:pt x="1188720" y="0"/>
                </a:lnTo>
                <a:lnTo>
                  <a:pt x="2377440" y="395477"/>
                </a:lnTo>
                <a:lnTo>
                  <a:pt x="1188720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859" y="1690116"/>
          <a:ext cx="2952113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1532889"/>
                <a:gridCol w="440055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01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HOMEM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41801" y="1922780"/>
            <a:ext cx="1638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Verdana"/>
                <a:cs typeface="Verdana"/>
              </a:rPr>
              <a:t>CASAMENTO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955" y="2913888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76" y="2894076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33107" y="2818638"/>
            <a:ext cx="109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entida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43100" y="2894076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23897" y="2818638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5750" y="2636012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96985" y="2818638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7753" y="2620137"/>
            <a:ext cx="434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733288" y="1690116"/>
          <a:ext cx="2663824" cy="1204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33985"/>
                <a:gridCol w="1562099"/>
                <a:gridCol w="175260"/>
              </a:tblGrid>
              <a:tr h="39471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527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MULHER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3512">
                <a:tc gridSpan="2">
                  <a:txBody>
                    <a:bodyPr/>
                    <a:lstStyle/>
                    <a:p>
                      <a:pPr marL="73025">
                        <a:lnSpc>
                          <a:spcPts val="2060"/>
                        </a:lnSpc>
                        <a:spcBef>
                          <a:spcPts val="10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113776" y="2894076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5729" y="229285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4571" y="2712720"/>
            <a:ext cx="242315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7226" y="227761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7591" y="2695955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9442" y="2852166"/>
            <a:ext cx="109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entida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4076700"/>
            <a:ext cx="9116568" cy="160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349" y="0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308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 Ambas entidades têm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40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opcional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1600"/>
            <a:ext cx="9031225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3" y="1413510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" y="1413510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1265" y="1774698"/>
            <a:ext cx="2377440" cy="791210"/>
          </a:xfrm>
          <a:custGeom>
            <a:avLst/>
            <a:gdLst/>
            <a:ahLst/>
            <a:cxnLst/>
            <a:rect l="l" t="t" r="r" b="b"/>
            <a:pathLst>
              <a:path w="2377440" h="791210">
                <a:moveTo>
                  <a:pt x="1188720" y="0"/>
                </a:moveTo>
                <a:lnTo>
                  <a:pt x="0" y="395477"/>
                </a:lnTo>
                <a:lnTo>
                  <a:pt x="1188720" y="790955"/>
                </a:lnTo>
                <a:lnTo>
                  <a:pt x="2377440" y="395477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1265" y="1774698"/>
            <a:ext cx="2377440" cy="791210"/>
          </a:xfrm>
          <a:custGeom>
            <a:avLst/>
            <a:gdLst/>
            <a:ahLst/>
            <a:cxnLst/>
            <a:rect l="l" t="t" r="r" b="b"/>
            <a:pathLst>
              <a:path w="2377440" h="791210">
                <a:moveTo>
                  <a:pt x="0" y="395477"/>
                </a:moveTo>
                <a:lnTo>
                  <a:pt x="1188720" y="0"/>
                </a:lnTo>
                <a:lnTo>
                  <a:pt x="2377440" y="395477"/>
                </a:lnTo>
                <a:lnTo>
                  <a:pt x="1188720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800" y="1761744"/>
          <a:ext cx="2952748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1534795"/>
                <a:gridCol w="438784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HOMEM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643376" y="1994407"/>
            <a:ext cx="1638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Verdana"/>
                <a:cs typeface="Verdana"/>
              </a:rPr>
              <a:t>CASAMENTO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" y="2985516"/>
            <a:ext cx="240792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4140" y="2967227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4682" y="2891789"/>
            <a:ext cx="109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entida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5564" y="2967227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5472" y="2891789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7197" y="2709163"/>
            <a:ext cx="506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1990" y="2898139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9328" y="2693288"/>
            <a:ext cx="434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35752" y="1761744"/>
          <a:ext cx="2663824" cy="120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33985"/>
                <a:gridCol w="1562099"/>
                <a:gridCol w="175260"/>
              </a:tblGrid>
              <a:tr h="39471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533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MULHER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5036">
                <a:tc gridSpan="2">
                  <a:txBody>
                    <a:bodyPr/>
                    <a:lstStyle/>
                    <a:p>
                      <a:pPr marL="72390">
                        <a:lnSpc>
                          <a:spcPts val="2060"/>
                        </a:lnSpc>
                        <a:spcBef>
                          <a:spcPts val="110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016240" y="2967227"/>
            <a:ext cx="240791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9717" y="23660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8559" y="2784348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4602" y="34297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4"/>
                </a:moveTo>
                <a:lnTo>
                  <a:pt x="0" y="504444"/>
                </a:lnTo>
                <a:lnTo>
                  <a:pt x="359663" y="864107"/>
                </a:lnTo>
                <a:lnTo>
                  <a:pt x="719327" y="504444"/>
                </a:lnTo>
                <a:close/>
              </a:path>
              <a:path w="719454" h="864235">
                <a:moveTo>
                  <a:pt x="539496" y="0"/>
                </a:moveTo>
                <a:lnTo>
                  <a:pt x="179832" y="0"/>
                </a:lnTo>
                <a:lnTo>
                  <a:pt x="179832" y="504444"/>
                </a:lnTo>
                <a:lnTo>
                  <a:pt x="539496" y="504444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54602" y="34297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6" y="0"/>
                </a:moveTo>
                <a:lnTo>
                  <a:pt x="539496" y="504444"/>
                </a:lnTo>
                <a:lnTo>
                  <a:pt x="719327" y="504444"/>
                </a:lnTo>
                <a:lnTo>
                  <a:pt x="359663" y="864107"/>
                </a:lnTo>
                <a:lnTo>
                  <a:pt x="0" y="504444"/>
                </a:lnTo>
                <a:lnTo>
                  <a:pt x="179832" y="504444"/>
                </a:lnTo>
                <a:lnTo>
                  <a:pt x="179832" y="0"/>
                </a:lnTo>
                <a:lnTo>
                  <a:pt x="53949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1214" y="23507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0055" y="2769107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2516" y="2923413"/>
            <a:ext cx="109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entida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72311" y="5013959"/>
            <a:ext cx="7191756" cy="1447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50442" y="4583633"/>
            <a:ext cx="15455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2CB8"/>
                </a:solidFill>
                <a:latin typeface="Verdana"/>
                <a:cs typeface="Verdana"/>
              </a:rPr>
              <a:t>OPÇÃO</a:t>
            </a:r>
            <a:r>
              <a:rPr sz="2400" b="1" spc="-85" dirty="0">
                <a:solidFill>
                  <a:srgbClr val="2C2CB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C2CB8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72" y="0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308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 Ambas entidades têm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409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opcional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1600"/>
            <a:ext cx="9031225" cy="1994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3" y="1413510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3" y="1413510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2"/>
                </a:moveTo>
                <a:lnTo>
                  <a:pt x="8964168" y="1871472"/>
                </a:lnTo>
                <a:lnTo>
                  <a:pt x="8964168" y="0"/>
                </a:lnTo>
                <a:lnTo>
                  <a:pt x="0" y="0"/>
                </a:lnTo>
                <a:lnTo>
                  <a:pt x="0" y="187147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1265" y="1774698"/>
            <a:ext cx="2377440" cy="791210"/>
          </a:xfrm>
          <a:custGeom>
            <a:avLst/>
            <a:gdLst/>
            <a:ahLst/>
            <a:cxnLst/>
            <a:rect l="l" t="t" r="r" b="b"/>
            <a:pathLst>
              <a:path w="2377440" h="791210">
                <a:moveTo>
                  <a:pt x="1188720" y="0"/>
                </a:moveTo>
                <a:lnTo>
                  <a:pt x="0" y="395477"/>
                </a:lnTo>
                <a:lnTo>
                  <a:pt x="1188720" y="790955"/>
                </a:lnTo>
                <a:lnTo>
                  <a:pt x="2377440" y="395477"/>
                </a:lnTo>
                <a:lnTo>
                  <a:pt x="1188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1265" y="1774698"/>
            <a:ext cx="2377440" cy="791210"/>
          </a:xfrm>
          <a:custGeom>
            <a:avLst/>
            <a:gdLst/>
            <a:ahLst/>
            <a:cxnLst/>
            <a:rect l="l" t="t" r="r" b="b"/>
            <a:pathLst>
              <a:path w="2377440" h="791210">
                <a:moveTo>
                  <a:pt x="0" y="395477"/>
                </a:moveTo>
                <a:lnTo>
                  <a:pt x="1188720" y="0"/>
                </a:lnTo>
                <a:lnTo>
                  <a:pt x="2377440" y="395477"/>
                </a:lnTo>
                <a:lnTo>
                  <a:pt x="1188720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4800" y="1761744"/>
          <a:ext cx="2952748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"/>
                <a:gridCol w="1534795"/>
                <a:gridCol w="438784"/>
                <a:gridCol w="86486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HOMEM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643376" y="1994407"/>
            <a:ext cx="1638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Verdana"/>
                <a:cs typeface="Verdana"/>
              </a:rPr>
              <a:t>CASAMENTO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20" y="2985516"/>
            <a:ext cx="240792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54140" y="2967227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4682" y="2891789"/>
            <a:ext cx="109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entida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5564" y="2967227"/>
            <a:ext cx="240792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25472" y="2891789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97197" y="2709163"/>
            <a:ext cx="506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01990" y="2898139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9328" y="2693288"/>
            <a:ext cx="434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635752" y="1761744"/>
          <a:ext cx="2663824" cy="120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33985"/>
                <a:gridCol w="1562099"/>
                <a:gridCol w="175260"/>
              </a:tblGrid>
              <a:tr h="39471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533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MULHER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5036">
                <a:tc gridSpan="2">
                  <a:txBody>
                    <a:bodyPr/>
                    <a:lstStyle/>
                    <a:p>
                      <a:pPr marL="72390">
                        <a:lnSpc>
                          <a:spcPts val="2060"/>
                        </a:lnSpc>
                        <a:spcBef>
                          <a:spcPts val="110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016240" y="2967227"/>
            <a:ext cx="240791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9717" y="23660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8559" y="2784348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54602" y="34297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4"/>
                </a:moveTo>
                <a:lnTo>
                  <a:pt x="0" y="504444"/>
                </a:lnTo>
                <a:lnTo>
                  <a:pt x="359663" y="864107"/>
                </a:lnTo>
                <a:lnTo>
                  <a:pt x="719327" y="504444"/>
                </a:lnTo>
                <a:close/>
              </a:path>
              <a:path w="719454" h="864235">
                <a:moveTo>
                  <a:pt x="539496" y="0"/>
                </a:moveTo>
                <a:lnTo>
                  <a:pt x="179832" y="0"/>
                </a:lnTo>
                <a:lnTo>
                  <a:pt x="179832" y="504444"/>
                </a:lnTo>
                <a:lnTo>
                  <a:pt x="539496" y="504444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54602" y="34297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6" y="0"/>
                </a:moveTo>
                <a:lnTo>
                  <a:pt x="539496" y="504444"/>
                </a:lnTo>
                <a:lnTo>
                  <a:pt x="719327" y="504444"/>
                </a:lnTo>
                <a:lnTo>
                  <a:pt x="359663" y="864107"/>
                </a:lnTo>
                <a:lnTo>
                  <a:pt x="0" y="504444"/>
                </a:lnTo>
                <a:lnTo>
                  <a:pt x="179832" y="504444"/>
                </a:lnTo>
                <a:lnTo>
                  <a:pt x="179832" y="0"/>
                </a:lnTo>
                <a:lnTo>
                  <a:pt x="53949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1214" y="235077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0055" y="2769107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2516" y="2923413"/>
            <a:ext cx="1099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entida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0442" y="3893566"/>
            <a:ext cx="154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2CB8"/>
                </a:solidFill>
                <a:latin typeface="Verdana"/>
                <a:cs typeface="Verdana"/>
              </a:rPr>
              <a:t>OPÇÃO</a:t>
            </a:r>
            <a:r>
              <a:rPr sz="2400" b="1" spc="-90" dirty="0">
                <a:solidFill>
                  <a:srgbClr val="2C2CB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C2CB8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4024" y="4433314"/>
            <a:ext cx="7242048" cy="23728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371" y="0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10545"/>
            <a:ext cx="8987790" cy="519557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 Ambas entidades têm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4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opcional</a:t>
            </a:r>
            <a:endParaRPr sz="2800">
              <a:latin typeface="Verdana"/>
              <a:cs typeface="Verdana"/>
            </a:endParaRPr>
          </a:p>
          <a:p>
            <a:pPr marL="546100" marR="5715" indent="-533400" algn="just">
              <a:lnSpc>
                <a:spcPct val="100000"/>
              </a:lnSpc>
              <a:spcBef>
                <a:spcPts val="1680"/>
              </a:spcBef>
              <a:buFont typeface="Verdana"/>
              <a:buChar char="•"/>
              <a:tabLst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primeira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a preferida, pois minimiza  a necessidade de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junções.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46100" marR="5715" indent="-533400" algn="just">
              <a:lnSpc>
                <a:spcPct val="100000"/>
              </a:lnSpc>
              <a:buFont typeface="Verdana"/>
              <a:buChar char="•"/>
              <a:tabLst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desvantagem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 basear-se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admitem  valores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vazios(null).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46100" marR="5080" indent="-533400" algn="just">
              <a:lnSpc>
                <a:spcPct val="100000"/>
              </a:lnSpc>
              <a:buFont typeface="Verdana"/>
              <a:buChar char="•"/>
              <a:tabLst>
                <a:tab pos="5461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todas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mulheres estarão casadas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isso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tivermos essa situação IdentH,  Data 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Regime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assumirão valores</a:t>
            </a:r>
            <a:r>
              <a:rPr sz="2800" i="1" spc="1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nulos.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475" y="0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79120" algn="l"/>
                <a:tab pos="1610995" algn="l"/>
                <a:tab pos="3367404" algn="l"/>
                <a:tab pos="4277360" algn="l"/>
                <a:tab pos="6649084" algn="l"/>
                <a:tab pos="8333105" algn="l"/>
                <a:tab pos="87585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rtici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cional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obrigatória: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5" y="1732788"/>
            <a:ext cx="9087612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4897" y="2120645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1187957" y="0"/>
                </a:moveTo>
                <a:lnTo>
                  <a:pt x="0" y="395477"/>
                </a:lnTo>
                <a:lnTo>
                  <a:pt x="1187957" y="790955"/>
                </a:lnTo>
                <a:lnTo>
                  <a:pt x="2375916" y="395477"/>
                </a:lnTo>
                <a:lnTo>
                  <a:pt x="118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4897" y="2120645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0" y="395477"/>
                </a:moveTo>
                <a:lnTo>
                  <a:pt x="1187957" y="0"/>
                </a:lnTo>
                <a:lnTo>
                  <a:pt x="2375916" y="395477"/>
                </a:lnTo>
                <a:lnTo>
                  <a:pt x="1187957" y="790955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3293" y="2120645"/>
            <a:ext cx="1871980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26060" marR="218440" indent="236220">
              <a:lnSpc>
                <a:spcPct val="100000"/>
              </a:lnSpc>
              <a:spcBef>
                <a:spcPts val="940"/>
              </a:spcBef>
            </a:pPr>
            <a:r>
              <a:rPr sz="1800" spc="-15" dirty="0">
                <a:latin typeface="Verdana"/>
                <a:cs typeface="Verdana"/>
              </a:rPr>
              <a:t>CARTÃO  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AGNÉTICO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0814" y="251536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8431" y="2107692"/>
          <a:ext cx="2954019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"/>
                <a:gridCol w="1534795"/>
                <a:gridCol w="44068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CORRENTISTA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13004" y="3331464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7406" y="28933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6247" y="3311652"/>
            <a:ext cx="242315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7672" y="331165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6945" y="3235909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84414" y="28933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256" y="331165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8157" y="2149856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319" y="3269741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6409" y="3235909"/>
            <a:ext cx="2251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0470" algn="l"/>
              </a:tabLst>
            </a:pPr>
            <a:r>
              <a:rPr sz="2000" dirty="0">
                <a:latin typeface="Times New Roman"/>
                <a:cs typeface="Times New Roman"/>
              </a:rPr>
              <a:t>Código	</a:t>
            </a:r>
            <a:r>
              <a:rPr sz="3000" baseline="2777" dirty="0">
                <a:latin typeface="Times New Roman"/>
                <a:cs typeface="Times New Roman"/>
              </a:rPr>
              <a:t>Data</a:t>
            </a:r>
            <a:r>
              <a:rPr sz="3000" spc="-120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Exp.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" y="4293108"/>
            <a:ext cx="9113519" cy="1600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830" y="-3594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79120" algn="l"/>
                <a:tab pos="1610995" algn="l"/>
                <a:tab pos="3367404" algn="l"/>
                <a:tab pos="4277360" algn="l"/>
                <a:tab pos="6649084" algn="l"/>
                <a:tab pos="8333105" algn="l"/>
                <a:tab pos="87585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rtici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cional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obrigatória: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5" y="1732788"/>
            <a:ext cx="9087612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4897" y="2120645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1187957" y="0"/>
                </a:moveTo>
                <a:lnTo>
                  <a:pt x="0" y="395477"/>
                </a:lnTo>
                <a:lnTo>
                  <a:pt x="1187957" y="790955"/>
                </a:lnTo>
                <a:lnTo>
                  <a:pt x="2375916" y="395477"/>
                </a:lnTo>
                <a:lnTo>
                  <a:pt x="118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4897" y="2120645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0" y="395477"/>
                </a:moveTo>
                <a:lnTo>
                  <a:pt x="1187957" y="0"/>
                </a:lnTo>
                <a:lnTo>
                  <a:pt x="2375916" y="395477"/>
                </a:lnTo>
                <a:lnTo>
                  <a:pt x="1187957" y="790955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3293" y="2120645"/>
            <a:ext cx="1871980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26060" marR="218440" indent="236220">
              <a:lnSpc>
                <a:spcPct val="100000"/>
              </a:lnSpc>
              <a:spcBef>
                <a:spcPts val="940"/>
              </a:spcBef>
            </a:pPr>
            <a:r>
              <a:rPr sz="1800" spc="-15" dirty="0">
                <a:latin typeface="Verdana"/>
                <a:cs typeface="Verdana"/>
              </a:rPr>
              <a:t>CARTÃO  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AGNÉTICO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0814" y="251536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8431" y="2107692"/>
          <a:ext cx="2954019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"/>
                <a:gridCol w="1534795"/>
                <a:gridCol w="44068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CORRENTISTA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13004" y="3331464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7406" y="28933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6247" y="3311652"/>
            <a:ext cx="242315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7672" y="331165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6945" y="3235909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84414" y="28933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256" y="331165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8157" y="2149856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319" y="3269741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6409" y="3235909"/>
            <a:ext cx="2251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0470" algn="l"/>
              </a:tabLst>
            </a:pPr>
            <a:r>
              <a:rPr sz="2000" dirty="0">
                <a:latin typeface="Times New Roman"/>
                <a:cs typeface="Times New Roman"/>
              </a:rPr>
              <a:t>Código	</a:t>
            </a:r>
            <a:r>
              <a:rPr sz="3000" baseline="2777" dirty="0">
                <a:latin typeface="Times New Roman"/>
                <a:cs typeface="Times New Roman"/>
              </a:rPr>
              <a:t>Data</a:t>
            </a:r>
            <a:r>
              <a:rPr sz="3000" spc="-120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Exp.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1470" y="3861053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4"/>
                </a:moveTo>
                <a:lnTo>
                  <a:pt x="0" y="504444"/>
                </a:lnTo>
                <a:lnTo>
                  <a:pt x="359663" y="864108"/>
                </a:lnTo>
                <a:lnTo>
                  <a:pt x="719327" y="504444"/>
                </a:lnTo>
                <a:close/>
              </a:path>
              <a:path w="719454" h="864235">
                <a:moveTo>
                  <a:pt x="539495" y="0"/>
                </a:moveTo>
                <a:lnTo>
                  <a:pt x="179831" y="0"/>
                </a:lnTo>
                <a:lnTo>
                  <a:pt x="179831" y="504444"/>
                </a:lnTo>
                <a:lnTo>
                  <a:pt x="539495" y="504444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1470" y="3861053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5" y="0"/>
                </a:moveTo>
                <a:lnTo>
                  <a:pt x="539495" y="504444"/>
                </a:lnTo>
                <a:lnTo>
                  <a:pt x="719327" y="504444"/>
                </a:lnTo>
                <a:lnTo>
                  <a:pt x="359663" y="864108"/>
                </a:lnTo>
                <a:lnTo>
                  <a:pt x="0" y="504444"/>
                </a:lnTo>
                <a:lnTo>
                  <a:pt x="179831" y="504444"/>
                </a:lnTo>
                <a:lnTo>
                  <a:pt x="179831" y="0"/>
                </a:lnTo>
                <a:lnTo>
                  <a:pt x="53949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868" y="5013959"/>
            <a:ext cx="8191500" cy="504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7217" y="4469638"/>
            <a:ext cx="154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2CB8"/>
                </a:solidFill>
                <a:latin typeface="Verdana"/>
                <a:cs typeface="Verdana"/>
              </a:rPr>
              <a:t>OPÇÃO</a:t>
            </a:r>
            <a:r>
              <a:rPr sz="2400" b="1" spc="-90" dirty="0">
                <a:solidFill>
                  <a:srgbClr val="2C2CB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C2CB8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4571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Visão geral do projeto</a:t>
            </a:r>
            <a:r>
              <a:rPr sz="3400" dirty="0"/>
              <a:t> </a:t>
            </a:r>
            <a:r>
              <a:rPr sz="3400" spc="-5" dirty="0"/>
              <a:t>lógico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4159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modelo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implementado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através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vários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modelos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Verdana"/>
              <a:buChar char="•"/>
              <a:tabLst>
                <a:tab pos="355600" algn="l"/>
                <a:tab pos="1042669" algn="l"/>
                <a:tab pos="2760980" algn="l"/>
                <a:tab pos="4201160" algn="l"/>
                <a:tab pos="5464810" algn="l"/>
                <a:tab pos="64217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imple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buscando: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buFont typeface="Verdana"/>
              <a:buChar char="•"/>
              <a:tabLst>
                <a:tab pos="7442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melhor performance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buFont typeface="Verdana"/>
              <a:buChar char="•"/>
              <a:tabLst>
                <a:tab pos="744220" algn="l"/>
                <a:tab pos="1854835" algn="l"/>
                <a:tab pos="3146425" algn="l"/>
                <a:tab pos="5001260" algn="l"/>
                <a:tab pos="5782945" algn="l"/>
                <a:tab pos="8789035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Uma	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ai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r	f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lidad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des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spc="1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lviment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	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manutenção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4" y="-2875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79120" algn="l"/>
                <a:tab pos="1610995" algn="l"/>
                <a:tab pos="3367404" algn="l"/>
                <a:tab pos="4277360" algn="l"/>
                <a:tab pos="6649084" algn="l"/>
                <a:tab pos="8333105" algn="l"/>
                <a:tab pos="87585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rtici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cional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obrigatória: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5" y="1732788"/>
            <a:ext cx="9087612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4897" y="2120645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1187957" y="0"/>
                </a:moveTo>
                <a:lnTo>
                  <a:pt x="0" y="395477"/>
                </a:lnTo>
                <a:lnTo>
                  <a:pt x="1187957" y="790955"/>
                </a:lnTo>
                <a:lnTo>
                  <a:pt x="2375916" y="395477"/>
                </a:lnTo>
                <a:lnTo>
                  <a:pt x="1187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4897" y="2120645"/>
            <a:ext cx="2376170" cy="791210"/>
          </a:xfrm>
          <a:custGeom>
            <a:avLst/>
            <a:gdLst/>
            <a:ahLst/>
            <a:cxnLst/>
            <a:rect l="l" t="t" r="r" b="b"/>
            <a:pathLst>
              <a:path w="2376170" h="791210">
                <a:moveTo>
                  <a:pt x="0" y="395477"/>
                </a:moveTo>
                <a:lnTo>
                  <a:pt x="1187957" y="0"/>
                </a:lnTo>
                <a:lnTo>
                  <a:pt x="2375916" y="395477"/>
                </a:lnTo>
                <a:lnTo>
                  <a:pt x="1187957" y="790955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3293" y="2120645"/>
            <a:ext cx="1871980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26060" marR="218440" indent="236220">
              <a:lnSpc>
                <a:spcPct val="100000"/>
              </a:lnSpc>
              <a:spcBef>
                <a:spcPts val="940"/>
              </a:spcBef>
            </a:pPr>
            <a:r>
              <a:rPr sz="1800" spc="-15" dirty="0">
                <a:latin typeface="Verdana"/>
                <a:cs typeface="Verdana"/>
              </a:rPr>
              <a:t>CARTÃO  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dirty="0">
                <a:latin typeface="Verdana"/>
                <a:cs typeface="Verdana"/>
              </a:rPr>
              <a:t>AGNÉTICO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0814" y="251536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22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8431" y="2107692"/>
          <a:ext cx="2954019" cy="1222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"/>
                <a:gridCol w="1534795"/>
                <a:gridCol w="440689"/>
                <a:gridCol w="86550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CORRENTISTA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25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13004" y="3331464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77406" y="28933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6247" y="3311652"/>
            <a:ext cx="242315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7672" y="331165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26945" y="3235909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84414" y="28933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256" y="3311652"/>
            <a:ext cx="242316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8157" y="2149856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319" y="3269741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6409" y="3235909"/>
            <a:ext cx="2251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0470" algn="l"/>
              </a:tabLst>
            </a:pPr>
            <a:r>
              <a:rPr sz="2000" dirty="0">
                <a:latin typeface="Times New Roman"/>
                <a:cs typeface="Times New Roman"/>
              </a:rPr>
              <a:t>Código	</a:t>
            </a:r>
            <a:r>
              <a:rPr sz="3000" baseline="2777" dirty="0">
                <a:latin typeface="Times New Roman"/>
                <a:cs typeface="Times New Roman"/>
              </a:rPr>
              <a:t>Data</a:t>
            </a:r>
            <a:r>
              <a:rPr sz="3000" spc="-120" baseline="2777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Exp.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1470" y="3861053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4"/>
                </a:moveTo>
                <a:lnTo>
                  <a:pt x="0" y="504444"/>
                </a:lnTo>
                <a:lnTo>
                  <a:pt x="359663" y="864108"/>
                </a:lnTo>
                <a:lnTo>
                  <a:pt x="719327" y="504444"/>
                </a:lnTo>
                <a:close/>
              </a:path>
              <a:path w="719454" h="864235">
                <a:moveTo>
                  <a:pt x="539495" y="0"/>
                </a:moveTo>
                <a:lnTo>
                  <a:pt x="179831" y="0"/>
                </a:lnTo>
                <a:lnTo>
                  <a:pt x="179831" y="504444"/>
                </a:lnTo>
                <a:lnTo>
                  <a:pt x="539495" y="504444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1470" y="3861053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5" y="0"/>
                </a:moveTo>
                <a:lnTo>
                  <a:pt x="539495" y="504444"/>
                </a:lnTo>
                <a:lnTo>
                  <a:pt x="719327" y="504444"/>
                </a:lnTo>
                <a:lnTo>
                  <a:pt x="359663" y="864108"/>
                </a:lnTo>
                <a:lnTo>
                  <a:pt x="0" y="504444"/>
                </a:lnTo>
                <a:lnTo>
                  <a:pt x="179831" y="504444"/>
                </a:lnTo>
                <a:lnTo>
                  <a:pt x="179831" y="0"/>
                </a:lnTo>
                <a:lnTo>
                  <a:pt x="53949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7217" y="4469638"/>
            <a:ext cx="154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2CB8"/>
                </a:solidFill>
                <a:latin typeface="Verdana"/>
                <a:cs typeface="Verdana"/>
              </a:rPr>
              <a:t>OPÇÃO</a:t>
            </a:r>
            <a:r>
              <a:rPr sz="2400" b="1" spc="-90" dirty="0">
                <a:solidFill>
                  <a:srgbClr val="2C2CB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C2CB8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1123" y="5084064"/>
            <a:ext cx="7002780" cy="1429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-3594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790" cy="453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95"/>
              </a:spcBef>
              <a:tabLst>
                <a:tab pos="579120" algn="l"/>
                <a:tab pos="1610995" algn="l"/>
                <a:tab pos="3367404" algn="l"/>
                <a:tab pos="4277360" algn="l"/>
                <a:tab pos="6649084" algn="l"/>
                <a:tab pos="8333105" algn="l"/>
                <a:tab pos="875855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2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rtici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cional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obrigatória:</a:t>
            </a:r>
            <a:endParaRPr sz="2800">
              <a:latin typeface="Verdana"/>
              <a:cs typeface="Verdana"/>
            </a:endParaRPr>
          </a:p>
          <a:p>
            <a:pPr marL="546100" marR="5080" indent="-533400" algn="just">
              <a:lnSpc>
                <a:spcPct val="100000"/>
              </a:lnSpc>
              <a:spcBef>
                <a:spcPts val="1680"/>
              </a:spcBef>
              <a:buFont typeface="Verdana"/>
              <a:buChar char="•"/>
              <a:tabLst>
                <a:tab pos="5461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Neste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caso,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tradução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preferida 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através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fusão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das tabelas correspondentes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às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duas  entidades.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546100" marR="5715" indent="-533400" algn="just">
              <a:lnSpc>
                <a:spcPct val="100000"/>
              </a:lnSpc>
              <a:buFont typeface="Verdana"/>
              <a:buChar char="•"/>
              <a:tabLst>
                <a:tab pos="5461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Alternativamente, poderia ser considerada</a:t>
            </a:r>
            <a:r>
              <a:rPr sz="2800" i="1" spc="8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tradução através da adição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colunas à  tabela correspondente à entidade com  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830" y="0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0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3. Ambas entidades 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obrigatória: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5" y="1732788"/>
            <a:ext cx="9087612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7361" y="2134361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80">
                <a:moveTo>
                  <a:pt x="1319022" y="0"/>
                </a:moveTo>
                <a:lnTo>
                  <a:pt x="0" y="396239"/>
                </a:lnTo>
                <a:lnTo>
                  <a:pt x="1319022" y="792479"/>
                </a:lnTo>
                <a:lnTo>
                  <a:pt x="2638043" y="396239"/>
                </a:lnTo>
                <a:lnTo>
                  <a:pt x="1319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361" y="2134361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80">
                <a:moveTo>
                  <a:pt x="0" y="396239"/>
                </a:moveTo>
                <a:lnTo>
                  <a:pt x="1319022" y="0"/>
                </a:lnTo>
                <a:lnTo>
                  <a:pt x="2638043" y="396239"/>
                </a:lnTo>
                <a:lnTo>
                  <a:pt x="1319022" y="792479"/>
                </a:lnTo>
                <a:lnTo>
                  <a:pt x="0" y="396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0538" y="2134361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COMISSÃO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15405" y="2529077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524"/>
                </a:moveTo>
                <a:lnTo>
                  <a:pt x="6747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5676" y="2121407"/>
          <a:ext cx="2808605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/>
                <a:gridCol w="1534795"/>
                <a:gridCol w="487680"/>
                <a:gridCol w="72072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CONFERÊNCIA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13004" y="3331464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7672" y="3311652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6945" y="3235909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7654" y="290550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019" y="3325367"/>
            <a:ext cx="240791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75782" y="2164207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319" y="3269741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5359" y="3283965"/>
            <a:ext cx="988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6098" y="2363800"/>
            <a:ext cx="1970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ORGANIZAÇÃO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0114" y="271500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8955" y="3134867"/>
            <a:ext cx="242315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46550" y="3092907"/>
            <a:ext cx="1598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80" y="4293108"/>
            <a:ext cx="9113519" cy="1600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834" y="-11502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50" dirty="0"/>
              <a:t> </a:t>
            </a:r>
            <a:r>
              <a:rPr spc="-5" dirty="0"/>
              <a:t>1:1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0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3. Ambas entidades 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participação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obrigatória: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5" y="1732788"/>
            <a:ext cx="9087612" cy="199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5" y="1774698"/>
            <a:ext cx="8964295" cy="1871980"/>
          </a:xfrm>
          <a:custGeom>
            <a:avLst/>
            <a:gdLst/>
            <a:ahLst/>
            <a:cxnLst/>
            <a:rect l="l" t="t" r="r" b="b"/>
            <a:pathLst>
              <a:path w="8964295" h="1871979">
                <a:moveTo>
                  <a:pt x="0" y="1871471"/>
                </a:moveTo>
                <a:lnTo>
                  <a:pt x="8964168" y="1871471"/>
                </a:lnTo>
                <a:lnTo>
                  <a:pt x="896416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7361" y="2134361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80">
                <a:moveTo>
                  <a:pt x="1319022" y="0"/>
                </a:moveTo>
                <a:lnTo>
                  <a:pt x="0" y="396239"/>
                </a:lnTo>
                <a:lnTo>
                  <a:pt x="1319022" y="792479"/>
                </a:lnTo>
                <a:lnTo>
                  <a:pt x="2638043" y="396239"/>
                </a:lnTo>
                <a:lnTo>
                  <a:pt x="1319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361" y="2134361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80">
                <a:moveTo>
                  <a:pt x="0" y="396239"/>
                </a:moveTo>
                <a:lnTo>
                  <a:pt x="1319022" y="0"/>
                </a:lnTo>
                <a:lnTo>
                  <a:pt x="2638043" y="396239"/>
                </a:lnTo>
                <a:lnTo>
                  <a:pt x="1319022" y="792479"/>
                </a:lnTo>
                <a:lnTo>
                  <a:pt x="0" y="396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0538" y="2134361"/>
            <a:ext cx="1871980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COMISSÃO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15405" y="2529077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524"/>
                </a:moveTo>
                <a:lnTo>
                  <a:pt x="6747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5676" y="2121407"/>
          <a:ext cx="2808605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/>
                <a:gridCol w="1534795"/>
                <a:gridCol w="487680"/>
                <a:gridCol w="720725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CONFERÊNCIA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13004" y="3331464"/>
            <a:ext cx="24231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7672" y="3311652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6945" y="3235909"/>
            <a:ext cx="646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7654" y="290550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8019" y="3325367"/>
            <a:ext cx="240791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75782" y="2164207"/>
            <a:ext cx="67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319" y="3269741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5359" y="3283965"/>
            <a:ext cx="988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41470" y="3861053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4"/>
                </a:moveTo>
                <a:lnTo>
                  <a:pt x="0" y="504444"/>
                </a:lnTo>
                <a:lnTo>
                  <a:pt x="359663" y="864108"/>
                </a:lnTo>
                <a:lnTo>
                  <a:pt x="719327" y="504444"/>
                </a:lnTo>
                <a:close/>
              </a:path>
              <a:path w="719454" h="864235">
                <a:moveTo>
                  <a:pt x="539495" y="0"/>
                </a:moveTo>
                <a:lnTo>
                  <a:pt x="179831" y="0"/>
                </a:lnTo>
                <a:lnTo>
                  <a:pt x="179831" y="504444"/>
                </a:lnTo>
                <a:lnTo>
                  <a:pt x="539495" y="504444"/>
                </a:lnTo>
                <a:lnTo>
                  <a:pt x="539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41470" y="3861053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5" y="0"/>
                </a:moveTo>
                <a:lnTo>
                  <a:pt x="539495" y="504444"/>
                </a:lnTo>
                <a:lnTo>
                  <a:pt x="719327" y="504444"/>
                </a:lnTo>
                <a:lnTo>
                  <a:pt x="359663" y="864108"/>
                </a:lnTo>
                <a:lnTo>
                  <a:pt x="0" y="504444"/>
                </a:lnTo>
                <a:lnTo>
                  <a:pt x="179831" y="504444"/>
                </a:lnTo>
                <a:lnTo>
                  <a:pt x="179831" y="0"/>
                </a:lnTo>
                <a:lnTo>
                  <a:pt x="539495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86098" y="2363800"/>
            <a:ext cx="1970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ORGANIZAÇÃO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228844"/>
            <a:ext cx="914400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0114" y="271500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8955" y="3134867"/>
            <a:ext cx="242315" cy="240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46550" y="3092907"/>
            <a:ext cx="1598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Instalação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803" y="4254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250" cy="260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alternativa preferida de implementação é a  adição de</a:t>
            </a:r>
            <a:r>
              <a:rPr sz="2800" i="1" spc="3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entidade com cardinalidade máxima 1 recebe  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identificador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entidade relacionada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chave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estrangeira.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1" y="3747515"/>
            <a:ext cx="9075418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02" y="3789426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302" y="3789426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8697" y="4150614"/>
            <a:ext cx="2639695" cy="792480"/>
          </a:xfrm>
          <a:custGeom>
            <a:avLst/>
            <a:gdLst/>
            <a:ahLst/>
            <a:cxnLst/>
            <a:rect l="l" t="t" r="r" b="b"/>
            <a:pathLst>
              <a:path w="2639695" h="792479">
                <a:moveTo>
                  <a:pt x="1319784" y="0"/>
                </a:moveTo>
                <a:lnTo>
                  <a:pt x="0" y="396240"/>
                </a:lnTo>
                <a:lnTo>
                  <a:pt x="1319784" y="792480"/>
                </a:lnTo>
                <a:lnTo>
                  <a:pt x="2639567" y="396240"/>
                </a:lnTo>
                <a:lnTo>
                  <a:pt x="1319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8697" y="4150614"/>
            <a:ext cx="2639695" cy="792480"/>
          </a:xfrm>
          <a:custGeom>
            <a:avLst/>
            <a:gdLst/>
            <a:ahLst/>
            <a:cxnLst/>
            <a:rect l="l" t="t" r="r" b="b"/>
            <a:pathLst>
              <a:path w="2639695" h="792479">
                <a:moveTo>
                  <a:pt x="0" y="396240"/>
                </a:moveTo>
                <a:lnTo>
                  <a:pt x="1319784" y="0"/>
                </a:lnTo>
                <a:lnTo>
                  <a:pt x="2639567" y="396240"/>
                </a:lnTo>
                <a:lnTo>
                  <a:pt x="1319784" y="792480"/>
                </a:lnTo>
                <a:lnTo>
                  <a:pt x="0" y="39624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13397" y="4150614"/>
            <a:ext cx="1920239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APARTAMENTO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8265" y="4545329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4">
                <a:moveTo>
                  <a:pt x="0" y="1524"/>
                </a:moveTo>
                <a:lnTo>
                  <a:pt x="6747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7012" y="4137659"/>
          <a:ext cx="2809239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"/>
                <a:gridCol w="1534795"/>
                <a:gridCol w="486409"/>
                <a:gridCol w="720725"/>
              </a:tblGrid>
              <a:tr h="396240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0228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EDIFÍCIO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39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6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35863" y="5347715"/>
            <a:ext cx="240792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0532" y="5327903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49170" y="5252973"/>
            <a:ext cx="988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46542" y="492175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25383" y="5341620"/>
            <a:ext cx="242315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98007" y="4180713"/>
            <a:ext cx="672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264" y="5286247"/>
            <a:ext cx="776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2938" y="495528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1780" y="5373623"/>
            <a:ext cx="242316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84034" y="5312740"/>
            <a:ext cx="19710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61770" algn="l"/>
              </a:tabLst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ú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	</a:t>
            </a:r>
            <a:r>
              <a:rPr sz="3000" baseline="2777" dirty="0">
                <a:latin typeface="Times New Roman"/>
                <a:cs typeface="Times New Roman"/>
              </a:rPr>
              <a:t>Á</a:t>
            </a:r>
            <a:r>
              <a:rPr sz="3000" spc="7" baseline="2777" dirty="0">
                <a:latin typeface="Times New Roman"/>
                <a:cs typeface="Times New Roman"/>
              </a:rPr>
              <a:t>r</a:t>
            </a:r>
            <a:r>
              <a:rPr sz="3000" baseline="2777" dirty="0">
                <a:latin typeface="Times New Roman"/>
                <a:cs typeface="Times New Roman"/>
              </a:rPr>
              <a:t>ea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7089" y="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/>
          <p:nvPr/>
        </p:nvSpPr>
        <p:spPr>
          <a:xfrm>
            <a:off x="21337" y="650748"/>
            <a:ext cx="9087612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7" y="692658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57" y="692658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453" y="1053846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1319784" y="0"/>
                </a:moveTo>
                <a:lnTo>
                  <a:pt x="0" y="395477"/>
                </a:lnTo>
                <a:lnTo>
                  <a:pt x="1319784" y="790955"/>
                </a:lnTo>
                <a:lnTo>
                  <a:pt x="2639568" y="395477"/>
                </a:lnTo>
                <a:lnTo>
                  <a:pt x="1319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453" y="1053846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0" y="395477"/>
                </a:moveTo>
                <a:lnTo>
                  <a:pt x="1319784" y="0"/>
                </a:lnTo>
                <a:lnTo>
                  <a:pt x="2639568" y="395477"/>
                </a:lnTo>
                <a:lnTo>
                  <a:pt x="1319784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4630" y="1053846"/>
            <a:ext cx="1922145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APARTAMENTO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021" y="1448561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650"/>
                </a:moveTo>
                <a:lnTo>
                  <a:pt x="6747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1291" y="1040891"/>
          <a:ext cx="2806064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536065"/>
                <a:gridCol w="485775"/>
                <a:gridCol w="72008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0228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EDIFÍCIO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(1,1)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8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88620" y="2249423"/>
            <a:ext cx="240792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3288" y="2232660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3195" y="2156587"/>
            <a:ext cx="988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ereço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99297" y="18265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8140" y="2244851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50382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(1,n)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716" y="2189733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6115" y="2204085"/>
            <a:ext cx="5213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Á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97218" y="186004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76059" y="2278379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6409" y="2216912"/>
            <a:ext cx="857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ú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3097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3"/>
                </a:moveTo>
                <a:lnTo>
                  <a:pt x="0" y="504443"/>
                </a:lnTo>
                <a:lnTo>
                  <a:pt x="359663" y="864107"/>
                </a:lnTo>
                <a:lnTo>
                  <a:pt x="719327" y="504443"/>
                </a:lnTo>
                <a:close/>
              </a:path>
              <a:path w="719454" h="864235">
                <a:moveTo>
                  <a:pt x="539496" y="0"/>
                </a:moveTo>
                <a:lnTo>
                  <a:pt x="179831" y="0"/>
                </a:lnTo>
                <a:lnTo>
                  <a:pt x="179831" y="504443"/>
                </a:lnTo>
                <a:lnTo>
                  <a:pt x="539496" y="504443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3097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6" y="0"/>
                </a:moveTo>
                <a:lnTo>
                  <a:pt x="539496" y="504443"/>
                </a:lnTo>
                <a:lnTo>
                  <a:pt x="719327" y="504443"/>
                </a:lnTo>
                <a:lnTo>
                  <a:pt x="359663" y="864107"/>
                </a:lnTo>
                <a:lnTo>
                  <a:pt x="0" y="504443"/>
                </a:lnTo>
                <a:lnTo>
                  <a:pt x="179831" y="504443"/>
                </a:lnTo>
                <a:lnTo>
                  <a:pt x="179831" y="0"/>
                </a:lnTo>
                <a:lnTo>
                  <a:pt x="53949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831" y="4005071"/>
            <a:ext cx="8784336" cy="1726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649" y="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/>
          <p:nvPr/>
        </p:nvSpPr>
        <p:spPr>
          <a:xfrm>
            <a:off x="70103" y="2811779"/>
            <a:ext cx="9073896" cy="19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26" y="2853689"/>
            <a:ext cx="8966200" cy="1873250"/>
          </a:xfrm>
          <a:custGeom>
            <a:avLst/>
            <a:gdLst/>
            <a:ahLst/>
            <a:cxnLst/>
            <a:rect l="l" t="t" r="r" b="b"/>
            <a:pathLst>
              <a:path w="8966200" h="1873250">
                <a:moveTo>
                  <a:pt x="0" y="1872995"/>
                </a:moveTo>
                <a:lnTo>
                  <a:pt x="8965692" y="1872995"/>
                </a:lnTo>
                <a:lnTo>
                  <a:pt x="8965692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26" y="2853689"/>
            <a:ext cx="8966200" cy="1873250"/>
          </a:xfrm>
          <a:custGeom>
            <a:avLst/>
            <a:gdLst/>
            <a:ahLst/>
            <a:cxnLst/>
            <a:rect l="l" t="t" r="r" b="b"/>
            <a:pathLst>
              <a:path w="8966200" h="1873250">
                <a:moveTo>
                  <a:pt x="0" y="1872995"/>
                </a:moveTo>
                <a:lnTo>
                  <a:pt x="8965692" y="1872995"/>
                </a:lnTo>
                <a:lnTo>
                  <a:pt x="8965692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1746" y="3213354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79">
                <a:moveTo>
                  <a:pt x="1319021" y="0"/>
                </a:moveTo>
                <a:lnTo>
                  <a:pt x="0" y="396240"/>
                </a:lnTo>
                <a:lnTo>
                  <a:pt x="1319021" y="792480"/>
                </a:lnTo>
                <a:lnTo>
                  <a:pt x="2638043" y="396240"/>
                </a:lnTo>
                <a:lnTo>
                  <a:pt x="1319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1746" y="3213354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79">
                <a:moveTo>
                  <a:pt x="0" y="396240"/>
                </a:moveTo>
                <a:lnTo>
                  <a:pt x="1319021" y="0"/>
                </a:lnTo>
                <a:lnTo>
                  <a:pt x="2638043" y="396240"/>
                </a:lnTo>
                <a:lnTo>
                  <a:pt x="1319021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4921" y="3213354"/>
            <a:ext cx="1920239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VENDA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9790" y="3609594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4">
                <a:moveTo>
                  <a:pt x="0" y="1523"/>
                </a:moveTo>
                <a:lnTo>
                  <a:pt x="6746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0059" y="3200400"/>
          <a:ext cx="2808605" cy="1205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/>
                <a:gridCol w="1534795"/>
                <a:gridCol w="487680"/>
                <a:gridCol w="72072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21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FINANCEIRA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35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37387" y="4410455"/>
            <a:ext cx="240792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2055" y="4393691"/>
            <a:ext cx="242316" cy="240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2598" y="4317619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8066" y="400583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26907" y="4405884"/>
            <a:ext cx="242316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99530" y="324408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093" y="4350461"/>
            <a:ext cx="776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35136" y="4364812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5985" y="400735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4828" y="4439411"/>
            <a:ext cx="242316" cy="242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85558" y="4377944"/>
            <a:ext cx="238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59097" y="3426714"/>
            <a:ext cx="1294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FINAN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IA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06546" y="369950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5388" y="4105655"/>
            <a:ext cx="240791" cy="2423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64026" y="4030217"/>
            <a:ext cx="1325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14165" y="307009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94532" y="2840735"/>
            <a:ext cx="242315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739" y="724027"/>
            <a:ext cx="8986520" cy="241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entidade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cardinalidade</a:t>
            </a:r>
            <a:r>
              <a:rPr sz="2800" i="1" spc="4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máxima</a:t>
            </a:r>
            <a:endParaRPr sz="2800">
              <a:latin typeface="Verdana"/>
              <a:cs typeface="Verdana"/>
            </a:endParaRPr>
          </a:p>
          <a:p>
            <a:pPr marL="355600" marR="5080" algn="just">
              <a:lnSpc>
                <a:spcPct val="100000"/>
              </a:lnSpc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 ser opcional,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isto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é, possuir cardinalidade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 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poderia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considerada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 implementação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alternativa.</a:t>
            </a:r>
            <a:endParaRPr sz="2800">
              <a:latin typeface="Verdana"/>
              <a:cs typeface="Verdana"/>
            </a:endParaRPr>
          </a:p>
          <a:p>
            <a:pPr marL="59690" algn="ctr">
              <a:lnSpc>
                <a:spcPct val="100000"/>
              </a:lnSpc>
              <a:spcBef>
                <a:spcPts val="2960"/>
              </a:spcBef>
            </a:pPr>
            <a:r>
              <a:rPr sz="2000" spc="5" dirty="0">
                <a:latin typeface="Times New Roman"/>
                <a:cs typeface="Times New Roman"/>
              </a:rPr>
              <a:t>num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560" y="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/>
          <p:nvPr/>
        </p:nvSpPr>
        <p:spPr>
          <a:xfrm>
            <a:off x="21337" y="650748"/>
            <a:ext cx="9087612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7" y="692658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57" y="692658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453" y="1053846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1319784" y="0"/>
                </a:moveTo>
                <a:lnTo>
                  <a:pt x="0" y="395477"/>
                </a:lnTo>
                <a:lnTo>
                  <a:pt x="1319784" y="790955"/>
                </a:lnTo>
                <a:lnTo>
                  <a:pt x="2639568" y="395477"/>
                </a:lnTo>
                <a:lnTo>
                  <a:pt x="1319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453" y="1053846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0" y="395477"/>
                </a:moveTo>
                <a:lnTo>
                  <a:pt x="1319784" y="0"/>
                </a:lnTo>
                <a:lnTo>
                  <a:pt x="2639568" y="395477"/>
                </a:lnTo>
                <a:lnTo>
                  <a:pt x="1319784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4630" y="1053846"/>
            <a:ext cx="1922145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5575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VENDA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021" y="1448561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650"/>
                </a:moveTo>
                <a:lnTo>
                  <a:pt x="6747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1291" y="1040891"/>
          <a:ext cx="2806064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536065"/>
                <a:gridCol w="485775"/>
                <a:gridCol w="72008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FINANCEIRA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8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88620" y="2249423"/>
            <a:ext cx="240792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3288" y="2232660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3195" y="2156587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99297" y="18265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8140" y="2244851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50382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716" y="2189733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6115" y="2204085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97218" y="186004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76059" y="2278379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6409" y="2216912"/>
            <a:ext cx="238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3097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3"/>
                </a:moveTo>
                <a:lnTo>
                  <a:pt x="0" y="504443"/>
                </a:lnTo>
                <a:lnTo>
                  <a:pt x="359663" y="864107"/>
                </a:lnTo>
                <a:lnTo>
                  <a:pt x="719327" y="504443"/>
                </a:lnTo>
                <a:close/>
              </a:path>
              <a:path w="719454" h="864235">
                <a:moveTo>
                  <a:pt x="539496" y="0"/>
                </a:moveTo>
                <a:lnTo>
                  <a:pt x="179831" y="0"/>
                </a:lnTo>
                <a:lnTo>
                  <a:pt x="179831" y="504443"/>
                </a:lnTo>
                <a:lnTo>
                  <a:pt x="539496" y="504443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3097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6" y="0"/>
                </a:moveTo>
                <a:lnTo>
                  <a:pt x="539496" y="504443"/>
                </a:lnTo>
                <a:lnTo>
                  <a:pt x="719327" y="504443"/>
                </a:lnTo>
                <a:lnTo>
                  <a:pt x="359663" y="864107"/>
                </a:lnTo>
                <a:lnTo>
                  <a:pt x="0" y="504443"/>
                </a:lnTo>
                <a:lnTo>
                  <a:pt x="179831" y="504443"/>
                </a:lnTo>
                <a:lnTo>
                  <a:pt x="179831" y="0"/>
                </a:lnTo>
                <a:lnTo>
                  <a:pt x="53949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10076" y="1264996"/>
            <a:ext cx="1292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FINANCIA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6253" y="153847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6620" y="1944623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14750" y="1869186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65397" y="90906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5764" y="679704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4750" y="644778"/>
            <a:ext cx="16757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num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1459" y="4076700"/>
            <a:ext cx="8583168" cy="1584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8267" y="3605910"/>
            <a:ext cx="154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2CB8"/>
                </a:solidFill>
                <a:latin typeface="Verdana"/>
                <a:cs typeface="Verdana"/>
              </a:rPr>
              <a:t>OPÇÃO</a:t>
            </a:r>
            <a:r>
              <a:rPr sz="2400" b="1" spc="-90" dirty="0">
                <a:solidFill>
                  <a:srgbClr val="2C2CB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C2CB8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054" y="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/>
          <p:nvPr/>
        </p:nvSpPr>
        <p:spPr>
          <a:xfrm>
            <a:off x="21337" y="650748"/>
            <a:ext cx="9087612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7" y="692658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57" y="692658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6"/>
                </a:moveTo>
                <a:lnTo>
                  <a:pt x="8964168" y="1872996"/>
                </a:lnTo>
                <a:lnTo>
                  <a:pt x="8964168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453" y="1053846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1319784" y="0"/>
                </a:moveTo>
                <a:lnTo>
                  <a:pt x="0" y="395477"/>
                </a:lnTo>
                <a:lnTo>
                  <a:pt x="1319784" y="790955"/>
                </a:lnTo>
                <a:lnTo>
                  <a:pt x="2639568" y="395477"/>
                </a:lnTo>
                <a:lnTo>
                  <a:pt x="13197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453" y="1053846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0" y="395477"/>
                </a:moveTo>
                <a:lnTo>
                  <a:pt x="1319784" y="0"/>
                </a:lnTo>
                <a:lnTo>
                  <a:pt x="2639568" y="395477"/>
                </a:lnTo>
                <a:lnTo>
                  <a:pt x="1319784" y="790955"/>
                </a:lnTo>
                <a:lnTo>
                  <a:pt x="0" y="395477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64630" y="1053846"/>
            <a:ext cx="1922145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5575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VENDA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1021" y="1448561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650"/>
                </a:moveTo>
                <a:lnTo>
                  <a:pt x="67475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1291" y="1040891"/>
          <a:ext cx="2806064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536065"/>
                <a:gridCol w="485775"/>
                <a:gridCol w="72008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FINANCEIRA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8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88620" y="2249423"/>
            <a:ext cx="240792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3288" y="2232660"/>
            <a:ext cx="240792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3195" y="2156587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99297" y="182651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8140" y="2244851"/>
            <a:ext cx="240791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50382" y="1082801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8716" y="2189733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6115" y="2204085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97218" y="1860042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76059" y="2278379"/>
            <a:ext cx="242315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36409" y="2216912"/>
            <a:ext cx="238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3097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719327" y="504443"/>
                </a:moveTo>
                <a:lnTo>
                  <a:pt x="0" y="504443"/>
                </a:lnTo>
                <a:lnTo>
                  <a:pt x="359663" y="864107"/>
                </a:lnTo>
                <a:lnTo>
                  <a:pt x="719327" y="504443"/>
                </a:lnTo>
                <a:close/>
              </a:path>
              <a:path w="719454" h="864235">
                <a:moveTo>
                  <a:pt x="539496" y="0"/>
                </a:moveTo>
                <a:lnTo>
                  <a:pt x="179831" y="0"/>
                </a:lnTo>
                <a:lnTo>
                  <a:pt x="179831" y="504443"/>
                </a:lnTo>
                <a:lnTo>
                  <a:pt x="539496" y="504443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3097" y="2782061"/>
            <a:ext cx="719455" cy="864235"/>
          </a:xfrm>
          <a:custGeom>
            <a:avLst/>
            <a:gdLst/>
            <a:ahLst/>
            <a:cxnLst/>
            <a:rect l="l" t="t" r="r" b="b"/>
            <a:pathLst>
              <a:path w="719454" h="864235">
                <a:moveTo>
                  <a:pt x="539496" y="0"/>
                </a:moveTo>
                <a:lnTo>
                  <a:pt x="539496" y="504443"/>
                </a:lnTo>
                <a:lnTo>
                  <a:pt x="719327" y="504443"/>
                </a:lnTo>
                <a:lnTo>
                  <a:pt x="359663" y="864107"/>
                </a:lnTo>
                <a:lnTo>
                  <a:pt x="0" y="504443"/>
                </a:lnTo>
                <a:lnTo>
                  <a:pt x="179831" y="504443"/>
                </a:lnTo>
                <a:lnTo>
                  <a:pt x="179831" y="0"/>
                </a:lnTo>
                <a:lnTo>
                  <a:pt x="53949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10076" y="1264996"/>
            <a:ext cx="1292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FINANCIA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56253" y="153847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6620" y="1944623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14750" y="1869186"/>
            <a:ext cx="1325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65397" y="90906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5764" y="679704"/>
            <a:ext cx="240791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14750" y="644778"/>
            <a:ext cx="16757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num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267" y="3605910"/>
            <a:ext cx="154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2CB8"/>
                </a:solidFill>
                <a:latin typeface="Verdana"/>
                <a:cs typeface="Verdana"/>
              </a:rPr>
              <a:t>OPÇÃO</a:t>
            </a:r>
            <a:r>
              <a:rPr sz="2400" b="1" spc="-90" dirty="0">
                <a:solidFill>
                  <a:srgbClr val="2C2CB8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2C2CB8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5904" y="4093464"/>
            <a:ext cx="7961376" cy="25405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8425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única vantagem que a implementação</a:t>
            </a:r>
            <a:r>
              <a:rPr sz="2800" i="1" spc="7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própria apresenta é o fato de nela haver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campos 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opcionais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certas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linhas 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obrigatórios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outras.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Alguns autores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tomam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regra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houver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 1:N e este  relacionamento contenha atributos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próprios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crie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própria.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54571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Visão geral do projeto</a:t>
            </a:r>
            <a:r>
              <a:rPr sz="3400" dirty="0"/>
              <a:t> </a:t>
            </a:r>
            <a:r>
              <a:rPr sz="3400" spc="-5" dirty="0"/>
              <a:t>lógico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Existem algumas regras de transformação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diagrama ER(modelo conceitual)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abordagem relacional(modelo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lógico).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regras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baseadas 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experiência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acumulada 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muitos autores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projeto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muitas bases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</a:t>
            </a:r>
            <a:r>
              <a:rPr sz="2800" i="1" spc="1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diferentes.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Estas regras refletem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consenso de como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projetado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banco de dados  eficiente.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311" y="0"/>
            <a:ext cx="4719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30" dirty="0"/>
              <a:t> </a:t>
            </a:r>
            <a:r>
              <a:rPr spc="-5" dirty="0"/>
              <a:t>1:n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84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040889" algn="l"/>
                <a:tab pos="4524375" algn="l"/>
                <a:tab pos="5775325" algn="l"/>
                <a:tab pos="6492240" algn="l"/>
                <a:tab pos="83153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Sendo que a chave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será formada pelo  atr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identific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v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entid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6926" y="1577162"/>
            <a:ext cx="241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1565" algn="l"/>
                <a:tab pos="196342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no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3" y="2667000"/>
            <a:ext cx="9087612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34" y="2708910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5"/>
                </a:moveTo>
                <a:lnTo>
                  <a:pt x="8964168" y="1872995"/>
                </a:lnTo>
                <a:lnTo>
                  <a:pt x="8964168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34" y="2708910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5"/>
                </a:moveTo>
                <a:lnTo>
                  <a:pt x="8964168" y="1872995"/>
                </a:lnTo>
                <a:lnTo>
                  <a:pt x="8964168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9929" y="3070098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1319783" y="0"/>
                </a:moveTo>
                <a:lnTo>
                  <a:pt x="0" y="395477"/>
                </a:lnTo>
                <a:lnTo>
                  <a:pt x="1319783" y="790956"/>
                </a:lnTo>
                <a:lnTo>
                  <a:pt x="2639568" y="395477"/>
                </a:lnTo>
                <a:lnTo>
                  <a:pt x="1319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9929" y="3070098"/>
            <a:ext cx="2639695" cy="791210"/>
          </a:xfrm>
          <a:custGeom>
            <a:avLst/>
            <a:gdLst/>
            <a:ahLst/>
            <a:cxnLst/>
            <a:rect l="l" t="t" r="r" b="b"/>
            <a:pathLst>
              <a:path w="2639695" h="791210">
                <a:moveTo>
                  <a:pt x="0" y="395477"/>
                </a:moveTo>
                <a:lnTo>
                  <a:pt x="1319783" y="0"/>
                </a:lnTo>
                <a:lnTo>
                  <a:pt x="2639568" y="395477"/>
                </a:lnTo>
                <a:lnTo>
                  <a:pt x="1319783" y="790956"/>
                </a:lnTo>
                <a:lnTo>
                  <a:pt x="0" y="39547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63106" y="3070098"/>
            <a:ext cx="1922145" cy="79121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5575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VENDA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9497" y="3464814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4">
                <a:moveTo>
                  <a:pt x="0" y="1650"/>
                </a:moveTo>
                <a:lnTo>
                  <a:pt x="6746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29768" y="3057144"/>
          <a:ext cx="2806064" cy="1209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536065"/>
                <a:gridCol w="485775"/>
                <a:gridCol w="720089"/>
              </a:tblGrid>
              <a:tr h="39623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FINANCEIRA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18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85572" y="4265676"/>
            <a:ext cx="242316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21764" y="4248911"/>
            <a:ext cx="240792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1672" y="4173092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97773" y="384276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76616" y="4261103"/>
            <a:ext cx="240791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48603" y="3099003"/>
            <a:ext cx="673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191" y="4206062"/>
            <a:ext cx="776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95693" y="3876294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7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74535" y="4294632"/>
            <a:ext cx="242315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34631" y="4220717"/>
            <a:ext cx="1955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1770" algn="l"/>
              </a:tabLst>
            </a:pPr>
            <a:r>
              <a:rPr sz="3000" baseline="-2777" dirty="0">
                <a:latin typeface="Times New Roman"/>
                <a:cs typeface="Times New Roman"/>
              </a:rPr>
              <a:t>Id	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8552" y="3282188"/>
            <a:ext cx="1293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FINANCIA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4729" y="3554729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33571" y="3960876"/>
            <a:ext cx="242315" cy="242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13226" y="3885691"/>
            <a:ext cx="1325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taxa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juros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63873" y="2925317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4240" y="2695955"/>
            <a:ext cx="240791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1640" y="1577162"/>
            <a:ext cx="5602605" cy="137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55090" algn="l"/>
                <a:tab pos="416306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cip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máxima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relacionamento.</a:t>
            </a:r>
            <a:endParaRPr sz="2800">
              <a:latin typeface="Verdana"/>
              <a:cs typeface="Verdana"/>
            </a:endParaRPr>
          </a:p>
          <a:p>
            <a:pPr marL="3305810">
              <a:lnSpc>
                <a:spcPct val="100000"/>
              </a:lnSpc>
              <a:spcBef>
                <a:spcPts val="1525"/>
              </a:spcBef>
            </a:pPr>
            <a:r>
              <a:rPr sz="2000" spc="5" dirty="0">
                <a:latin typeface="Times New Roman"/>
                <a:cs typeface="Times New Roman"/>
              </a:rPr>
              <a:t>num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2875" y="4620766"/>
            <a:ext cx="7295388" cy="2226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0"/>
            <a:ext cx="4726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10" dirty="0"/>
              <a:t> </a:t>
            </a:r>
            <a:r>
              <a:rPr spc="-5" dirty="0"/>
              <a:t>n:n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58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Independentemente da cardinalidade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mínima,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relacionamentos n:n, são sempre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implementados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através de uma tabela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própria.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" y="2164079"/>
            <a:ext cx="9087612" cy="199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" y="2205989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5"/>
                </a:moveTo>
                <a:lnTo>
                  <a:pt x="8964168" y="1872995"/>
                </a:lnTo>
                <a:lnTo>
                  <a:pt x="8964168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2" y="2205989"/>
            <a:ext cx="8964295" cy="1873250"/>
          </a:xfrm>
          <a:custGeom>
            <a:avLst/>
            <a:gdLst/>
            <a:ahLst/>
            <a:cxnLst/>
            <a:rect l="l" t="t" r="r" b="b"/>
            <a:pathLst>
              <a:path w="8964295" h="1873250">
                <a:moveTo>
                  <a:pt x="0" y="1872995"/>
                </a:moveTo>
                <a:lnTo>
                  <a:pt x="8964168" y="1872995"/>
                </a:lnTo>
                <a:lnTo>
                  <a:pt x="8964168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7738" y="2565654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79">
                <a:moveTo>
                  <a:pt x="1319022" y="0"/>
                </a:moveTo>
                <a:lnTo>
                  <a:pt x="0" y="396240"/>
                </a:lnTo>
                <a:lnTo>
                  <a:pt x="1319022" y="792480"/>
                </a:lnTo>
                <a:lnTo>
                  <a:pt x="2638044" y="396240"/>
                </a:lnTo>
                <a:lnTo>
                  <a:pt x="1319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7738" y="2565654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79">
                <a:moveTo>
                  <a:pt x="0" y="396240"/>
                </a:moveTo>
                <a:lnTo>
                  <a:pt x="1319022" y="0"/>
                </a:lnTo>
                <a:lnTo>
                  <a:pt x="2638044" y="396240"/>
                </a:lnTo>
                <a:lnTo>
                  <a:pt x="1319022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50914" y="2565654"/>
            <a:ext cx="1920239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PRODUTO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75782" y="2961894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523"/>
                </a:moveTo>
                <a:lnTo>
                  <a:pt x="674623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16051" y="2552700"/>
          <a:ext cx="2808605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/>
                <a:gridCol w="1534795"/>
                <a:gridCol w="487680"/>
                <a:gridCol w="72072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PAIS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6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3379" y="3762755"/>
            <a:ext cx="242316" cy="242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048" y="3764279"/>
            <a:ext cx="242316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8845" y="3669919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84057" y="33520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2900" y="3770376"/>
            <a:ext cx="242315" cy="242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36158" y="2596133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390" y="3703065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8114" y="3708019"/>
            <a:ext cx="645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1978" y="3373373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2343" y="3791711"/>
            <a:ext cx="240791" cy="24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22185" y="3730244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5725" y="2778632"/>
            <a:ext cx="1199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EXPORTA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42538" y="305181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1379" y="3457955"/>
            <a:ext cx="242315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00398" y="3382517"/>
            <a:ext cx="1200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antidade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80" y="4436364"/>
            <a:ext cx="9113519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958" y="4077461"/>
            <a:ext cx="5546090" cy="1873250"/>
          </a:xfrm>
          <a:custGeom>
            <a:avLst/>
            <a:gdLst/>
            <a:ahLst/>
            <a:cxnLst/>
            <a:rect l="l" t="t" r="r" b="b"/>
            <a:pathLst>
              <a:path w="5546090" h="1873250">
                <a:moveTo>
                  <a:pt x="0" y="1872996"/>
                </a:moveTo>
                <a:lnTo>
                  <a:pt x="5545836" y="1872996"/>
                </a:lnTo>
                <a:lnTo>
                  <a:pt x="5545836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25908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317" y="0"/>
            <a:ext cx="4726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Relacionamentos</a:t>
            </a:r>
            <a:r>
              <a:rPr spc="-10" dirty="0"/>
              <a:t> </a:t>
            </a:r>
            <a:r>
              <a:rPr spc="-5" dirty="0"/>
              <a:t>n:n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67155"/>
            <a:ext cx="9044941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5" y="909066"/>
            <a:ext cx="8966200" cy="1873250"/>
          </a:xfrm>
          <a:custGeom>
            <a:avLst/>
            <a:gdLst/>
            <a:ahLst/>
            <a:cxnLst/>
            <a:rect l="l" t="t" r="r" b="b"/>
            <a:pathLst>
              <a:path w="8966200" h="1873250">
                <a:moveTo>
                  <a:pt x="0" y="1872995"/>
                </a:moveTo>
                <a:lnTo>
                  <a:pt x="8965692" y="1872995"/>
                </a:lnTo>
                <a:lnTo>
                  <a:pt x="8965692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5" y="909066"/>
            <a:ext cx="8966200" cy="1873250"/>
          </a:xfrm>
          <a:custGeom>
            <a:avLst/>
            <a:gdLst/>
            <a:ahLst/>
            <a:cxnLst/>
            <a:rect l="l" t="t" r="r" b="b"/>
            <a:pathLst>
              <a:path w="8966200" h="1873250">
                <a:moveTo>
                  <a:pt x="0" y="1872995"/>
                </a:moveTo>
                <a:lnTo>
                  <a:pt x="8965692" y="1872995"/>
                </a:lnTo>
                <a:lnTo>
                  <a:pt x="8965692" y="0"/>
                </a:lnTo>
                <a:lnTo>
                  <a:pt x="0" y="0"/>
                </a:lnTo>
                <a:lnTo>
                  <a:pt x="0" y="187299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7445" y="1268730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80">
                <a:moveTo>
                  <a:pt x="1319021" y="0"/>
                </a:moveTo>
                <a:lnTo>
                  <a:pt x="0" y="396240"/>
                </a:lnTo>
                <a:lnTo>
                  <a:pt x="1319021" y="792480"/>
                </a:lnTo>
                <a:lnTo>
                  <a:pt x="2638044" y="396240"/>
                </a:lnTo>
                <a:lnTo>
                  <a:pt x="13190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445" y="1268730"/>
            <a:ext cx="2638425" cy="792480"/>
          </a:xfrm>
          <a:custGeom>
            <a:avLst/>
            <a:gdLst/>
            <a:ahLst/>
            <a:cxnLst/>
            <a:rect l="l" t="t" r="r" b="b"/>
            <a:pathLst>
              <a:path w="2638425" h="792480">
                <a:moveTo>
                  <a:pt x="0" y="396240"/>
                </a:moveTo>
                <a:lnTo>
                  <a:pt x="1319021" y="0"/>
                </a:lnTo>
                <a:lnTo>
                  <a:pt x="2638044" y="396240"/>
                </a:lnTo>
                <a:lnTo>
                  <a:pt x="1319021" y="792480"/>
                </a:lnTo>
                <a:lnTo>
                  <a:pt x="0" y="39624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0621" y="1268730"/>
            <a:ext cx="1920239" cy="792480"/>
          </a:xfrm>
          <a:prstGeom prst="rect">
            <a:avLst/>
          </a:prstGeom>
          <a:solidFill>
            <a:srgbClr val="FFFFFF"/>
          </a:solidFill>
          <a:ln w="25907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Verdana"/>
                <a:cs typeface="Verdana"/>
              </a:rPr>
              <a:t>PRODUTO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5490" y="1664970"/>
            <a:ext cx="675005" cy="1905"/>
          </a:xfrm>
          <a:custGeom>
            <a:avLst/>
            <a:gdLst/>
            <a:ahLst/>
            <a:cxnLst/>
            <a:rect l="l" t="t" r="r" b="b"/>
            <a:pathLst>
              <a:path w="675004" h="1905">
                <a:moveTo>
                  <a:pt x="0" y="1650"/>
                </a:moveTo>
                <a:lnTo>
                  <a:pt x="67462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5759" y="1255775"/>
          <a:ext cx="2808605" cy="12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"/>
                <a:gridCol w="1534795"/>
                <a:gridCol w="487680"/>
                <a:gridCol w="720725"/>
              </a:tblGrid>
              <a:tr h="397763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PAIS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(0,n)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471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23088" y="2465832"/>
            <a:ext cx="240792" cy="24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7755" y="2467355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7917" y="2372360"/>
            <a:ext cx="64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33766" y="2056638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2607" y="2474976"/>
            <a:ext cx="242316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85230" y="1298828"/>
            <a:ext cx="672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(0,n)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793" y="2405888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7314" y="2412238"/>
            <a:ext cx="64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31685" y="2074926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10528" y="2494788"/>
            <a:ext cx="242316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71258" y="2432685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Có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igo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4797" y="1481455"/>
            <a:ext cx="1199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Verdana"/>
                <a:cs typeface="Verdana"/>
              </a:rPr>
              <a:t>EXPORTA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92246" y="1754885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1088" y="2161032"/>
            <a:ext cx="240791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49726" y="2084654"/>
            <a:ext cx="1200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ant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87958" y="4077461"/>
            <a:ext cx="6265545" cy="1943100"/>
          </a:xfrm>
          <a:custGeom>
            <a:avLst/>
            <a:gdLst/>
            <a:ahLst/>
            <a:cxnLst/>
            <a:rect l="l" t="t" r="r" b="b"/>
            <a:pathLst>
              <a:path w="6265545" h="1943100">
                <a:moveTo>
                  <a:pt x="0" y="1943100"/>
                </a:moveTo>
                <a:lnTo>
                  <a:pt x="6265164" y="1943100"/>
                </a:lnTo>
                <a:lnTo>
                  <a:pt x="6265164" y="0"/>
                </a:lnTo>
                <a:lnTo>
                  <a:pt x="0" y="0"/>
                </a:lnTo>
                <a:lnTo>
                  <a:pt x="0" y="19431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66571" y="4103370"/>
            <a:ext cx="58832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53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Pais(</a:t>
            </a:r>
            <a:r>
              <a:rPr sz="24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CodPais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, Nome)  Produto(</a:t>
            </a:r>
            <a:r>
              <a:rPr sz="24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CodProd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Nome)</a:t>
            </a:r>
            <a:endParaRPr sz="2400">
              <a:latin typeface="Arial"/>
              <a:cs typeface="Arial"/>
            </a:endParaRPr>
          </a:p>
          <a:p>
            <a:pPr marL="926465" marR="5080" indent="-9144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Exporta(</a:t>
            </a:r>
            <a:r>
              <a:rPr sz="2400" b="1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CodPais, CodProd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Quantidade) 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CodPais referencia</a:t>
            </a:r>
            <a:r>
              <a:rPr sz="2400" b="1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Pais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CodProd referencia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Produto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13097" y="2925317"/>
            <a:ext cx="719455" cy="862965"/>
          </a:xfrm>
          <a:custGeom>
            <a:avLst/>
            <a:gdLst/>
            <a:ahLst/>
            <a:cxnLst/>
            <a:rect l="l" t="t" r="r" b="b"/>
            <a:pathLst>
              <a:path w="719454" h="862964">
                <a:moveTo>
                  <a:pt x="719327" y="502920"/>
                </a:moveTo>
                <a:lnTo>
                  <a:pt x="0" y="502920"/>
                </a:lnTo>
                <a:lnTo>
                  <a:pt x="359663" y="862584"/>
                </a:lnTo>
                <a:lnTo>
                  <a:pt x="719327" y="502920"/>
                </a:lnTo>
                <a:close/>
              </a:path>
              <a:path w="719454" h="862964">
                <a:moveTo>
                  <a:pt x="539496" y="0"/>
                </a:moveTo>
                <a:lnTo>
                  <a:pt x="179831" y="0"/>
                </a:lnTo>
                <a:lnTo>
                  <a:pt x="179831" y="502920"/>
                </a:lnTo>
                <a:lnTo>
                  <a:pt x="539496" y="502920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13097" y="2925317"/>
            <a:ext cx="719455" cy="862965"/>
          </a:xfrm>
          <a:custGeom>
            <a:avLst/>
            <a:gdLst/>
            <a:ahLst/>
            <a:cxnLst/>
            <a:rect l="l" t="t" r="r" b="b"/>
            <a:pathLst>
              <a:path w="719454" h="862964">
                <a:moveTo>
                  <a:pt x="539496" y="0"/>
                </a:moveTo>
                <a:lnTo>
                  <a:pt x="539496" y="502920"/>
                </a:lnTo>
                <a:lnTo>
                  <a:pt x="719327" y="502920"/>
                </a:lnTo>
                <a:lnTo>
                  <a:pt x="359663" y="862584"/>
                </a:lnTo>
                <a:lnTo>
                  <a:pt x="0" y="502920"/>
                </a:lnTo>
                <a:lnTo>
                  <a:pt x="179831" y="502920"/>
                </a:lnTo>
                <a:lnTo>
                  <a:pt x="179831" y="0"/>
                </a:lnTo>
                <a:lnTo>
                  <a:pt x="539496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0"/>
            <a:ext cx="54571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Visão geral do projeto</a:t>
            </a:r>
            <a:r>
              <a:rPr sz="3400" dirty="0"/>
              <a:t> </a:t>
            </a:r>
            <a:r>
              <a:rPr sz="3400" spc="-5" dirty="0"/>
              <a:t>lógico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79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modelo produzido através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destas regras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deve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considerado como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  inicial.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modelo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inicial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passar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 diversas  adequações até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atinja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 relacional satisfatório,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atenda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requisitos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performance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do BD</a:t>
            </a:r>
            <a:r>
              <a:rPr sz="2800" i="1" spc="1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projetado.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405" y="0"/>
            <a:ext cx="54571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Visão geral do projeto</a:t>
            </a:r>
            <a:r>
              <a:rPr sz="3400" dirty="0"/>
              <a:t> </a:t>
            </a:r>
            <a:r>
              <a:rPr sz="3400" spc="-5" dirty="0"/>
              <a:t>lógico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190500" y="719327"/>
            <a:ext cx="8763000" cy="541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6440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Transformação </a:t>
            </a:r>
            <a:r>
              <a:rPr sz="3800" dirty="0"/>
              <a:t>ER –</a:t>
            </a:r>
            <a:r>
              <a:rPr sz="3800" spc="5" dirty="0"/>
              <a:t> </a:t>
            </a:r>
            <a:r>
              <a:rPr sz="3800" dirty="0"/>
              <a:t>Relacional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8425" cy="401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 regras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transformação 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 o Relacional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foram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definidas tendo em vista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objetivos: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69900" marR="5080" lvl="1" algn="just">
              <a:lnSpc>
                <a:spcPct val="100000"/>
              </a:lnSpc>
              <a:buFont typeface="Verdana"/>
              <a:buChar char="•"/>
              <a:tabLst>
                <a:tab pos="74295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Obter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BD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boa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performance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 consulta(SELECT)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alteração 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BD(INSERT, UPDATE  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DELETE);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636905" lvl="1" indent="-167640" algn="just">
              <a:lnSpc>
                <a:spcPct val="100000"/>
              </a:lnSpc>
              <a:buFont typeface="Verdana"/>
              <a:buChar char="•"/>
              <a:tabLst>
                <a:tab pos="63754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Obter</a:t>
            </a:r>
            <a:r>
              <a:rPr sz="2400" i="1" spc="2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simplicidade</a:t>
            </a:r>
            <a:r>
              <a:rPr sz="2400" i="1" spc="2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</a:t>
            </a:r>
            <a:r>
              <a:rPr sz="2400" i="1" spc="2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2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desenvolvimento</a:t>
            </a:r>
            <a:r>
              <a:rPr sz="2400" i="1" spc="2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aplicações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 facilidade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4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manutenção.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64400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Transformação </a:t>
            </a:r>
            <a:r>
              <a:rPr sz="3800" dirty="0"/>
              <a:t>ER –</a:t>
            </a:r>
            <a:r>
              <a:rPr sz="3800" spc="5" dirty="0"/>
              <a:t> </a:t>
            </a:r>
            <a:r>
              <a:rPr sz="3800" dirty="0"/>
              <a:t>Relacional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3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545465" algn="l"/>
                <a:tab pos="546100" algn="l"/>
                <a:tab pos="992505" algn="l"/>
                <a:tab pos="3786504" algn="l"/>
                <a:tab pos="4425315" algn="l"/>
                <a:tab pos="5200650" algn="l"/>
                <a:tab pos="6714490" algn="l"/>
                <a:tab pos="7392670" algn="l"/>
                <a:tab pos="840168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sf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ã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modelo relacional dá-se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seguintes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passos: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526" y="2162936"/>
            <a:ext cx="624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0160" algn="l"/>
                <a:tab pos="2047239" algn="l"/>
                <a:tab pos="3928110" algn="l"/>
                <a:tab pos="450405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inicial	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	entidades	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respectivos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551" y="2162936"/>
            <a:ext cx="206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4035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1.	Tradução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atrib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2198" y="3406902"/>
            <a:ext cx="620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2644" algn="l"/>
                <a:tab pos="3821429" algn="l"/>
                <a:tab pos="446151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	relacionamentos	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respectivos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06902"/>
            <a:ext cx="1985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2. Tradução 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atrib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650740"/>
            <a:ext cx="7312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3. Tradução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400" i="1" spc="-4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generalizações/especializações.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1400</Words>
  <Application>Microsoft Office PowerPoint</Application>
  <PresentationFormat>Apresentação na tela (4:3)</PresentationFormat>
  <Paragraphs>625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Office Theme</vt:lpstr>
      <vt:lpstr>Apresentação do PowerPoint</vt:lpstr>
      <vt:lpstr>Transformações entre modelos</vt:lpstr>
      <vt:lpstr>Transformações entre modelos</vt:lpstr>
      <vt:lpstr>Visão geral do projeto lógico</vt:lpstr>
      <vt:lpstr>Visão geral do projeto lógico</vt:lpstr>
      <vt:lpstr>Visão geral do projeto lógico</vt:lpstr>
      <vt:lpstr>Visão geral do projeto lógico</vt:lpstr>
      <vt:lpstr>Transformação ER – Relacional</vt:lpstr>
      <vt:lpstr>Transformação ER – Relacional</vt:lpstr>
      <vt:lpstr>Tradução inicial de entidades</vt:lpstr>
      <vt:lpstr>Tradução inicial de entidades</vt:lpstr>
      <vt:lpstr>Tradução inicial de entidades</vt:lpstr>
      <vt:lpstr>Tradução inicial de entidades</vt:lpstr>
      <vt:lpstr>Tradução inicial de entidades</vt:lpstr>
      <vt:lpstr>Tradução inicial de entidades</vt:lpstr>
      <vt:lpstr>Entidade Fraca</vt:lpstr>
      <vt:lpstr>Entidade Fraca</vt:lpstr>
      <vt:lpstr>Tradução de relacionamentos</vt:lpstr>
      <vt:lpstr>Tabela própria</vt:lpstr>
      <vt:lpstr>Tabela própria</vt:lpstr>
      <vt:lpstr>Tabela própria</vt:lpstr>
      <vt:lpstr>Tabela própria</vt:lpstr>
      <vt:lpstr>Tabela própria</vt:lpstr>
      <vt:lpstr>participam do relacionamento.</vt:lpstr>
      <vt:lpstr>Colunas adicionais dentro de tabela de entidade</vt:lpstr>
      <vt:lpstr>Colunas adicionais dentro de tabela de entidade</vt:lpstr>
      <vt:lpstr>Colunas adicionais dentro de tabela de entidade</vt:lpstr>
      <vt:lpstr>Colunas adicionais dentro de tabela de entidade</vt:lpstr>
      <vt:lpstr>Fusão de tabelas de entidades</vt:lpstr>
      <vt:lpstr>Fusão de tabelas de entidades</vt:lpstr>
      <vt:lpstr>Regras para tradução de relacionamentos</vt:lpstr>
      <vt:lpstr>Regras para tradução de relacionamentos</vt:lpstr>
      <vt:lpstr>Regras para tradução de relacionamentos</vt:lpstr>
      <vt:lpstr>Relacionamentos 1:1</vt:lpstr>
      <vt:lpstr>Relacionamentos 1:1</vt:lpstr>
      <vt:lpstr>Relacionamentos 1:1</vt:lpstr>
      <vt:lpstr>Relacionamentos 1:1</vt:lpstr>
      <vt:lpstr>Relacionamentos 1:1</vt:lpstr>
      <vt:lpstr>Relacionamentos 1:1</vt:lpstr>
      <vt:lpstr>Relacionamentos 1:1</vt:lpstr>
      <vt:lpstr>Relacionamentos 1:1</vt:lpstr>
      <vt:lpstr>Relacionamentos 1:1</vt:lpstr>
      <vt:lpstr>Relacionamentos 1:1</vt:lpstr>
      <vt:lpstr>Relacionamentos 1:n</vt:lpstr>
      <vt:lpstr>Relacionamentos 1:n</vt:lpstr>
      <vt:lpstr>Relacionamentos 1:n</vt:lpstr>
      <vt:lpstr>Relacionamentos 1:n</vt:lpstr>
      <vt:lpstr>Relacionamentos 1:n</vt:lpstr>
      <vt:lpstr>Relacionamentos 1:n</vt:lpstr>
      <vt:lpstr>Relacionamentos 1:n</vt:lpstr>
      <vt:lpstr>Relacionamentos n:n</vt:lpstr>
      <vt:lpstr>Relacionamentos n:n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2021-01-12T23:06:14Z</dcterms:created>
  <dcterms:modified xsi:type="dcterms:W3CDTF">2021-01-14T20:34:56Z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2021-01-12T00:00:00Z</vt:filetime>
  </property>
</Properties>
</file>